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0" r:id="rId3"/>
    <p:sldId id="298" r:id="rId4"/>
    <p:sldId id="303" r:id="rId5"/>
    <p:sldId id="257" r:id="rId6"/>
    <p:sldId id="258" r:id="rId7"/>
    <p:sldId id="281" r:id="rId8"/>
    <p:sldId id="300" r:id="rId9"/>
    <p:sldId id="289" r:id="rId10"/>
    <p:sldId id="282" r:id="rId11"/>
    <p:sldId id="283" r:id="rId12"/>
    <p:sldId id="285" r:id="rId13"/>
    <p:sldId id="286" r:id="rId14"/>
    <p:sldId id="287" r:id="rId15"/>
    <p:sldId id="288" r:id="rId16"/>
    <p:sldId id="304" r:id="rId17"/>
    <p:sldId id="267" r:id="rId18"/>
    <p:sldId id="271" r:id="rId19"/>
    <p:sldId id="301" r:id="rId20"/>
    <p:sldId id="273" r:id="rId21"/>
    <p:sldId id="307" r:id="rId22"/>
    <p:sldId id="305" r:id="rId23"/>
    <p:sldId id="274" r:id="rId24"/>
    <p:sldId id="290" r:id="rId25"/>
    <p:sldId id="306" r:id="rId26"/>
    <p:sldId id="293" r:id="rId27"/>
    <p:sldId id="302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37" autoAdjust="0"/>
  </p:normalViewPr>
  <p:slideViewPr>
    <p:cSldViewPr>
      <p:cViewPr varScale="1">
        <p:scale>
          <a:sx n="81" d="100"/>
          <a:sy n="81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7.9938182104916503E-2"/>
          <c:y val="3.7950626880888072E-2"/>
          <c:w val="0.72434787231939035"/>
          <c:h val="0.759461205666306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阳极产量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2016.01</c:v>
                </c:pt>
                <c:pt idx="1">
                  <c:v>2016.03</c:v>
                </c:pt>
                <c:pt idx="2">
                  <c:v>2016.05</c:v>
                </c:pt>
                <c:pt idx="3">
                  <c:v>2016.07</c:v>
                </c:pt>
                <c:pt idx="4">
                  <c:v>2016.09</c:v>
                </c:pt>
                <c:pt idx="5">
                  <c:v>2016.11</c:v>
                </c:pt>
                <c:pt idx="6">
                  <c:v>2017.01</c:v>
                </c:pt>
                <c:pt idx="7">
                  <c:v>2017.03</c:v>
                </c:pt>
                <c:pt idx="8">
                  <c:v>2017.05</c:v>
                </c:pt>
                <c:pt idx="9">
                  <c:v>2017.07</c:v>
                </c:pt>
                <c:pt idx="10">
                  <c:v>2017.09</c:v>
                </c:pt>
                <c:pt idx="11">
                  <c:v>2017.11</c:v>
                </c:pt>
                <c:pt idx="12">
                  <c:v>2018.01</c:v>
                </c:pt>
                <c:pt idx="13">
                  <c:v>2018.03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152</c:v>
                </c:pt>
                <c:pt idx="1">
                  <c:v>151</c:v>
                </c:pt>
                <c:pt idx="2">
                  <c:v>150</c:v>
                </c:pt>
                <c:pt idx="3">
                  <c:v>155</c:v>
                </c:pt>
                <c:pt idx="4">
                  <c:v>140</c:v>
                </c:pt>
                <c:pt idx="5">
                  <c:v>154</c:v>
                </c:pt>
                <c:pt idx="6">
                  <c:v>146</c:v>
                </c:pt>
                <c:pt idx="7">
                  <c:v>156</c:v>
                </c:pt>
                <c:pt idx="8">
                  <c:v>154</c:v>
                </c:pt>
                <c:pt idx="9">
                  <c:v>160</c:v>
                </c:pt>
                <c:pt idx="10">
                  <c:v>152</c:v>
                </c:pt>
                <c:pt idx="11">
                  <c:v>130</c:v>
                </c:pt>
                <c:pt idx="12">
                  <c:v>140</c:v>
                </c:pt>
                <c:pt idx="13">
                  <c:v>120</c:v>
                </c:pt>
                <c:pt idx="14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30-4F2C-B3B1-29ED5C14DE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阳极消费量</c:v>
                </c:pt>
              </c:strCache>
            </c:strRef>
          </c:tx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2016.01</c:v>
                </c:pt>
                <c:pt idx="1">
                  <c:v>2016.03</c:v>
                </c:pt>
                <c:pt idx="2">
                  <c:v>2016.05</c:v>
                </c:pt>
                <c:pt idx="3">
                  <c:v>2016.07</c:v>
                </c:pt>
                <c:pt idx="4">
                  <c:v>2016.09</c:v>
                </c:pt>
                <c:pt idx="5">
                  <c:v>2016.11</c:v>
                </c:pt>
                <c:pt idx="6">
                  <c:v>2017.01</c:v>
                </c:pt>
                <c:pt idx="7">
                  <c:v>2017.03</c:v>
                </c:pt>
                <c:pt idx="8">
                  <c:v>2017.05</c:v>
                </c:pt>
                <c:pt idx="9">
                  <c:v>2017.07</c:v>
                </c:pt>
                <c:pt idx="10">
                  <c:v>2017.09</c:v>
                </c:pt>
                <c:pt idx="11">
                  <c:v>2017.11</c:v>
                </c:pt>
                <c:pt idx="12">
                  <c:v>2018.01</c:v>
                </c:pt>
                <c:pt idx="13">
                  <c:v>2018.03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120</c:v>
                </c:pt>
                <c:pt idx="1">
                  <c:v>121</c:v>
                </c:pt>
                <c:pt idx="2">
                  <c:v>124</c:v>
                </c:pt>
                <c:pt idx="3">
                  <c:v>127</c:v>
                </c:pt>
                <c:pt idx="4">
                  <c:v>130</c:v>
                </c:pt>
                <c:pt idx="5">
                  <c:v>133</c:v>
                </c:pt>
                <c:pt idx="6">
                  <c:v>143</c:v>
                </c:pt>
                <c:pt idx="7">
                  <c:v>135</c:v>
                </c:pt>
                <c:pt idx="8">
                  <c:v>148</c:v>
                </c:pt>
                <c:pt idx="9">
                  <c:v>145</c:v>
                </c:pt>
                <c:pt idx="10">
                  <c:v>142</c:v>
                </c:pt>
                <c:pt idx="11">
                  <c:v>137</c:v>
                </c:pt>
                <c:pt idx="12">
                  <c:v>140</c:v>
                </c:pt>
                <c:pt idx="13">
                  <c:v>144</c:v>
                </c:pt>
                <c:pt idx="14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30-4F2C-B3B1-29ED5C14DE21}"/>
            </c:ext>
          </c:extLst>
        </c:ser>
        <c:marker val="1"/>
        <c:axId val="104147968"/>
        <c:axId val="104153856"/>
      </c:lineChart>
      <c:catAx>
        <c:axId val="104147968"/>
        <c:scaling>
          <c:orientation val="minMax"/>
        </c:scaling>
        <c:axPos val="b"/>
        <c:numFmt formatCode="General" sourceLinked="1"/>
        <c:tickLblPos val="nextTo"/>
        <c:crossAx val="104153856"/>
        <c:crosses val="autoZero"/>
        <c:auto val="1"/>
        <c:lblAlgn val="ctr"/>
        <c:lblOffset val="100"/>
      </c:catAx>
      <c:valAx>
        <c:axId val="104153856"/>
        <c:scaling>
          <c:orientation val="minMax"/>
          <c:min val="100"/>
        </c:scaling>
        <c:axPos val="l"/>
        <c:numFmt formatCode="General" sourceLinked="1"/>
        <c:tickLblPos val="nextTo"/>
        <c:crossAx val="104147968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</c:legend>
    <c:plotVisOnly val="1"/>
    <c:dispBlanksAs val="gap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阳极总产能</c:v>
                </c:pt>
              </c:strCache>
            </c:strRef>
          </c:tx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2016.01</c:v>
                </c:pt>
                <c:pt idx="1">
                  <c:v>2016.03</c:v>
                </c:pt>
                <c:pt idx="2">
                  <c:v>2016.05</c:v>
                </c:pt>
                <c:pt idx="3">
                  <c:v>2016.07</c:v>
                </c:pt>
                <c:pt idx="4">
                  <c:v>2016.09</c:v>
                </c:pt>
                <c:pt idx="5">
                  <c:v>2016.11</c:v>
                </c:pt>
                <c:pt idx="6">
                  <c:v>2017.01</c:v>
                </c:pt>
                <c:pt idx="7">
                  <c:v>2017.03</c:v>
                </c:pt>
                <c:pt idx="8">
                  <c:v>2017.05</c:v>
                </c:pt>
                <c:pt idx="9">
                  <c:v>2017.07</c:v>
                </c:pt>
                <c:pt idx="10">
                  <c:v>2017.09</c:v>
                </c:pt>
                <c:pt idx="11">
                  <c:v>2017.11</c:v>
                </c:pt>
                <c:pt idx="12">
                  <c:v>2018.01</c:v>
                </c:pt>
                <c:pt idx="13">
                  <c:v>2018.03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2250</c:v>
                </c:pt>
                <c:pt idx="1">
                  <c:v>2250</c:v>
                </c:pt>
                <c:pt idx="2">
                  <c:v>2270</c:v>
                </c:pt>
                <c:pt idx="3">
                  <c:v>2300</c:v>
                </c:pt>
                <c:pt idx="4">
                  <c:v>2255</c:v>
                </c:pt>
                <c:pt idx="5">
                  <c:v>2257</c:v>
                </c:pt>
                <c:pt idx="6">
                  <c:v>2258</c:v>
                </c:pt>
                <c:pt idx="7">
                  <c:v>2289</c:v>
                </c:pt>
                <c:pt idx="8">
                  <c:v>2310</c:v>
                </c:pt>
                <c:pt idx="9">
                  <c:v>2308</c:v>
                </c:pt>
                <c:pt idx="10">
                  <c:v>2310</c:v>
                </c:pt>
                <c:pt idx="11">
                  <c:v>2350</c:v>
                </c:pt>
                <c:pt idx="12">
                  <c:v>2600</c:v>
                </c:pt>
                <c:pt idx="13">
                  <c:v>2610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54-4BF7-AF81-7BEBA18671F2}"/>
            </c:ext>
          </c:extLst>
        </c:ser>
        <c:marker val="1"/>
        <c:axId val="325411584"/>
        <c:axId val="325413120"/>
      </c:lineChart>
      <c:catAx>
        <c:axId val="325411584"/>
        <c:scaling>
          <c:orientation val="minMax"/>
        </c:scaling>
        <c:axPos val="b"/>
        <c:numFmt formatCode="General" sourceLinked="1"/>
        <c:tickLblPos val="nextTo"/>
        <c:crossAx val="325413120"/>
        <c:crosses val="autoZero"/>
        <c:auto val="1"/>
        <c:lblAlgn val="ctr"/>
        <c:lblOffset val="100"/>
      </c:catAx>
      <c:valAx>
        <c:axId val="325413120"/>
        <c:scaling>
          <c:orientation val="minMax"/>
        </c:scaling>
        <c:axPos val="l"/>
        <c:numFmt formatCode="General" sourceLinked="1"/>
        <c:tickLblPos val="nextTo"/>
        <c:crossAx val="325411584"/>
        <c:crosses val="autoZero"/>
        <c:crossBetween val="between"/>
      </c:valAx>
    </c:plotArea>
    <c:plotVisOnly val="1"/>
    <c:dispBlanksAs val="gap"/>
  </c:chart>
  <c:spPr>
    <a:gradFill>
      <a:gsLst>
        <a:gs pos="0">
          <a:srgbClr val="3891A7">
            <a:tint val="66000"/>
            <a:satMod val="160000"/>
          </a:srgbClr>
        </a:gs>
        <a:gs pos="50000">
          <a:srgbClr val="3891A7">
            <a:tint val="44500"/>
            <a:satMod val="160000"/>
          </a:srgbClr>
        </a:gs>
        <a:gs pos="100000">
          <a:srgbClr val="3891A7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百色皓海碳素有限公司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129124</c:v>
                </c:pt>
                <c:pt idx="1">
                  <c:v>52820</c:v>
                </c:pt>
                <c:pt idx="2">
                  <c:v>45112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ED-493B-8B77-AC5ABFD2F5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德州欧莱永兴碳素有限公司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71616</c:v>
                </c:pt>
                <c:pt idx="1">
                  <c:v>32875</c:v>
                </c:pt>
                <c:pt idx="2">
                  <c:v>32266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ED-493B-8B77-AC5ABFD2F5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江苏苏菱铝用阳极有限公司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38730</c:v>
                </c:pt>
                <c:pt idx="1">
                  <c:v>76180</c:v>
                </c:pt>
                <c:pt idx="2">
                  <c:v>101222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ED-493B-8B77-AC5ABFD2F5E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济南澳海炭素有限公司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139568</c:v>
                </c:pt>
                <c:pt idx="1">
                  <c:v>156495</c:v>
                </c:pt>
                <c:pt idx="2">
                  <c:v>139145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3ED-493B-8B77-AC5ABFD2F5E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济南万方炭素有限公司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Sheet1!$F$2:$F$4</c:f>
              <c:numCache>
                <c:formatCode>#,##0</c:formatCode>
                <c:ptCount val="3"/>
                <c:pt idx="0">
                  <c:v>134679</c:v>
                </c:pt>
                <c:pt idx="1">
                  <c:v>128308</c:v>
                </c:pt>
                <c:pt idx="2">
                  <c:v>116179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ED-493B-8B77-AC5ABFD2F5E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山东晨阳碳素有限公司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Sheet1!$G$2:$G$4</c:f>
              <c:numCache>
                <c:formatCode>#,##0</c:formatCode>
                <c:ptCount val="3"/>
                <c:pt idx="0">
                  <c:v>142025</c:v>
                </c:pt>
                <c:pt idx="1">
                  <c:v>210059</c:v>
                </c:pt>
                <c:pt idx="2">
                  <c:v>173239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3ED-493B-8B77-AC5ABFD2F5E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索通发展有限公司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Sheet1!$H$2:$H$4</c:f>
              <c:numCache>
                <c:formatCode>#,##0</c:formatCode>
                <c:ptCount val="3"/>
                <c:pt idx="0">
                  <c:v>283509</c:v>
                </c:pt>
                <c:pt idx="1">
                  <c:v>354296</c:v>
                </c:pt>
                <c:pt idx="2">
                  <c:v>315447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3ED-493B-8B77-AC5ABFD2F5E0}"/>
            </c:ext>
          </c:extLst>
        </c:ser>
        <c:marker val="1"/>
        <c:axId val="345139456"/>
        <c:axId val="345145344"/>
      </c:lineChart>
      <c:catAx>
        <c:axId val="345139456"/>
        <c:scaling>
          <c:orientation val="minMax"/>
        </c:scaling>
        <c:axPos val="b"/>
        <c:numFmt formatCode="General" sourceLinked="0"/>
        <c:tickLblPos val="nextTo"/>
        <c:crossAx val="345145344"/>
        <c:crosses val="autoZero"/>
        <c:auto val="1"/>
        <c:lblAlgn val="ctr"/>
        <c:lblOffset val="100"/>
      </c:catAx>
      <c:valAx>
        <c:axId val="345145344"/>
        <c:scaling>
          <c:orientation val="minMax"/>
        </c:scaling>
        <c:axPos val="l"/>
        <c:numFmt formatCode="#,##0" sourceLinked="1"/>
        <c:tickLblPos val="nextTo"/>
        <c:crossAx val="345139456"/>
        <c:crosses val="autoZero"/>
        <c:crossBetween val="between"/>
      </c:valAx>
      <c:spPr>
        <a:gradFill>
          <a:gsLst>
            <a:gs pos="0">
              <a:srgbClr val="3891A7">
                <a:tint val="66000"/>
                <a:satMod val="160000"/>
              </a:srgbClr>
            </a:gs>
            <a:gs pos="50000">
              <a:srgbClr val="3891A7">
                <a:tint val="44500"/>
                <a:satMod val="160000"/>
              </a:srgbClr>
            </a:gs>
            <a:gs pos="100000">
              <a:srgbClr val="3891A7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</c:legend>
    <c:plotVisOnly val="1"/>
    <c:dispBlanksAs val="gap"/>
  </c:chart>
  <c:spPr>
    <a:gradFill>
      <a:gsLst>
        <a:gs pos="0">
          <a:srgbClr val="3891A7">
            <a:tint val="66000"/>
            <a:satMod val="160000"/>
          </a:srgbClr>
        </a:gs>
        <a:gs pos="50000">
          <a:srgbClr val="3891A7">
            <a:tint val="44500"/>
            <a:satMod val="160000"/>
          </a:srgbClr>
        </a:gs>
        <a:gs pos="100000">
          <a:srgbClr val="3891A7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俄罗斯联邦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175000</c:v>
                </c:pt>
                <c:pt idx="1">
                  <c:v>150000</c:v>
                </c:pt>
                <c:pt idx="2">
                  <c:v>150500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马来西亚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200000</c:v>
                </c:pt>
                <c:pt idx="1">
                  <c:v>400000</c:v>
                </c:pt>
                <c:pt idx="2">
                  <c:v>350000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阿联酋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100000</c:v>
                </c:pt>
                <c:pt idx="1">
                  <c:v>50000</c:v>
                </c:pt>
                <c:pt idx="2" formatCode="General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冰岛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90000</c:v>
                </c:pt>
                <c:pt idx="1">
                  <c:v>25000</c:v>
                </c:pt>
                <c:pt idx="2">
                  <c:v>28000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瑞典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Sheet1!$F$2:$F$4</c:f>
              <c:numCache>
                <c:formatCode>#,##0</c:formatCode>
                <c:ptCount val="3"/>
                <c:pt idx="0">
                  <c:v>60000</c:v>
                </c:pt>
                <c:pt idx="1">
                  <c:v>60300</c:v>
                </c:pt>
                <c:pt idx="2">
                  <c:v>60500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加拿大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2015年</c:v>
                </c:pt>
                <c:pt idx="1">
                  <c:v>2016年</c:v>
                </c:pt>
                <c:pt idx="2">
                  <c:v>2017年</c:v>
                </c:pt>
              </c:strCache>
            </c:strRef>
          </c:cat>
          <c:val>
            <c:numRef>
              <c:f>Sheet1!$G$2:$G$4</c:f>
              <c:numCache>
                <c:formatCode>#,##0</c:formatCode>
                <c:ptCount val="3"/>
                <c:pt idx="0">
                  <c:v>150000</c:v>
                </c:pt>
                <c:pt idx="1">
                  <c:v>170000</c:v>
                </c:pt>
                <c:pt idx="2">
                  <c:v>180000</c:v>
                </c:pt>
              </c:numCache>
            </c:numRef>
          </c:val>
        </c:ser>
        <c:marker val="1"/>
        <c:axId val="345206144"/>
        <c:axId val="345216128"/>
      </c:lineChart>
      <c:catAx>
        <c:axId val="345206144"/>
        <c:scaling>
          <c:orientation val="minMax"/>
        </c:scaling>
        <c:axPos val="b"/>
        <c:tickLblPos val="nextTo"/>
        <c:crossAx val="345216128"/>
        <c:crosses val="autoZero"/>
        <c:auto val="1"/>
        <c:lblAlgn val="ctr"/>
        <c:lblOffset val="100"/>
      </c:catAx>
      <c:valAx>
        <c:axId val="345216128"/>
        <c:scaling>
          <c:orientation val="minMax"/>
        </c:scaling>
        <c:axPos val="l"/>
        <c:numFmt formatCode="#,##0" sourceLinked="1"/>
        <c:tickLblPos val="nextTo"/>
        <c:crossAx val="345206144"/>
        <c:crosses val="autoZero"/>
        <c:crossBetween val="between"/>
      </c:valAx>
    </c:plotArea>
    <c:legend>
      <c:legendPos val="r"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zh-CN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7593-F5C3-45E5-9EDB-926FB4DAD945}" type="datetimeFigureOut">
              <a:rPr lang="zh-CN" altLang="en-US" smtClean="0"/>
              <a:pPr/>
              <a:t>2018/5/9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6CF98-8850-4E90-BB2A-539D5D8862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6CF98-8850-4E90-BB2A-539D5D8862CF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5673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5/9/2018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1071539" y="1928802"/>
            <a:ext cx="8072462" cy="4429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>
              <a:buNone/>
            </a:pPr>
            <a:r>
              <a:rPr lang="zh-CN" alt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alibri" panose="020F0502020204030204" pitchFamily="34" charset="0"/>
                <a:cs typeface="Calibri" panose="020F0502020204030204" pitchFamily="34" charset="0"/>
              </a:rPr>
              <a:t>济宁碳素集团有限公司</a:t>
            </a:r>
            <a:endParaRPr lang="en-US" altLang="zh-CN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altLang="zh-CN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alibri" panose="020F0502020204030204" pitchFamily="34" charset="0"/>
                <a:cs typeface="Calibri" panose="020F0502020204030204" pitchFamily="34" charset="0"/>
              </a:rPr>
              <a:t>Jining Carbon Group Co., Ltd.</a:t>
            </a:r>
          </a:p>
          <a:p>
            <a:pPr algn="ctr"/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zh-CN" altLang="en-US" sz="3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alibri" panose="020F0502020204030204" pitchFamily="34" charset="0"/>
                <a:cs typeface="Calibri" panose="020F0502020204030204" pitchFamily="34" charset="0"/>
              </a:rPr>
              <a:t>门勇</a:t>
            </a:r>
            <a:endParaRPr lang="en-US" altLang="zh-CN" sz="3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altLang="zh-CN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altLang="zh-C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Calibri" panose="020F0502020204030204" pitchFamily="34" charset="0"/>
                <a:cs typeface="Calibri" panose="020F0502020204030204" pitchFamily="34" charset="0"/>
              </a:rPr>
              <a:t>2018.05.18</a:t>
            </a:r>
          </a:p>
        </p:txBody>
      </p:sp>
      <p:pic>
        <p:nvPicPr>
          <p:cNvPr id="6" name="图片 5" descr="15090114430252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2362200" cy="2162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5688632" cy="5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、卖方市场向买方市场的转变</a:t>
            </a:r>
          </a:p>
        </p:txBody>
      </p:sp>
      <p:pic>
        <p:nvPicPr>
          <p:cNvPr id="8" name="Picture 1" descr="C:\Users\Helen\Desktop\getch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97082"/>
            <a:ext cx="7704856" cy="517867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761521" y="1250058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latin typeface="华文中宋" pitchFamily="2" charset="-122"/>
                <a:ea typeface="华文中宋" pitchFamily="2" charset="-122"/>
              </a:rPr>
              <a:t>阳极价格走势图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756084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、突然而来的利好及利空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—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国际政治环境对电解和阳极的影响转变</a:t>
            </a:r>
          </a:p>
        </p:txBody>
      </p:sp>
      <p:pic>
        <p:nvPicPr>
          <p:cNvPr id="8" name="内容占位符 3" descr="20180416150642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261486"/>
            <a:ext cx="7668344" cy="5596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1804161633436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t018ca9aa1b4b0e1c5d.web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14290"/>
            <a:ext cx="8143900" cy="521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t0163ba5e3d7dd398e6.web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81438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t01261969f2d6287b16.web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81439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2098571" y="2852936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22"/>
          <p:cNvSpPr txBox="1"/>
          <p:nvPr/>
        </p:nvSpPr>
        <p:spPr>
          <a:xfrm>
            <a:off x="3275856" y="2967335"/>
            <a:ext cx="5400600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2015</a:t>
            </a:r>
            <a:r>
              <a:rPr lang="en-US" altLang="zh-CN" sz="2400" b="1" spc="100" dirty="0">
                <a:latin typeface="华文中宋" pitchFamily="2" charset="-122"/>
                <a:ea typeface="华文中宋" pitchFamily="2" charset="-122"/>
              </a:rPr>
              <a:t>-2017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年阳极出口数据分析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3" name="文本框 18"/>
          <p:cNvSpPr txBox="1"/>
          <p:nvPr/>
        </p:nvSpPr>
        <p:spPr>
          <a:xfrm>
            <a:off x="2339752" y="1700808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文本框 18"/>
          <p:cNvSpPr txBox="1"/>
          <p:nvPr/>
        </p:nvSpPr>
        <p:spPr>
          <a:xfrm>
            <a:off x="2267744" y="2924944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文本框 18"/>
          <p:cNvSpPr txBox="1"/>
          <p:nvPr/>
        </p:nvSpPr>
        <p:spPr>
          <a:xfrm>
            <a:off x="2339752" y="4077072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文本框 18"/>
          <p:cNvSpPr txBox="1"/>
          <p:nvPr/>
        </p:nvSpPr>
        <p:spPr>
          <a:xfrm>
            <a:off x="2339752" y="5229200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二、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年阳极出口数据分析</a:t>
            </a:r>
          </a:p>
        </p:txBody>
      </p:sp>
      <p:sp>
        <p:nvSpPr>
          <p:cNvPr id="7" name="矩形 6"/>
          <p:cNvSpPr/>
          <p:nvPr/>
        </p:nvSpPr>
        <p:spPr>
          <a:xfrm>
            <a:off x="1331640" y="692696"/>
            <a:ext cx="5688632" cy="5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、出口量统计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00166" y="2000240"/>
          <a:ext cx="7000923" cy="138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4529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latin typeface="宋体" pitchFamily="2" charset="-122"/>
                          <a:ea typeface="宋体" pitchFamily="2" charset="-122"/>
                        </a:rPr>
                        <a:t>2015</a:t>
                      </a:r>
                      <a:r>
                        <a:rPr lang="zh-CN" altLang="en-US" sz="2400" b="1" dirty="0">
                          <a:latin typeface="宋体" pitchFamily="2" charset="-122"/>
                          <a:ea typeface="宋体" pitchFamily="2" charset="-122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latin typeface="宋体" pitchFamily="2" charset="-122"/>
                          <a:ea typeface="宋体" pitchFamily="2" charset="-122"/>
                        </a:rPr>
                        <a:t>2016</a:t>
                      </a:r>
                      <a:r>
                        <a:rPr lang="zh-CN" altLang="en-US" sz="2400" dirty="0">
                          <a:latin typeface="宋体" pitchFamily="2" charset="-122"/>
                          <a:ea typeface="宋体" pitchFamily="2" charset="-122"/>
                        </a:rPr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latin typeface="宋体" pitchFamily="2" charset="-122"/>
                          <a:ea typeface="宋体" pitchFamily="2" charset="-122"/>
                        </a:rPr>
                        <a:t>2017</a:t>
                      </a:r>
                      <a:r>
                        <a:rPr lang="zh-CN" altLang="en-US" sz="2400" dirty="0">
                          <a:latin typeface="宋体" pitchFamily="2" charset="-122"/>
                          <a:ea typeface="宋体" pitchFamily="2" charset="-122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4529"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latin typeface="宋体" pitchFamily="2" charset="-122"/>
                          <a:ea typeface="宋体" pitchFamily="2" charset="-122"/>
                        </a:rPr>
                        <a:t>1,071,263</a:t>
                      </a:r>
                      <a:endParaRPr lang="zh-CN" altLang="en-US" sz="2400" b="1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latin typeface="宋体" pitchFamily="2" charset="-122"/>
                          <a:ea typeface="宋体" pitchFamily="2" charset="-122"/>
                        </a:rPr>
                        <a:t>1,083,106</a:t>
                      </a:r>
                      <a:endParaRPr lang="zh-CN" altLang="en-US" sz="2400" b="1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>
                          <a:latin typeface="宋体" pitchFamily="2" charset="-122"/>
                          <a:ea typeface="宋体" pitchFamily="2" charset="-122"/>
                        </a:rPr>
                        <a:t>1,028,807</a:t>
                      </a:r>
                      <a:endParaRPr lang="zh-CN" altLang="en-US" sz="2400" b="1" dirty="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43808" y="1628800"/>
            <a:ext cx="3741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1600" b="1" dirty="0">
                <a:latin typeface="华文中宋" pitchFamily="2" charset="-122"/>
                <a:ea typeface="华文中宋" pitchFamily="2" charset="-122"/>
              </a:rPr>
              <a:t>年阳极出口总量统计（吨）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二、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年阳极出口数据分析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781236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、出口公司统计（出口阳极的集中化，由过去近十几家出口集中到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4-5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家） 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7350044"/>
              </p:ext>
            </p:extLst>
          </p:nvPr>
        </p:nvGraphicFramePr>
        <p:xfrm>
          <a:off x="1115616" y="2040731"/>
          <a:ext cx="7920879" cy="368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103666">
                <a:tc>
                  <a:txBody>
                    <a:bodyPr/>
                    <a:lstStyle/>
                    <a:p>
                      <a:r>
                        <a:rPr lang="zh-CN" altLang="en-US" dirty="0"/>
                        <a:t>时间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百色皓海碳素有限公司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德州欧莱永兴碳素有限公司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江苏苏菱铝用阳极有限公司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济南澳海炭素有限公司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济南万方炭素有限公司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山东晨阳碳素股份有限公司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索通发展有限公司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873">
                <a:tc>
                  <a:txBody>
                    <a:bodyPr/>
                    <a:lstStyle/>
                    <a:p>
                      <a:r>
                        <a:rPr lang="en-US" altLang="zh-CN" dirty="0"/>
                        <a:t>2015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129,194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71,616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38,730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139,568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134,679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142,025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283,509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923">
                <a:tc>
                  <a:txBody>
                    <a:bodyPr/>
                    <a:lstStyle/>
                    <a:p>
                      <a:r>
                        <a:rPr lang="en-US" altLang="zh-CN" dirty="0"/>
                        <a:t>2016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52,820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32,875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76,180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156,495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128,308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210,059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354,296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5938">
                <a:tc>
                  <a:txBody>
                    <a:bodyPr/>
                    <a:lstStyle/>
                    <a:p>
                      <a:r>
                        <a:rPr lang="en-US" altLang="zh-CN" dirty="0"/>
                        <a:t>2017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45,112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32,266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101,222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139,145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116,179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173,239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315,447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39752" y="1496664"/>
            <a:ext cx="476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+mj-ea"/>
                <a:ea typeface="+mj-ea"/>
              </a:rPr>
              <a:t>2015-2017</a:t>
            </a:r>
            <a:r>
              <a:rPr lang="zh-CN" altLang="en-US" sz="1600" b="1" dirty="0">
                <a:latin typeface="+mj-ea"/>
                <a:ea typeface="+mj-ea"/>
              </a:rPr>
              <a:t>年阳极出口总量分主要企业统计（吨）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二、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年阳极出口数据分析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5688632" cy="97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、出口公司统计（出口阳极的集中化，由过去近十几家出口集中到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4-5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家） </a:t>
            </a:r>
          </a:p>
        </p:txBody>
      </p:sp>
      <p:graphicFrame>
        <p:nvGraphicFramePr>
          <p:cNvPr id="7" name="图表 6"/>
          <p:cNvGraphicFramePr/>
          <p:nvPr/>
        </p:nvGraphicFramePr>
        <p:xfrm>
          <a:off x="1000100" y="1916832"/>
          <a:ext cx="8143900" cy="430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55776" y="6211669"/>
            <a:ext cx="5167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宋体" pitchFamily="2" charset="-122"/>
                <a:ea typeface="宋体" pitchFamily="2" charset="-122"/>
              </a:rPr>
              <a:t>2015-2017</a:t>
            </a:r>
            <a:r>
              <a:rPr lang="zh-CN" altLang="en-US" sz="1600" b="1" dirty="0">
                <a:latin typeface="宋体" pitchFamily="2" charset="-122"/>
                <a:ea typeface="宋体" pitchFamily="2" charset="-122"/>
              </a:rPr>
              <a:t>年阳极出口总量分主要企业统计（吨）</a:t>
            </a:r>
          </a:p>
          <a:p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0100" y="1714488"/>
            <a:ext cx="778674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中国阳极供求关系</a:t>
            </a:r>
            <a:endParaRPr lang="en-US" altLang="zh-CN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  <a:p>
            <a:pPr algn="ctr"/>
            <a:r>
              <a:rPr lang="zh-CN" altLang="en-US" sz="7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及出口市场分析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二、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年阳极出口数据分析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568863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、进口国家及数量统计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043608" y="2060848"/>
          <a:ext cx="7929618" cy="385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2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33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33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33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3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1621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64414">
                <a:tc>
                  <a:txBody>
                    <a:bodyPr/>
                    <a:lstStyle/>
                    <a:p>
                      <a:r>
                        <a:rPr lang="zh-CN" altLang="en-US" dirty="0"/>
                        <a:t>年份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俄罗斯联邦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马来西亚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阿联酋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冰岛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瑞典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加拿大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总计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414">
                <a:tc>
                  <a:txBody>
                    <a:bodyPr/>
                    <a:lstStyle/>
                    <a:p>
                      <a:r>
                        <a:rPr lang="en-US" altLang="zh-CN" dirty="0"/>
                        <a:t>2015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+mn-lt"/>
                          <a:ea typeface="宋体" pitchFamily="2" charset="-122"/>
                        </a:rPr>
                        <a:t>171,315</a:t>
                      </a:r>
                      <a:endParaRPr lang="zh-CN" altLang="en-US" dirty="0">
                        <a:latin typeface="+mn-lt"/>
                        <a:ea typeface="宋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195,620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107,572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87,050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67,225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155,090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1,071,263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4414">
                <a:tc>
                  <a:txBody>
                    <a:bodyPr/>
                    <a:lstStyle/>
                    <a:p>
                      <a:r>
                        <a:rPr lang="en-US" altLang="zh-CN" dirty="0"/>
                        <a:t>2016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162,949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390,134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50,241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21,823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61,381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186,116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1,083,106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4414">
                <a:tc>
                  <a:txBody>
                    <a:bodyPr/>
                    <a:lstStyle/>
                    <a:p>
                      <a:r>
                        <a:rPr lang="en-US" altLang="zh-CN" dirty="0"/>
                        <a:t>2017</a:t>
                      </a:r>
                      <a:r>
                        <a:rPr lang="zh-CN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166,555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349,197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3,885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26,067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75,640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195,005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1,028,807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80612" y="1628800"/>
            <a:ext cx="4767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1600" b="1" dirty="0">
                <a:latin typeface="华文中宋" pitchFamily="2" charset="-122"/>
                <a:ea typeface="华文中宋" pitchFamily="2" charset="-122"/>
              </a:rPr>
              <a:t>年阳极出口总量分主要国别统计（吨）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/>
        </p:nvGraphicFramePr>
        <p:xfrm>
          <a:off x="1043608" y="1556792"/>
          <a:ext cx="81003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二、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2015-2017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年阳极出口数据分析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692696"/>
            <a:ext cx="568863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、进口国家及数量统计</a:t>
            </a:r>
          </a:p>
        </p:txBody>
      </p:sp>
      <p:sp>
        <p:nvSpPr>
          <p:cNvPr id="7" name="矩形 6"/>
          <p:cNvSpPr/>
          <p:nvPr/>
        </p:nvSpPr>
        <p:spPr>
          <a:xfrm>
            <a:off x="2267744" y="6309320"/>
            <a:ext cx="576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宋体" pitchFamily="2" charset="-122"/>
                <a:ea typeface="宋体" pitchFamily="2" charset="-122"/>
              </a:rPr>
              <a:t>2015-2017</a:t>
            </a:r>
            <a:r>
              <a:rPr lang="zh-CN" altLang="en-US" sz="1600" b="1" dirty="0" smtClean="0">
                <a:latin typeface="宋体" pitchFamily="2" charset="-122"/>
                <a:ea typeface="宋体" pitchFamily="2" charset="-122"/>
              </a:rPr>
              <a:t>年阳极出口总量分主要国别统计（吨）</a:t>
            </a:r>
            <a:endParaRPr lang="zh-CN" altLang="en-US" sz="16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/>
          <p:cNvSpPr/>
          <p:nvPr/>
        </p:nvSpPr>
        <p:spPr>
          <a:xfrm>
            <a:off x="2646141" y="2751323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22"/>
          <p:cNvSpPr txBox="1"/>
          <p:nvPr/>
        </p:nvSpPr>
        <p:spPr>
          <a:xfrm>
            <a:off x="3824498" y="2954995"/>
            <a:ext cx="4320480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2400" b="1" strike="noStrike" cap="none" spc="1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出口市场分析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3" name="文本框 18"/>
          <p:cNvSpPr txBox="1"/>
          <p:nvPr/>
        </p:nvSpPr>
        <p:spPr>
          <a:xfrm>
            <a:off x="2339752" y="1700808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文本框 18"/>
          <p:cNvSpPr txBox="1"/>
          <p:nvPr/>
        </p:nvSpPr>
        <p:spPr>
          <a:xfrm>
            <a:off x="2822571" y="2854388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文本框 18"/>
          <p:cNvSpPr txBox="1"/>
          <p:nvPr/>
        </p:nvSpPr>
        <p:spPr>
          <a:xfrm>
            <a:off x="2339752" y="5229200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7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980728"/>
            <a:ext cx="7416824" cy="25922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、国内市场变化对出口阳极的影响</a:t>
            </a:r>
          </a:p>
          <a:p>
            <a:pPr>
              <a:lnSpc>
                <a:spcPct val="150000"/>
              </a:lnSpc>
              <a:buNone/>
            </a:pP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    采暖季的影响：</a:t>
            </a: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17-18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年度采暖季政策的开始，中国主要阳极生产区多数集中在“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2+26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”</a:t>
            </a: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城市内，按照政策要求达标企业减产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0%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，不能达标的小生产商纷纷关停。造成阳极供应紧张，对出口阳极产生减量影响。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三、 出口市场分析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043608" y="3573016"/>
            <a:ext cx="7416824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</a:rPr>
              <a:t>、价格的影响：由于环保要求，各主要阳极生产商进行错峰生产，电解铝企业纷纷备货，造成国内阳极价格不断上涨，阳极生产企业利润丰厚并且几乎没有账期。出口阳极多数是价格公式或者一单一价，出现出口阳极没有国内销售利润高的局面，也对阳极出口产生一些负面影响。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24323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、指标的影响：出口阳极的技术要求比国内阳极要高很多，为保证各项理化指标的均衡，就必须采购低硫低钒的优质石油焦，造成阳极出口企业成本居高不下。部分企业追求利润压减出口阳极数量改供国内。</a:t>
            </a: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三、 出口市场分析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187624" y="3573016"/>
            <a:ext cx="7560840" cy="2160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</a:rPr>
              <a:t>4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中宋" pitchFamily="2" charset="-122"/>
                <a:ea typeface="华文中宋" pitchFamily="2" charset="-122"/>
              </a:rPr>
              <a:t>、国际政治环境的影响：大国间的博弈，造成的国际政治环境    的变化，会给大宗商品的走势带来巨大的改变。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2123728" y="2779752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12" name="文本框 22"/>
          <p:cNvSpPr txBox="1"/>
          <p:nvPr/>
        </p:nvSpPr>
        <p:spPr>
          <a:xfrm>
            <a:off x="3347864" y="2923768"/>
            <a:ext cx="5328592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en-US" altLang="zh-CN" sz="2400" b="1" spc="100" dirty="0">
                <a:latin typeface="华文中宋" pitchFamily="2" charset="-122"/>
                <a:ea typeface="华文中宋" pitchFamily="2" charset="-122"/>
              </a:rPr>
              <a:t>-2019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年阳极出口市场预测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3" name="文本框 18"/>
          <p:cNvSpPr txBox="1"/>
          <p:nvPr/>
        </p:nvSpPr>
        <p:spPr>
          <a:xfrm>
            <a:off x="2339752" y="1700808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文本框 18"/>
          <p:cNvSpPr txBox="1"/>
          <p:nvPr/>
        </p:nvSpPr>
        <p:spPr>
          <a:xfrm>
            <a:off x="2339752" y="4077072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1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8080" cy="165618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18-19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年度出口阳极的海关统计数量应该与</a:t>
            </a:r>
            <a:r>
              <a:rPr lang="en-US" sz="2000" b="1" dirty="0">
                <a:latin typeface="华文中宋" pitchFamily="2" charset="-122"/>
                <a:ea typeface="华文中宋" pitchFamily="2" charset="-122"/>
              </a:rPr>
              <a:t>17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年基本相同，但实质上会呈现大幅下降的现象，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18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年度全年商品阳极出口大概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86-90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万吨左右，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19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年度会进一步下降</a:t>
            </a: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80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万吨以下。</a:t>
            </a: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四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2018-2019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年阳极出口市场预测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789040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lnSpc>
                <a:spcPct val="16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、出口阳极的价格与国内联动会越来越密切，但是价格的变化，    是和国外客户要求的阳极，所用原料价格涨跌密不可分的！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556792"/>
            <a:ext cx="7498080" cy="165618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、阳极的品质、价格的合理性、企业的品牌和文化，决定了出口阳极企业的市场份额。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四、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2018-2019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年阳极出口市场预测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3140968"/>
            <a:ext cx="7632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、阳极出口市场相对固化限制了新的供应商。</a:t>
            </a: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437112"/>
            <a:ext cx="7704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lnSpc>
                <a:spcPct val="16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altLang="zh-CN" sz="2000" b="1" dirty="0"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2000" b="1" dirty="0">
                <a:latin typeface="华文中宋" pitchFamily="2" charset="-122"/>
                <a:ea typeface="华文中宋" pitchFamily="2" charset="-122"/>
              </a:rPr>
              <a:t>、今后阳极出口的趋势：提高阳极的品质、降低阳极消耗，协助电解企业生产出高端的精铝是发展趋势。</a:t>
            </a:r>
          </a:p>
          <a:p>
            <a:pPr>
              <a:lnSpc>
                <a:spcPct val="150000"/>
              </a:lnSpc>
              <a:buNone/>
            </a:pPr>
            <a:endParaRPr lang="en-US" altLang="zh-CN" sz="2000" b="1" dirty="0">
              <a:latin typeface="华文中宋" pitchFamily="2" charset="-122"/>
              <a:ea typeface="华文中宋" pitchFamily="2" charset="-122"/>
            </a:endParaRPr>
          </a:p>
          <a:p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 descr="10m58PICVBN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8172400" cy="6021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8"/>
          <p:cNvSpPr txBox="1"/>
          <p:nvPr/>
        </p:nvSpPr>
        <p:spPr>
          <a:xfrm>
            <a:off x="3885545" y="31980"/>
            <a:ext cx="4253230" cy="1200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目录</a:t>
            </a:r>
          </a:p>
        </p:txBody>
      </p:sp>
      <p:sp>
        <p:nvSpPr>
          <p:cNvPr id="5" name="椭圆 4"/>
          <p:cNvSpPr/>
          <p:nvPr/>
        </p:nvSpPr>
        <p:spPr>
          <a:xfrm>
            <a:off x="2123728" y="1628800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22"/>
          <p:cNvSpPr txBox="1"/>
          <p:nvPr/>
        </p:nvSpPr>
        <p:spPr>
          <a:xfrm>
            <a:off x="3275856" y="1844825"/>
            <a:ext cx="5112568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年中国阳极供需关系分析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98571" y="2852936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22"/>
          <p:cNvSpPr txBox="1"/>
          <p:nvPr/>
        </p:nvSpPr>
        <p:spPr>
          <a:xfrm>
            <a:off x="3275856" y="2967335"/>
            <a:ext cx="5400600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2015</a:t>
            </a:r>
            <a:r>
              <a:rPr lang="en-US" altLang="zh-CN" sz="2400" b="1" spc="100" dirty="0">
                <a:latin typeface="华文中宋" pitchFamily="2" charset="-122"/>
                <a:ea typeface="华文中宋" pitchFamily="2" charset="-122"/>
              </a:rPr>
              <a:t>-2017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年阳极出口数据分析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123728" y="4005064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123728" y="5157192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22"/>
          <p:cNvSpPr txBox="1"/>
          <p:nvPr/>
        </p:nvSpPr>
        <p:spPr>
          <a:xfrm>
            <a:off x="3275856" y="4221088"/>
            <a:ext cx="4320480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2400" b="1" strike="noStrike" cap="none" spc="1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出口市场分析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2" name="文本框 22"/>
          <p:cNvSpPr txBox="1"/>
          <p:nvPr/>
        </p:nvSpPr>
        <p:spPr>
          <a:xfrm>
            <a:off x="3347864" y="5301208"/>
            <a:ext cx="5328592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en-US" altLang="zh-CN" sz="2400" b="1" spc="100" dirty="0">
                <a:latin typeface="华文中宋" pitchFamily="2" charset="-122"/>
                <a:ea typeface="华文中宋" pitchFamily="2" charset="-122"/>
              </a:rPr>
              <a:t>-2019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年阳极出口市场预测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3" name="文本框 18"/>
          <p:cNvSpPr txBox="1"/>
          <p:nvPr/>
        </p:nvSpPr>
        <p:spPr>
          <a:xfrm>
            <a:off x="2339752" y="1700808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文本框 18"/>
          <p:cNvSpPr txBox="1"/>
          <p:nvPr/>
        </p:nvSpPr>
        <p:spPr>
          <a:xfrm>
            <a:off x="2267744" y="2924944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文本框 18"/>
          <p:cNvSpPr txBox="1"/>
          <p:nvPr/>
        </p:nvSpPr>
        <p:spPr>
          <a:xfrm>
            <a:off x="2339752" y="4077072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文本框 18"/>
          <p:cNvSpPr txBox="1"/>
          <p:nvPr/>
        </p:nvSpPr>
        <p:spPr>
          <a:xfrm>
            <a:off x="2339752" y="5229200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2123728" y="2937092"/>
            <a:ext cx="817245" cy="817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22"/>
          <p:cNvSpPr txBox="1"/>
          <p:nvPr/>
        </p:nvSpPr>
        <p:spPr>
          <a:xfrm>
            <a:off x="3275856" y="3153117"/>
            <a:ext cx="5112568" cy="46166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marL="0" indent="0" algn="l" defTabSz="9144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1" spc="100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400" b="1" spc="100" dirty="0">
                <a:latin typeface="华文中宋" pitchFamily="2" charset="-122"/>
                <a:ea typeface="华文中宋" pitchFamily="2" charset="-122"/>
              </a:rPr>
              <a:t>年中国阳极供需关系分析</a:t>
            </a:r>
            <a:endParaRPr lang="ko-KR" altLang="en-US" sz="2400" b="1" strike="noStrike" cap="none" dirty="0">
              <a:solidFill>
                <a:schemeClr val="tx1"/>
              </a:solidFill>
              <a:latin typeface="华文中宋" pitchFamily="2" charset="-122"/>
              <a:ea typeface="Calibri" charset="0"/>
            </a:endParaRPr>
          </a:p>
        </p:txBody>
      </p:sp>
      <p:sp>
        <p:nvSpPr>
          <p:cNvPr id="13" name="文本框 18"/>
          <p:cNvSpPr txBox="1"/>
          <p:nvPr/>
        </p:nvSpPr>
        <p:spPr>
          <a:xfrm>
            <a:off x="2339752" y="1700808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4" name="文本框 18"/>
          <p:cNvSpPr txBox="1"/>
          <p:nvPr/>
        </p:nvSpPr>
        <p:spPr>
          <a:xfrm>
            <a:off x="2339752" y="3022499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cs typeface="Segoe UI Black" panose="020B0A02040204020203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文本框 18"/>
          <p:cNvSpPr txBox="1"/>
          <p:nvPr/>
        </p:nvSpPr>
        <p:spPr>
          <a:xfrm>
            <a:off x="2339752" y="4077072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6" name="文本框 18"/>
          <p:cNvSpPr txBox="1"/>
          <p:nvPr/>
        </p:nvSpPr>
        <p:spPr>
          <a:xfrm>
            <a:off x="2339752" y="5229200"/>
            <a:ext cx="332740" cy="6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4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1043608" y="1340768"/>
          <a:ext cx="777686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6488668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宋体" pitchFamily="2" charset="-122"/>
                <a:ea typeface="宋体" pitchFamily="2" charset="-122"/>
              </a:rPr>
              <a:t>2016.01-2018.03 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中国阳极产量和阳极消费量统计（万吨</a:t>
            </a:r>
            <a:r>
              <a:rPr lang="zh-CN" altLang="en-US" b="1" dirty="0"/>
              <a:t>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5" name="矩形 4"/>
          <p:cNvSpPr/>
          <p:nvPr/>
        </p:nvSpPr>
        <p:spPr>
          <a:xfrm>
            <a:off x="1331640" y="764704"/>
            <a:ext cx="496855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年第一季度前阳极产量和需求统计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/>
        </p:nvGraphicFramePr>
        <p:xfrm>
          <a:off x="971600" y="1268760"/>
          <a:ext cx="81724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9752" y="6488668"/>
            <a:ext cx="5049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宋体" pitchFamily="2" charset="-122"/>
                <a:ea typeface="宋体" pitchFamily="2" charset="-122"/>
              </a:rPr>
              <a:t>2016.01-2018.03 </a:t>
            </a:r>
            <a:r>
              <a:rPr lang="zh-CN" altLang="en-US" b="1" dirty="0">
                <a:latin typeface="宋体" pitchFamily="2" charset="-122"/>
                <a:ea typeface="宋体" pitchFamily="2" charset="-122"/>
              </a:rPr>
              <a:t>中国阳极总产能统计（万吨）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5" name="矩形 4"/>
          <p:cNvSpPr/>
          <p:nvPr/>
        </p:nvSpPr>
        <p:spPr>
          <a:xfrm>
            <a:off x="1331640" y="764704"/>
            <a:ext cx="4824536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年第一季度前阳极产量和需求统计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764705"/>
            <a:ext cx="568863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年阳极产能（包括新增产能）及市场需求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331640" y="1772816"/>
          <a:ext cx="7344816" cy="4882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企业名称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建成年产能（万吨）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新建年产能（万吨）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山东信发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甘肃华鹭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辽宁忠旺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青州泰龙炭化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山东银旺炭素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新疆其亚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东阿合丰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陕西美鑫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山西华圣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r>
                        <a:rPr lang="zh-CN" altLang="en-US" dirty="0"/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55776" y="1484784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latin typeface="华文中宋" pitchFamily="2" charset="-122"/>
                <a:ea typeface="华文中宋" pitchFamily="2" charset="-122"/>
              </a:rPr>
              <a:t>中国炭素企业建成待投产或者待出产品产能统计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764705"/>
            <a:ext cx="568863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年阳极产能（包括新增产能）及市场需求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556792"/>
            <a:ext cx="3768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1600" b="1" dirty="0">
                <a:latin typeface="华文中宋" pitchFamily="2" charset="-122"/>
                <a:ea typeface="华文中宋" pitchFamily="2" charset="-122"/>
              </a:rPr>
              <a:t>年中国预焙阳极厂家新建项目统计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31640" y="1916832"/>
          <a:ext cx="7344817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7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6418">
                <a:tc>
                  <a:txBody>
                    <a:bodyPr/>
                    <a:lstStyle/>
                    <a:p>
                      <a:r>
                        <a:rPr lang="zh-CN" altLang="en-US" dirty="0"/>
                        <a:t>企业名称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建成年产能（万吨）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新建年产能（万吨）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计划投产时间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山东创新炭材料有限公司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广西强强炭素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r>
                        <a:rPr lang="zh-CN" altLang="en-US" dirty="0"/>
                        <a:t>月底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索通齐力炭材料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600">
                <a:tc>
                  <a:txBody>
                    <a:bodyPr/>
                    <a:lstStyle/>
                    <a:p>
                      <a:r>
                        <a:rPr lang="zh-CN" altLang="en-US" dirty="0"/>
                        <a:t>田林百矿田田碳素有限公司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山东正信新材料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738">
                <a:tc>
                  <a:txBody>
                    <a:bodyPr/>
                    <a:lstStyle/>
                    <a:p>
                      <a:r>
                        <a:rPr lang="zh-CN" altLang="en-US" dirty="0"/>
                        <a:t>新疆天山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山西华泽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赤壁长城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</a:t>
                      </a:r>
                      <a:r>
                        <a:rPr lang="zh-CN" altLang="en-US" dirty="0"/>
                        <a:t>月份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388">
                <a:tc>
                  <a:txBody>
                    <a:bodyPr/>
                    <a:lstStyle/>
                    <a:p>
                      <a:r>
                        <a:rPr lang="zh-CN" altLang="en-US" dirty="0"/>
                        <a:t>总计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一、 </a:t>
            </a:r>
            <a:r>
              <a:rPr lang="en-US" altLang="zh-CN" sz="2800" b="1" dirty="0">
                <a:latin typeface="华文中宋" pitchFamily="2" charset="-122"/>
                <a:ea typeface="华文中宋" pitchFamily="2" charset="-122"/>
              </a:rPr>
              <a:t>2018</a:t>
            </a: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年中国阳极供求关系分析</a:t>
            </a:r>
          </a:p>
        </p:txBody>
      </p:sp>
      <p:sp>
        <p:nvSpPr>
          <p:cNvPr id="6" name="矩形 5"/>
          <p:cNvSpPr/>
          <p:nvPr/>
        </p:nvSpPr>
        <p:spPr>
          <a:xfrm>
            <a:off x="1331640" y="548680"/>
            <a:ext cx="5688632" cy="5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b="1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b="1" dirty="0">
                <a:latin typeface="华文中宋" pitchFamily="2" charset="-122"/>
                <a:ea typeface="华文中宋" pitchFamily="2" charset="-122"/>
              </a:rPr>
              <a:t>、中国电解铝企业建成待投产或待出产品产能统计</a:t>
            </a:r>
          </a:p>
        </p:txBody>
      </p:sp>
      <p:graphicFrame>
        <p:nvGraphicFramePr>
          <p:cNvPr id="8" name="内容占位符 11"/>
          <p:cNvGraphicFramePr>
            <a:graphicFrameLocks/>
          </p:cNvGraphicFramePr>
          <p:nvPr/>
        </p:nvGraphicFramePr>
        <p:xfrm>
          <a:off x="971601" y="1070140"/>
          <a:ext cx="8172399" cy="5787860"/>
        </p:xfrm>
        <a:graphic>
          <a:graphicData uri="http://schemas.openxmlformats.org/drawingml/2006/table">
            <a:tbl>
              <a:tblPr/>
              <a:tblGrid>
                <a:gridCol w="6969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4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82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6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01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省份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公司名称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目前运行</a:t>
                      </a:r>
                      <a:b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产能（万吨）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年拟</a:t>
                      </a:r>
                      <a:b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</a:b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增加产能（万吨）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计划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/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投产时间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3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广西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广西来宾银海铝业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42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17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月中旬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广西百矿铝业有限公司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月初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广西苏源铝业有限公司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广西华磊新材料有限公司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广西信发铝电有限公司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32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36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内蒙古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内蒙古华云新材料有限公司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65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内蒙古蒙泰煤电集团有限公司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内蒙古创源金属有限公司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东方希望固阳工厂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3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贵州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贵州安顺黄果树铝业有限责任公司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2019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贵州玉屏广茂铝业有限公司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年，具体时间待定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贵州兴仁登高铝业有限公司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投产时间未定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贵州兴仁登高新材料有限公司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贵州华仁新材料有限公司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37.5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月中旬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0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云南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云南铝业昭通工厂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35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暂定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大理鹤庆工厂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21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暂定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辽宁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辽宁忠旺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43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46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0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甘肃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甘肃中瑞铝业有限公司（一期）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  <a:r>
                        <a:rPr lang="zh-CN" altLang="en-US" sz="13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月</a:t>
                      </a:r>
                      <a:r>
                        <a:rPr lang="en-US" altLang="zh-CN" sz="13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  <a:r>
                        <a:rPr lang="zh-CN" altLang="en-US" sz="1300" b="0" i="0" u="none" strike="noStrike" smtClean="0">
                          <a:solidFill>
                            <a:srgbClr val="000000"/>
                          </a:solidFill>
                          <a:latin typeface="宋体"/>
                        </a:rPr>
                        <a:t>日</a:t>
                      </a:r>
                      <a:endParaRPr lang="en-US" altLang="zh-CN" sz="13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甘肃中瑞铝业有限公司（二期）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暂定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月份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山西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中润项目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陕西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陕西美鑫产业投资有限公司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月份投产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036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宁夏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国家电投宁夏能源铝业集团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99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2018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  <a:r>
                        <a:rPr lang="en-US" altLang="zh-CN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月初启动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00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新疆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新疆东方希望有色金属有限公司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003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新疆其亚铝电有限公司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35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待定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0036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合计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577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3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590</a:t>
                      </a: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3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250" marR="9250" marT="9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963</TotalTime>
  <Words>1330</Words>
  <Application>Microsoft Office PowerPoint</Application>
  <PresentationFormat>全屏显示(4:3)</PresentationFormat>
  <Paragraphs>343</Paragraphs>
  <Slides>28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Solstice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Friday</cp:lastModifiedBy>
  <cp:revision>81</cp:revision>
  <dcterms:created xsi:type="dcterms:W3CDTF">2018-04-23T04:57:33Z</dcterms:created>
  <dcterms:modified xsi:type="dcterms:W3CDTF">2018-05-09T03:52:39Z</dcterms:modified>
</cp:coreProperties>
</file>