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4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12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18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90900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69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Texte du titre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-Gilles Allain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« Saisissez une citation ici. »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s.gov.g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://guinee.cadastreminie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几内亚铝土矿、氧化铝产业发展前景介绍</a:t>
            </a:r>
            <a:endParaRPr lang="fr-F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0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1720" y="8045152"/>
            <a:ext cx="1181101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7294488" y="7901136"/>
            <a:ext cx="571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fr-FR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zh-CN" sz="2000" b="1" dirty="0" smtClean="0"/>
              <a:t>穆罕默德</a:t>
            </a:r>
            <a:r>
              <a:rPr lang="en-US" altLang="zh-CN" sz="2000" b="1" dirty="0" smtClean="0"/>
              <a:t>.</a:t>
            </a:r>
            <a:r>
              <a:rPr lang="zh-CN" altLang="zh-CN" sz="2000" b="1" dirty="0" smtClean="0"/>
              <a:t>拉曼</a:t>
            </a:r>
            <a:r>
              <a:rPr lang="en-US" altLang="zh-CN" sz="2000" b="1" dirty="0" smtClean="0"/>
              <a:t>.</a:t>
            </a:r>
            <a:r>
              <a:rPr lang="zh-CN" altLang="zh-CN" sz="2000" b="1" dirty="0" smtClean="0"/>
              <a:t>斯</a:t>
            </a:r>
            <a:r>
              <a:rPr lang="en-US" altLang="zh-CN" sz="2000" b="1" dirty="0" smtClean="0"/>
              <a:t>.</a:t>
            </a:r>
            <a:r>
              <a:rPr lang="zh-CN" altLang="zh-CN" sz="2000" b="1" dirty="0" smtClean="0"/>
              <a:t>萨瓦尼</a:t>
            </a:r>
            <a:r>
              <a:rPr lang="fr-FR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fr-FR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zh-CN" sz="2000" b="1" dirty="0" smtClean="0"/>
              <a:t>几内亚矿业部矿业开发与推广中心总经理</a:t>
            </a:r>
            <a:endParaRPr lang="fr-FR" sz="2000" b="1" dirty="0" smtClean="0">
              <a:latin typeface="宋体" pitchFamily="2" charset="-122"/>
              <a:ea typeface="宋体" pitchFamily="2" charset="-122"/>
              <a:cs typeface="Arial Unicode MS" pitchFamily="34" charset="-122"/>
            </a:endParaRPr>
          </a:p>
          <a:p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6390" name="Picture 6" descr="Image result for carte guiné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49" b="5249"/>
          <a:stretch>
            <a:fillRect/>
          </a:stretch>
        </p:blipFill>
        <p:spPr bwMode="auto">
          <a:xfrm>
            <a:off x="14514" y="90512"/>
            <a:ext cx="13004800" cy="75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位于博凯区</a:t>
            </a:r>
            <a:endParaRPr lang="fr-FR" dirty="0">
              <a:latin typeface="宋体" pitchFamily="2" charset="-122"/>
              <a:ea typeface="宋体" pitchFamily="2" charset="-122"/>
            </a:endParaRPr>
          </a:p>
          <a:p>
            <a:pPr algn="just">
              <a:defRPr/>
            </a:pPr>
            <a:r>
              <a:rPr lang="fr-FR" dirty="0" smtClean="0">
                <a:latin typeface="宋体" pitchFamily="2" charset="-122"/>
                <a:ea typeface="宋体" pitchFamily="2" charset="-122"/>
              </a:rPr>
              <a:t>Dian-Dian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铝土矿开采项目</a:t>
            </a:r>
            <a:endParaRPr lang="fr-FR" dirty="0">
              <a:latin typeface="宋体" pitchFamily="2" charset="-122"/>
              <a:ea typeface="宋体" pitchFamily="2" charset="-122"/>
            </a:endParaRPr>
          </a:p>
          <a:p>
            <a:pPr algn="just"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项目年产能将由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300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增至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600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endParaRPr lang="fr-FR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algn="just"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铝土矿从矿山到铁路的运输工程正在施工</a:t>
            </a:r>
            <a:endParaRPr lang="fr-FR" dirty="0" smtClean="0">
              <a:latin typeface="宋体" pitchFamily="2" charset="-122"/>
              <a:ea typeface="宋体" pitchFamily="2" charset="-122"/>
            </a:endParaRPr>
          </a:p>
          <a:p>
            <a:pPr algn="just"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在卡姆萨尔港附近建出口码头</a:t>
            </a:r>
            <a:endParaRPr lang="fr-FR" dirty="0">
              <a:latin typeface="宋体" pitchFamily="2" charset="-122"/>
              <a:ea typeface="宋体" pitchFamily="2" charset="-122"/>
            </a:endParaRPr>
          </a:p>
          <a:p>
            <a:pPr algn="just"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根据多用户协议使用现有铁路</a:t>
            </a:r>
            <a:endParaRPr lang="fr-FR" altLang="en-US" dirty="0">
              <a:latin typeface="宋体" pitchFamily="2" charset="-122"/>
              <a:ea typeface="宋体" pitchFamily="2" charset="-122"/>
            </a:endParaRPr>
          </a:p>
          <a:p>
            <a:pPr algn="just">
              <a:defRPr/>
            </a:pPr>
            <a:r>
              <a:rPr lang="fr-FR" dirty="0" smtClean="0">
                <a:latin typeface="宋体" pitchFamily="2" charset="-122"/>
                <a:ea typeface="宋体" pitchFamily="2" charset="-122"/>
              </a:rPr>
              <a:t>2018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9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月实现首次生产</a:t>
            </a:r>
            <a:endParaRPr lang="fr-FR" dirty="0">
              <a:latin typeface="宋体" pitchFamily="2" charset="-122"/>
              <a:ea typeface="宋体" pitchFamily="2" charset="-122"/>
            </a:endParaRPr>
          </a:p>
          <a:p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CBD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甸甸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铝土矿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196" name="Picture 4" descr="Image result for compagnie des bauxites de Dian Dian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3" r="33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759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645148" cy="7297770"/>
          </a:xfrm>
        </p:spPr>
        <p:txBody>
          <a:bodyPr>
            <a:noAutofit/>
          </a:bodyPr>
          <a:lstStyle/>
          <a:p>
            <a:pPr marL="331200" indent="-331200" eaLnBrk="1" hangingPunct="1">
              <a:buFont typeface="Arial" pitchFamily="34" charset="0"/>
              <a:buChar char="•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贝尔艾尔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博法（</a:t>
            </a:r>
            <a:r>
              <a:rPr lang="en-US" altLang="zh-CN" dirty="0" err="1" smtClean="0">
                <a:latin typeface="宋体" pitchFamily="2" charset="-122"/>
                <a:ea typeface="宋体" pitchFamily="2" charset="-122"/>
              </a:rPr>
              <a:t>Bel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-Air </a:t>
            </a:r>
            <a:r>
              <a:rPr lang="en-US" altLang="zh-CN" dirty="0" err="1" smtClean="0">
                <a:latin typeface="宋体" pitchFamily="2" charset="-122"/>
                <a:ea typeface="宋体" pitchFamily="2" charset="-122"/>
              </a:rPr>
              <a:t>Boffa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）铝土矿开采项目</a:t>
            </a:r>
          </a:p>
          <a:p>
            <a:pPr marL="331200" indent="-331200" eaLnBrk="1" hangingPunct="1">
              <a:buFont typeface="Arial" pitchFamily="34" charset="0"/>
              <a:buChar char="•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现场施工刚刚开始</a:t>
            </a:r>
          </a:p>
          <a:p>
            <a:pPr marL="331200" indent="-331200" eaLnBrk="1" hangingPunct="1">
              <a:buFont typeface="Arial" pitchFamily="34" charset="0"/>
              <a:buChar char="•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预计年产能：由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500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增至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1000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endParaRPr lang="en-US" altLang="zh-CN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331200" indent="-331200" eaLnBrk="1" hangingPunct="1">
              <a:buFont typeface="Arial" pitchFamily="34" charset="0"/>
              <a:buChar char="•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资金成本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亿美元</a:t>
            </a:r>
          </a:p>
          <a:p>
            <a:pPr marL="331200" indent="-331200" eaLnBrk="1" hangingPunct="1">
              <a:buFont typeface="Arial" pitchFamily="34" charset="0"/>
              <a:buChar char="•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多样化投资商</a:t>
            </a:r>
          </a:p>
          <a:p>
            <a:pPr marL="331200" indent="-331200" eaLnBrk="1" hangingPunct="1">
              <a:buFont typeface="Arial" pitchFamily="34" charset="0"/>
              <a:buChar char="•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由卡车陆地运输（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15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公里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）至仓库</a:t>
            </a:r>
          </a:p>
          <a:p>
            <a:pPr marL="331200" indent="-331200" eaLnBrk="1" hangingPunct="1">
              <a:buFont typeface="Arial" pitchFamily="34" charset="0"/>
              <a:buChar char="•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经阿鲁法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艾尔出口码头转运至外海</a:t>
            </a:r>
          </a:p>
          <a:p>
            <a:pPr marL="331200" indent="-331200" eaLnBrk="1" hangingPunct="1">
              <a:buFont typeface="Arial" pitchFamily="34" charset="0"/>
              <a:buChar char="•"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2018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年第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季度投产</a:t>
            </a:r>
          </a:p>
          <a:p>
            <a:pPr marL="331200" indent="-331200" eaLnBrk="1" hangingPunct="1"/>
            <a:endParaRPr lang="en-US" altLang="zh-CN" dirty="0" smtClean="0">
              <a:ea typeface="华文楷体" pitchFamily="2" charset="-122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阿鲁法</a:t>
            </a:r>
          </a:p>
        </p:txBody>
      </p:sp>
      <p:pic>
        <p:nvPicPr>
          <p:cNvPr id="21508" name="Picture 2" descr="Image result for Alufer guine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 cstate="print"/>
          <a:srcRect l="32771" r="32771"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11860254" cy="6667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GAC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期项目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2022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投产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,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冶炼厂年产能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endParaRPr lang="fr-FR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r>
              <a:rPr lang="en-US" altLang="zh-CN" b="1" dirty="0" err="1" smtClean="0">
                <a:latin typeface="宋体" pitchFamily="2" charset="-122"/>
                <a:ea typeface="宋体" pitchFamily="2" charset="-122"/>
              </a:rPr>
              <a:t>Societé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几内亚铝土矿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期项目阶段性氧化铝冶炼厂位于马穆地区（几内亚中部），年产能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；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2020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年基础设施可投入使用</a:t>
            </a:r>
          </a:p>
          <a:p>
            <a:pPr eaLnBrk="1" hangingPunct="1"/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SPIC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国电投几内亚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项目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：阶段性氧化铝冶炼厂（包括深海港口）位于贝尔艾尔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博法省，年产能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；或将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与河南国际矿业建立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合资企业</a:t>
            </a:r>
          </a:p>
          <a:p>
            <a:pPr eaLnBrk="1" hangingPunct="1"/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FRIGIA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：改造旧冶炼厂，新增一条生产线，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2018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投产</a:t>
            </a:r>
          </a:p>
          <a:p>
            <a:pPr eaLnBrk="1" hangingPunct="1"/>
            <a:r>
              <a:rPr lang="fr-FR" altLang="zh-CN" b="1" dirty="0" smtClean="0">
                <a:latin typeface="宋体" pitchFamily="2" charset="-122"/>
                <a:ea typeface="宋体" pitchFamily="2" charset="-122"/>
              </a:rPr>
              <a:t>COBAD</a:t>
            </a:r>
            <a:r>
              <a:rPr lang="fr-FR" altLang="zh-CN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期项目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2020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年后投产，氧化铝冶炼厂年产能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endParaRPr lang="fr-FR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TBEA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特变电工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氧化铝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期项目建设中</a:t>
            </a:r>
          </a:p>
          <a:p>
            <a:pPr eaLnBrk="1" hangingPunct="1"/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SMB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：正在协商利用自有基础设施建设氧化铝冶炼厂</a:t>
            </a: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氧化铝项目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fr-FR" sz="3200" b="1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其它项目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3200" b="1" dirty="0" smtClean="0">
                <a:latin typeface="宋体" pitchFamily="2" charset="-122"/>
                <a:ea typeface="宋体" pitchFamily="2" charset="-122"/>
              </a:rPr>
            </a:br>
            <a:endParaRPr sz="3200" b="1" dirty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73046" y="1852465"/>
          <a:ext cx="11860212" cy="7901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788">
                  <a:extLst>
                    <a:ext uri="{9D8B030D-6E8A-4147-A177-3AD203B41FA5}"/>
                  </a:extLst>
                </a:gridCol>
                <a:gridCol w="3023257">
                  <a:extLst>
                    <a:ext uri="{9D8B030D-6E8A-4147-A177-3AD203B41FA5}"/>
                  </a:extLst>
                </a:gridCol>
                <a:gridCol w="2143140">
                  <a:extLst>
                    <a:ext uri="{9D8B030D-6E8A-4147-A177-3AD203B41FA5}"/>
                  </a:extLst>
                </a:gridCol>
                <a:gridCol w="2214578">
                  <a:extLst>
                    <a:ext uri="{9D8B030D-6E8A-4147-A177-3AD203B41FA5}"/>
                  </a:extLst>
                </a:gridCol>
                <a:gridCol w="1428760">
                  <a:extLst>
                    <a:ext uri="{9D8B030D-6E8A-4147-A177-3AD203B41FA5}"/>
                  </a:extLst>
                </a:gridCol>
                <a:gridCol w="2525689">
                  <a:extLst>
                    <a:ext uri="{9D8B030D-6E8A-4147-A177-3AD203B41FA5}"/>
                  </a:extLst>
                </a:gridCol>
              </a:tblGrid>
              <a:tr h="618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00" dirty="0">
                        <a:solidFill>
                          <a:srgbClr val="FFFF00"/>
                        </a:solidFill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公司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合作伙伴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项目</a:t>
                      </a:r>
                      <a:r>
                        <a:rPr lang="zh-CN" altLang="en-US" sz="1800" b="0" kern="100" dirty="0" smtClean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zh-CN" sz="1800" b="0" kern="100" dirty="0" smtClean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产</a:t>
                      </a:r>
                      <a:r>
                        <a:rPr lang="zh-CN" sz="1800" b="0" kern="100" dirty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能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预计</a:t>
                      </a:r>
                      <a:r>
                        <a:rPr lang="zh-CN" altLang="en-US" sz="1800" b="0" kern="100" dirty="0" smtClean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投产</a:t>
                      </a:r>
                      <a:r>
                        <a:rPr lang="zh-CN" sz="1800" b="0" kern="100" dirty="0" smtClean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时间</a:t>
                      </a:r>
                      <a:endParaRPr lang="zh-CN" sz="1800" b="0" kern="100" dirty="0">
                        <a:solidFill>
                          <a:srgbClr val="FFFF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rgbClr val="FFFF00"/>
                          </a:solidFill>
                          <a:latin typeface="Calibri"/>
                          <a:ea typeface="宋体"/>
                          <a:cs typeface="Times New Roman"/>
                        </a:rPr>
                        <a:t>进展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802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联合矿业商品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公司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fr-FR" sz="1600" b="0" kern="100" dirty="0">
                          <a:latin typeface="Calibri"/>
                          <a:ea typeface="宋体"/>
                          <a:cs typeface="Times New Roman"/>
                        </a:rPr>
                        <a:t>Alliance Mining 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Coomodities,</a:t>
                      </a:r>
                      <a:r>
                        <a:rPr lang="fr-FR" sz="1600" b="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AMC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众投资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商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1 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期项目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500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2 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期项目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1000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00" dirty="0">
                          <a:latin typeface="Calibri"/>
                          <a:ea typeface="宋体"/>
                          <a:cs typeface="Times New Roman"/>
                        </a:rPr>
                        <a:t>2018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取得特许经营权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已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签署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矿业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协定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802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00" dirty="0">
                          <a:latin typeface="Calibri"/>
                          <a:ea typeface="宋体"/>
                          <a:cs typeface="Times New Roman"/>
                        </a:rPr>
                        <a:t>Societé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达波拉铝土矿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公司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Societé </a:t>
                      </a:r>
                      <a:r>
                        <a:rPr lang="fr-FR" sz="1600" b="0" kern="100" dirty="0">
                          <a:latin typeface="Calibri"/>
                          <a:ea typeface="宋体"/>
                          <a:cs typeface="Times New Roman"/>
                        </a:rPr>
                        <a:t>des Bauxites de 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Dabola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en-US" sz="1600" b="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SBDT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伊朗采矿工业发展和革新委员会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伊朗）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400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2020-2021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管道运输</a:t>
                      </a:r>
                      <a:r>
                        <a:rPr lang="fr-FR" sz="1600" b="0" kern="100" dirty="0">
                          <a:latin typeface="Calibri"/>
                          <a:ea typeface="宋体"/>
                          <a:cs typeface="Times New Roman"/>
                        </a:rPr>
                        <a:t>??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773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特变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电工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TBEA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特变电工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铝土矿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期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项目产能达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1000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00">
                          <a:latin typeface="Calibri"/>
                          <a:ea typeface="宋体"/>
                          <a:cs typeface="Times New Roman"/>
                        </a:rPr>
                        <a:t>2019</a:t>
                      </a:r>
                      <a:r>
                        <a:rPr lang="zh-CN" sz="1600" b="0" kern="10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取得特许经营权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已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签署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矿业协定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802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4</a:t>
                      </a:r>
                      <a:endParaRPr lang="fr-FR" sz="1800" b="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00" dirty="0">
                          <a:latin typeface="Calibri"/>
                          <a:ea typeface="宋体"/>
                          <a:cs typeface="Times New Roman"/>
                        </a:rPr>
                        <a:t>Societ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é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几内亚铝土矿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Societ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é</a:t>
                      </a:r>
                      <a:r>
                        <a:rPr lang="fr-FR" sz="1600" b="0" kern="100" dirty="0">
                          <a:latin typeface="Calibri"/>
                          <a:ea typeface="宋体"/>
                          <a:cs typeface="Times New Roman"/>
                        </a:rPr>
                        <a:t> des Bauxites de Guin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é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, 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SBG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欧洲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众投资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商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铝土矿：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300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氧化铝：</a:t>
                      </a:r>
                      <a:r>
                        <a:rPr lang="fr-FR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1600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sz="1600" b="0" kern="100">
                        <a:latin typeface="Calibri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取得特许经营权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矿业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协定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讨论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中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761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5</a:t>
                      </a:r>
                      <a:endParaRPr lang="fr-FR" sz="1800" b="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动力矿业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公司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(Dynamic Mining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印度投资商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铝土矿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300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后期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或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增加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Calibri"/>
                          <a:ea typeface="宋体"/>
                          <a:cs typeface="Times New Roman"/>
                        </a:rPr>
                        <a:t>2020</a:t>
                      </a:r>
                      <a:r>
                        <a:rPr lang="zh-CN" sz="1600" b="0" kern="10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取得采矿证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矿业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协定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中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802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6</a:t>
                      </a:r>
                      <a:endParaRPr lang="fr-FR" sz="1800" b="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Calibri"/>
                          <a:ea typeface="宋体"/>
                          <a:cs typeface="Times New Roman"/>
                        </a:rPr>
                        <a:t>SPI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几内亚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(SPI-Guinea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中国国家电力投资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集团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有限公司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1600" b="0" kern="100" dirty="0">
                          <a:latin typeface="Calibri"/>
                          <a:ea typeface="宋体"/>
                          <a:cs typeface="Times New Roman"/>
                        </a:rPr>
                        <a:t>SPI CHINA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铝土矿：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1200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氧化铝：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400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sz="1600" b="0" kern="100">
                        <a:latin typeface="Calibri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审核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计时图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745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7</a:t>
                      </a:r>
                      <a:endParaRPr lang="fr-FR" sz="1800" b="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欧亚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资源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(Eurasian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Calibri"/>
                          <a:ea typeface="宋体"/>
                          <a:cs typeface="Times New Roman"/>
                        </a:rPr>
                        <a:t>俄罗斯投资商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500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Calibri"/>
                          <a:ea typeface="宋体"/>
                          <a:cs typeface="Times New Roman"/>
                        </a:rPr>
                        <a:t>2018/2019</a:t>
                      </a:r>
                      <a:r>
                        <a:rPr lang="zh-CN" sz="1600" b="0" kern="10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取得采矿证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1066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8</a:t>
                      </a:r>
                      <a:endParaRPr lang="fr-FR" sz="1800" b="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中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铝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(CHALCO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中国中铝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铝土矿：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1 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期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600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smtClean="0">
                          <a:latin typeface="Calibri"/>
                          <a:ea typeface="宋体"/>
                          <a:cs typeface="Times New Roman"/>
                        </a:rPr>
                        <a:t>                       2 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期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1200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氧化铝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200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sz="1600" b="0" kern="100" dirty="0">
                        <a:latin typeface="Calibri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取得采矿证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矿业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协定讨论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中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  <a:tr h="72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Times New Roman" pitchFamily="18" charset="0"/>
                        </a:rPr>
                        <a:t>9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前进</a:t>
                      </a: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非洲资源公司</a:t>
                      </a:r>
                      <a:endParaRPr lang="en-US" altLang="zh-CN" sz="160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(Forward </a:t>
                      </a:r>
                      <a:r>
                        <a:rPr lang="en-US" sz="1600" b="0" kern="100" dirty="0">
                          <a:latin typeface="Calibri"/>
                          <a:ea typeface="宋体"/>
                          <a:cs typeface="Times New Roman"/>
                        </a:rPr>
                        <a:t>Africa 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Resources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, </a:t>
                      </a: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FAR</a:t>
                      </a:r>
                      <a:r>
                        <a:rPr lang="en-US" alt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众投资</a:t>
                      </a: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商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300</a:t>
                      </a:r>
                      <a:r>
                        <a:rPr lang="zh-CN" altLang="en-US" sz="1600" b="0" kern="100" dirty="0" smtClean="0">
                          <a:latin typeface="Calibri"/>
                          <a:ea typeface="宋体"/>
                          <a:cs typeface="Times New Roman"/>
                        </a:rPr>
                        <a:t>万吨</a:t>
                      </a:r>
                      <a:endParaRPr lang="zh-CN" sz="16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Calibri"/>
                          <a:ea typeface="宋体"/>
                          <a:cs typeface="Times New Roman"/>
                        </a:rPr>
                        <a:t>2019</a:t>
                      </a:r>
                      <a:r>
                        <a:rPr lang="zh-CN" sz="1600" b="0" kern="10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Calibri"/>
                          <a:ea typeface="宋体"/>
                          <a:cs typeface="Times New Roman"/>
                        </a:rPr>
                        <a:t>取得采矿证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fr-FR" sz="3200" b="1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几内亚铝土矿采矿权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3200" b="1" dirty="0" smtClean="0">
                <a:latin typeface="宋体" pitchFamily="2" charset="-122"/>
                <a:ea typeface="宋体" pitchFamily="2" charset="-122"/>
              </a:rPr>
            </a:br>
            <a:endParaRPr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4579" name="Espace réservé du contenu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2151063"/>
            <a:ext cx="12673013" cy="662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xfrm>
            <a:off x="571501" y="330200"/>
            <a:ext cx="5073644" cy="1474766"/>
          </a:xfr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几内亚铝土矿投资商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3200" b="1" dirty="0" smtClean="0">
                <a:latin typeface="宋体" pitchFamily="2" charset="-122"/>
                <a:ea typeface="宋体" pitchFamily="2" charset="-122"/>
              </a:rPr>
            </a:br>
            <a:endParaRPr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5603" name="AutoShape 2" descr="Image result for rio ti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sp>
        <p:nvSpPr>
          <p:cNvPr id="25604" name="AutoShape 4" descr="Image result for Alco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sp>
        <p:nvSpPr>
          <p:cNvPr id="25605" name="AutoShape 6" descr="Image result for Alco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pic>
        <p:nvPicPr>
          <p:cNvPr id="25606" name="Picture 8" descr="Image result for Al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2355850"/>
            <a:ext cx="20161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10" descr="Image result for rio tinto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sp>
        <p:nvSpPr>
          <p:cNvPr id="25608" name="AutoShape 12" descr="Image result for rio tinto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pic>
        <p:nvPicPr>
          <p:cNvPr id="25609" name="Picture 14" descr="Image result for rusa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50" y="2654300"/>
            <a:ext cx="1965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AutoShape 16" descr="Image result for rio tinto logo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pic>
        <p:nvPicPr>
          <p:cNvPr id="25611" name="Picture 18" descr="Image result for rio tinto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4341813"/>
            <a:ext cx="2641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20" descr="Image result for Alliance MIning commoditie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90550" y="7654925"/>
            <a:ext cx="453231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AutoShape 22" descr="Image result for CHALCO logo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sp>
        <p:nvSpPr>
          <p:cNvPr id="25614" name="AutoShape 24" descr="Image result for CHALCO logo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sp>
        <p:nvSpPr>
          <p:cNvPr id="25615" name="AutoShape 26" descr="Image result for CHALCO logo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pic>
        <p:nvPicPr>
          <p:cNvPr id="25616" name="Picture 28" descr="Image result for IFC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0238" y="2225675"/>
            <a:ext cx="20113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AutoShape 30" descr="Image result for CHALCO logo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pic>
        <p:nvPicPr>
          <p:cNvPr id="25618" name="Picture 32" descr="Image result for CHALCO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7575" y="2225675"/>
            <a:ext cx="21637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34" descr="Image result for aSHAPURA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2488" y="5813425"/>
            <a:ext cx="2295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36" descr="Image result for TBEA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1200" y="3856038"/>
            <a:ext cx="32893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38" descr="Image result for eURASIAN RESOURC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9975" y="8774113"/>
            <a:ext cx="1905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40" descr="Image result for aLUFER MINING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9300" y="5000625"/>
            <a:ext cx="22256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42" descr="Image result for SPIC MINING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9425" y="4913313"/>
            <a:ext cx="223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44" descr="Image result for AMR MINING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31413" y="8305800"/>
            <a:ext cx="25257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46" descr="Image result for dADCO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9738" y="3856038"/>
            <a:ext cx="16875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48" descr="Image result for EGA 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78888" y="4108450"/>
            <a:ext cx="351948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7" name="Picture 50" descr="Image result for DYNAMIC MINING 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4950" y="8305800"/>
            <a:ext cx="2381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52" descr="Image result for WEI QIAO MINING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205913" y="6199188"/>
            <a:ext cx="26384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9" name="Picture 54" descr="Image result for SMB WAP 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41763" y="63119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56" descr="Related imag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9975" y="6429375"/>
            <a:ext cx="18605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xfrm>
            <a:off x="571501" y="304768"/>
            <a:ext cx="5073644" cy="1500198"/>
          </a:xfr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几内亚采矿投资商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3200" b="1" dirty="0" smtClean="0">
                <a:latin typeface="宋体" pitchFamily="2" charset="-122"/>
                <a:ea typeface="宋体" pitchFamily="2" charset="-122"/>
              </a:rPr>
            </a:br>
            <a:endParaRPr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6627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716213"/>
            <a:ext cx="10872788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2" descr="Image result for la B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sp>
        <p:nvSpPr>
          <p:cNvPr id="26629" name="AutoShape 4" descr="Image result for la BA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sp>
        <p:nvSpPr>
          <p:cNvPr id="26630" name="AutoShape 6" descr="Image result for la BAD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sp>
        <p:nvSpPr>
          <p:cNvPr id="26631" name="AutoShape 8" descr="Image result for la BAD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/>
            <a:endParaRPr lang="en-US" altLang="zh-CN">
              <a:latin typeface="Helvetica Neue Light"/>
              <a:ea typeface="Helvetica Neue Light"/>
            </a:endParaRPr>
          </a:p>
        </p:txBody>
      </p:sp>
      <p:pic>
        <p:nvPicPr>
          <p:cNvPr id="26632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3436938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11002998" cy="6654828"/>
          </a:xfrm>
        </p:spPr>
        <p:txBody>
          <a:bodyPr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Helvetica Neue"/>
              <a:buNone/>
              <a:defRPr/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几内亚是铝土矿资源所在地；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Helvetica Neue"/>
              <a:buNone/>
              <a:defRPr/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几内亚迫切要求提高铝土矿生产能力；</a:t>
            </a:r>
          </a:p>
          <a:p>
            <a:pPr marL="514350" indent="-51435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政府积极采取各项措施协助目标实现；</a:t>
            </a:r>
          </a:p>
          <a:p>
            <a:pPr marL="514350" indent="-51435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许多运营铝土矿项目总产能预计在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2020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前后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达到约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6000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万吨；</a:t>
            </a:r>
          </a:p>
          <a:p>
            <a:pPr marL="514350" indent="-51435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5.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氧化铝项目仍在建设，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2022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前后至少将有一家新工厂投产。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总结</a:t>
            </a:r>
            <a:endParaRPr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58"/>
          <p:cNvSpPr>
            <a:spLocks noGrp="1"/>
          </p:cNvSpPr>
          <p:nvPr>
            <p:ph type="title"/>
          </p:nvPr>
        </p:nvSpPr>
        <p:spPr>
          <a:xfrm>
            <a:off x="1087438" y="7700963"/>
            <a:ext cx="5791200" cy="1701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3200" dirty="0" smtClean="0">
                <a:solidFill>
                  <a:srgbClr val="747474"/>
                </a:solidFill>
                <a:latin typeface="宋体" pitchFamily="2" charset="-122"/>
                <a:ea typeface="宋体" pitchFamily="2" charset="-122"/>
                <a:cs typeface="Helvetica Neue"/>
                <a:sym typeface="Helvetica Neue"/>
              </a:rPr>
              <a:t>几内亚正在成为</a:t>
            </a:r>
            <a:r>
              <a:rPr lang="en-US" altLang="zh-CN" sz="3200" dirty="0" smtClean="0">
                <a:solidFill>
                  <a:srgbClr val="747474"/>
                </a:solidFill>
                <a:latin typeface="宋体" pitchFamily="2" charset="-122"/>
                <a:ea typeface="宋体" pitchFamily="2" charset="-122"/>
                <a:cs typeface="Helvetica Neue"/>
                <a:sym typeface="Helvetica Neue"/>
              </a:rPr>
              <a:t/>
            </a:r>
            <a:br>
              <a:rPr lang="en-US" altLang="zh-CN" sz="3200" dirty="0" smtClean="0">
                <a:solidFill>
                  <a:srgbClr val="747474"/>
                </a:solidFill>
                <a:latin typeface="宋体" pitchFamily="2" charset="-122"/>
                <a:ea typeface="宋体" pitchFamily="2" charset="-122"/>
                <a:cs typeface="Helvetica Neue"/>
                <a:sym typeface="Helvetica Neue"/>
              </a:rPr>
            </a:br>
            <a:r>
              <a:rPr lang="zh-CN" altLang="en-US" sz="3200" dirty="0" smtClean="0">
                <a:solidFill>
                  <a:srgbClr val="747474"/>
                </a:solidFill>
                <a:latin typeface="宋体" pitchFamily="2" charset="-122"/>
                <a:ea typeface="宋体" pitchFamily="2" charset="-122"/>
                <a:cs typeface="Helvetica Neue"/>
                <a:sym typeface="Helvetica Neue"/>
              </a:rPr>
              <a:t>世界顶尖矿业公司的首选地</a:t>
            </a:r>
            <a:endParaRPr lang="en-US" altLang="en-US" sz="3200" dirty="0" smtClean="0">
              <a:solidFill>
                <a:srgbClr val="747474"/>
              </a:solidFill>
              <a:latin typeface="宋体" pitchFamily="2" charset="-122"/>
              <a:ea typeface="宋体" pitchFamily="2" charset="-122"/>
              <a:cs typeface="Helvetica Neue"/>
              <a:sym typeface="Helvetica Neue"/>
            </a:endParaRPr>
          </a:p>
        </p:txBody>
      </p:sp>
      <p:sp>
        <p:nvSpPr>
          <p:cNvPr id="28675" name="Shape 159"/>
          <p:cNvSpPr>
            <a:spLocks noChangeArrowheads="1"/>
          </p:cNvSpPr>
          <p:nvPr/>
        </p:nvSpPr>
        <p:spPr bwMode="auto">
          <a:xfrm>
            <a:off x="7645408" y="8091510"/>
            <a:ext cx="4964113" cy="1072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just" hangingPunct="0"/>
            <a:r>
              <a:rPr lang="zh-CN" altLang="en-US" sz="2100" dirty="0" smtClean="0">
                <a:solidFill>
                  <a:srgbClr val="747474"/>
                </a:solidFill>
                <a:latin typeface="宋体" pitchFamily="2" charset="-122"/>
                <a:ea typeface="宋体" pitchFamily="2" charset="-122"/>
                <a:cs typeface="Helvetica Neue"/>
                <a:sym typeface="Helvetica Neue"/>
              </a:rPr>
              <a:t>几内亚目前正逐渐转变为全球高品位铝土矿的最大出口商，将继续吸引投资商前来开发黄金、铁矿石及金刚石资源等。</a:t>
            </a:r>
          </a:p>
        </p:txBody>
      </p:sp>
      <p:pic>
        <p:nvPicPr>
          <p:cNvPr id="28676" name="Picture 4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l="1932" r="1932"/>
          <a:stretch>
            <a:fillRect/>
          </a:stretch>
        </p:blipFill>
        <p:spPr/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2038350" y="6677025"/>
            <a:ext cx="8712200" cy="1223963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几内亚正在成为世界矿业公司的首选地</a:t>
            </a:r>
            <a:endParaRPr lang="en-US" sz="36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9699" name="Picture 2" descr="Image result for kaloum guin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63" y="555625"/>
            <a:ext cx="1130617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571500" y="1308228"/>
            <a:ext cx="11861801" cy="3175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zh-CN" altLang="en-US" sz="4000" b="1" dirty="0" smtClean="0">
                <a:latin typeface="宋体" pitchFamily="2" charset="-122"/>
                <a:ea typeface="宋体" pitchFamily="2" charset="-122"/>
              </a:rPr>
              <a:t>目录</a:t>
            </a:r>
            <a:endParaRPr sz="4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3" name="Shape 133"/>
          <p:cNvSpPr>
            <a:spLocks noGrp="1"/>
          </p:cNvSpPr>
          <p:nvPr>
            <p:ph type="subTitle" sz="half" idx="1"/>
          </p:nvPr>
        </p:nvSpPr>
        <p:spPr>
          <a:xfrm>
            <a:off x="571500" y="5016499"/>
            <a:ext cx="11861800" cy="37650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简介</a:t>
            </a:r>
            <a:endParaRPr lang="fr-FR" sz="2800" b="1" dirty="0" smtClean="0">
              <a:latin typeface="宋体" pitchFamily="2" charset="-122"/>
              <a:ea typeface="宋体" pitchFamily="2" charset="-122"/>
            </a:endParaRP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几内亚铝土矿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: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世界一流矿产资源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铝土矿和氧化铝运营现状</a:t>
            </a:r>
            <a:endParaRPr lang="fr-FR" sz="2800" b="1" dirty="0">
              <a:latin typeface="宋体" pitchFamily="2" charset="-122"/>
              <a:ea typeface="宋体" pitchFamily="2" charset="-122"/>
            </a:endParaRP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市场前景</a:t>
            </a:r>
            <a:endParaRPr lang="fr-FR" sz="2800" b="1" dirty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fr-FR" sz="2800" b="1" dirty="0">
                <a:latin typeface="宋体" pitchFamily="2" charset="-122"/>
                <a:ea typeface="宋体" pitchFamily="2" charset="-122"/>
              </a:rPr>
              <a:t>     </a:t>
            </a:r>
            <a:r>
              <a:rPr lang="fr-FR" sz="2800" b="1" dirty="0" smtClean="0">
                <a:latin typeface="宋体" pitchFamily="2" charset="-122"/>
                <a:ea typeface="宋体" pitchFamily="2" charset="-122"/>
              </a:rPr>
              <a:t>4.1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新政策 新发展</a:t>
            </a:r>
            <a:endParaRPr lang="fr-FR" sz="2800" b="1" dirty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fr-FR" sz="2800" b="1" dirty="0">
                <a:latin typeface="宋体" pitchFamily="2" charset="-122"/>
                <a:ea typeface="宋体" pitchFamily="2" charset="-122"/>
              </a:rPr>
              <a:t>     </a:t>
            </a:r>
            <a:r>
              <a:rPr lang="fr-FR" sz="2800" b="1" dirty="0" smtClean="0">
                <a:latin typeface="宋体" pitchFamily="2" charset="-122"/>
                <a:ea typeface="宋体" pitchFamily="2" charset="-122"/>
              </a:rPr>
              <a:t>4.2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基础设施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行业关键</a:t>
            </a:r>
            <a:endParaRPr lang="fr-FR" sz="2800" b="1" dirty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fr-FR" sz="2800" b="1" dirty="0">
                <a:latin typeface="宋体" pitchFamily="2" charset="-122"/>
                <a:ea typeface="宋体" pitchFamily="2" charset="-122"/>
              </a:rPr>
              <a:t>     </a:t>
            </a:r>
            <a:r>
              <a:rPr lang="fr-FR" sz="2800" b="1" dirty="0" smtClean="0">
                <a:latin typeface="宋体" pitchFamily="2" charset="-122"/>
                <a:ea typeface="宋体" pitchFamily="2" charset="-122"/>
              </a:rPr>
              <a:t>4.3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新项目开发</a:t>
            </a:r>
            <a:endParaRPr lang="fr-FR" sz="2800" b="1" dirty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fr-FR" sz="2800" b="1" dirty="0">
                <a:latin typeface="宋体" pitchFamily="2" charset="-122"/>
                <a:ea typeface="宋体" pitchFamily="2" charset="-122"/>
              </a:rPr>
              <a:t>5.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总结</a:t>
            </a:r>
            <a:endParaRPr lang="fr-FR" sz="28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4"/>
          </p:nvPr>
        </p:nvSpPr>
        <p:spPr>
          <a:xfrm>
            <a:off x="1270000" y="2904134"/>
            <a:ext cx="10464800" cy="3488134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dirty="0" smtClean="0"/>
              <a:t>致谢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WWW.MINES.GOV.GN</a:t>
            </a:r>
            <a:endParaRPr lang="fr-FR" dirty="0"/>
          </a:p>
          <a:p>
            <a:r>
              <a:rPr lang="fr-FR" dirty="0">
                <a:hlinkClick r:id="rId4"/>
              </a:rPr>
              <a:t>http://guinee.cadastreminier.org</a:t>
            </a:r>
            <a:endParaRPr lang="fr-FR" dirty="0"/>
          </a:p>
          <a:p>
            <a:endParaRPr dirty="0"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82320" y="1132384"/>
            <a:ext cx="1181101" cy="130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简介</a:t>
            </a:r>
            <a:endParaRPr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287293" y="2222499"/>
            <a:ext cx="5572165" cy="675875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众所周知，几内亚拥有大量铝土矿。</a:t>
            </a:r>
          </a:p>
          <a:p>
            <a:pPr indent="0" algn="just"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根据</a:t>
            </a:r>
            <a:r>
              <a:rPr lang="en-US" altLang="zh-CN" dirty="0" err="1" smtClean="0">
                <a:latin typeface="宋体" pitchFamily="2" charset="-122"/>
                <a:ea typeface="宋体" pitchFamily="2" charset="-122"/>
              </a:rPr>
              <a:t>Mamedov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统计，几内亚铝土矿评估资源量超过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400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亿吨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，是世界上的资源量最大的国家之一。</a:t>
            </a:r>
          </a:p>
          <a:p>
            <a:pPr indent="0" algn="just"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2016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年，几内亚铝土矿年产量约为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1800-2000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万吨。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2017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年的产量更是高达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4900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万吨，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更多项目正在建设中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。</a:t>
            </a:r>
            <a:endParaRPr lang="fr-FR" altLang="fr-FR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8" name="Picture 4" descr="Image result for baux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712" y="-110145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ux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47" r="40374"/>
          <a:stretch/>
        </p:blipFill>
        <p:spPr bwMode="auto">
          <a:xfrm>
            <a:off x="9454728" y="2716560"/>
            <a:ext cx="2721057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53"/>
          <a:stretch/>
        </p:blipFill>
        <p:spPr bwMode="auto">
          <a:xfrm>
            <a:off x="7288218" y="6877064"/>
            <a:ext cx="5057140" cy="244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aux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44" y="6551137"/>
            <a:ext cx="514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25736" y="1420416"/>
            <a:ext cx="11691540" cy="432048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fr-FR" sz="2800" dirty="0">
              <a:latin typeface="宋体" pitchFamily="2" charset="-122"/>
              <a:ea typeface="宋体" pitchFamily="2" charset="-122"/>
            </a:endParaRPr>
          </a:p>
          <a:p>
            <a:pPr marL="514350" indent="-514350">
              <a:buNone/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铝土矿和氧化铝运营现状</a:t>
            </a:r>
            <a:endParaRPr lang="fr-FR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2017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年之前，几内亚有三座铝土矿山和一个氧化铝厂在运营，分别为</a:t>
            </a:r>
            <a:r>
              <a:rPr lang="fr-FR" dirty="0" smtClean="0">
                <a:latin typeface="宋体" pitchFamily="2" charset="-122"/>
                <a:ea typeface="宋体" pitchFamily="2" charset="-122"/>
              </a:rPr>
              <a:t>CBG, SMB, CBK, FRIGUIA</a:t>
            </a:r>
            <a:endParaRPr lang="fr-FR" dirty="0">
              <a:latin typeface="宋体" pitchFamily="2" charset="-122"/>
              <a:ea typeface="宋体" pitchFamily="2" charset="-122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河南国际矿业和</a:t>
            </a:r>
            <a:r>
              <a:rPr lang="fr-FR" dirty="0" smtClean="0">
                <a:latin typeface="宋体" pitchFamily="2" charset="-122"/>
                <a:ea typeface="宋体" pitchFamily="2" charset="-122"/>
              </a:rPr>
              <a:t>AMR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两座新矿山于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2017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年开始生产</a:t>
            </a:r>
            <a:endParaRPr lang="fr-FR" dirty="0">
              <a:latin typeface="宋体" pitchFamily="2" charset="-122"/>
              <a:ea typeface="宋体" pitchFamily="2" charset="-122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fr-FR" dirty="0" smtClean="0">
                <a:latin typeface="宋体" pitchFamily="2" charset="-122"/>
                <a:ea typeface="宋体" pitchFamily="2" charset="-122"/>
              </a:rPr>
              <a:t>2018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年截至目前，新矿山</a:t>
            </a:r>
            <a:r>
              <a:rPr lang="fr-FR" dirty="0" smtClean="0">
                <a:latin typeface="宋体" pitchFamily="2" charset="-122"/>
                <a:ea typeface="宋体" pitchFamily="2" charset="-122"/>
              </a:rPr>
              <a:t>GDM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开工</a:t>
            </a:r>
            <a:endParaRPr lang="fr-FR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Shape 136"/>
          <p:cNvSpPr txBox="1">
            <a:spLocks/>
          </p:cNvSpPr>
          <p:nvPr/>
        </p:nvSpPr>
        <p:spPr>
          <a:xfrm>
            <a:off x="525736" y="340296"/>
            <a:ext cx="5080000" cy="1397000"/>
          </a:xfrm>
          <a:prstGeom prst="rect">
            <a:avLst/>
          </a:prstGeom>
          <a:solidFill>
            <a:srgbClr val="B15E29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rmAutofit/>
          </a:bodyPr>
          <a:lstStyle>
            <a:lvl1pPr marL="0" marR="0" indent="0" algn="ctr" defTabSz="4439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36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514350" indent="-514350"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几内亚铝土矿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514350" indent="-514350"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世界一流矿产资源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6930435"/>
              </p:ext>
            </p:extLst>
          </p:nvPr>
        </p:nvGraphicFramePr>
        <p:xfrm>
          <a:off x="2109912" y="5668888"/>
          <a:ext cx="8669868" cy="374441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5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公司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r>
                        <a:rPr lang="zh-CN" altLang="en-US" sz="2000" dirty="0" smtClean="0"/>
                        <a:t>年产量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zh-CN" altLang="en-US" sz="2000" baseline="0" dirty="0" smtClean="0"/>
                        <a:t>（万吨）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r>
                        <a:rPr lang="zh-CN" altLang="en-US" sz="2000" dirty="0" smtClean="0"/>
                        <a:t>年预计</a:t>
                      </a:r>
                      <a:r>
                        <a:rPr lang="zh-CN" altLang="en-US" sz="2000" dirty="0" smtClean="0"/>
                        <a:t>产量</a:t>
                      </a:r>
                      <a:r>
                        <a:rPr lang="zh-CN" altLang="en-US" sz="2000" baseline="0" dirty="0" smtClean="0"/>
                        <a:t>（万吨）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29,564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HENAN 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CBK RUSAL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CBK DIAN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ALUFER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2,00                            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总计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4900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5700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850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01608" y="2222500"/>
            <a:ext cx="12193480" cy="7083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zh-CN" altLang="en-US" sz="31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3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新政策 新发展</a:t>
            </a:r>
            <a:endParaRPr lang="fr-FR" sz="33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积极的政治意愿；</a:t>
            </a:r>
            <a:endParaRPr lang="en-US" altLang="zh-CN" sz="34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商业友好型采矿管理；</a:t>
            </a:r>
            <a:endParaRPr lang="en-US" altLang="zh-CN" sz="34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新采矿准则将确保管理有序、促进社区发展以减少冲突，并保证采矿协议的稳定性；</a:t>
            </a:r>
            <a:endParaRPr lang="en-US" altLang="zh-CN" sz="34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改造地籍系统，提高效率、完善设备；</a:t>
            </a:r>
            <a:endParaRPr lang="en-US" altLang="zh-CN" sz="34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en-US" altLang="zh-CN" sz="3400" dirty="0" smtClean="0">
                <a:latin typeface="宋体" pitchFamily="2" charset="-122"/>
                <a:ea typeface="宋体" pitchFamily="2" charset="-122"/>
              </a:rPr>
              <a:t>2017</a:t>
            </a: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34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月起在线采矿地图上线；</a:t>
            </a:r>
            <a:endParaRPr lang="en-US" altLang="zh-CN" sz="34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促进地方转型；</a:t>
            </a:r>
            <a:endParaRPr lang="en-US" altLang="zh-CN" sz="34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一站式交货授权；</a:t>
            </a:r>
            <a:endParaRPr lang="en-US" altLang="zh-CN" sz="34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注重可持续性；</a:t>
            </a:r>
            <a:endParaRPr lang="en-US" altLang="zh-CN" sz="3400" dirty="0" smtClean="0">
              <a:latin typeface="宋体" pitchFamily="2" charset="-122"/>
              <a:ea typeface="宋体" pitchFamily="2" charset="-122"/>
            </a:endParaRPr>
          </a:p>
          <a:p>
            <a:pPr marL="657225" indent="-457200">
              <a:defRPr/>
            </a:pP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几内亚是世界上</a:t>
            </a:r>
            <a:r>
              <a:rPr lang="en-US" altLang="zh-CN" sz="340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世界银行</a:t>
            </a:r>
            <a:r>
              <a:rPr lang="en-US" altLang="zh-CN" sz="3400" dirty="0" smtClean="0">
                <a:latin typeface="宋体" pitchFamily="2" charset="-122"/>
                <a:ea typeface="宋体" pitchFamily="2" charset="-122"/>
              </a:rPr>
              <a:t>)5</a:t>
            </a:r>
            <a:r>
              <a:rPr lang="zh-CN" altLang="en-US" sz="3400" dirty="0" smtClean="0">
                <a:latin typeface="宋体" pitchFamily="2" charset="-122"/>
                <a:ea typeface="宋体" pitchFamily="2" charset="-122"/>
              </a:rPr>
              <a:t>个最具改革性的国家之一。</a:t>
            </a:r>
            <a:endParaRPr lang="fr-FR" sz="3400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xfrm>
            <a:off x="573046" y="304768"/>
            <a:ext cx="5080000" cy="1397000"/>
          </a:xfrm>
          <a:prstGeom prst="rect">
            <a:avLst/>
          </a:prstGeo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pPr marL="514350" indent="-514350">
              <a:defRPr/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市场前景</a:t>
            </a:r>
            <a:endParaRPr lang="fr-FR" sz="36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2" descr="Image result for bauxite guinea"/>
          <p:cNvPicPr>
            <a:picLocks noGrp="1" noChangeAspect="1" noChangeArrowheads="1"/>
          </p:cNvPicPr>
          <p:nvPr>
            <p:ph type="pic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0" t="62239" r="31250" b="-25765"/>
          <a:stretch/>
        </p:blipFill>
        <p:spPr bwMode="auto">
          <a:xfrm>
            <a:off x="5782320" y="340296"/>
            <a:ext cx="6840760" cy="23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141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11907564" cy="66675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如何减轻负担</a:t>
            </a:r>
            <a:endParaRPr lang="fr-FR" sz="28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由政府开发基础设施共享政策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西北、中、南三个方向实施基础设施共享计划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CBG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GAC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就博凯铁路（</a:t>
            </a:r>
            <a:r>
              <a:rPr lang="fr-FR" altLang="en-US" dirty="0" smtClean="0">
                <a:latin typeface="宋体" pitchFamily="2" charset="-122"/>
                <a:ea typeface="宋体" pitchFamily="2" charset="-122"/>
              </a:rPr>
              <a:t>Boke Railways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）签署多用户协议，目前正在执行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监管框架基本到位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制定</a:t>
            </a:r>
            <a:r>
              <a:rPr lang="fr-FR" dirty="0" smtClean="0">
                <a:latin typeface="宋体" pitchFamily="2" charset="-122"/>
                <a:ea typeface="宋体" pitchFamily="2" charset="-122"/>
              </a:rPr>
              <a:t>BOT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和公共私人合伙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PPP)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法律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更新采矿基础设施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采矿基础设施涉及投资机会、港口租赁、中港集团、中远集团、赢联盟和烟台港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73644" cy="1474766"/>
          </a:xfrm>
          <a:prstGeom prst="rect">
            <a:avLst/>
          </a:prstGeo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基础设施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行业关键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1843619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12051580" cy="3302372"/>
          </a:xfrm>
        </p:spPr>
        <p:txBody>
          <a:bodyPr>
            <a:normAutofit/>
          </a:bodyPr>
          <a:lstStyle/>
          <a:p>
            <a:pPr indent="-457200" algn="just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基于政府实施的新政策和市场创造的机会，几内亚正在考虑开发众多铝土矿和氧化铝  新项目，如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CBG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（扩建）、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GAC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COBAD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、欧亚资源（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Eurasian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）、动力矿业（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Dynamic mining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）、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FAR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SBG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TBEA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、阿夏普拉矿业（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Ashapura mining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）等</a:t>
            </a:r>
            <a:endParaRPr lang="fr-FR" altLang="fr-FR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新项目开发</a:t>
            </a:r>
            <a:endParaRPr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074" name="Picture 2" descr="Image result for gac guin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032" y="4948808"/>
            <a:ext cx="743902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7569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共</a:t>
            </a:r>
            <a:r>
              <a:rPr lang="fr-FR" altLang="fr-FR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期工程</a:t>
            </a:r>
            <a:endParaRPr lang="fr-FR" altLang="fr-FR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r>
              <a:rPr lang="fr-FR" altLang="fr-FR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期</a:t>
            </a:r>
            <a:r>
              <a:rPr lang="fr-FR" altLang="fr-FR" b="1" dirty="0" smtClean="0">
                <a:latin typeface="宋体" pitchFamily="2" charset="-122"/>
                <a:ea typeface="宋体" pitchFamily="2" charset="-122"/>
              </a:rPr>
              <a:t>: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 (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年产能</a:t>
            </a:r>
            <a:r>
              <a:rPr lang="fr-FR" altLang="fr-FR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1850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前期施工阶段正在进行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r>
              <a:rPr lang="fr-FR" altLang="fr-FR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期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年产能</a:t>
            </a:r>
            <a:r>
              <a:rPr lang="fr-FR" altLang="fr-FR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2350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）运输材料湿度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3%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，预计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2019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年完工</a:t>
            </a:r>
            <a:endParaRPr lang="fr-FR" altLang="fr-FR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r>
              <a:rPr lang="fr-FR" altLang="fr-FR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期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年产能</a:t>
            </a:r>
            <a:r>
              <a:rPr lang="fr-FR" altLang="fr-FR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2850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运输材料湿度</a:t>
            </a:r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3%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，预计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2023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年完工</a:t>
            </a:r>
            <a:endParaRPr lang="fr-FR" altLang="fr-FR" dirty="0">
              <a:latin typeface="宋体" pitchFamily="2" charset="-122"/>
              <a:ea typeface="宋体" pitchFamily="2" charset="-122"/>
            </a:endParaRPr>
          </a:p>
          <a:p>
            <a:pPr eaLnBrk="1" hangingPunct="1"/>
            <a:r>
              <a:rPr lang="fr-FR" altLang="fr-FR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期项目完成集资 </a:t>
            </a:r>
            <a:endParaRPr lang="fr-FR" altLang="fr-FR" dirty="0">
              <a:latin typeface="宋体" pitchFamily="2" charset="-122"/>
              <a:ea typeface="宋体" pitchFamily="2" charset="-122"/>
            </a:endParaRPr>
          </a:p>
          <a:p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r>
              <a:rPr lang="fr-FR" altLang="en-US" sz="3200" b="1" dirty="0" smtClean="0">
                <a:latin typeface="宋体" pitchFamily="2" charset="-122"/>
                <a:ea typeface="宋体" pitchFamily="2" charset="-122"/>
              </a:rPr>
              <a:t>CBG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扩建项目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0" r="312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937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642868" cy="66675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位于博凯区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期项目：</a:t>
            </a:r>
            <a:r>
              <a:rPr lang="fr-FR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季度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投产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铝土矿年产能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1200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endParaRPr lang="fr-FR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以年产能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1200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万吨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为标准，升级现有铁路，完善港口基础设施建设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预估成本约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9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亿美元</a:t>
            </a:r>
            <a:endParaRPr lang="fr-FR" altLang="en-US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  <a:solidFill>
            <a:srgbClr val="B15E29"/>
          </a:solidFill>
          <a:ln>
            <a:solidFill>
              <a:srgbClr val="000000"/>
            </a:solidFill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lstStyle>
            <a:lvl1pPr algn="ctr" defTabSz="443991">
              <a:defRPr sz="2736">
                <a:solidFill>
                  <a:srgbClr val="FFFFFF"/>
                </a:solidFill>
              </a:defRPr>
            </a:lvl1pPr>
          </a:lstStyle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几内亚氧化铝公司</a:t>
            </a:r>
            <a:endParaRPr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170" name="Picture 2" descr="Image result for GAC guinea operations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1" r="312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395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1199</Words>
  <Application>Microsoft Office PowerPoint</Application>
  <PresentationFormat>自定义</PresentationFormat>
  <Paragraphs>199</Paragraphs>
  <Slides>20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ModernPortfolio</vt:lpstr>
      <vt:lpstr>几内亚铝土矿、氧化铝产业发展前景介绍</vt:lpstr>
      <vt:lpstr>目录</vt:lpstr>
      <vt:lpstr>简介</vt:lpstr>
      <vt:lpstr>幻灯片 4</vt:lpstr>
      <vt:lpstr>市场前景</vt:lpstr>
      <vt:lpstr>基础设施——行业关键</vt:lpstr>
      <vt:lpstr>新项目开发</vt:lpstr>
      <vt:lpstr>CBG扩建项目</vt:lpstr>
      <vt:lpstr>几内亚氧化铝公司</vt:lpstr>
      <vt:lpstr>CBD甸甸铝土矿</vt:lpstr>
      <vt:lpstr>阿鲁法</vt:lpstr>
      <vt:lpstr>氧化铝项目</vt:lpstr>
      <vt:lpstr> 其它项目 </vt:lpstr>
      <vt:lpstr> 几内亚铝土矿采矿权 </vt:lpstr>
      <vt:lpstr>几内亚铝土矿投资商 </vt:lpstr>
      <vt:lpstr>几内亚采矿投资商 </vt:lpstr>
      <vt:lpstr>总结</vt:lpstr>
      <vt:lpstr>几内亚正在成为 世界顶尖矿业公司的首选地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Bauxite and Alumina Industry in Guinea : The way forward. An update</dc:title>
  <dc:creator>Maimouna</dc:creator>
  <cp:lastModifiedBy>Friday</cp:lastModifiedBy>
  <cp:revision>69</cp:revision>
  <dcterms:modified xsi:type="dcterms:W3CDTF">2018-05-08T10:48:49Z</dcterms:modified>
</cp:coreProperties>
</file>