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76" r:id="rId3"/>
    <p:sldId id="275" r:id="rId4"/>
    <p:sldId id="277" r:id="rId5"/>
    <p:sldId id="278" r:id="rId6"/>
    <p:sldId id="287" r:id="rId7"/>
    <p:sldId id="294" r:id="rId8"/>
    <p:sldId id="295" r:id="rId9"/>
    <p:sldId id="290" r:id="rId10"/>
    <p:sldId id="297" r:id="rId11"/>
    <p:sldId id="298" r:id="rId12"/>
    <p:sldId id="311" r:id="rId13"/>
    <p:sldId id="299" r:id="rId14"/>
    <p:sldId id="292" r:id="rId15"/>
    <p:sldId id="289" r:id="rId16"/>
    <p:sldId id="262" r:id="rId17"/>
    <p:sldId id="293" r:id="rId18"/>
    <p:sldId id="300" r:id="rId19"/>
    <p:sldId id="307" r:id="rId20"/>
    <p:sldId id="301" r:id="rId21"/>
    <p:sldId id="302" r:id="rId22"/>
    <p:sldId id="303" r:id="rId23"/>
    <p:sldId id="313" r:id="rId24"/>
    <p:sldId id="296" r:id="rId25"/>
    <p:sldId id="291" r:id="rId26"/>
    <p:sldId id="304" r:id="rId27"/>
    <p:sldId id="305" r:id="rId28"/>
    <p:sldId id="306" r:id="rId29"/>
    <p:sldId id="279" r:id="rId30"/>
    <p:sldId id="281" r:id="rId31"/>
    <p:sldId id="280" r:id="rId32"/>
    <p:sldId id="285" r:id="rId33"/>
    <p:sldId id="283" r:id="rId34"/>
    <p:sldId id="308" r:id="rId35"/>
    <p:sldId id="314" r:id="rId36"/>
    <p:sldId id="261" r:id="rId37"/>
    <p:sldId id="309" r:id="rId38"/>
    <p:sldId id="312" r:id="rId39"/>
  </p:sldIdLst>
  <p:sldSz cx="9144000" cy="5143500" type="screen16x9"/>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43" autoAdjust="0"/>
    <p:restoredTop sz="94660"/>
  </p:normalViewPr>
  <p:slideViewPr>
    <p:cSldViewPr snapToGrid="0">
      <p:cViewPr varScale="1">
        <p:scale>
          <a:sx n="94" d="100"/>
          <a:sy n="94" d="100"/>
        </p:scale>
        <p:origin x="-720"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9A2A5D-87C4-4E10-8E57-F437D657E260}" type="datetimeFigureOut">
              <a:rPr lang="zh-CN" altLang="en-US" smtClean="0"/>
              <a:pPr/>
              <a:t>2021/5/25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723E9-0C46-4171-B786-B4CB8318A542}" type="slidenum">
              <a:rPr lang="zh-CN" altLang="en-US" smtClean="0"/>
              <a:pPr/>
              <a:t>‹#›</a:t>
            </a:fld>
            <a:endParaRPr lang="zh-CN" altLang="en-US"/>
          </a:p>
        </p:txBody>
      </p:sp>
    </p:spTree>
    <p:extLst>
      <p:ext uri="{BB962C8B-B14F-4D97-AF65-F5344CB8AC3E}">
        <p14:creationId xmlns:p14="http://schemas.microsoft.com/office/powerpoint/2010/main" xmlns="" val="315761685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2600" y="1279525"/>
            <a:ext cx="6137275" cy="3452813"/>
          </a:xfrm>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a:t>
            </a:fld>
            <a:endParaRPr lang="zh-CN" altLang="en-US"/>
          </a:p>
        </p:txBody>
      </p:sp>
    </p:spTree>
    <p:extLst>
      <p:ext uri="{BB962C8B-B14F-4D97-AF65-F5344CB8AC3E}">
        <p14:creationId xmlns:p14="http://schemas.microsoft.com/office/powerpoint/2010/main" xmlns="" val="2384092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A241561-2907-4597-95A3-B7C9F5456070}"/>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xmlns="" id="{49BB1292-6B08-4F1A-AAD8-755818AE7EB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3747A081-9F68-41A6-8DB9-936638A31A05}"/>
              </a:ext>
            </a:extLst>
          </p:cNvPr>
          <p:cNvSpPr>
            <a:spLocks noGrp="1"/>
          </p:cNvSpPr>
          <p:nvPr>
            <p:ph type="dt" sz="half" idx="10"/>
          </p:nvPr>
        </p:nvSpPr>
        <p:spPr/>
        <p:txBody>
          <a:bodyPr/>
          <a:lstStyle/>
          <a:p>
            <a:fld id="{EC330528-33F4-4120-B0B3-A4B911D31044}" type="datetimeFigureOut">
              <a:rPr lang="zh-CN" altLang="en-US" smtClean="0"/>
              <a:pPr/>
              <a:t>2021/5/25</a:t>
            </a:fld>
            <a:endParaRPr lang="zh-CN" altLang="en-US"/>
          </a:p>
        </p:txBody>
      </p:sp>
      <p:sp>
        <p:nvSpPr>
          <p:cNvPr id="5" name="页脚占位符 4">
            <a:extLst>
              <a:ext uri="{FF2B5EF4-FFF2-40B4-BE49-F238E27FC236}">
                <a16:creationId xmlns:a16="http://schemas.microsoft.com/office/drawing/2014/main" xmlns="" id="{1E5ED20C-AB09-473C-9914-82900E87A48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58875E1-3A79-413A-91D4-6EFAF10BAE75}"/>
              </a:ext>
            </a:extLst>
          </p:cNvPr>
          <p:cNvSpPr>
            <a:spLocks noGrp="1"/>
          </p:cNvSpPr>
          <p:nvPr>
            <p:ph type="sldNum" sz="quarter" idx="12"/>
          </p:nvPr>
        </p:nvSpPr>
        <p:spPr/>
        <p:txBody>
          <a:bodyPr/>
          <a:lstStyle/>
          <a:p>
            <a:fld id="{578BD5AF-8A98-4060-9FB0-58AAC60979E2}" type="slidenum">
              <a:rPr lang="zh-CN" altLang="en-US" smtClean="0"/>
              <a:pPr/>
              <a:t>‹#›</a:t>
            </a:fld>
            <a:endParaRPr lang="zh-CN" altLang="en-US"/>
          </a:p>
        </p:txBody>
      </p:sp>
    </p:spTree>
    <p:extLst>
      <p:ext uri="{BB962C8B-B14F-4D97-AF65-F5344CB8AC3E}">
        <p14:creationId xmlns:p14="http://schemas.microsoft.com/office/powerpoint/2010/main" xmlns="" val="3381706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DF4DD69-F5F4-42EF-B0D3-F31ACDE8893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61A6C36-11A7-4633-9CDB-4CABFE6B4B7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6AE6BB75-EC38-4ABC-8B78-4D2BB21E9D18}"/>
              </a:ext>
            </a:extLst>
          </p:cNvPr>
          <p:cNvSpPr>
            <a:spLocks noGrp="1"/>
          </p:cNvSpPr>
          <p:nvPr>
            <p:ph type="dt" sz="half" idx="10"/>
          </p:nvPr>
        </p:nvSpPr>
        <p:spPr/>
        <p:txBody>
          <a:bodyPr/>
          <a:lstStyle/>
          <a:p>
            <a:fld id="{EC330528-33F4-4120-B0B3-A4B911D31044}" type="datetimeFigureOut">
              <a:rPr lang="zh-CN" altLang="en-US" smtClean="0"/>
              <a:pPr/>
              <a:t>2021/5/25</a:t>
            </a:fld>
            <a:endParaRPr lang="zh-CN" altLang="en-US"/>
          </a:p>
        </p:txBody>
      </p:sp>
      <p:sp>
        <p:nvSpPr>
          <p:cNvPr id="5" name="页脚占位符 4">
            <a:extLst>
              <a:ext uri="{FF2B5EF4-FFF2-40B4-BE49-F238E27FC236}">
                <a16:creationId xmlns:a16="http://schemas.microsoft.com/office/drawing/2014/main" xmlns="" id="{77592E61-688B-4A0E-BCAF-62DA89D79A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F63F3C6-0193-4551-918B-CDECBFB328FE}"/>
              </a:ext>
            </a:extLst>
          </p:cNvPr>
          <p:cNvSpPr>
            <a:spLocks noGrp="1"/>
          </p:cNvSpPr>
          <p:nvPr>
            <p:ph type="sldNum" sz="quarter" idx="12"/>
          </p:nvPr>
        </p:nvSpPr>
        <p:spPr/>
        <p:txBody>
          <a:bodyPr/>
          <a:lstStyle/>
          <a:p>
            <a:fld id="{578BD5AF-8A98-4060-9FB0-58AAC60979E2}" type="slidenum">
              <a:rPr lang="zh-CN" altLang="en-US" smtClean="0"/>
              <a:pPr/>
              <a:t>‹#›</a:t>
            </a:fld>
            <a:endParaRPr lang="zh-CN" altLang="en-US"/>
          </a:p>
        </p:txBody>
      </p:sp>
    </p:spTree>
    <p:extLst>
      <p:ext uri="{BB962C8B-B14F-4D97-AF65-F5344CB8AC3E}">
        <p14:creationId xmlns:p14="http://schemas.microsoft.com/office/powerpoint/2010/main" xmlns="" val="3617807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108E0876-D812-4599-B936-44230D1B3C9F}"/>
              </a:ext>
            </a:extLst>
          </p:cNvPr>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0288FB57-E5FF-4921-816F-378CCCD01318}"/>
              </a:ext>
            </a:extLst>
          </p:cNvPr>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35BA04E9-E2AC-4DCE-A31B-AEDB31B704A3}"/>
              </a:ext>
            </a:extLst>
          </p:cNvPr>
          <p:cNvSpPr>
            <a:spLocks noGrp="1"/>
          </p:cNvSpPr>
          <p:nvPr>
            <p:ph type="dt" sz="half" idx="10"/>
          </p:nvPr>
        </p:nvSpPr>
        <p:spPr/>
        <p:txBody>
          <a:bodyPr/>
          <a:lstStyle/>
          <a:p>
            <a:fld id="{EC330528-33F4-4120-B0B3-A4B911D31044}" type="datetimeFigureOut">
              <a:rPr lang="zh-CN" altLang="en-US" smtClean="0"/>
              <a:pPr/>
              <a:t>2021/5/25</a:t>
            </a:fld>
            <a:endParaRPr lang="zh-CN" altLang="en-US"/>
          </a:p>
        </p:txBody>
      </p:sp>
      <p:sp>
        <p:nvSpPr>
          <p:cNvPr id="5" name="页脚占位符 4">
            <a:extLst>
              <a:ext uri="{FF2B5EF4-FFF2-40B4-BE49-F238E27FC236}">
                <a16:creationId xmlns:a16="http://schemas.microsoft.com/office/drawing/2014/main" xmlns="" id="{71F90A65-DDF4-4743-AF88-43DF1CB985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57DF748-5DB9-4C5B-8611-20CBB4024148}"/>
              </a:ext>
            </a:extLst>
          </p:cNvPr>
          <p:cNvSpPr>
            <a:spLocks noGrp="1"/>
          </p:cNvSpPr>
          <p:nvPr>
            <p:ph type="sldNum" sz="quarter" idx="12"/>
          </p:nvPr>
        </p:nvSpPr>
        <p:spPr/>
        <p:txBody>
          <a:bodyPr/>
          <a:lstStyle/>
          <a:p>
            <a:fld id="{578BD5AF-8A98-4060-9FB0-58AAC60979E2}" type="slidenum">
              <a:rPr lang="zh-CN" altLang="en-US" smtClean="0"/>
              <a:pPr/>
              <a:t>‹#›</a:t>
            </a:fld>
            <a:endParaRPr lang="zh-CN" altLang="en-US"/>
          </a:p>
        </p:txBody>
      </p:sp>
    </p:spTree>
    <p:extLst>
      <p:ext uri="{BB962C8B-B14F-4D97-AF65-F5344CB8AC3E}">
        <p14:creationId xmlns:p14="http://schemas.microsoft.com/office/powerpoint/2010/main" xmlns="" val="620714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
        <p:nvSpPr>
          <p:cNvPr id="20" name="Rectangle 19"/>
          <p:cNvSpPr/>
          <p:nvPr userDrawn="1"/>
        </p:nvSpPr>
        <p:spPr>
          <a:xfrm>
            <a:off x="1" y="0"/>
            <a:ext cx="9143999" cy="2733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p>
        </p:txBody>
      </p:sp>
      <p:pic>
        <p:nvPicPr>
          <p:cNvPr id="4" name="Picture 3"/>
          <p:cNvPicPr>
            <a:picLocks noChangeAspect="1"/>
          </p:cNvPicPr>
          <p:nvPr userDrawn="1"/>
        </p:nvPicPr>
        <p:blipFill rotWithShape="1">
          <a:blip r:embed="rId2" cstate="screen"/>
          <a:srcRect/>
          <a:stretch>
            <a:fillRect/>
          </a:stretch>
        </p:blipFill>
        <p:spPr>
          <a:xfrm>
            <a:off x="-2" y="-3263"/>
            <a:ext cx="9144000" cy="2733695"/>
          </a:xfrm>
          <a:prstGeom prst="rect">
            <a:avLst/>
          </a:prstGeom>
        </p:spPr>
      </p:pic>
      <p:sp>
        <p:nvSpPr>
          <p:cNvPr id="2" name="标题 1"/>
          <p:cNvSpPr>
            <a:spLocks noGrp="1"/>
          </p:cNvSpPr>
          <p:nvPr>
            <p:ph type="title"/>
          </p:nvPr>
        </p:nvSpPr>
        <p:spPr>
          <a:xfrm>
            <a:off x="469022" y="2927194"/>
            <a:ext cx="8230494" cy="1136318"/>
          </a:xfrm>
        </p:spPr>
        <p:txBody>
          <a:bodyPr/>
          <a:lstStyle>
            <a:lvl1pPr>
              <a:defRPr sz="2400" b="1" baseline="0">
                <a:solidFill>
                  <a:schemeClr val="tx1"/>
                </a:solidFill>
              </a:defRPr>
            </a:lvl1pPr>
          </a:lstStyle>
          <a:p>
            <a:r>
              <a:rPr lang="zh-CN" altLang="en-US" dirty="0"/>
              <a:t>单击此处编辑母版标题样式</a:t>
            </a:r>
          </a:p>
        </p:txBody>
      </p:sp>
      <p:sp>
        <p:nvSpPr>
          <p:cNvPr id="9" name="Text Placeholder 6"/>
          <p:cNvSpPr>
            <a:spLocks noGrp="1"/>
          </p:cNvSpPr>
          <p:nvPr>
            <p:ph type="body" sz="quarter" idx="13" hasCustomPrompt="1"/>
          </p:nvPr>
        </p:nvSpPr>
        <p:spPr>
          <a:xfrm>
            <a:off x="469022" y="4149386"/>
            <a:ext cx="8230494" cy="504827"/>
          </a:xfrm>
        </p:spPr>
        <p:txBody>
          <a:bodyPr anchor="ctr"/>
          <a:lstStyle>
            <a:lvl1pPr marL="0" indent="0" algn="r">
              <a:buClr>
                <a:srgbClr val="009ED5"/>
              </a:buClr>
              <a:buFont typeface="Arial" panose="020B0604020202020204" pitchFamily="34" charset="0"/>
              <a:buNone/>
              <a:tabLst>
                <a:tab pos="258128" algn="l"/>
              </a:tabLst>
              <a:defRPr sz="1400" b="1" i="0">
                <a:solidFill>
                  <a:srgbClr val="00ADF7"/>
                </a:solidFill>
              </a:defRPr>
            </a:lvl1pPr>
            <a:lvl2pPr marL="53340" indent="0">
              <a:buNone/>
              <a:defRPr/>
            </a:lvl2pPr>
          </a:lstStyle>
          <a:p>
            <a:pPr lvl="0"/>
            <a:r>
              <a:rPr lang="en-US" dirty="0"/>
              <a:t>Customer Name, Conference, Location, Date, Etc. - Up to 2 Lines</a:t>
            </a:r>
          </a:p>
        </p:txBody>
      </p:sp>
      <p:sp>
        <p:nvSpPr>
          <p:cNvPr id="18" name="Rectangle 5"/>
          <p:cNvSpPr>
            <a:spLocks noGrp="1" noChangeArrowheads="1"/>
          </p:cNvSpPr>
          <p:nvPr>
            <p:ph type="ftr" sz="quarter" idx="3"/>
          </p:nvPr>
        </p:nvSpPr>
        <p:spPr bwMode="auto">
          <a:xfrm>
            <a:off x="469021" y="4847703"/>
            <a:ext cx="1569732" cy="29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lstStyle>
            <a:lvl1pPr algn="l" eaLnBrk="1" hangingPunct="1">
              <a:defRPr sz="800" b="1" baseline="0" smtClean="0">
                <a:solidFill>
                  <a:schemeClr val="bg1"/>
                </a:solidFill>
                <a:latin typeface="+mn-lt"/>
                <a:ea typeface="黑体" panose="02010609060101010101" pitchFamily="49" charset="-122"/>
              </a:defRPr>
            </a:lvl1pPr>
          </a:lstStyle>
          <a:p>
            <a:r>
              <a:rPr lang="en-US" altLang="zh-CN" dirty="0"/>
              <a:t>www.rezel.com.cn</a:t>
            </a:r>
            <a:endParaRPr lang="zh-CN" altLang="en-US" dirty="0"/>
          </a:p>
        </p:txBody>
      </p:sp>
      <p:sp>
        <p:nvSpPr>
          <p:cNvPr id="19" name="Rectangle 6"/>
          <p:cNvSpPr>
            <a:spLocks noGrp="1" noChangeArrowheads="1"/>
          </p:cNvSpPr>
          <p:nvPr>
            <p:ph type="sldNum" sz="quarter" idx="4"/>
          </p:nvPr>
        </p:nvSpPr>
        <p:spPr bwMode="auto">
          <a:xfrm>
            <a:off x="7954228" y="4847703"/>
            <a:ext cx="745289" cy="29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lstStyle>
            <a:lvl1pPr algn="r" eaLnBrk="1" hangingPunct="1">
              <a:defRPr sz="800" b="1" baseline="0" smtClean="0">
                <a:solidFill>
                  <a:schemeClr val="bg1"/>
                </a:solidFill>
                <a:latin typeface="+mn-lt"/>
                <a:ea typeface="黑体" panose="02010609060101010101" pitchFamily="49" charset="-122"/>
              </a:defRPr>
            </a:lvl1pPr>
          </a:lstStyle>
          <a:p>
            <a:fld id="{EF906490-237C-474C-BA2E-D98840BC1F8F}" type="slidenum">
              <a:rPr lang="zh-CN" altLang="en-US" smtClean="0"/>
              <a:pPr/>
              <a:t>‹#›</a:t>
            </a:fld>
            <a:endParaRPr lang="zh-CN" altLang="en-US" dirty="0"/>
          </a:p>
        </p:txBody>
      </p:sp>
      <p:cxnSp>
        <p:nvCxnSpPr>
          <p:cNvPr id="8" name="Straight Connector 7"/>
          <p:cNvCxnSpPr/>
          <p:nvPr userDrawn="1"/>
        </p:nvCxnSpPr>
        <p:spPr>
          <a:xfrm>
            <a:off x="1" y="2742321"/>
            <a:ext cx="9144000" cy="0"/>
          </a:xfrm>
          <a:prstGeom prst="line">
            <a:avLst/>
          </a:prstGeom>
          <a:ln w="41275" cmpd="sng">
            <a:solidFill>
              <a:srgbClr val="00ADF7"/>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cstate="screen"/>
          <a:stretch>
            <a:fillRect/>
          </a:stretch>
        </p:blipFill>
        <p:spPr>
          <a:xfrm>
            <a:off x="4975938" y="1483339"/>
            <a:ext cx="3363263" cy="1051562"/>
          </a:xfrm>
          <a:prstGeom prst="rect">
            <a:avLst/>
          </a:prstGeom>
        </p:spPr>
      </p:pic>
    </p:spTree>
    <p:extLst>
      <p:ext uri="{BB962C8B-B14F-4D97-AF65-F5344CB8AC3E}">
        <p14:creationId xmlns:p14="http://schemas.microsoft.com/office/powerpoint/2010/main" xmlns="" val="1897230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05FDB38-CDE3-48E1-B2D8-24D3C43EA1C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576B23B-633F-4BDF-8D97-08A3377A9DF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25E45E13-EA66-4A8C-B9DF-14991777AC05}"/>
              </a:ext>
            </a:extLst>
          </p:cNvPr>
          <p:cNvSpPr>
            <a:spLocks noGrp="1"/>
          </p:cNvSpPr>
          <p:nvPr>
            <p:ph type="dt" sz="half" idx="10"/>
          </p:nvPr>
        </p:nvSpPr>
        <p:spPr/>
        <p:txBody>
          <a:bodyPr/>
          <a:lstStyle/>
          <a:p>
            <a:fld id="{EC330528-33F4-4120-B0B3-A4B911D31044}" type="datetimeFigureOut">
              <a:rPr lang="zh-CN" altLang="en-US" smtClean="0"/>
              <a:pPr/>
              <a:t>2021/5/25</a:t>
            </a:fld>
            <a:endParaRPr lang="zh-CN" altLang="en-US"/>
          </a:p>
        </p:txBody>
      </p:sp>
      <p:sp>
        <p:nvSpPr>
          <p:cNvPr id="5" name="页脚占位符 4">
            <a:extLst>
              <a:ext uri="{FF2B5EF4-FFF2-40B4-BE49-F238E27FC236}">
                <a16:creationId xmlns:a16="http://schemas.microsoft.com/office/drawing/2014/main" xmlns="" id="{753528A4-CB75-4BD9-96F0-7CB3099BE2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B269608-3652-4F5D-B710-EBD921B1DE20}"/>
              </a:ext>
            </a:extLst>
          </p:cNvPr>
          <p:cNvSpPr>
            <a:spLocks noGrp="1"/>
          </p:cNvSpPr>
          <p:nvPr>
            <p:ph type="sldNum" sz="quarter" idx="12"/>
          </p:nvPr>
        </p:nvSpPr>
        <p:spPr/>
        <p:txBody>
          <a:bodyPr/>
          <a:lstStyle/>
          <a:p>
            <a:fld id="{578BD5AF-8A98-4060-9FB0-58AAC60979E2}" type="slidenum">
              <a:rPr lang="zh-CN" altLang="en-US" smtClean="0"/>
              <a:pPr/>
              <a:t>‹#›</a:t>
            </a:fld>
            <a:endParaRPr lang="zh-CN" altLang="en-US"/>
          </a:p>
        </p:txBody>
      </p:sp>
    </p:spTree>
    <p:extLst>
      <p:ext uri="{BB962C8B-B14F-4D97-AF65-F5344CB8AC3E}">
        <p14:creationId xmlns:p14="http://schemas.microsoft.com/office/powerpoint/2010/main" xmlns="" val="1690561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E1A9380-5FB3-405E-BABF-52388E404D5C}"/>
              </a:ext>
            </a:extLst>
          </p:cNvPr>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B639343E-0F4A-4902-B079-572FCCB35312}"/>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74ECB22E-024C-4F35-9347-022FD02F0CCC}"/>
              </a:ext>
            </a:extLst>
          </p:cNvPr>
          <p:cNvSpPr>
            <a:spLocks noGrp="1"/>
          </p:cNvSpPr>
          <p:nvPr>
            <p:ph type="dt" sz="half" idx="10"/>
          </p:nvPr>
        </p:nvSpPr>
        <p:spPr/>
        <p:txBody>
          <a:bodyPr/>
          <a:lstStyle/>
          <a:p>
            <a:fld id="{EC330528-33F4-4120-B0B3-A4B911D31044}" type="datetimeFigureOut">
              <a:rPr lang="zh-CN" altLang="en-US" smtClean="0"/>
              <a:pPr/>
              <a:t>2021/5/25</a:t>
            </a:fld>
            <a:endParaRPr lang="zh-CN" altLang="en-US"/>
          </a:p>
        </p:txBody>
      </p:sp>
      <p:sp>
        <p:nvSpPr>
          <p:cNvPr id="5" name="页脚占位符 4">
            <a:extLst>
              <a:ext uri="{FF2B5EF4-FFF2-40B4-BE49-F238E27FC236}">
                <a16:creationId xmlns:a16="http://schemas.microsoft.com/office/drawing/2014/main" xmlns="" id="{4FB2E996-9527-44D2-B231-8FC7874341C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AFE54A11-30C8-4143-B255-541EB84C6761}"/>
              </a:ext>
            </a:extLst>
          </p:cNvPr>
          <p:cNvSpPr>
            <a:spLocks noGrp="1"/>
          </p:cNvSpPr>
          <p:nvPr>
            <p:ph type="sldNum" sz="quarter" idx="12"/>
          </p:nvPr>
        </p:nvSpPr>
        <p:spPr/>
        <p:txBody>
          <a:bodyPr/>
          <a:lstStyle/>
          <a:p>
            <a:fld id="{578BD5AF-8A98-4060-9FB0-58AAC60979E2}" type="slidenum">
              <a:rPr lang="zh-CN" altLang="en-US" smtClean="0"/>
              <a:pPr/>
              <a:t>‹#›</a:t>
            </a:fld>
            <a:endParaRPr lang="zh-CN" altLang="en-US"/>
          </a:p>
        </p:txBody>
      </p:sp>
    </p:spTree>
    <p:extLst>
      <p:ext uri="{BB962C8B-B14F-4D97-AF65-F5344CB8AC3E}">
        <p14:creationId xmlns:p14="http://schemas.microsoft.com/office/powerpoint/2010/main" xmlns="" val="1921580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62651FE-D8BF-42C2-9A47-1C5EF79AC84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4AB2F58-F6B0-4704-87B6-6DF62D003B1F}"/>
              </a:ext>
            </a:extLst>
          </p:cNvPr>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702CEF90-2BC7-40C2-B8D4-04FE922DFC20}"/>
              </a:ext>
            </a:extLst>
          </p:cNvPr>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C0F161A3-9CE2-4E67-B5CE-ED1FE3700D90}"/>
              </a:ext>
            </a:extLst>
          </p:cNvPr>
          <p:cNvSpPr>
            <a:spLocks noGrp="1"/>
          </p:cNvSpPr>
          <p:nvPr>
            <p:ph type="dt" sz="half" idx="10"/>
          </p:nvPr>
        </p:nvSpPr>
        <p:spPr/>
        <p:txBody>
          <a:bodyPr/>
          <a:lstStyle/>
          <a:p>
            <a:fld id="{EC330528-33F4-4120-B0B3-A4B911D31044}" type="datetimeFigureOut">
              <a:rPr lang="zh-CN" altLang="en-US" smtClean="0"/>
              <a:pPr/>
              <a:t>2021/5/25</a:t>
            </a:fld>
            <a:endParaRPr lang="zh-CN" altLang="en-US"/>
          </a:p>
        </p:txBody>
      </p:sp>
      <p:sp>
        <p:nvSpPr>
          <p:cNvPr id="6" name="页脚占位符 5">
            <a:extLst>
              <a:ext uri="{FF2B5EF4-FFF2-40B4-BE49-F238E27FC236}">
                <a16:creationId xmlns:a16="http://schemas.microsoft.com/office/drawing/2014/main" xmlns="" id="{611DF6F1-4BC3-4E2B-8367-62256F9363F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75271F3-EDFC-4480-87A7-0EA4BE6D15DE}"/>
              </a:ext>
            </a:extLst>
          </p:cNvPr>
          <p:cNvSpPr>
            <a:spLocks noGrp="1"/>
          </p:cNvSpPr>
          <p:nvPr>
            <p:ph type="sldNum" sz="quarter" idx="12"/>
          </p:nvPr>
        </p:nvSpPr>
        <p:spPr/>
        <p:txBody>
          <a:bodyPr/>
          <a:lstStyle/>
          <a:p>
            <a:fld id="{578BD5AF-8A98-4060-9FB0-58AAC60979E2}" type="slidenum">
              <a:rPr lang="zh-CN" altLang="en-US" smtClean="0"/>
              <a:pPr/>
              <a:t>‹#›</a:t>
            </a:fld>
            <a:endParaRPr lang="zh-CN" altLang="en-US"/>
          </a:p>
        </p:txBody>
      </p:sp>
    </p:spTree>
    <p:extLst>
      <p:ext uri="{BB962C8B-B14F-4D97-AF65-F5344CB8AC3E}">
        <p14:creationId xmlns:p14="http://schemas.microsoft.com/office/powerpoint/2010/main" xmlns="" val="39273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B5A1379-9D24-4094-90A4-E45E9FEC7E98}"/>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AEDD3A47-2D98-4488-8FF0-5C247E9E7BF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96B76143-A739-4C53-AD32-13FDC0B5AE62}"/>
              </a:ext>
            </a:extLst>
          </p:cNvPr>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960D7B8B-B36D-4C89-AE83-17573003E98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C6846EDE-505B-4335-BFA2-A6487C5DC1DA}"/>
              </a:ext>
            </a:extLst>
          </p:cNvPr>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50CF341B-8F52-476D-AD0C-96D7D8991B18}"/>
              </a:ext>
            </a:extLst>
          </p:cNvPr>
          <p:cNvSpPr>
            <a:spLocks noGrp="1"/>
          </p:cNvSpPr>
          <p:nvPr>
            <p:ph type="dt" sz="half" idx="10"/>
          </p:nvPr>
        </p:nvSpPr>
        <p:spPr/>
        <p:txBody>
          <a:bodyPr/>
          <a:lstStyle/>
          <a:p>
            <a:fld id="{EC330528-33F4-4120-B0B3-A4B911D31044}" type="datetimeFigureOut">
              <a:rPr lang="zh-CN" altLang="en-US" smtClean="0"/>
              <a:pPr/>
              <a:t>2021/5/25</a:t>
            </a:fld>
            <a:endParaRPr lang="zh-CN" altLang="en-US"/>
          </a:p>
        </p:txBody>
      </p:sp>
      <p:sp>
        <p:nvSpPr>
          <p:cNvPr id="8" name="页脚占位符 7">
            <a:extLst>
              <a:ext uri="{FF2B5EF4-FFF2-40B4-BE49-F238E27FC236}">
                <a16:creationId xmlns:a16="http://schemas.microsoft.com/office/drawing/2014/main" xmlns="" id="{F0FB93E3-9272-458E-BC81-8AB02E09B8C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6BE9B82C-40A7-4170-BBA9-4A08F1AE08F3}"/>
              </a:ext>
            </a:extLst>
          </p:cNvPr>
          <p:cNvSpPr>
            <a:spLocks noGrp="1"/>
          </p:cNvSpPr>
          <p:nvPr>
            <p:ph type="sldNum" sz="quarter" idx="12"/>
          </p:nvPr>
        </p:nvSpPr>
        <p:spPr/>
        <p:txBody>
          <a:bodyPr/>
          <a:lstStyle/>
          <a:p>
            <a:fld id="{578BD5AF-8A98-4060-9FB0-58AAC60979E2}" type="slidenum">
              <a:rPr lang="zh-CN" altLang="en-US" smtClean="0"/>
              <a:pPr/>
              <a:t>‹#›</a:t>
            </a:fld>
            <a:endParaRPr lang="zh-CN" altLang="en-US"/>
          </a:p>
        </p:txBody>
      </p:sp>
    </p:spTree>
    <p:extLst>
      <p:ext uri="{BB962C8B-B14F-4D97-AF65-F5344CB8AC3E}">
        <p14:creationId xmlns:p14="http://schemas.microsoft.com/office/powerpoint/2010/main" xmlns="" val="606317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B90A3F9-59C5-4966-9C99-2BE55F7B5BF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1B6F551-01DA-4C94-9EE3-D23E02F2E4C4}"/>
              </a:ext>
            </a:extLst>
          </p:cNvPr>
          <p:cNvSpPr>
            <a:spLocks noGrp="1"/>
          </p:cNvSpPr>
          <p:nvPr>
            <p:ph type="dt" sz="half" idx="10"/>
          </p:nvPr>
        </p:nvSpPr>
        <p:spPr/>
        <p:txBody>
          <a:bodyPr/>
          <a:lstStyle/>
          <a:p>
            <a:fld id="{EC330528-33F4-4120-B0B3-A4B911D31044}" type="datetimeFigureOut">
              <a:rPr lang="zh-CN" altLang="en-US" smtClean="0"/>
              <a:pPr/>
              <a:t>2021/5/25</a:t>
            </a:fld>
            <a:endParaRPr lang="zh-CN" altLang="en-US"/>
          </a:p>
        </p:txBody>
      </p:sp>
      <p:sp>
        <p:nvSpPr>
          <p:cNvPr id="4" name="页脚占位符 3">
            <a:extLst>
              <a:ext uri="{FF2B5EF4-FFF2-40B4-BE49-F238E27FC236}">
                <a16:creationId xmlns:a16="http://schemas.microsoft.com/office/drawing/2014/main" xmlns="" id="{274BCCC1-BDB3-4BD9-945C-6514FC10089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541F5466-D985-487D-B3B0-A2EDDB301455}"/>
              </a:ext>
            </a:extLst>
          </p:cNvPr>
          <p:cNvSpPr>
            <a:spLocks noGrp="1"/>
          </p:cNvSpPr>
          <p:nvPr>
            <p:ph type="sldNum" sz="quarter" idx="12"/>
          </p:nvPr>
        </p:nvSpPr>
        <p:spPr/>
        <p:txBody>
          <a:bodyPr/>
          <a:lstStyle/>
          <a:p>
            <a:fld id="{578BD5AF-8A98-4060-9FB0-58AAC60979E2}" type="slidenum">
              <a:rPr lang="zh-CN" altLang="en-US" smtClean="0"/>
              <a:pPr/>
              <a:t>‹#›</a:t>
            </a:fld>
            <a:endParaRPr lang="zh-CN" altLang="en-US"/>
          </a:p>
        </p:txBody>
      </p:sp>
    </p:spTree>
    <p:extLst>
      <p:ext uri="{BB962C8B-B14F-4D97-AF65-F5344CB8AC3E}">
        <p14:creationId xmlns:p14="http://schemas.microsoft.com/office/powerpoint/2010/main" xmlns="" val="195522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E3FEC2C6-DE73-46F1-8A2C-BB47DBB88D4E}"/>
              </a:ext>
            </a:extLst>
          </p:cNvPr>
          <p:cNvSpPr>
            <a:spLocks noGrp="1"/>
          </p:cNvSpPr>
          <p:nvPr>
            <p:ph type="dt" sz="half" idx="10"/>
          </p:nvPr>
        </p:nvSpPr>
        <p:spPr/>
        <p:txBody>
          <a:bodyPr/>
          <a:lstStyle/>
          <a:p>
            <a:fld id="{EC330528-33F4-4120-B0B3-A4B911D31044}" type="datetimeFigureOut">
              <a:rPr lang="zh-CN" altLang="en-US" smtClean="0"/>
              <a:pPr/>
              <a:t>2021/5/25</a:t>
            </a:fld>
            <a:endParaRPr lang="zh-CN" altLang="en-US"/>
          </a:p>
        </p:txBody>
      </p:sp>
      <p:sp>
        <p:nvSpPr>
          <p:cNvPr id="3" name="页脚占位符 2">
            <a:extLst>
              <a:ext uri="{FF2B5EF4-FFF2-40B4-BE49-F238E27FC236}">
                <a16:creationId xmlns:a16="http://schemas.microsoft.com/office/drawing/2014/main" xmlns="" id="{7ED5EAAA-30ED-491C-8BE6-1FCB9FE91AB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9340DDED-CE81-48D4-AF07-4670F8EAC7B5}"/>
              </a:ext>
            </a:extLst>
          </p:cNvPr>
          <p:cNvSpPr>
            <a:spLocks noGrp="1"/>
          </p:cNvSpPr>
          <p:nvPr>
            <p:ph type="sldNum" sz="quarter" idx="12"/>
          </p:nvPr>
        </p:nvSpPr>
        <p:spPr/>
        <p:txBody>
          <a:bodyPr/>
          <a:lstStyle/>
          <a:p>
            <a:fld id="{578BD5AF-8A98-4060-9FB0-58AAC60979E2}" type="slidenum">
              <a:rPr lang="zh-CN" altLang="en-US" smtClean="0"/>
              <a:pPr/>
              <a:t>‹#›</a:t>
            </a:fld>
            <a:endParaRPr lang="zh-CN" altLang="en-US"/>
          </a:p>
        </p:txBody>
      </p:sp>
    </p:spTree>
    <p:extLst>
      <p:ext uri="{BB962C8B-B14F-4D97-AF65-F5344CB8AC3E}">
        <p14:creationId xmlns:p14="http://schemas.microsoft.com/office/powerpoint/2010/main" xmlns="" val="242049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85EEB28-1505-4108-B4B1-0B6B264635A1}"/>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0DA569C5-102A-4965-8DA0-93E713B3917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04AD1EE4-1F30-4D0B-961C-E686036CACE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8D486DB7-0C34-4459-8594-510F32217F37}"/>
              </a:ext>
            </a:extLst>
          </p:cNvPr>
          <p:cNvSpPr>
            <a:spLocks noGrp="1"/>
          </p:cNvSpPr>
          <p:nvPr>
            <p:ph type="dt" sz="half" idx="10"/>
          </p:nvPr>
        </p:nvSpPr>
        <p:spPr/>
        <p:txBody>
          <a:bodyPr/>
          <a:lstStyle/>
          <a:p>
            <a:fld id="{EC330528-33F4-4120-B0B3-A4B911D31044}" type="datetimeFigureOut">
              <a:rPr lang="zh-CN" altLang="en-US" smtClean="0"/>
              <a:pPr/>
              <a:t>2021/5/25</a:t>
            </a:fld>
            <a:endParaRPr lang="zh-CN" altLang="en-US"/>
          </a:p>
        </p:txBody>
      </p:sp>
      <p:sp>
        <p:nvSpPr>
          <p:cNvPr id="6" name="页脚占位符 5">
            <a:extLst>
              <a:ext uri="{FF2B5EF4-FFF2-40B4-BE49-F238E27FC236}">
                <a16:creationId xmlns:a16="http://schemas.microsoft.com/office/drawing/2014/main" xmlns="" id="{06E637F0-BB2C-44FA-8544-67B4024D303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563B5660-B694-466A-B589-368F538BF4CB}"/>
              </a:ext>
            </a:extLst>
          </p:cNvPr>
          <p:cNvSpPr>
            <a:spLocks noGrp="1"/>
          </p:cNvSpPr>
          <p:nvPr>
            <p:ph type="sldNum" sz="quarter" idx="12"/>
          </p:nvPr>
        </p:nvSpPr>
        <p:spPr/>
        <p:txBody>
          <a:bodyPr/>
          <a:lstStyle/>
          <a:p>
            <a:fld id="{578BD5AF-8A98-4060-9FB0-58AAC60979E2}" type="slidenum">
              <a:rPr lang="zh-CN" altLang="en-US" smtClean="0"/>
              <a:pPr/>
              <a:t>‹#›</a:t>
            </a:fld>
            <a:endParaRPr lang="zh-CN" altLang="en-US"/>
          </a:p>
        </p:txBody>
      </p:sp>
    </p:spTree>
    <p:extLst>
      <p:ext uri="{BB962C8B-B14F-4D97-AF65-F5344CB8AC3E}">
        <p14:creationId xmlns:p14="http://schemas.microsoft.com/office/powerpoint/2010/main" xmlns="" val="2467299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6A3196E-C18C-497D-B33A-BA21E95DD469}"/>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40C8650-C3D9-4AAB-8752-5D6719C37D16}"/>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xmlns="" id="{9E9D05BA-C0DD-4207-AE45-3FC7767C724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9CFC01B4-8DA6-4CE3-AEEE-B3359CFDDD78}"/>
              </a:ext>
            </a:extLst>
          </p:cNvPr>
          <p:cNvSpPr>
            <a:spLocks noGrp="1"/>
          </p:cNvSpPr>
          <p:nvPr>
            <p:ph type="dt" sz="half" idx="10"/>
          </p:nvPr>
        </p:nvSpPr>
        <p:spPr/>
        <p:txBody>
          <a:bodyPr/>
          <a:lstStyle/>
          <a:p>
            <a:fld id="{EC330528-33F4-4120-B0B3-A4B911D31044}" type="datetimeFigureOut">
              <a:rPr lang="zh-CN" altLang="en-US" smtClean="0"/>
              <a:pPr/>
              <a:t>2021/5/25</a:t>
            </a:fld>
            <a:endParaRPr lang="zh-CN" altLang="en-US"/>
          </a:p>
        </p:txBody>
      </p:sp>
      <p:sp>
        <p:nvSpPr>
          <p:cNvPr id="6" name="页脚占位符 5">
            <a:extLst>
              <a:ext uri="{FF2B5EF4-FFF2-40B4-BE49-F238E27FC236}">
                <a16:creationId xmlns:a16="http://schemas.microsoft.com/office/drawing/2014/main" xmlns="" id="{92F02D57-AD60-421F-83FC-42201D1036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2B0DA9C3-84AA-408C-8EF3-0A222CF68D4B}"/>
              </a:ext>
            </a:extLst>
          </p:cNvPr>
          <p:cNvSpPr>
            <a:spLocks noGrp="1"/>
          </p:cNvSpPr>
          <p:nvPr>
            <p:ph type="sldNum" sz="quarter" idx="12"/>
          </p:nvPr>
        </p:nvSpPr>
        <p:spPr/>
        <p:txBody>
          <a:bodyPr/>
          <a:lstStyle/>
          <a:p>
            <a:fld id="{578BD5AF-8A98-4060-9FB0-58AAC60979E2}" type="slidenum">
              <a:rPr lang="zh-CN" altLang="en-US" smtClean="0"/>
              <a:pPr/>
              <a:t>‹#›</a:t>
            </a:fld>
            <a:endParaRPr lang="zh-CN" altLang="en-US"/>
          </a:p>
        </p:txBody>
      </p:sp>
    </p:spTree>
    <p:extLst>
      <p:ext uri="{BB962C8B-B14F-4D97-AF65-F5344CB8AC3E}">
        <p14:creationId xmlns:p14="http://schemas.microsoft.com/office/powerpoint/2010/main" xmlns="" val="4216114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F9062A66-6D1A-4B8A-97FC-98BE76ABDFAF}"/>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76460CB7-C1AA-4969-A27E-B0C045F53D04}"/>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C59F149-BC7D-478C-8D3F-39F0BF445FEF}"/>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EC330528-33F4-4120-B0B3-A4B911D31044}" type="datetimeFigureOut">
              <a:rPr lang="zh-CN" altLang="en-US" smtClean="0"/>
              <a:pPr/>
              <a:t>2021/5/25</a:t>
            </a:fld>
            <a:endParaRPr lang="zh-CN" altLang="en-US"/>
          </a:p>
        </p:txBody>
      </p:sp>
      <p:sp>
        <p:nvSpPr>
          <p:cNvPr id="5" name="页脚占位符 4">
            <a:extLst>
              <a:ext uri="{FF2B5EF4-FFF2-40B4-BE49-F238E27FC236}">
                <a16:creationId xmlns:a16="http://schemas.microsoft.com/office/drawing/2014/main" xmlns="" id="{5B300A7F-751D-4251-B9CA-34F1FB2FF197}"/>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01F7E572-F872-4A8E-8CC5-CD46B4F8780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578BD5AF-8A98-4060-9FB0-58AAC60979E2}" type="slidenum">
              <a:rPr lang="zh-CN" altLang="en-US" smtClean="0"/>
              <a:pPr/>
              <a:t>‹#›</a:t>
            </a:fld>
            <a:endParaRPr lang="zh-CN" altLang="en-US"/>
          </a:p>
        </p:txBody>
      </p:sp>
    </p:spTree>
    <p:extLst>
      <p:ext uri="{BB962C8B-B14F-4D97-AF65-F5344CB8AC3E}">
        <p14:creationId xmlns:p14="http://schemas.microsoft.com/office/powerpoint/2010/main" xmlns="" val="3022748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pubs.rsc.org/en/results?searchtext=Author:Ashlee%20J.%20Howarth" TargetMode="Externa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hyperlink" Target="https://pubs.rsc.org/en/results?searchtext=Author:P.%20Rafael%20Donnarumma" TargetMode="External"/><Relationship Id="rId5" Type="http://schemas.openxmlformats.org/officeDocument/2006/relationships/hyperlink" Target="https://pubs.rsc.org/en/results?searchtext=Author:Victor%20Quezada-Novoa" TargetMode="External"/><Relationship Id="rId4" Type="http://schemas.openxmlformats.org/officeDocument/2006/relationships/hyperlink" Target="https://pubs.rsc.org/en/results?searchtext=Author:Felix%20Saraci"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pubs.rsc.org/en/results?searchtext=Author:Ashlee%20J.%20Howarth" TargetMode="External"/><Relationship Id="rId3" Type="http://schemas.openxmlformats.org/officeDocument/2006/relationships/image" Target="../media/image23.png"/><Relationship Id="rId7" Type="http://schemas.openxmlformats.org/officeDocument/2006/relationships/hyperlink" Target="https://pubs.rsc.org/en/results?searchtext=Author:P.%20Rafael%20Donnarumma" TargetMode="Externa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hyperlink" Target="https://pubs.rsc.org/en/results?searchtext=Author:Victor%20Quezada-Novoa" TargetMode="External"/><Relationship Id="rId5" Type="http://schemas.openxmlformats.org/officeDocument/2006/relationships/hyperlink" Target="https://pubs.rsc.org/en/results?searchtext=Author:Felix%20Saraci"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sciencedirect.com/author/57207978349/hong-he"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hyperlink" Target="https://www.sciencedirect.com/science/journal/10020721/39/3" TargetMode="External"/><Relationship Id="rId4" Type="http://schemas.openxmlformats.org/officeDocument/2006/relationships/hyperlink" Target="https://www.sciencedirect.com/science/journal/1002072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hyperlink" Target="mailto:xmfeng@scu.edu.cn" TargetMode="External"/><Relationship Id="rId5" Type="http://schemas.openxmlformats.org/officeDocument/2006/relationships/hyperlink" Target="https://link.springer.com/book/10.1007/978-3-319-70806-5" TargetMode="Externa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hyperlink" Target="https://onlinelibrary.wiley.com/action/doSearch?ContribAuthorStored=Yan,+Chun-Hua" TargetMode="External"/><Relationship Id="rId3" Type="http://schemas.openxmlformats.org/officeDocument/2006/relationships/hyperlink" Target="https://onlinelibrary.wiley.com/action/doSearch?ContribAuthorStored=Zhang,+Shuai" TargetMode="External"/><Relationship Id="rId7" Type="http://schemas.openxmlformats.org/officeDocument/2006/relationships/hyperlink" Target="https://onlinelibrary.wiley.com/action/doSearch?ContribAuthorStored=Du,+Yaping" TargetMode="Externa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s://onlinelibrary.wiley.com/action/doSearch?ContribAuthorStored=Zhang,+Hongbo" TargetMode="External"/><Relationship Id="rId5" Type="http://schemas.openxmlformats.org/officeDocument/2006/relationships/hyperlink" Target="https://onlinelibrary.wiley.com/action/doSearch?ContribAuthorStored=Yin,+Zongyou" TargetMode="External"/><Relationship Id="rId10" Type="http://schemas.openxmlformats.org/officeDocument/2006/relationships/image" Target="../media/image5.png"/><Relationship Id="rId4" Type="http://schemas.openxmlformats.org/officeDocument/2006/relationships/hyperlink" Target="https://onlinelibrary.wiley.com/action/doSearch?ContribAuthorStored=Saji,+Sandra+Elizabeth" TargetMode="External"/><Relationship Id="rId9" Type="http://schemas.openxmlformats.org/officeDocument/2006/relationships/hyperlink" Target="https://doi.org/10.1002/adma.20200598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456753" y="2850474"/>
            <a:ext cx="8230494" cy="1136318"/>
          </a:xfrm>
        </p:spPr>
        <p:txBody>
          <a:bodyPr>
            <a:normAutofit/>
          </a:bodyPr>
          <a:lstStyle/>
          <a:p>
            <a:pPr algn="ctr"/>
            <a:r>
              <a:rPr lang="en-US" altLang="zh-CN" sz="2100" dirty="0">
                <a:latin typeface="微软雅黑" panose="020B0503020204020204" pitchFamily="34" charset="-122"/>
                <a:ea typeface="微软雅黑" panose="020B0503020204020204" pitchFamily="34" charset="-122"/>
              </a:rPr>
              <a:t>Progress of</a:t>
            </a:r>
            <a:r>
              <a:rPr lang="zh-CN" altLang="en-US" sz="2100" dirty="0">
                <a:latin typeface="微软雅黑" panose="020B0503020204020204" pitchFamily="34" charset="-122"/>
                <a:ea typeface="微软雅黑" panose="020B0503020204020204" pitchFamily="34" charset="-122"/>
              </a:rPr>
              <a:t> </a:t>
            </a:r>
            <a:r>
              <a:rPr lang="en-US" altLang="zh-CN" sz="2100" dirty="0">
                <a:latin typeface="微软雅黑" panose="020B0503020204020204" pitchFamily="34" charset="-122"/>
                <a:ea typeface="微软雅黑" panose="020B0503020204020204" pitchFamily="34" charset="-122"/>
              </a:rPr>
              <a:t>Application of Rare Earth in Catalytic Materials and New Energy Field</a:t>
            </a:r>
            <a:r>
              <a:rPr lang="zh-CN" altLang="zh-CN" sz="2100" dirty="0">
                <a:sym typeface="+mn-ea"/>
              </a:rPr>
              <a:t/>
            </a:r>
            <a:br>
              <a:rPr lang="zh-CN" altLang="zh-CN" sz="2100" dirty="0">
                <a:sym typeface="+mn-ea"/>
              </a:rPr>
            </a:br>
            <a:r>
              <a:rPr lang="zh-CN" altLang="en-US" sz="2100" dirty="0">
                <a:solidFill>
                  <a:schemeClr val="accent6">
                    <a:lumMod val="75000"/>
                  </a:schemeClr>
                </a:solidFill>
                <a:latin typeface="黑体" panose="02010609060101010101" pitchFamily="49" charset="-122"/>
                <a:ea typeface="黑体" panose="02010609060101010101" pitchFamily="49" charset="-122"/>
                <a:sym typeface="+mn-ea"/>
              </a:rPr>
              <a:t>稀土在催化材料和新能源领域的应用进展</a:t>
            </a:r>
            <a:endParaRPr lang="zh-CN" altLang="zh-CN" sz="2100" dirty="0">
              <a:solidFill>
                <a:schemeClr val="accent6">
                  <a:lumMod val="75000"/>
                </a:schemeClr>
              </a:solidFill>
              <a:latin typeface="黑体" panose="02010609060101010101" pitchFamily="49" charset="-122"/>
              <a:ea typeface="黑体" panose="02010609060101010101" pitchFamily="49" charset="-122"/>
              <a:sym typeface="+mn-ea"/>
            </a:endParaRPr>
          </a:p>
        </p:txBody>
      </p:sp>
      <p:sp>
        <p:nvSpPr>
          <p:cNvPr id="2" name="页脚占位符 1"/>
          <p:cNvSpPr>
            <a:spLocks noGrp="1"/>
          </p:cNvSpPr>
          <p:nvPr>
            <p:ph type="ftr" sz="quarter" idx="3"/>
          </p:nvPr>
        </p:nvSpPr>
        <p:spPr/>
        <p:txBody>
          <a:bodyPr/>
          <a:lstStyle/>
          <a:p>
            <a:r>
              <a:rPr lang="en-US" altLang="zh-CN"/>
              <a:t>www.rezel.com.cn</a:t>
            </a:r>
            <a:endParaRPr lang="zh-CN" altLang="en-US" dirty="0"/>
          </a:p>
        </p:txBody>
      </p:sp>
      <p:sp>
        <p:nvSpPr>
          <p:cNvPr id="3" name="灯片编号占位符 2"/>
          <p:cNvSpPr>
            <a:spLocks noGrp="1"/>
          </p:cNvSpPr>
          <p:nvPr>
            <p:ph type="sldNum" sz="quarter" idx="4"/>
          </p:nvPr>
        </p:nvSpPr>
        <p:spPr/>
        <p:txBody>
          <a:bodyPr/>
          <a:lstStyle/>
          <a:p>
            <a:fld id="{EF906490-237C-474C-BA2E-D98840BC1F8F}" type="slidenum">
              <a:rPr lang="zh-CN" altLang="en-US" smtClean="0"/>
              <a:pPr/>
              <a:t>1</a:t>
            </a:fld>
            <a:endParaRPr lang="zh-CN" altLang="en-US" dirty="0"/>
          </a:p>
        </p:txBody>
      </p:sp>
      <p:sp>
        <p:nvSpPr>
          <p:cNvPr id="7" name="文本框 6">
            <a:extLst>
              <a:ext uri="{FF2B5EF4-FFF2-40B4-BE49-F238E27FC236}">
                <a16:creationId xmlns:a16="http://schemas.microsoft.com/office/drawing/2014/main" xmlns="" id="{3C909F27-7CB3-4AD3-9C0A-871165A9A1A4}"/>
              </a:ext>
            </a:extLst>
          </p:cNvPr>
          <p:cNvSpPr txBox="1"/>
          <p:nvPr/>
        </p:nvSpPr>
        <p:spPr>
          <a:xfrm>
            <a:off x="2882443" y="3831719"/>
            <a:ext cx="3642664" cy="715581"/>
          </a:xfrm>
          <a:prstGeom prst="rect">
            <a:avLst/>
          </a:prstGeom>
          <a:noFill/>
        </p:spPr>
        <p:txBody>
          <a:bodyPr wrap="none" lIns="68580" tIns="34290" rIns="68580" bIns="34290" rtlCol="0">
            <a:spAutoFit/>
          </a:bodyPr>
          <a:lstStyle/>
          <a:p>
            <a:pPr algn="ctr"/>
            <a:r>
              <a:rPr lang="en-US" altLang="zh-CN" sz="1500" b="1" dirty="0" err="1"/>
              <a:t>Runsheng</a:t>
            </a:r>
            <a:r>
              <a:rPr lang="en-US" altLang="zh-CN" sz="1500" b="1" dirty="0"/>
              <a:t> </a:t>
            </a:r>
            <a:r>
              <a:rPr lang="en-US" altLang="zh-CN" sz="1500" b="1" dirty="0" err="1"/>
              <a:t>Zhuo</a:t>
            </a:r>
            <a:r>
              <a:rPr lang="en-US" altLang="zh-CN" sz="1500" b="1" dirty="0"/>
              <a:t>, Professor</a:t>
            </a:r>
          </a:p>
          <a:p>
            <a:pPr algn="ctr"/>
            <a:r>
              <a:rPr lang="en-US" altLang="zh-CN" sz="1500" b="1" dirty="0"/>
              <a:t>President of </a:t>
            </a:r>
            <a:r>
              <a:rPr lang="en-US" altLang="zh-CN" sz="1500" b="1" dirty="0" err="1"/>
              <a:t>Rezel</a:t>
            </a:r>
            <a:r>
              <a:rPr lang="en-US" altLang="zh-CN" sz="1500" b="1" dirty="0"/>
              <a:t> Catalysts</a:t>
            </a:r>
            <a:r>
              <a:rPr lang="zh-CN" altLang="en-US" sz="1500" b="1" dirty="0"/>
              <a:t> </a:t>
            </a:r>
            <a:r>
              <a:rPr lang="en-US" altLang="zh-CN" sz="1500" b="1" dirty="0"/>
              <a:t>Corporation</a:t>
            </a:r>
          </a:p>
          <a:p>
            <a:pPr algn="ctr"/>
            <a:r>
              <a:rPr lang="en-US" altLang="zh-CN" sz="1200" b="1" dirty="0"/>
              <a:t>May 27, 2021</a:t>
            </a:r>
            <a:endParaRPr lang="zh-CN" altLang="en-US" sz="1200" b="1" dirty="0"/>
          </a:p>
        </p:txBody>
      </p:sp>
      <p:pic>
        <p:nvPicPr>
          <p:cNvPr id="9" name="图片 8">
            <a:extLst>
              <a:ext uri="{FF2B5EF4-FFF2-40B4-BE49-F238E27FC236}">
                <a16:creationId xmlns:a16="http://schemas.microsoft.com/office/drawing/2014/main" xmlns="" id="{C90818DB-D6A9-4337-9CE5-3B25FC360393}"/>
              </a:ext>
            </a:extLst>
          </p:cNvPr>
          <p:cNvPicPr>
            <a:picLocks noChangeAspect="1"/>
          </p:cNvPicPr>
          <p:nvPr/>
        </p:nvPicPr>
        <p:blipFill>
          <a:blip r:embed="rId5"/>
          <a:stretch>
            <a:fillRect/>
          </a:stretch>
        </p:blipFill>
        <p:spPr>
          <a:xfrm>
            <a:off x="225028" y="4547299"/>
            <a:ext cx="8661797" cy="518015"/>
          </a:xfrm>
          <a:prstGeom prst="rect">
            <a:avLst/>
          </a:prstGeom>
        </p:spPr>
      </p:pic>
      <p:pic>
        <p:nvPicPr>
          <p:cNvPr id="12" name="图片 11">
            <a:extLst>
              <a:ext uri="{FF2B5EF4-FFF2-40B4-BE49-F238E27FC236}">
                <a16:creationId xmlns:a16="http://schemas.microsoft.com/office/drawing/2014/main" xmlns="" id="{986C2284-A020-4042-BEBF-871728B5A411}"/>
              </a:ext>
            </a:extLst>
          </p:cNvPr>
          <p:cNvPicPr>
            <a:picLocks noChangeAspect="1"/>
          </p:cNvPicPr>
          <p:nvPr/>
        </p:nvPicPr>
        <p:blipFill>
          <a:blip r:embed="rId6"/>
          <a:stretch>
            <a:fillRect/>
          </a:stretch>
        </p:blipFill>
        <p:spPr>
          <a:xfrm>
            <a:off x="225029" y="3504861"/>
            <a:ext cx="551228" cy="1042048"/>
          </a:xfrm>
          <a:prstGeom prst="rect">
            <a:avLst/>
          </a:prstGeom>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3D18774B-18C0-4C86-953D-F6C7E7CF3287}"/>
              </a:ext>
            </a:extLst>
          </p:cNvPr>
          <p:cNvPicPr>
            <a:picLocks noChangeAspect="1"/>
          </p:cNvPicPr>
          <p:nvPr/>
        </p:nvPicPr>
        <p:blipFill>
          <a:blip r:embed="rId2"/>
          <a:stretch>
            <a:fillRect/>
          </a:stretch>
        </p:blipFill>
        <p:spPr>
          <a:xfrm>
            <a:off x="984012" y="522598"/>
            <a:ext cx="7175977" cy="3098951"/>
          </a:xfrm>
          <a:prstGeom prst="rect">
            <a:avLst/>
          </a:prstGeom>
        </p:spPr>
      </p:pic>
      <p:grpSp>
        <p:nvGrpSpPr>
          <p:cNvPr id="2" name="组合 1">
            <a:extLst>
              <a:ext uri="{FF2B5EF4-FFF2-40B4-BE49-F238E27FC236}">
                <a16:creationId xmlns:a16="http://schemas.microsoft.com/office/drawing/2014/main" xmlns="" id="{3B385411-2A24-49FD-9D64-68C0ECA79632}"/>
              </a:ext>
            </a:extLst>
          </p:cNvPr>
          <p:cNvGrpSpPr/>
          <p:nvPr/>
        </p:nvGrpSpPr>
        <p:grpSpPr>
          <a:xfrm>
            <a:off x="1171280" y="3013894"/>
            <a:ext cx="3400720" cy="954107"/>
            <a:chOff x="1640264" y="3905401"/>
            <a:chExt cx="4534293" cy="1272142"/>
          </a:xfrm>
        </p:grpSpPr>
        <p:sp>
          <p:nvSpPr>
            <p:cNvPr id="5" name="文本框 4">
              <a:extLst>
                <a:ext uri="{FF2B5EF4-FFF2-40B4-BE49-F238E27FC236}">
                  <a16:creationId xmlns:a16="http://schemas.microsoft.com/office/drawing/2014/main" xmlns="" id="{43070FD9-FDCE-422F-B48C-CC88111E781B}"/>
                </a:ext>
              </a:extLst>
            </p:cNvPr>
            <p:cNvSpPr txBox="1"/>
            <p:nvPr/>
          </p:nvSpPr>
          <p:spPr>
            <a:xfrm>
              <a:off x="1640264" y="3905401"/>
              <a:ext cx="2187019" cy="984885"/>
            </a:xfrm>
            <a:prstGeom prst="rect">
              <a:avLst/>
            </a:prstGeom>
            <a:noFill/>
          </p:spPr>
          <p:txBody>
            <a:bodyPr wrap="square" rtlCol="0">
              <a:spAutoFit/>
            </a:bodyPr>
            <a:lstStyle/>
            <a:p>
              <a:r>
                <a:rPr lang="en-US" altLang="zh-CN" b="1" dirty="0">
                  <a:solidFill>
                    <a:srgbClr val="0070C0"/>
                  </a:solidFill>
                  <a:latin typeface="微软雅黑" panose="020B0503020204020204" pitchFamily="34" charset="-122"/>
                  <a:ea typeface="微软雅黑" panose="020B0503020204020204" pitchFamily="34" charset="-122"/>
                </a:rPr>
                <a:t>Metal ions</a:t>
              </a:r>
            </a:p>
            <a:p>
              <a:r>
                <a:rPr lang="en-US" altLang="zh-CN" b="1" dirty="0">
                  <a:solidFill>
                    <a:srgbClr val="0070C0"/>
                  </a:solidFill>
                  <a:latin typeface="微软雅黑" panose="020B0503020204020204" pitchFamily="34" charset="-122"/>
                  <a:ea typeface="微软雅黑" panose="020B0503020204020204" pitchFamily="34" charset="-122"/>
                </a:rPr>
                <a:t>Metal chains</a:t>
              </a:r>
            </a:p>
            <a:p>
              <a:r>
                <a:rPr lang="en-US" altLang="zh-CN" b="1" dirty="0">
                  <a:solidFill>
                    <a:srgbClr val="0070C0"/>
                  </a:solidFill>
                  <a:latin typeface="微软雅黑" panose="020B0503020204020204" pitchFamily="34" charset="-122"/>
                  <a:ea typeface="微软雅黑" panose="020B0503020204020204" pitchFamily="34" charset="-122"/>
                </a:rPr>
                <a:t>Metal clusters</a:t>
              </a:r>
            </a:p>
          </p:txBody>
        </p:sp>
        <p:sp>
          <p:nvSpPr>
            <p:cNvPr id="6" name="文本框 5">
              <a:extLst>
                <a:ext uri="{FF2B5EF4-FFF2-40B4-BE49-F238E27FC236}">
                  <a16:creationId xmlns:a16="http://schemas.microsoft.com/office/drawing/2014/main" xmlns="" id="{46A8B08A-8F29-42D6-BD16-58208BB53E73}"/>
                </a:ext>
              </a:extLst>
            </p:cNvPr>
            <p:cNvSpPr txBox="1"/>
            <p:nvPr/>
          </p:nvSpPr>
          <p:spPr>
            <a:xfrm>
              <a:off x="3572759" y="3905401"/>
              <a:ext cx="2601798" cy="1272142"/>
            </a:xfrm>
            <a:prstGeom prst="rect">
              <a:avLst/>
            </a:prstGeom>
            <a:noFill/>
          </p:spPr>
          <p:txBody>
            <a:bodyPr wrap="square" rtlCol="0">
              <a:spAutoFit/>
            </a:bodyPr>
            <a:lstStyle/>
            <a:p>
              <a:r>
                <a:rPr lang="en-US" altLang="zh-CN" b="1" dirty="0">
                  <a:solidFill>
                    <a:srgbClr val="0070C0"/>
                  </a:solidFill>
                  <a:latin typeface="微软雅黑" panose="020B0503020204020204" pitchFamily="34" charset="-122"/>
                  <a:ea typeface="微软雅黑" panose="020B0503020204020204" pitchFamily="34" charset="-122"/>
                </a:rPr>
                <a:t>Many organic acids</a:t>
              </a:r>
            </a:p>
            <a:p>
              <a:r>
                <a:rPr lang="en-US" altLang="zh-CN" b="1" dirty="0">
                  <a:solidFill>
                    <a:srgbClr val="0070C0"/>
                  </a:solidFill>
                  <a:latin typeface="微软雅黑" panose="020B0503020204020204" pitchFamily="34" charset="-122"/>
                  <a:ea typeface="微软雅黑" panose="020B0503020204020204" pitchFamily="34" charset="-122"/>
                </a:rPr>
                <a:t>with coordinating functions </a:t>
              </a:r>
              <a:r>
                <a:rPr lang="zh-CN" altLang="en-US" b="1" dirty="0">
                  <a:solidFill>
                    <a:srgbClr val="0070C0"/>
                  </a:solidFill>
                  <a:latin typeface="微软雅黑" panose="020B0503020204020204" pitchFamily="34" charset="-122"/>
                  <a:ea typeface="微软雅黑" panose="020B0503020204020204" pitchFamily="34" charset="-122"/>
                </a:rPr>
                <a:t>多种具有配位功能的有机酸</a:t>
              </a:r>
            </a:p>
          </p:txBody>
        </p:sp>
      </p:grpSp>
      <p:sp>
        <p:nvSpPr>
          <p:cNvPr id="7" name="文本框 6">
            <a:extLst>
              <a:ext uri="{FF2B5EF4-FFF2-40B4-BE49-F238E27FC236}">
                <a16:creationId xmlns:a16="http://schemas.microsoft.com/office/drawing/2014/main" xmlns="" id="{11E8ABE0-7AED-4F02-8510-5F51A89BEFD6}"/>
              </a:ext>
            </a:extLst>
          </p:cNvPr>
          <p:cNvSpPr txBox="1"/>
          <p:nvPr/>
        </p:nvSpPr>
        <p:spPr>
          <a:xfrm>
            <a:off x="984011" y="3969450"/>
            <a:ext cx="6928701" cy="1146468"/>
          </a:xfrm>
          <a:prstGeom prst="rect">
            <a:avLst/>
          </a:prstGeom>
          <a:noFill/>
        </p:spPr>
        <p:txBody>
          <a:bodyPr wrap="square" lIns="68580" tIns="34290" rIns="68580" bIns="34290" rtlCol="0">
            <a:spAutoFit/>
          </a:bodyPr>
          <a:lstStyle/>
          <a:p>
            <a:r>
              <a:rPr lang="en-US" altLang="zh-CN" b="1" dirty="0">
                <a:latin typeface="微软雅黑" panose="020B0503020204020204" pitchFamily="34" charset="-122"/>
                <a:ea typeface="微软雅黑" panose="020B0503020204020204" pitchFamily="34" charset="-122"/>
              </a:rPr>
              <a:t>Catalysis – Unsaturated Coordination – Accessible Lewis acid sites</a:t>
            </a:r>
          </a:p>
          <a:p>
            <a:r>
              <a:rPr lang="zh-CN" altLang="en-US" b="1" dirty="0">
                <a:latin typeface="微软雅黑" panose="020B0503020204020204" pitchFamily="34" charset="-122"/>
                <a:ea typeface="微软雅黑" panose="020B0503020204020204" pitchFamily="34" charset="-122"/>
              </a:rPr>
              <a:t>催化</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不饱和配位</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易接近路易斯酸位点</a:t>
            </a:r>
            <a:endParaRPr lang="en-US" altLang="zh-CN" b="1" dirty="0">
              <a:latin typeface="微软雅黑" panose="020B0503020204020204" pitchFamily="34" charset="-122"/>
              <a:ea typeface="微软雅黑" panose="020B0503020204020204" pitchFamily="34" charset="-122"/>
            </a:endParaRPr>
          </a:p>
          <a:p>
            <a:r>
              <a:rPr lang="en-US" altLang="zh-CN" b="1" dirty="0">
                <a:latin typeface="微软雅黑" panose="020B0503020204020204" pitchFamily="34" charset="-122"/>
                <a:ea typeface="微软雅黑" panose="020B0503020204020204" pitchFamily="34" charset="-122"/>
              </a:rPr>
              <a:t>CO</a:t>
            </a:r>
            <a:r>
              <a:rPr lang="en-US" altLang="zh-CN" sz="1100" b="1" dirty="0">
                <a:latin typeface="微软雅黑" panose="020B0503020204020204" pitchFamily="34" charset="-122"/>
                <a:ea typeface="微软雅黑" panose="020B0503020204020204" pitchFamily="34" charset="-122"/>
              </a:rPr>
              <a:t>2</a:t>
            </a:r>
            <a:r>
              <a:rPr lang="en-US" altLang="zh-CN" b="1" dirty="0">
                <a:latin typeface="微软雅黑" panose="020B0503020204020204" pitchFamily="34" charset="-122"/>
                <a:ea typeface="微软雅黑" panose="020B0503020204020204" pitchFamily="34" charset="-122"/>
              </a:rPr>
              <a:t> valorization, Carbon-carbon bond formation, Oxidation, Polymerization, Condensation</a:t>
            </a:r>
            <a:r>
              <a:rPr lang="zh-CN" altLang="en-US" b="1" dirty="0">
                <a:latin typeface="微软雅黑" panose="020B0503020204020204" pitchFamily="34" charset="-122"/>
                <a:ea typeface="微软雅黑" panose="020B0503020204020204" pitchFamily="34" charset="-122"/>
              </a:rPr>
              <a:t>二氧化碳的高值化，</a:t>
            </a:r>
            <a:endParaRPr lang="en-US" altLang="zh-CN" b="1" dirty="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碳碳键的形成，氧化，聚合，缩合</a:t>
            </a:r>
          </a:p>
        </p:txBody>
      </p:sp>
      <p:sp>
        <p:nvSpPr>
          <p:cNvPr id="8" name="文本框 7">
            <a:extLst>
              <a:ext uri="{FF2B5EF4-FFF2-40B4-BE49-F238E27FC236}">
                <a16:creationId xmlns:a16="http://schemas.microsoft.com/office/drawing/2014/main" xmlns="" id="{BC28E46F-FE95-464C-A4AF-2D632D48C68F}"/>
              </a:ext>
            </a:extLst>
          </p:cNvPr>
          <p:cNvSpPr txBox="1"/>
          <p:nvPr/>
        </p:nvSpPr>
        <p:spPr>
          <a:xfrm>
            <a:off x="369413" y="33021"/>
            <a:ext cx="6856232" cy="623248"/>
          </a:xfrm>
          <a:prstGeom prst="rect">
            <a:avLst/>
          </a:prstGeom>
          <a:noFill/>
        </p:spPr>
        <p:txBody>
          <a:bodyPr wrap="square" lIns="68580" tIns="34290" rIns="68580" bIns="34290">
            <a:spAutoFit/>
          </a:bodyPr>
          <a:lstStyle/>
          <a:p>
            <a:pPr marL="257175" indent="-257175">
              <a:lnSpc>
                <a:spcPct val="200000"/>
              </a:lnSpc>
              <a:buFont typeface="Wingdings" panose="05000000000000000000" pitchFamily="2" charset="2"/>
              <a:buChar char="l"/>
            </a:pPr>
            <a:r>
              <a:rPr lang="en-US" altLang="zh-CN" sz="1800" b="1" dirty="0">
                <a:latin typeface="微软雅黑" panose="020B0503020204020204" pitchFamily="34" charset="-122"/>
                <a:ea typeface="微软雅黑" panose="020B0503020204020204" pitchFamily="34" charset="-122"/>
              </a:rPr>
              <a:t>Rare-Earth Metal–Organic Frameworks</a:t>
            </a:r>
            <a:r>
              <a:rPr lang="zh-CN" altLang="en-US" sz="1800" dirty="0"/>
              <a:t>稀土金属-有机框架</a:t>
            </a:r>
            <a:endParaRPr lang="en-US" altLang="zh-CN" sz="1800" b="1" dirty="0">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xmlns="" id="{8D572EF5-2488-48FD-8D09-8C9D7ABE0ED6}"/>
              </a:ext>
            </a:extLst>
          </p:cNvPr>
          <p:cNvPicPr>
            <a:picLocks noChangeAspect="1"/>
          </p:cNvPicPr>
          <p:nvPr/>
        </p:nvPicPr>
        <p:blipFill>
          <a:blip r:embed="rId3"/>
          <a:stretch>
            <a:fillRect/>
          </a:stretch>
        </p:blipFill>
        <p:spPr>
          <a:xfrm>
            <a:off x="7423609" y="67069"/>
            <a:ext cx="1678781" cy="692944"/>
          </a:xfrm>
          <a:prstGeom prst="rect">
            <a:avLst/>
          </a:prstGeom>
        </p:spPr>
      </p:pic>
      <p:sp>
        <p:nvSpPr>
          <p:cNvPr id="10" name="文本框 9">
            <a:extLst>
              <a:ext uri="{FF2B5EF4-FFF2-40B4-BE49-F238E27FC236}">
                <a16:creationId xmlns:a16="http://schemas.microsoft.com/office/drawing/2014/main" xmlns="" id="{E1D60054-2CDD-4B13-9D97-4BE37A2696BE}"/>
              </a:ext>
            </a:extLst>
          </p:cNvPr>
          <p:cNvSpPr txBox="1"/>
          <p:nvPr/>
        </p:nvSpPr>
        <p:spPr>
          <a:xfrm>
            <a:off x="4810837" y="4730183"/>
            <a:ext cx="4291553" cy="484748"/>
          </a:xfrm>
          <a:prstGeom prst="rect">
            <a:avLst/>
          </a:prstGeom>
          <a:noFill/>
        </p:spPr>
        <p:txBody>
          <a:bodyPr wrap="square" lIns="68580" tIns="34290" rIns="68580" bIns="34290">
            <a:spAutoFit/>
          </a:bodyPr>
          <a:lstStyle/>
          <a:p>
            <a:r>
              <a:rPr lang="en-US" altLang="zh-CN" sz="900" dirty="0">
                <a:solidFill>
                  <a:srgbClr val="007AAF"/>
                </a:solidFill>
                <a:latin typeface="Source Sans Pro" panose="020B0503030403020204" pitchFamily="34" charset="0"/>
                <a:hlinkClick r:id="rId4"/>
              </a:rPr>
              <a:t>Felix </a:t>
            </a:r>
            <a:r>
              <a:rPr lang="en-US" altLang="zh-CN" sz="900" dirty="0" err="1">
                <a:solidFill>
                  <a:srgbClr val="007AAF"/>
                </a:solidFill>
                <a:latin typeface="Source Sans Pro" panose="020B0503030403020204" pitchFamily="34" charset="0"/>
                <a:hlinkClick r:id="rId4"/>
              </a:rPr>
              <a:t>Saraci</a:t>
            </a:r>
            <a:r>
              <a:rPr lang="en-US" altLang="zh-CN" sz="900" dirty="0">
                <a:solidFill>
                  <a:srgbClr val="54585A"/>
                </a:solidFill>
                <a:latin typeface="Source Sans Pro" panose="020B0503030403020204" pitchFamily="34" charset="0"/>
              </a:rPr>
              <a:t>,</a:t>
            </a:r>
            <a:r>
              <a:rPr lang="en-US" altLang="zh-CN" sz="900" dirty="0">
                <a:solidFill>
                  <a:srgbClr val="007AAF"/>
                </a:solidFill>
                <a:latin typeface="Times New Roman" panose="02020603050405020304" pitchFamily="18" charset="0"/>
              </a:rPr>
              <a:t> </a:t>
            </a:r>
            <a:r>
              <a:rPr lang="en-US" altLang="zh-CN" sz="900" dirty="0">
                <a:solidFill>
                  <a:srgbClr val="007AAF"/>
                </a:solidFill>
                <a:latin typeface="Source Sans Pro" panose="020B0503030403020204" pitchFamily="34" charset="0"/>
                <a:hlinkClick r:id="rId5"/>
              </a:rPr>
              <a:t>Victor Quezada-</a:t>
            </a:r>
            <a:r>
              <a:rPr lang="en-US" altLang="zh-CN" sz="900" dirty="0" err="1">
                <a:solidFill>
                  <a:srgbClr val="007AAF"/>
                </a:solidFill>
                <a:latin typeface="Source Sans Pro" panose="020B0503030403020204" pitchFamily="34" charset="0"/>
                <a:hlinkClick r:id="rId5"/>
              </a:rPr>
              <a:t>Novoa</a:t>
            </a:r>
            <a:r>
              <a:rPr lang="en-US" altLang="zh-CN" sz="900" dirty="0">
                <a:solidFill>
                  <a:srgbClr val="54585A"/>
                </a:solidFill>
                <a:latin typeface="Source Sans Pro" panose="020B0503030403020204" pitchFamily="34" charset="0"/>
              </a:rPr>
              <a:t>, </a:t>
            </a:r>
            <a:r>
              <a:rPr lang="en-US" altLang="zh-CN" sz="900" dirty="0">
                <a:solidFill>
                  <a:srgbClr val="007AAF"/>
                </a:solidFill>
                <a:latin typeface="Source Sans Pro" panose="020B0503030403020204" pitchFamily="34" charset="0"/>
                <a:hlinkClick r:id="rId6"/>
              </a:rPr>
              <a:t>P. Rafael Donnarumma</a:t>
            </a:r>
            <a:r>
              <a:rPr lang="en-US" altLang="zh-CN" sz="900" dirty="0">
                <a:solidFill>
                  <a:srgbClr val="54585A"/>
                </a:solidFill>
                <a:latin typeface="Source Sans Pro" panose="020B0503030403020204" pitchFamily="34" charset="0"/>
              </a:rPr>
              <a:t> and  </a:t>
            </a:r>
            <a:r>
              <a:rPr lang="en-US" altLang="zh-CN" sz="900" dirty="0">
                <a:solidFill>
                  <a:srgbClr val="009ACB"/>
                </a:solidFill>
                <a:latin typeface="Source Sans Pro" panose="020B0503030403020204" pitchFamily="34" charset="0"/>
                <a:hlinkClick r:id="rId7"/>
              </a:rPr>
              <a:t>Ashlee J. Howarth</a:t>
            </a:r>
            <a:endParaRPr lang="en-US" altLang="zh-CN" sz="900" b="1" i="1" dirty="0">
              <a:latin typeface="Source Sans Pro" panose="020B0503030403020204" pitchFamily="34" charset="0"/>
            </a:endParaRPr>
          </a:p>
          <a:p>
            <a:r>
              <a:rPr lang="en-US" altLang="zh-CN" sz="900" b="1" i="1" dirty="0">
                <a:latin typeface="Source Sans Pro" panose="020B0503030403020204" pitchFamily="34" charset="0"/>
              </a:rPr>
              <a:t>Chem. Soc. Rev.</a:t>
            </a:r>
            <a:r>
              <a:rPr lang="en-US" altLang="zh-CN" sz="900" dirty="0">
                <a:latin typeface="Source Sans Pro" panose="020B0503030403020204" pitchFamily="34" charset="0"/>
              </a:rPr>
              <a:t>, 2020,</a:t>
            </a:r>
            <a:r>
              <a:rPr lang="en-US" altLang="zh-CN" sz="900" b="1" dirty="0">
                <a:latin typeface="Source Sans Pro" panose="020B0503030403020204" pitchFamily="34" charset="0"/>
              </a:rPr>
              <a:t>49</a:t>
            </a:r>
            <a:r>
              <a:rPr lang="en-US" altLang="zh-CN" sz="900" dirty="0">
                <a:latin typeface="Source Sans Pro" panose="020B0503030403020204" pitchFamily="34" charset="0"/>
              </a:rPr>
              <a:t>, 7949-7977</a:t>
            </a:r>
            <a:endParaRPr lang="zh-CN" altLang="en-US" sz="900" dirty="0"/>
          </a:p>
        </p:txBody>
      </p:sp>
      <p:sp>
        <p:nvSpPr>
          <p:cNvPr id="11" name="文本框 10">
            <a:extLst>
              <a:ext uri="{FF2B5EF4-FFF2-40B4-BE49-F238E27FC236}">
                <a16:creationId xmlns:a16="http://schemas.microsoft.com/office/drawing/2014/main" xmlns="" id="{B9232925-C842-4A38-9C58-867E449CC6A8}"/>
              </a:ext>
            </a:extLst>
          </p:cNvPr>
          <p:cNvSpPr txBox="1"/>
          <p:nvPr/>
        </p:nvSpPr>
        <p:spPr>
          <a:xfrm>
            <a:off x="1568679" y="2736893"/>
            <a:ext cx="2748797" cy="284693"/>
          </a:xfrm>
          <a:prstGeom prst="rect">
            <a:avLst/>
          </a:prstGeom>
          <a:noFill/>
        </p:spPr>
        <p:txBody>
          <a:bodyPr wrap="square" lIns="68580" tIns="34290" rIns="68580" bIns="34290">
            <a:spAutoFit/>
          </a:bodyPr>
          <a:lstStyle/>
          <a:p>
            <a:r>
              <a:rPr lang="zh-CN" altLang="en-US" dirty="0"/>
              <a:t>金属节</a:t>
            </a:r>
            <a:r>
              <a:rPr lang="en-US" altLang="zh-CN" dirty="0"/>
              <a:t>		</a:t>
            </a:r>
            <a:r>
              <a:rPr lang="zh-CN" altLang="en-US" dirty="0"/>
              <a:t>有机链</a:t>
            </a:r>
          </a:p>
        </p:txBody>
      </p:sp>
      <p:sp>
        <p:nvSpPr>
          <p:cNvPr id="12" name="文本框 11">
            <a:extLst>
              <a:ext uri="{FF2B5EF4-FFF2-40B4-BE49-F238E27FC236}">
                <a16:creationId xmlns:a16="http://schemas.microsoft.com/office/drawing/2014/main" xmlns="" id="{F8EAF543-825A-4BB4-93A9-8D2851BDCED8}"/>
              </a:ext>
            </a:extLst>
          </p:cNvPr>
          <p:cNvSpPr txBox="1"/>
          <p:nvPr/>
        </p:nvSpPr>
        <p:spPr>
          <a:xfrm>
            <a:off x="460683" y="3656999"/>
            <a:ext cx="2292935" cy="284693"/>
          </a:xfrm>
          <a:prstGeom prst="rect">
            <a:avLst/>
          </a:prstGeom>
          <a:noFill/>
        </p:spPr>
        <p:txBody>
          <a:bodyPr wrap="none" lIns="68580" tIns="34290" rIns="68580" bIns="34290" rtlCol="0">
            <a:spAutoFit/>
          </a:bodyPr>
          <a:lstStyle/>
          <a:p>
            <a:r>
              <a:rPr lang="zh-CN" altLang="en-US" dirty="0"/>
              <a:t>金属离子，金属链，金属簇</a:t>
            </a:r>
          </a:p>
        </p:txBody>
      </p:sp>
    </p:spTree>
    <p:extLst>
      <p:ext uri="{BB962C8B-B14F-4D97-AF65-F5344CB8AC3E}">
        <p14:creationId xmlns:p14="http://schemas.microsoft.com/office/powerpoint/2010/main" xmlns="" val="1141413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60F146F5-63FC-42B0-8523-C3A1DA85767C}"/>
              </a:ext>
            </a:extLst>
          </p:cNvPr>
          <p:cNvGrpSpPr/>
          <p:nvPr/>
        </p:nvGrpSpPr>
        <p:grpSpPr>
          <a:xfrm>
            <a:off x="347429" y="818954"/>
            <a:ext cx="8283566" cy="3034253"/>
            <a:chOff x="463239" y="677158"/>
            <a:chExt cx="11044754" cy="4045671"/>
          </a:xfrm>
        </p:grpSpPr>
        <p:pic>
          <p:nvPicPr>
            <p:cNvPr id="3" name="图片 2">
              <a:extLst>
                <a:ext uri="{FF2B5EF4-FFF2-40B4-BE49-F238E27FC236}">
                  <a16:creationId xmlns:a16="http://schemas.microsoft.com/office/drawing/2014/main" xmlns="" id="{5A25EAD0-489A-4085-A8F5-535371FEDFCF}"/>
                </a:ext>
              </a:extLst>
            </p:cNvPr>
            <p:cNvPicPr>
              <a:picLocks noChangeAspect="1"/>
            </p:cNvPicPr>
            <p:nvPr/>
          </p:nvPicPr>
          <p:blipFill>
            <a:blip r:embed="rId2"/>
            <a:stretch>
              <a:fillRect/>
            </a:stretch>
          </p:blipFill>
          <p:spPr>
            <a:xfrm>
              <a:off x="463239" y="677158"/>
              <a:ext cx="5584471" cy="4045671"/>
            </a:xfrm>
            <a:prstGeom prst="rect">
              <a:avLst/>
            </a:prstGeom>
          </p:spPr>
        </p:pic>
        <p:pic>
          <p:nvPicPr>
            <p:cNvPr id="5" name="图片 4">
              <a:extLst>
                <a:ext uri="{FF2B5EF4-FFF2-40B4-BE49-F238E27FC236}">
                  <a16:creationId xmlns:a16="http://schemas.microsoft.com/office/drawing/2014/main" xmlns="" id="{F1593878-B9CC-46C2-9141-8FF190315F8E}"/>
                </a:ext>
              </a:extLst>
            </p:cNvPr>
            <p:cNvPicPr>
              <a:picLocks noChangeAspect="1"/>
            </p:cNvPicPr>
            <p:nvPr/>
          </p:nvPicPr>
          <p:blipFill>
            <a:blip r:embed="rId3"/>
            <a:stretch>
              <a:fillRect/>
            </a:stretch>
          </p:blipFill>
          <p:spPr>
            <a:xfrm>
              <a:off x="6144292" y="783872"/>
              <a:ext cx="5363701" cy="3832242"/>
            </a:xfrm>
            <a:prstGeom prst="rect">
              <a:avLst/>
            </a:prstGeom>
          </p:spPr>
        </p:pic>
      </p:grpSp>
      <p:sp>
        <p:nvSpPr>
          <p:cNvPr id="4" name="文本框 3">
            <a:extLst>
              <a:ext uri="{FF2B5EF4-FFF2-40B4-BE49-F238E27FC236}">
                <a16:creationId xmlns:a16="http://schemas.microsoft.com/office/drawing/2014/main" xmlns="" id="{8175E8BE-4E21-4C48-962B-DE2D6E6E80E7}"/>
              </a:ext>
            </a:extLst>
          </p:cNvPr>
          <p:cNvSpPr txBox="1"/>
          <p:nvPr/>
        </p:nvSpPr>
        <p:spPr>
          <a:xfrm>
            <a:off x="418904" y="123000"/>
            <a:ext cx="6856232" cy="623248"/>
          </a:xfrm>
          <a:prstGeom prst="rect">
            <a:avLst/>
          </a:prstGeom>
          <a:noFill/>
        </p:spPr>
        <p:txBody>
          <a:bodyPr wrap="square" lIns="68580" tIns="34290" rIns="68580" bIns="34290">
            <a:spAutoFit/>
          </a:bodyPr>
          <a:lstStyle/>
          <a:p>
            <a:pPr marL="257175" indent="-257175">
              <a:buFont typeface="Wingdings" panose="05000000000000000000" pitchFamily="2" charset="2"/>
              <a:buChar char="l"/>
            </a:pPr>
            <a:r>
              <a:rPr lang="en-US" altLang="zh-CN" sz="1800" b="1" dirty="0">
                <a:latin typeface="微软雅黑" panose="020B0503020204020204" pitchFamily="34" charset="-122"/>
                <a:ea typeface="微软雅黑" panose="020B0503020204020204" pitchFamily="34" charset="-122"/>
              </a:rPr>
              <a:t>Various Rare-Earth Metal–Organic Frameworks</a:t>
            </a:r>
          </a:p>
          <a:p>
            <a:pPr marL="257175" indent="-257175">
              <a:buFont typeface="Wingdings" panose="05000000000000000000" pitchFamily="2" charset="2"/>
              <a:buChar char="l"/>
            </a:pPr>
            <a:r>
              <a:rPr lang="zh-CN" altLang="en-US" sz="1800" dirty="0">
                <a:latin typeface="微软雅黑" panose="020B0503020204020204" pitchFamily="34" charset="-122"/>
                <a:ea typeface="微软雅黑" panose="020B0503020204020204" pitchFamily="34" charset="-122"/>
              </a:rPr>
              <a:t>各种各样的</a:t>
            </a:r>
            <a:r>
              <a:rPr lang="zh-CN" altLang="en-US" sz="1800" dirty="0"/>
              <a:t>稀土金属-有机框架</a:t>
            </a:r>
            <a:endParaRPr lang="en-US" altLang="zh-CN" sz="1800" dirty="0">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xmlns="" id="{CDB86EC0-7D78-4427-81A4-9077FFCC11B5}"/>
              </a:ext>
            </a:extLst>
          </p:cNvPr>
          <p:cNvPicPr>
            <a:picLocks noChangeAspect="1"/>
          </p:cNvPicPr>
          <p:nvPr/>
        </p:nvPicPr>
        <p:blipFill>
          <a:blip r:embed="rId4"/>
          <a:stretch>
            <a:fillRect/>
          </a:stretch>
        </p:blipFill>
        <p:spPr>
          <a:xfrm>
            <a:off x="7465219" y="0"/>
            <a:ext cx="1678781" cy="692944"/>
          </a:xfrm>
          <a:prstGeom prst="rect">
            <a:avLst/>
          </a:prstGeom>
        </p:spPr>
      </p:pic>
      <p:sp>
        <p:nvSpPr>
          <p:cNvPr id="7" name="矩形 6">
            <a:extLst>
              <a:ext uri="{FF2B5EF4-FFF2-40B4-BE49-F238E27FC236}">
                <a16:creationId xmlns:a16="http://schemas.microsoft.com/office/drawing/2014/main" xmlns="" id="{E16107A4-5ECD-4A03-8931-585E851CE1E6}"/>
              </a:ext>
            </a:extLst>
          </p:cNvPr>
          <p:cNvSpPr/>
          <p:nvPr/>
        </p:nvSpPr>
        <p:spPr>
          <a:xfrm>
            <a:off x="629240" y="3344159"/>
            <a:ext cx="233313" cy="148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矩形 7">
            <a:extLst>
              <a:ext uri="{FF2B5EF4-FFF2-40B4-BE49-F238E27FC236}">
                <a16:creationId xmlns:a16="http://schemas.microsoft.com/office/drawing/2014/main" xmlns="" id="{FC125118-33CD-45B9-A528-67788987C5BB}"/>
              </a:ext>
            </a:extLst>
          </p:cNvPr>
          <p:cNvSpPr/>
          <p:nvPr/>
        </p:nvSpPr>
        <p:spPr>
          <a:xfrm>
            <a:off x="4821811" y="3344159"/>
            <a:ext cx="148472" cy="148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文本框 10">
            <a:extLst>
              <a:ext uri="{FF2B5EF4-FFF2-40B4-BE49-F238E27FC236}">
                <a16:creationId xmlns:a16="http://schemas.microsoft.com/office/drawing/2014/main" xmlns="" id="{929FAFA1-58FF-4822-B708-D00A11750650}"/>
              </a:ext>
            </a:extLst>
          </p:cNvPr>
          <p:cNvSpPr txBox="1"/>
          <p:nvPr/>
        </p:nvSpPr>
        <p:spPr>
          <a:xfrm>
            <a:off x="4747205" y="4701903"/>
            <a:ext cx="4291553" cy="484748"/>
          </a:xfrm>
          <a:prstGeom prst="rect">
            <a:avLst/>
          </a:prstGeom>
          <a:noFill/>
        </p:spPr>
        <p:txBody>
          <a:bodyPr wrap="square" lIns="68580" tIns="34290" rIns="68580" bIns="34290">
            <a:spAutoFit/>
          </a:bodyPr>
          <a:lstStyle/>
          <a:p>
            <a:r>
              <a:rPr lang="en-US" altLang="zh-CN" sz="900" dirty="0">
                <a:solidFill>
                  <a:srgbClr val="007AAF"/>
                </a:solidFill>
                <a:latin typeface="Source Sans Pro" panose="020B0503030403020204" pitchFamily="34" charset="0"/>
                <a:hlinkClick r:id="rId5"/>
              </a:rPr>
              <a:t>Felix </a:t>
            </a:r>
            <a:r>
              <a:rPr lang="en-US" altLang="zh-CN" sz="900" dirty="0" err="1">
                <a:solidFill>
                  <a:srgbClr val="007AAF"/>
                </a:solidFill>
                <a:latin typeface="Source Sans Pro" panose="020B0503030403020204" pitchFamily="34" charset="0"/>
                <a:hlinkClick r:id="rId5"/>
              </a:rPr>
              <a:t>Saraci</a:t>
            </a:r>
            <a:r>
              <a:rPr lang="en-US" altLang="zh-CN" sz="900" dirty="0">
                <a:solidFill>
                  <a:srgbClr val="54585A"/>
                </a:solidFill>
                <a:latin typeface="Source Sans Pro" panose="020B0503030403020204" pitchFamily="34" charset="0"/>
              </a:rPr>
              <a:t>,</a:t>
            </a:r>
            <a:r>
              <a:rPr lang="en-US" altLang="zh-CN" sz="900" dirty="0">
                <a:solidFill>
                  <a:srgbClr val="007AAF"/>
                </a:solidFill>
                <a:latin typeface="Times New Roman" panose="02020603050405020304" pitchFamily="18" charset="0"/>
              </a:rPr>
              <a:t> </a:t>
            </a:r>
            <a:r>
              <a:rPr lang="en-US" altLang="zh-CN" sz="900" dirty="0">
                <a:solidFill>
                  <a:srgbClr val="007AAF"/>
                </a:solidFill>
                <a:latin typeface="Source Sans Pro" panose="020B0503030403020204" pitchFamily="34" charset="0"/>
                <a:hlinkClick r:id="rId6"/>
              </a:rPr>
              <a:t>Victor Quezada-</a:t>
            </a:r>
            <a:r>
              <a:rPr lang="en-US" altLang="zh-CN" sz="900" dirty="0" err="1">
                <a:solidFill>
                  <a:srgbClr val="007AAF"/>
                </a:solidFill>
                <a:latin typeface="Source Sans Pro" panose="020B0503030403020204" pitchFamily="34" charset="0"/>
                <a:hlinkClick r:id="rId6"/>
              </a:rPr>
              <a:t>Novoa</a:t>
            </a:r>
            <a:r>
              <a:rPr lang="en-US" altLang="zh-CN" sz="900" dirty="0">
                <a:solidFill>
                  <a:srgbClr val="54585A"/>
                </a:solidFill>
                <a:latin typeface="Source Sans Pro" panose="020B0503030403020204" pitchFamily="34" charset="0"/>
              </a:rPr>
              <a:t>, </a:t>
            </a:r>
            <a:r>
              <a:rPr lang="en-US" altLang="zh-CN" sz="900" dirty="0">
                <a:solidFill>
                  <a:srgbClr val="007AAF"/>
                </a:solidFill>
                <a:latin typeface="Source Sans Pro" panose="020B0503030403020204" pitchFamily="34" charset="0"/>
                <a:hlinkClick r:id="rId7"/>
              </a:rPr>
              <a:t>P. Rafael Donnarumma</a:t>
            </a:r>
            <a:r>
              <a:rPr lang="en-US" altLang="zh-CN" sz="900" dirty="0">
                <a:solidFill>
                  <a:srgbClr val="54585A"/>
                </a:solidFill>
                <a:latin typeface="Source Sans Pro" panose="020B0503030403020204" pitchFamily="34" charset="0"/>
              </a:rPr>
              <a:t> and  </a:t>
            </a:r>
            <a:r>
              <a:rPr lang="en-US" altLang="zh-CN" sz="900" dirty="0">
                <a:solidFill>
                  <a:srgbClr val="009ACB"/>
                </a:solidFill>
                <a:latin typeface="Source Sans Pro" panose="020B0503030403020204" pitchFamily="34" charset="0"/>
                <a:hlinkClick r:id="rId8"/>
              </a:rPr>
              <a:t>Ashlee J. Howarth</a:t>
            </a:r>
            <a:endParaRPr lang="en-US" altLang="zh-CN" sz="900" b="1" i="1" dirty="0">
              <a:latin typeface="Source Sans Pro" panose="020B0503030403020204" pitchFamily="34" charset="0"/>
            </a:endParaRPr>
          </a:p>
          <a:p>
            <a:r>
              <a:rPr lang="en-US" altLang="zh-CN" sz="900" b="1" i="1" dirty="0">
                <a:latin typeface="Source Sans Pro" panose="020B0503030403020204" pitchFamily="34" charset="0"/>
              </a:rPr>
              <a:t>Chem. Soc. Rev.</a:t>
            </a:r>
            <a:r>
              <a:rPr lang="en-US" altLang="zh-CN" sz="900" dirty="0">
                <a:latin typeface="Source Sans Pro" panose="020B0503030403020204" pitchFamily="34" charset="0"/>
              </a:rPr>
              <a:t>, 2020,</a:t>
            </a:r>
            <a:r>
              <a:rPr lang="en-US" altLang="zh-CN" sz="900" b="1" dirty="0">
                <a:latin typeface="Source Sans Pro" panose="020B0503030403020204" pitchFamily="34" charset="0"/>
              </a:rPr>
              <a:t>49</a:t>
            </a:r>
            <a:r>
              <a:rPr lang="en-US" altLang="zh-CN" sz="900" dirty="0">
                <a:latin typeface="Source Sans Pro" panose="020B0503030403020204" pitchFamily="34" charset="0"/>
              </a:rPr>
              <a:t>, 7949-7977</a:t>
            </a:r>
            <a:endParaRPr lang="zh-CN" altLang="en-US" sz="900" dirty="0"/>
          </a:p>
        </p:txBody>
      </p:sp>
    </p:spTree>
    <p:extLst>
      <p:ext uri="{BB962C8B-B14F-4D97-AF65-F5344CB8AC3E}">
        <p14:creationId xmlns:p14="http://schemas.microsoft.com/office/powerpoint/2010/main" xmlns="" val="3382655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xmlns="" id="{70C2B065-AC84-42CD-A01D-4CFAAE1024F5}"/>
              </a:ext>
            </a:extLst>
          </p:cNvPr>
          <p:cNvSpPr txBox="1"/>
          <p:nvPr/>
        </p:nvSpPr>
        <p:spPr>
          <a:xfrm>
            <a:off x="411834" y="0"/>
            <a:ext cx="4570821" cy="623248"/>
          </a:xfrm>
          <a:prstGeom prst="rect">
            <a:avLst/>
          </a:prstGeom>
          <a:noFill/>
        </p:spPr>
        <p:txBody>
          <a:bodyPr wrap="square" lIns="68580" tIns="34290" rIns="68580" bIns="34290">
            <a:spAutoFit/>
          </a:bodyPr>
          <a:lstStyle/>
          <a:p>
            <a:pPr marL="257175" indent="-257175">
              <a:lnSpc>
                <a:spcPct val="200000"/>
              </a:lnSpc>
              <a:buFont typeface="Wingdings" panose="05000000000000000000" pitchFamily="2" charset="2"/>
              <a:buChar char="l"/>
            </a:pPr>
            <a:r>
              <a:rPr lang="en-US" altLang="zh-CN" sz="1800" b="1" dirty="0">
                <a:latin typeface="微软雅黑" panose="020B0503020204020204" pitchFamily="34" charset="-122"/>
                <a:ea typeface="微软雅黑" panose="020B0503020204020204" pitchFamily="34" charset="-122"/>
              </a:rPr>
              <a:t>Rare-Earth Triflates</a:t>
            </a:r>
          </a:p>
        </p:txBody>
      </p:sp>
      <p:sp>
        <p:nvSpPr>
          <p:cNvPr id="2" name="文本框 1">
            <a:extLst>
              <a:ext uri="{FF2B5EF4-FFF2-40B4-BE49-F238E27FC236}">
                <a16:creationId xmlns:a16="http://schemas.microsoft.com/office/drawing/2014/main" xmlns="" id="{780B1991-A48A-4C16-A8FC-38E6FC7CA4CF}"/>
              </a:ext>
            </a:extLst>
          </p:cNvPr>
          <p:cNvSpPr txBox="1"/>
          <p:nvPr/>
        </p:nvSpPr>
        <p:spPr>
          <a:xfrm>
            <a:off x="665648" y="685800"/>
            <a:ext cx="7903318" cy="931024"/>
          </a:xfrm>
          <a:prstGeom prst="rect">
            <a:avLst/>
          </a:prstGeom>
          <a:noFill/>
        </p:spPr>
        <p:txBody>
          <a:bodyPr wrap="square" lIns="68580" tIns="34290" rIns="68580" bIns="34290" rtlCol="0">
            <a:spAutoFit/>
          </a:bodyPr>
          <a:lstStyle/>
          <a:p>
            <a:pPr marL="214313" indent="-214313">
              <a:buFont typeface="Arial" panose="020B0604020202020204" pitchFamily="34" charset="0"/>
              <a:buChar char="•"/>
            </a:pPr>
            <a:r>
              <a:rPr lang="en-US" altLang="zh-CN" b="1" dirty="0">
                <a:latin typeface="微软雅黑" panose="020B0503020204020204" pitchFamily="34" charset="-122"/>
                <a:ea typeface="微软雅黑" panose="020B0503020204020204" pitchFamily="34" charset="-122"/>
              </a:rPr>
              <a:t>Act as Lewis acids in aqueous medium, stable in water and active catalysts for organic synthesis.</a:t>
            </a:r>
            <a:r>
              <a:rPr lang="zh-CN" altLang="en-US" dirty="0"/>
              <a:t>在水介质中作为路易斯酸，在水中稳定，是有机合成的活性催化剂。</a:t>
            </a:r>
            <a:endParaRPr lang="en-US" altLang="zh-CN" b="1" dirty="0">
              <a:latin typeface="微软雅黑" panose="020B0503020204020204" pitchFamily="34" charset="-122"/>
              <a:ea typeface="微软雅黑" panose="020B0503020204020204" pitchFamily="34" charset="-122"/>
            </a:endParaRPr>
          </a:p>
          <a:p>
            <a:pPr marL="214313" indent="-214313">
              <a:buFont typeface="Arial" panose="020B0604020202020204" pitchFamily="34" charset="0"/>
              <a:buChar char="•"/>
            </a:pPr>
            <a:r>
              <a:rPr lang="en-US" altLang="zh-CN" b="1" dirty="0">
                <a:latin typeface="微软雅黑" panose="020B0503020204020204" pitchFamily="34" charset="-122"/>
                <a:ea typeface="微软雅黑" panose="020B0503020204020204" pitchFamily="34" charset="-122"/>
              </a:rPr>
              <a:t>Highly active for chloromethylation of many aromatic hydrocarbons which are key intermediates for many fine chemicals, pharmaceuticals and polymers.</a:t>
            </a:r>
            <a:endParaRPr lang="zh-CN" altLang="en-US" b="1"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xmlns="" id="{D4C842F5-B085-465A-8AD5-5370D162CE8C}"/>
              </a:ext>
            </a:extLst>
          </p:cNvPr>
          <p:cNvPicPr>
            <a:picLocks noChangeAspect="1"/>
          </p:cNvPicPr>
          <p:nvPr/>
        </p:nvPicPr>
        <p:blipFill>
          <a:blip r:embed="rId2"/>
          <a:stretch>
            <a:fillRect/>
          </a:stretch>
        </p:blipFill>
        <p:spPr>
          <a:xfrm>
            <a:off x="897904" y="1916890"/>
            <a:ext cx="4029186" cy="1315861"/>
          </a:xfrm>
          <a:prstGeom prst="rect">
            <a:avLst/>
          </a:prstGeom>
        </p:spPr>
      </p:pic>
      <p:sp>
        <p:nvSpPr>
          <p:cNvPr id="8" name="文本框 7">
            <a:extLst>
              <a:ext uri="{FF2B5EF4-FFF2-40B4-BE49-F238E27FC236}">
                <a16:creationId xmlns:a16="http://schemas.microsoft.com/office/drawing/2014/main" xmlns="" id="{DFD921EC-E838-4FEB-9D0E-4F2B79E37885}"/>
              </a:ext>
            </a:extLst>
          </p:cNvPr>
          <p:cNvSpPr txBox="1"/>
          <p:nvPr/>
        </p:nvSpPr>
        <p:spPr>
          <a:xfrm>
            <a:off x="897904" y="3563594"/>
            <a:ext cx="3839066" cy="1361911"/>
          </a:xfrm>
          <a:prstGeom prst="rect">
            <a:avLst/>
          </a:prstGeom>
          <a:noFill/>
        </p:spPr>
        <p:txBody>
          <a:bodyPr wrap="square" lIns="68580" tIns="34290" rIns="68580" bIns="34290" rtlCol="0">
            <a:spAutoFit/>
          </a:bodyPr>
          <a:lstStyle/>
          <a:p>
            <a:r>
              <a:rPr lang="en-US" altLang="zh-CN" sz="1200" dirty="0"/>
              <a:t>The chloromethylation of m-xylene catalyzed by Sc(</a:t>
            </a:r>
            <a:r>
              <a:rPr lang="en-US" altLang="zh-CN" sz="1200" dirty="0" err="1"/>
              <a:t>OTf</a:t>
            </a:r>
            <a:r>
              <a:rPr lang="en-US" altLang="zh-CN" sz="1200" dirty="0"/>
              <a:t>)3 gave 2,5-bis(chloromethyl)-m-xylene with 1,2,4,5-substitution, which is expected to be a key intermediate for pyromellitic dianhydride. The catalysis occurred via the formation of a chloromethylated triflate complex, and electrophilic addition to an aromatic hydrocarbon.</a:t>
            </a:r>
            <a:endParaRPr lang="zh-CN" altLang="en-US" sz="1200" dirty="0"/>
          </a:p>
        </p:txBody>
      </p:sp>
      <p:sp>
        <p:nvSpPr>
          <p:cNvPr id="19" name="文本框 18">
            <a:extLst>
              <a:ext uri="{FF2B5EF4-FFF2-40B4-BE49-F238E27FC236}">
                <a16:creationId xmlns:a16="http://schemas.microsoft.com/office/drawing/2014/main" xmlns="" id="{DAED413E-8AFC-4BFA-AECA-5AC8FC10A32B}"/>
              </a:ext>
            </a:extLst>
          </p:cNvPr>
          <p:cNvSpPr txBox="1"/>
          <p:nvPr/>
        </p:nvSpPr>
        <p:spPr>
          <a:xfrm>
            <a:off x="3128797" y="232311"/>
            <a:ext cx="3707717" cy="284693"/>
          </a:xfrm>
          <a:prstGeom prst="rect">
            <a:avLst/>
          </a:prstGeom>
          <a:noFill/>
        </p:spPr>
        <p:txBody>
          <a:bodyPr wrap="square" lIns="68580" tIns="34290" rIns="68580" bIns="34290">
            <a:spAutoFit/>
          </a:bodyPr>
          <a:lstStyle/>
          <a:p>
            <a:r>
              <a:rPr lang="es-ES" altLang="zh-CN" b="1" i="0" dirty="0">
                <a:solidFill>
                  <a:srgbClr val="2E2E2E"/>
                </a:solidFill>
                <a:effectLst/>
                <a:latin typeface="微软雅黑" panose="020B0503020204020204" pitchFamily="34" charset="-122"/>
                <a:ea typeface="微软雅黑" panose="020B0503020204020204" pitchFamily="34" charset="-122"/>
              </a:rPr>
              <a:t>Sc, Y, La-Lu triflates</a:t>
            </a:r>
            <a:r>
              <a:rPr lang="zh-CN" altLang="en-US" b="1" i="0" dirty="0">
                <a:solidFill>
                  <a:srgbClr val="2E2E2E"/>
                </a:solidFill>
                <a:effectLst/>
                <a:latin typeface="微软雅黑" panose="020B0503020204020204" pitchFamily="34" charset="-122"/>
                <a:ea typeface="微软雅黑" panose="020B0503020204020204" pitchFamily="34" charset="-122"/>
              </a:rPr>
              <a:t>，</a:t>
            </a:r>
            <a:r>
              <a:rPr lang="es-ES" altLang="zh-CN" b="1" i="0" dirty="0">
                <a:solidFill>
                  <a:srgbClr val="2E2E2E"/>
                </a:solidFill>
                <a:effectLst/>
                <a:latin typeface="微软雅黑" panose="020B0503020204020204" pitchFamily="34" charset="-122"/>
                <a:ea typeface="微软雅黑" panose="020B0503020204020204" pitchFamily="34" charset="-122"/>
              </a:rPr>
              <a:t>Ln(OTf)</a:t>
            </a:r>
            <a:r>
              <a:rPr lang="es-ES" altLang="zh-CN" b="1" i="0" baseline="-25000" dirty="0">
                <a:solidFill>
                  <a:srgbClr val="2E2E2E"/>
                </a:solidFill>
                <a:effectLst/>
                <a:latin typeface="微软雅黑" panose="020B0503020204020204" pitchFamily="34" charset="-122"/>
                <a:ea typeface="微软雅黑" panose="020B0503020204020204" pitchFamily="34" charset="-122"/>
              </a:rPr>
              <a:t>3</a:t>
            </a:r>
            <a:endParaRPr lang="zh-CN" altLang="en-US" b="1" dirty="0">
              <a:latin typeface="微软雅黑" panose="020B0503020204020204" pitchFamily="34" charset="-122"/>
              <a:ea typeface="微软雅黑" panose="020B0503020204020204" pitchFamily="34" charset="-122"/>
            </a:endParaRPr>
          </a:p>
        </p:txBody>
      </p:sp>
      <p:sp>
        <p:nvSpPr>
          <p:cNvPr id="20" name="文本框 19">
            <a:extLst>
              <a:ext uri="{FF2B5EF4-FFF2-40B4-BE49-F238E27FC236}">
                <a16:creationId xmlns:a16="http://schemas.microsoft.com/office/drawing/2014/main" xmlns="" id="{ACA89E17-AB18-4F56-BDB9-40BC1C5872EB}"/>
              </a:ext>
            </a:extLst>
          </p:cNvPr>
          <p:cNvSpPr txBox="1"/>
          <p:nvPr/>
        </p:nvSpPr>
        <p:spPr>
          <a:xfrm>
            <a:off x="5265459" y="2193889"/>
            <a:ext cx="2674267" cy="284693"/>
          </a:xfrm>
          <a:prstGeom prst="rect">
            <a:avLst/>
          </a:prstGeom>
          <a:noFill/>
        </p:spPr>
        <p:txBody>
          <a:bodyPr wrap="square" lIns="68580" tIns="34290" rIns="68580" bIns="34290">
            <a:spAutoFit/>
          </a:bodyPr>
          <a:lstStyle/>
          <a:p>
            <a:r>
              <a:rPr lang="en-US" altLang="zh-CN" dirty="0">
                <a:solidFill>
                  <a:srgbClr val="2E2E2E"/>
                </a:solidFill>
                <a:latin typeface="NexusSerif"/>
              </a:rPr>
              <a:t>H</a:t>
            </a:r>
            <a:r>
              <a:rPr lang="en-US" altLang="zh-CN" b="0" i="0" dirty="0">
                <a:solidFill>
                  <a:srgbClr val="2E2E2E"/>
                </a:solidFill>
                <a:effectLst/>
                <a:latin typeface="NexusSerif"/>
              </a:rPr>
              <a:t>ard Lewis acids</a:t>
            </a:r>
            <a:r>
              <a:rPr lang="zh-CN" altLang="en-US" b="0" i="0" dirty="0">
                <a:solidFill>
                  <a:srgbClr val="2E2E2E"/>
                </a:solidFill>
                <a:effectLst/>
                <a:latin typeface="NexusSerif"/>
              </a:rPr>
              <a:t>硬路易斯酸</a:t>
            </a:r>
            <a:endParaRPr lang="zh-CN" altLang="en-US" dirty="0"/>
          </a:p>
        </p:txBody>
      </p:sp>
      <p:sp>
        <p:nvSpPr>
          <p:cNvPr id="21" name="文本框 20">
            <a:extLst>
              <a:ext uri="{FF2B5EF4-FFF2-40B4-BE49-F238E27FC236}">
                <a16:creationId xmlns:a16="http://schemas.microsoft.com/office/drawing/2014/main" xmlns="" id="{3B225073-1898-45FF-8974-7A20B83C301F}"/>
              </a:ext>
            </a:extLst>
          </p:cNvPr>
          <p:cNvSpPr txBox="1"/>
          <p:nvPr/>
        </p:nvSpPr>
        <p:spPr>
          <a:xfrm>
            <a:off x="5264244" y="2514851"/>
            <a:ext cx="3693576" cy="1361911"/>
          </a:xfrm>
          <a:prstGeom prst="rect">
            <a:avLst/>
          </a:prstGeom>
          <a:noFill/>
        </p:spPr>
        <p:txBody>
          <a:bodyPr wrap="square" lIns="68580" tIns="34290" rIns="68580" bIns="34290">
            <a:spAutoFit/>
          </a:bodyPr>
          <a:lstStyle/>
          <a:p>
            <a:r>
              <a:rPr lang="en-US" altLang="zh-CN" sz="1200" dirty="0">
                <a:solidFill>
                  <a:srgbClr val="2E2E2E"/>
                </a:solidFill>
                <a:latin typeface="NexusSerif"/>
              </a:rPr>
              <a:t>M</a:t>
            </a:r>
            <a:r>
              <a:rPr lang="en-US" altLang="zh-CN" sz="1200" b="0" i="0" dirty="0">
                <a:solidFill>
                  <a:srgbClr val="2E2E2E"/>
                </a:solidFill>
                <a:effectLst/>
                <a:latin typeface="NexusSerif"/>
              </a:rPr>
              <a:t>ore soluble in water than in organic solvents such as dichloromethane. Almost 100% of the Ln(</a:t>
            </a:r>
            <a:r>
              <a:rPr lang="en-US" altLang="zh-CN" sz="1200" b="0" i="0" dirty="0" err="1">
                <a:solidFill>
                  <a:srgbClr val="2E2E2E"/>
                </a:solidFill>
                <a:effectLst/>
                <a:latin typeface="NexusSerif"/>
              </a:rPr>
              <a:t>OTf</a:t>
            </a:r>
            <a:r>
              <a:rPr lang="en-US" altLang="zh-CN" sz="1200" b="0" i="0" dirty="0">
                <a:solidFill>
                  <a:srgbClr val="2E2E2E"/>
                </a:solidFill>
                <a:effectLst/>
                <a:latin typeface="NexusSerif"/>
              </a:rPr>
              <a:t>)</a:t>
            </a:r>
            <a:r>
              <a:rPr lang="en-US" altLang="zh-CN" sz="1200" b="0" i="0" baseline="-25000" dirty="0">
                <a:solidFill>
                  <a:srgbClr val="2E2E2E"/>
                </a:solidFill>
                <a:effectLst/>
                <a:latin typeface="NexusSerif"/>
              </a:rPr>
              <a:t>3</a:t>
            </a:r>
            <a:r>
              <a:rPr lang="en-US" altLang="zh-CN" sz="1200" b="0" i="0" dirty="0">
                <a:solidFill>
                  <a:srgbClr val="2E2E2E"/>
                </a:solidFill>
                <a:effectLst/>
                <a:latin typeface="NexusSerif"/>
              </a:rPr>
              <a:t> was quite easily recovered from the aqueous layer after the reaction was completed, and it could be reused.</a:t>
            </a:r>
            <a:r>
              <a:rPr lang="zh-CN" altLang="en-US" sz="1200" b="0" i="0" dirty="0">
                <a:solidFill>
                  <a:srgbClr val="2E2E2E"/>
                </a:solidFill>
                <a:effectLst/>
                <a:latin typeface="NexusSerif"/>
              </a:rPr>
              <a:t>比二氯甲烷等有机溶剂更易溶于水。几乎</a:t>
            </a:r>
            <a:r>
              <a:rPr lang="en-US" altLang="zh-CN" sz="1200" b="0" i="0" dirty="0">
                <a:solidFill>
                  <a:srgbClr val="2E2E2E"/>
                </a:solidFill>
                <a:effectLst/>
                <a:latin typeface="NexusSerif"/>
              </a:rPr>
              <a:t>100%</a:t>
            </a:r>
            <a:r>
              <a:rPr lang="zh-CN" altLang="en-US" sz="1200" b="0" i="0" dirty="0">
                <a:solidFill>
                  <a:srgbClr val="2E2E2E"/>
                </a:solidFill>
                <a:effectLst/>
                <a:latin typeface="NexusSerif"/>
              </a:rPr>
              <a:t>的</a:t>
            </a:r>
            <a:r>
              <a:rPr lang="en-US" altLang="zh-CN" sz="1200" b="0" i="0" dirty="0">
                <a:solidFill>
                  <a:srgbClr val="2E2E2E"/>
                </a:solidFill>
                <a:effectLst/>
                <a:latin typeface="NexusSerif"/>
              </a:rPr>
              <a:t>Ln</a:t>
            </a:r>
            <a:r>
              <a:rPr lang="zh-CN" altLang="en-US" sz="1200" b="0" i="0" dirty="0">
                <a:solidFill>
                  <a:srgbClr val="2E2E2E"/>
                </a:solidFill>
                <a:effectLst/>
                <a:latin typeface="NexusSerif"/>
              </a:rPr>
              <a:t>（</a:t>
            </a:r>
            <a:r>
              <a:rPr lang="en-US" altLang="zh-CN" sz="1200" b="0" i="0" dirty="0" err="1">
                <a:solidFill>
                  <a:srgbClr val="2E2E2E"/>
                </a:solidFill>
                <a:effectLst/>
                <a:latin typeface="NexusSerif"/>
              </a:rPr>
              <a:t>OTf</a:t>
            </a:r>
            <a:r>
              <a:rPr lang="zh-CN" altLang="en-US" sz="1200" b="0" i="0" dirty="0">
                <a:solidFill>
                  <a:srgbClr val="2E2E2E"/>
                </a:solidFill>
                <a:effectLst/>
                <a:latin typeface="NexusSerif"/>
              </a:rPr>
              <a:t>）</a:t>
            </a:r>
            <a:r>
              <a:rPr lang="en-US" altLang="zh-CN" sz="1200" b="0" i="0" dirty="0">
                <a:solidFill>
                  <a:srgbClr val="2E2E2E"/>
                </a:solidFill>
                <a:effectLst/>
                <a:latin typeface="NexusSerif"/>
              </a:rPr>
              <a:t>3 </a:t>
            </a:r>
            <a:r>
              <a:rPr lang="zh-CN" altLang="en-US" sz="1200" b="0" i="0" dirty="0">
                <a:solidFill>
                  <a:srgbClr val="2E2E2E"/>
                </a:solidFill>
                <a:effectLst/>
                <a:latin typeface="NexusSerif"/>
              </a:rPr>
              <a:t>反应完成后很容易从水层中回收，可以重复使用。</a:t>
            </a:r>
            <a:endParaRPr lang="zh-CN" altLang="en-US" sz="1200" dirty="0"/>
          </a:p>
        </p:txBody>
      </p:sp>
      <p:sp>
        <p:nvSpPr>
          <p:cNvPr id="22" name="文本框 21">
            <a:extLst>
              <a:ext uri="{FF2B5EF4-FFF2-40B4-BE49-F238E27FC236}">
                <a16:creationId xmlns:a16="http://schemas.microsoft.com/office/drawing/2014/main" xmlns="" id="{91E8BB36-F5D4-414E-827D-7087E8B2403D}"/>
              </a:ext>
            </a:extLst>
          </p:cNvPr>
          <p:cNvSpPr txBox="1"/>
          <p:nvPr/>
        </p:nvSpPr>
        <p:spPr>
          <a:xfrm>
            <a:off x="5872310" y="232311"/>
            <a:ext cx="1766384" cy="284693"/>
          </a:xfrm>
          <a:prstGeom prst="rect">
            <a:avLst/>
          </a:prstGeom>
          <a:noFill/>
        </p:spPr>
        <p:txBody>
          <a:bodyPr wrap="square" lIns="68580" tIns="34290" rIns="68580" bIns="34290">
            <a:spAutoFit/>
          </a:bodyPr>
          <a:lstStyle/>
          <a:p>
            <a:r>
              <a:rPr lang="en-US" altLang="zh-CN" b="1" dirty="0" err="1">
                <a:latin typeface="微软雅黑" panose="020B0503020204020204" pitchFamily="34" charset="-122"/>
                <a:ea typeface="微软雅黑" panose="020B0503020204020204" pitchFamily="34" charset="-122"/>
              </a:rPr>
              <a:t>OTf</a:t>
            </a:r>
            <a:r>
              <a:rPr lang="en-US" altLang="zh-CN" b="1" dirty="0">
                <a:latin typeface="微软雅黑" panose="020B0503020204020204" pitchFamily="34" charset="-122"/>
                <a:ea typeface="微软雅黑" panose="020B0503020204020204" pitchFamily="34" charset="-122"/>
              </a:rPr>
              <a:t> = CF</a:t>
            </a:r>
            <a:r>
              <a:rPr lang="en-US" altLang="zh-CN" sz="800" b="1" dirty="0">
                <a:latin typeface="微软雅黑" panose="020B0503020204020204" pitchFamily="34" charset="-122"/>
                <a:ea typeface="微软雅黑" panose="020B0503020204020204" pitchFamily="34" charset="-122"/>
              </a:rPr>
              <a:t>3</a:t>
            </a:r>
            <a:r>
              <a:rPr lang="en-US" altLang="zh-CN" b="1" dirty="0">
                <a:latin typeface="微软雅黑" panose="020B0503020204020204" pitchFamily="34" charset="-122"/>
                <a:ea typeface="微软雅黑" panose="020B0503020204020204" pitchFamily="34" charset="-122"/>
              </a:rPr>
              <a:t>SO</a:t>
            </a:r>
            <a:r>
              <a:rPr lang="en-US" altLang="zh-CN" sz="900" b="1" dirty="0">
                <a:latin typeface="微软雅黑" panose="020B0503020204020204" pitchFamily="34" charset="-122"/>
                <a:ea typeface="微软雅黑" panose="020B0503020204020204" pitchFamily="34" charset="-122"/>
              </a:rPr>
              <a:t>3</a:t>
            </a:r>
            <a:r>
              <a:rPr lang="en-US" altLang="zh-CN" b="1" dirty="0">
                <a:latin typeface="微软雅黑" panose="020B0503020204020204" pitchFamily="34" charset="-122"/>
                <a:ea typeface="微软雅黑" panose="020B0503020204020204" pitchFamily="34" charset="-122"/>
              </a:rPr>
              <a:t> – )</a:t>
            </a:r>
            <a:endParaRPr lang="zh-CN" altLang="en-US" b="1" dirty="0">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xmlns="" id="{83FA61F7-7159-44B4-9A30-1D1335FCF4D4}"/>
              </a:ext>
            </a:extLst>
          </p:cNvPr>
          <p:cNvPicPr>
            <a:picLocks noChangeAspect="1"/>
          </p:cNvPicPr>
          <p:nvPr/>
        </p:nvPicPr>
        <p:blipFill>
          <a:blip r:embed="rId3"/>
          <a:stretch>
            <a:fillRect/>
          </a:stretch>
        </p:blipFill>
        <p:spPr>
          <a:xfrm>
            <a:off x="7465219" y="77958"/>
            <a:ext cx="1678781" cy="692944"/>
          </a:xfrm>
          <a:prstGeom prst="rect">
            <a:avLst/>
          </a:prstGeom>
        </p:spPr>
      </p:pic>
      <p:sp>
        <p:nvSpPr>
          <p:cNvPr id="12" name="文本框 11">
            <a:extLst>
              <a:ext uri="{FF2B5EF4-FFF2-40B4-BE49-F238E27FC236}">
                <a16:creationId xmlns:a16="http://schemas.microsoft.com/office/drawing/2014/main" xmlns="" id="{0250DEC6-C25F-4A2B-9039-9436CE1B58D1}"/>
              </a:ext>
            </a:extLst>
          </p:cNvPr>
          <p:cNvSpPr txBox="1"/>
          <p:nvPr/>
        </p:nvSpPr>
        <p:spPr>
          <a:xfrm>
            <a:off x="672783" y="439158"/>
            <a:ext cx="4570821" cy="284693"/>
          </a:xfrm>
          <a:prstGeom prst="rect">
            <a:avLst/>
          </a:prstGeom>
          <a:noFill/>
        </p:spPr>
        <p:txBody>
          <a:bodyPr wrap="square" lIns="68580" tIns="34290" rIns="68580" bIns="34290">
            <a:spAutoFit/>
          </a:bodyPr>
          <a:lstStyle/>
          <a:p>
            <a:r>
              <a:rPr lang="zh-CN" altLang="en-US" dirty="0"/>
              <a:t>稀土三氟甲基磺酸盐</a:t>
            </a:r>
            <a:endParaRPr lang="en-US" altLang="zh-CN" dirty="0"/>
          </a:p>
        </p:txBody>
      </p:sp>
      <p:sp>
        <p:nvSpPr>
          <p:cNvPr id="14" name="文本框 13">
            <a:extLst>
              <a:ext uri="{FF2B5EF4-FFF2-40B4-BE49-F238E27FC236}">
                <a16:creationId xmlns:a16="http://schemas.microsoft.com/office/drawing/2014/main" xmlns="" id="{6B3820AA-6E26-4675-B5EF-AFAFFADB36A9}"/>
              </a:ext>
            </a:extLst>
          </p:cNvPr>
          <p:cNvSpPr txBox="1"/>
          <p:nvPr/>
        </p:nvSpPr>
        <p:spPr>
          <a:xfrm>
            <a:off x="843385" y="1491510"/>
            <a:ext cx="7548827" cy="500137"/>
          </a:xfrm>
          <a:prstGeom prst="rect">
            <a:avLst/>
          </a:prstGeom>
          <a:noFill/>
        </p:spPr>
        <p:txBody>
          <a:bodyPr wrap="square" lIns="68580" tIns="34290" rIns="68580" bIns="34290">
            <a:spAutoFit/>
          </a:bodyPr>
          <a:lstStyle/>
          <a:p>
            <a:r>
              <a:rPr lang="zh-CN" altLang="en-US" dirty="0"/>
              <a:t>对许多芳香烃的氯甲基化具有高度活性，芳香烃是许多精细化学品、药物和聚合物的关键中间体。</a:t>
            </a:r>
          </a:p>
        </p:txBody>
      </p:sp>
      <p:sp>
        <p:nvSpPr>
          <p:cNvPr id="16" name="文本框 15">
            <a:extLst>
              <a:ext uri="{FF2B5EF4-FFF2-40B4-BE49-F238E27FC236}">
                <a16:creationId xmlns:a16="http://schemas.microsoft.com/office/drawing/2014/main" xmlns="" id="{C34265AB-83F6-4C46-A4DD-189024871975}"/>
              </a:ext>
            </a:extLst>
          </p:cNvPr>
          <p:cNvSpPr txBox="1"/>
          <p:nvPr/>
        </p:nvSpPr>
        <p:spPr>
          <a:xfrm>
            <a:off x="4736970" y="4004309"/>
            <a:ext cx="4029186" cy="807913"/>
          </a:xfrm>
          <a:prstGeom prst="rect">
            <a:avLst/>
          </a:prstGeom>
          <a:noFill/>
        </p:spPr>
        <p:txBody>
          <a:bodyPr wrap="square" lIns="68580" tIns="34290" rIns="68580" bIns="34290">
            <a:spAutoFit/>
          </a:bodyPr>
          <a:lstStyle/>
          <a:p>
            <a:r>
              <a:rPr lang="zh-CN" altLang="en-US" sz="1200" dirty="0"/>
              <a:t>Sc（OTf）3催化间二甲苯的氯甲基化反应生成2,5-二（氯甲基）-1,2,4,5-取代间二甲苯，有望成为均苯四甲酸二酐的关键中间体。催化作用是通过氯甲基化的三氟酸盐络合物的形成和芳香烃的亲电加成来实现的。</a:t>
            </a:r>
          </a:p>
        </p:txBody>
      </p:sp>
    </p:spTree>
    <p:extLst>
      <p:ext uri="{BB962C8B-B14F-4D97-AF65-F5344CB8AC3E}">
        <p14:creationId xmlns:p14="http://schemas.microsoft.com/office/powerpoint/2010/main" xmlns="" val="3082508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BAD5BE27-3F94-4FDA-96C3-8620F2C82EB1}"/>
              </a:ext>
            </a:extLst>
          </p:cNvPr>
          <p:cNvPicPr>
            <a:picLocks noChangeAspect="1"/>
          </p:cNvPicPr>
          <p:nvPr/>
        </p:nvPicPr>
        <p:blipFill>
          <a:blip r:embed="rId2"/>
          <a:stretch>
            <a:fillRect/>
          </a:stretch>
        </p:blipFill>
        <p:spPr>
          <a:xfrm>
            <a:off x="1943026" y="637396"/>
            <a:ext cx="4808922" cy="4437501"/>
          </a:xfrm>
          <a:prstGeom prst="rect">
            <a:avLst/>
          </a:prstGeom>
        </p:spPr>
      </p:pic>
      <p:sp>
        <p:nvSpPr>
          <p:cNvPr id="4" name="文本框 3">
            <a:extLst>
              <a:ext uri="{FF2B5EF4-FFF2-40B4-BE49-F238E27FC236}">
                <a16:creationId xmlns:a16="http://schemas.microsoft.com/office/drawing/2014/main" xmlns="" id="{3FFF7D3A-8807-4565-A16E-A9443DD2A193}"/>
              </a:ext>
            </a:extLst>
          </p:cNvPr>
          <p:cNvSpPr txBox="1"/>
          <p:nvPr/>
        </p:nvSpPr>
        <p:spPr>
          <a:xfrm>
            <a:off x="383554" y="12042"/>
            <a:ext cx="8199551" cy="1177245"/>
          </a:xfrm>
          <a:prstGeom prst="rect">
            <a:avLst/>
          </a:prstGeom>
          <a:noFill/>
        </p:spPr>
        <p:txBody>
          <a:bodyPr wrap="square" lIns="68580" tIns="34290" rIns="68580" bIns="34290">
            <a:spAutoFit/>
          </a:bodyPr>
          <a:lstStyle/>
          <a:p>
            <a:pPr marL="257175" indent="-257175">
              <a:lnSpc>
                <a:spcPct val="200000"/>
              </a:lnSpc>
              <a:buFont typeface="Wingdings" panose="05000000000000000000" pitchFamily="2" charset="2"/>
              <a:buChar char="l"/>
            </a:pPr>
            <a:r>
              <a:rPr lang="en-US" altLang="zh-CN" sz="1800" b="1" dirty="0">
                <a:latin typeface="微软雅黑" panose="020B0503020204020204" pitchFamily="34" charset="-122"/>
                <a:ea typeface="微软雅黑" panose="020B0503020204020204" pitchFamily="34" charset="-122"/>
              </a:rPr>
              <a:t>Rare-Earth Containing Polyoxometalate</a:t>
            </a:r>
            <a:r>
              <a:rPr lang="zh-CN" altLang="en-US" sz="1800" dirty="0"/>
              <a:t>含稀土多金属氧酸盐</a:t>
            </a:r>
          </a:p>
          <a:p>
            <a:pPr marL="257175" indent="-257175">
              <a:lnSpc>
                <a:spcPct val="200000"/>
              </a:lnSpc>
              <a:buFont typeface="Wingdings" panose="05000000000000000000" pitchFamily="2" charset="2"/>
              <a:buChar char="l"/>
            </a:pPr>
            <a:endParaRPr lang="zh-CN" altLang="en-US" sz="1800" b="1" dirty="0">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xmlns="" id="{0CA9707F-3C90-4E43-8695-DA25BDF13873}"/>
              </a:ext>
            </a:extLst>
          </p:cNvPr>
          <p:cNvPicPr>
            <a:picLocks noChangeAspect="1"/>
          </p:cNvPicPr>
          <p:nvPr/>
        </p:nvPicPr>
        <p:blipFill>
          <a:blip r:embed="rId3"/>
          <a:stretch>
            <a:fillRect/>
          </a:stretch>
        </p:blipFill>
        <p:spPr>
          <a:xfrm>
            <a:off x="7465219" y="0"/>
            <a:ext cx="1678781" cy="692944"/>
          </a:xfrm>
          <a:prstGeom prst="rect">
            <a:avLst/>
          </a:prstGeom>
        </p:spPr>
      </p:pic>
      <p:sp>
        <p:nvSpPr>
          <p:cNvPr id="6" name="文本框 5">
            <a:extLst>
              <a:ext uri="{FF2B5EF4-FFF2-40B4-BE49-F238E27FC236}">
                <a16:creationId xmlns:a16="http://schemas.microsoft.com/office/drawing/2014/main" xmlns="" id="{AB8C095C-EBAF-4171-A772-203BB5EB445B}"/>
              </a:ext>
            </a:extLst>
          </p:cNvPr>
          <p:cNvSpPr txBox="1"/>
          <p:nvPr/>
        </p:nvSpPr>
        <p:spPr>
          <a:xfrm>
            <a:off x="6793558" y="4656221"/>
            <a:ext cx="2215628" cy="438582"/>
          </a:xfrm>
          <a:prstGeom prst="rect">
            <a:avLst/>
          </a:prstGeom>
          <a:noFill/>
        </p:spPr>
        <p:txBody>
          <a:bodyPr wrap="square" lIns="68580" tIns="34290" rIns="68580" bIns="34290">
            <a:spAutoFit/>
          </a:bodyPr>
          <a:lstStyle/>
          <a:p>
            <a:r>
              <a:rPr lang="en-US" altLang="zh-CN" sz="800" dirty="0">
                <a:latin typeface="微软雅黑" panose="020B0503020204020204" pitchFamily="34" charset="-122"/>
                <a:ea typeface="微软雅黑" panose="020B0503020204020204" pitchFamily="34" charset="-122"/>
              </a:rPr>
              <a:t>Xing Ma, Wen Yang, </a:t>
            </a:r>
            <a:r>
              <a:rPr lang="en-US" altLang="zh-CN" sz="800" dirty="0" err="1">
                <a:latin typeface="微软雅黑" panose="020B0503020204020204" pitchFamily="34" charset="-122"/>
                <a:ea typeface="微软雅黑" panose="020B0503020204020204" pitchFamily="34" charset="-122"/>
              </a:rPr>
              <a:t>Lijuan</a:t>
            </a:r>
            <a:r>
              <a:rPr lang="en-US" altLang="zh-CN" sz="800" dirty="0">
                <a:latin typeface="微软雅黑" panose="020B0503020204020204" pitchFamily="34" charset="-122"/>
                <a:ea typeface="微软雅黑" panose="020B0503020204020204" pitchFamily="34" charset="-122"/>
              </a:rPr>
              <a:t> Chen* and </a:t>
            </a:r>
            <a:r>
              <a:rPr lang="en-US" altLang="zh-CN" sz="800" dirty="0" err="1">
                <a:latin typeface="微软雅黑" panose="020B0503020204020204" pitchFamily="34" charset="-122"/>
                <a:ea typeface="微软雅黑" panose="020B0503020204020204" pitchFamily="34" charset="-122"/>
              </a:rPr>
              <a:t>Junwei</a:t>
            </a:r>
            <a:r>
              <a:rPr lang="en-US" altLang="zh-CN" sz="800" dirty="0">
                <a:latin typeface="微软雅黑" panose="020B0503020204020204" pitchFamily="34" charset="-122"/>
                <a:ea typeface="微软雅黑" panose="020B0503020204020204" pitchFamily="34" charset="-122"/>
              </a:rPr>
              <a:t> Zhao</a:t>
            </a:r>
          </a:p>
          <a:p>
            <a:r>
              <a:rPr lang="en-US" altLang="zh-CN" sz="800" b="1" i="1" dirty="0" err="1">
                <a:latin typeface="微软雅黑" panose="020B0503020204020204" pitchFamily="34" charset="-122"/>
                <a:ea typeface="微软雅黑" panose="020B0503020204020204" pitchFamily="34" charset="-122"/>
              </a:rPr>
              <a:t>CrystEngComm</a:t>
            </a:r>
            <a:r>
              <a:rPr lang="en-US" altLang="zh-CN" sz="800" dirty="0">
                <a:latin typeface="微软雅黑" panose="020B0503020204020204" pitchFamily="34" charset="-122"/>
                <a:ea typeface="微软雅黑" panose="020B0503020204020204" pitchFamily="34" charset="-122"/>
              </a:rPr>
              <a:t>, 2015,</a:t>
            </a:r>
            <a:r>
              <a:rPr lang="en-US" altLang="zh-CN" sz="800" b="1" dirty="0">
                <a:latin typeface="微软雅黑" panose="020B0503020204020204" pitchFamily="34" charset="-122"/>
                <a:ea typeface="微软雅黑" panose="020B0503020204020204" pitchFamily="34" charset="-122"/>
              </a:rPr>
              <a:t>17</a:t>
            </a:r>
            <a:r>
              <a:rPr lang="en-US" altLang="zh-CN" sz="800" dirty="0">
                <a:latin typeface="微软雅黑" panose="020B0503020204020204" pitchFamily="34" charset="-122"/>
                <a:ea typeface="微软雅黑" panose="020B0503020204020204" pitchFamily="34" charset="-122"/>
              </a:rPr>
              <a:t>, 8175-8197</a:t>
            </a:r>
            <a:endParaRPr lang="zh-CN" altLang="en-US" sz="800" dirty="0">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xmlns="" id="{C42F542B-852D-4C74-9A97-B393AFBA3EF0}"/>
              </a:ext>
            </a:extLst>
          </p:cNvPr>
          <p:cNvSpPr/>
          <p:nvPr/>
        </p:nvSpPr>
        <p:spPr>
          <a:xfrm>
            <a:off x="2555507" y="4656221"/>
            <a:ext cx="79409" cy="129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extLst>
      <p:ext uri="{BB962C8B-B14F-4D97-AF65-F5344CB8AC3E}">
        <p14:creationId xmlns:p14="http://schemas.microsoft.com/office/powerpoint/2010/main" xmlns="" val="1260649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17C40A19-1E9B-4553-84A6-596BC20655B6}"/>
              </a:ext>
            </a:extLst>
          </p:cNvPr>
          <p:cNvPicPr>
            <a:picLocks noChangeAspect="1"/>
          </p:cNvPicPr>
          <p:nvPr/>
        </p:nvPicPr>
        <p:blipFill>
          <a:blip r:embed="rId2"/>
          <a:stretch>
            <a:fillRect/>
          </a:stretch>
        </p:blipFill>
        <p:spPr>
          <a:xfrm>
            <a:off x="449610" y="594266"/>
            <a:ext cx="6723669" cy="4351271"/>
          </a:xfrm>
          <a:prstGeom prst="rect">
            <a:avLst/>
          </a:prstGeom>
        </p:spPr>
      </p:pic>
      <p:pic>
        <p:nvPicPr>
          <p:cNvPr id="4" name="图片 3">
            <a:extLst>
              <a:ext uri="{FF2B5EF4-FFF2-40B4-BE49-F238E27FC236}">
                <a16:creationId xmlns:a16="http://schemas.microsoft.com/office/drawing/2014/main" xmlns="" id="{594270DC-B828-4C7B-9ED9-4786A751858D}"/>
              </a:ext>
            </a:extLst>
          </p:cNvPr>
          <p:cNvPicPr>
            <a:picLocks noChangeAspect="1"/>
          </p:cNvPicPr>
          <p:nvPr/>
        </p:nvPicPr>
        <p:blipFill>
          <a:blip r:embed="rId3"/>
          <a:stretch>
            <a:fillRect/>
          </a:stretch>
        </p:blipFill>
        <p:spPr>
          <a:xfrm>
            <a:off x="7465219" y="0"/>
            <a:ext cx="1678781" cy="692944"/>
          </a:xfrm>
          <a:prstGeom prst="rect">
            <a:avLst/>
          </a:prstGeom>
        </p:spPr>
      </p:pic>
      <p:sp>
        <p:nvSpPr>
          <p:cNvPr id="5" name="文本框 4">
            <a:extLst>
              <a:ext uri="{FF2B5EF4-FFF2-40B4-BE49-F238E27FC236}">
                <a16:creationId xmlns:a16="http://schemas.microsoft.com/office/drawing/2014/main" xmlns="" id="{E98AF9D6-8CD9-4610-998B-483EDF0B8C15}"/>
              </a:ext>
            </a:extLst>
          </p:cNvPr>
          <p:cNvSpPr txBox="1"/>
          <p:nvPr/>
        </p:nvSpPr>
        <p:spPr>
          <a:xfrm>
            <a:off x="449610" y="248018"/>
            <a:ext cx="4570821" cy="346249"/>
          </a:xfrm>
          <a:prstGeom prst="rect">
            <a:avLst/>
          </a:prstGeom>
          <a:noFill/>
        </p:spPr>
        <p:txBody>
          <a:bodyPr wrap="square" lIns="68580" tIns="34290" rIns="68580" bIns="34290">
            <a:spAutoFit/>
          </a:bodyPr>
          <a:lstStyle/>
          <a:p>
            <a:r>
              <a:rPr lang="en-US" altLang="zh-CN" sz="1800" b="1" dirty="0">
                <a:latin typeface="微软雅黑" panose="020B0503020204020204" pitchFamily="34" charset="-122"/>
                <a:ea typeface="微软雅黑" panose="020B0503020204020204" pitchFamily="34" charset="-122"/>
              </a:rPr>
              <a:t>RE-Polyoxometalates</a:t>
            </a:r>
            <a:r>
              <a:rPr lang="zh-CN" altLang="en-US" sz="1800" dirty="0"/>
              <a:t>稀土多金属氧酸盐</a:t>
            </a:r>
          </a:p>
        </p:txBody>
      </p:sp>
      <p:sp>
        <p:nvSpPr>
          <p:cNvPr id="6" name="文本框 5">
            <a:extLst>
              <a:ext uri="{FF2B5EF4-FFF2-40B4-BE49-F238E27FC236}">
                <a16:creationId xmlns:a16="http://schemas.microsoft.com/office/drawing/2014/main" xmlns="" id="{8D415BFA-0E5D-4DFD-BD05-3EDC956A1444}"/>
              </a:ext>
            </a:extLst>
          </p:cNvPr>
          <p:cNvSpPr txBox="1"/>
          <p:nvPr/>
        </p:nvSpPr>
        <p:spPr>
          <a:xfrm>
            <a:off x="7226166" y="4322289"/>
            <a:ext cx="1741409" cy="561692"/>
          </a:xfrm>
          <a:prstGeom prst="rect">
            <a:avLst/>
          </a:prstGeom>
          <a:noFill/>
        </p:spPr>
        <p:txBody>
          <a:bodyPr wrap="square" lIns="68580" tIns="34290" rIns="68580" bIns="34290">
            <a:spAutoFit/>
          </a:bodyPr>
          <a:lstStyle/>
          <a:p>
            <a:r>
              <a:rPr lang="en-US" altLang="zh-CN" sz="800" dirty="0">
                <a:latin typeface="微软雅黑" panose="020B0503020204020204" pitchFamily="34" charset="-122"/>
                <a:ea typeface="微软雅黑" panose="020B0503020204020204" pitchFamily="34" charset="-122"/>
              </a:rPr>
              <a:t>Xing Ma, Wen Yang, </a:t>
            </a:r>
            <a:r>
              <a:rPr lang="en-US" altLang="zh-CN" sz="800" dirty="0" err="1">
                <a:latin typeface="微软雅黑" panose="020B0503020204020204" pitchFamily="34" charset="-122"/>
                <a:ea typeface="微软雅黑" panose="020B0503020204020204" pitchFamily="34" charset="-122"/>
              </a:rPr>
              <a:t>Lijuan</a:t>
            </a:r>
            <a:r>
              <a:rPr lang="en-US" altLang="zh-CN" sz="800" dirty="0">
                <a:latin typeface="微软雅黑" panose="020B0503020204020204" pitchFamily="34" charset="-122"/>
                <a:ea typeface="微软雅黑" panose="020B0503020204020204" pitchFamily="34" charset="-122"/>
              </a:rPr>
              <a:t> Chen* and </a:t>
            </a:r>
            <a:r>
              <a:rPr lang="en-US" altLang="zh-CN" sz="800" dirty="0" err="1">
                <a:latin typeface="微软雅黑" panose="020B0503020204020204" pitchFamily="34" charset="-122"/>
                <a:ea typeface="微软雅黑" panose="020B0503020204020204" pitchFamily="34" charset="-122"/>
              </a:rPr>
              <a:t>Junwei</a:t>
            </a:r>
            <a:r>
              <a:rPr lang="en-US" altLang="zh-CN" sz="800" dirty="0">
                <a:latin typeface="微软雅黑" panose="020B0503020204020204" pitchFamily="34" charset="-122"/>
                <a:ea typeface="微软雅黑" panose="020B0503020204020204" pitchFamily="34" charset="-122"/>
              </a:rPr>
              <a:t> Zhao</a:t>
            </a:r>
          </a:p>
          <a:p>
            <a:r>
              <a:rPr lang="en-US" altLang="zh-CN" sz="800" b="1" i="1" dirty="0" err="1">
                <a:latin typeface="微软雅黑" panose="020B0503020204020204" pitchFamily="34" charset="-122"/>
                <a:ea typeface="微软雅黑" panose="020B0503020204020204" pitchFamily="34" charset="-122"/>
              </a:rPr>
              <a:t>CrystEngComm</a:t>
            </a:r>
            <a:r>
              <a:rPr lang="en-US" altLang="zh-CN" sz="800" dirty="0">
                <a:latin typeface="微软雅黑" panose="020B0503020204020204" pitchFamily="34" charset="-122"/>
                <a:ea typeface="微软雅黑" panose="020B0503020204020204" pitchFamily="34" charset="-122"/>
              </a:rPr>
              <a:t>, 2015,</a:t>
            </a:r>
            <a:r>
              <a:rPr lang="en-US" altLang="zh-CN" sz="800" b="1" dirty="0">
                <a:latin typeface="微软雅黑" panose="020B0503020204020204" pitchFamily="34" charset="-122"/>
                <a:ea typeface="微软雅黑" panose="020B0503020204020204" pitchFamily="34" charset="-122"/>
              </a:rPr>
              <a:t>17</a:t>
            </a:r>
            <a:r>
              <a:rPr lang="en-US" altLang="zh-CN" sz="800" dirty="0">
                <a:latin typeface="微软雅黑" panose="020B0503020204020204" pitchFamily="34" charset="-122"/>
                <a:ea typeface="微软雅黑" panose="020B0503020204020204" pitchFamily="34" charset="-122"/>
              </a:rPr>
              <a:t>, 8175-8197</a:t>
            </a:r>
            <a:endParaRPr lang="zh-CN" altLang="en-US" sz="800" dirty="0">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xmlns="" id="{49C1405E-28F5-435E-95BD-D67216259C8A}"/>
              </a:ext>
            </a:extLst>
          </p:cNvPr>
          <p:cNvSpPr txBox="1"/>
          <p:nvPr/>
        </p:nvSpPr>
        <p:spPr>
          <a:xfrm>
            <a:off x="6130299" y="848411"/>
            <a:ext cx="856645" cy="284693"/>
          </a:xfrm>
          <a:prstGeom prst="rect">
            <a:avLst/>
          </a:prstGeom>
          <a:noFill/>
        </p:spPr>
        <p:txBody>
          <a:bodyPr wrap="none" lIns="68580" tIns="34290" rIns="68580" bIns="34290" rtlCol="0">
            <a:spAutoFit/>
          </a:bodyPr>
          <a:lstStyle/>
          <a:p>
            <a:r>
              <a:rPr lang="zh-CN" altLang="en-US" dirty="0"/>
              <a:t>各种链接</a:t>
            </a:r>
          </a:p>
        </p:txBody>
      </p:sp>
      <p:sp>
        <p:nvSpPr>
          <p:cNvPr id="8" name="文本框 7">
            <a:extLst>
              <a:ext uri="{FF2B5EF4-FFF2-40B4-BE49-F238E27FC236}">
                <a16:creationId xmlns:a16="http://schemas.microsoft.com/office/drawing/2014/main" xmlns="" id="{A8FBDD19-2EA4-4994-B4F8-7E8A8826A641}"/>
              </a:ext>
            </a:extLst>
          </p:cNvPr>
          <p:cNvSpPr txBox="1"/>
          <p:nvPr/>
        </p:nvSpPr>
        <p:spPr>
          <a:xfrm>
            <a:off x="4123569" y="848411"/>
            <a:ext cx="4570821" cy="284693"/>
          </a:xfrm>
          <a:prstGeom prst="rect">
            <a:avLst/>
          </a:prstGeom>
          <a:noFill/>
        </p:spPr>
        <p:txBody>
          <a:bodyPr wrap="square" lIns="68580" tIns="34290" rIns="68580" bIns="34290">
            <a:spAutoFit/>
          </a:bodyPr>
          <a:lstStyle/>
          <a:p>
            <a:pPr marL="214313" indent="-214313">
              <a:buFont typeface="Wingdings" panose="05000000000000000000" pitchFamily="2" charset="2"/>
              <a:buChar char="l"/>
            </a:pPr>
            <a:r>
              <a:rPr lang="en-US" altLang="zh-CN" b="1" dirty="0">
                <a:latin typeface="微软雅黑" panose="020B0503020204020204" pitchFamily="34" charset="-122"/>
                <a:ea typeface="微软雅黑" panose="020B0503020204020204" pitchFamily="34" charset="-122"/>
              </a:rPr>
              <a:t>Various connections</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357977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E047CA52-638B-4DB1-82B8-20889E823DF7}"/>
              </a:ext>
            </a:extLst>
          </p:cNvPr>
          <p:cNvSpPr txBox="1"/>
          <p:nvPr/>
        </p:nvSpPr>
        <p:spPr>
          <a:xfrm>
            <a:off x="407710" y="169300"/>
            <a:ext cx="5644298" cy="3854901"/>
          </a:xfrm>
          <a:prstGeom prst="rect">
            <a:avLst/>
          </a:prstGeom>
          <a:noFill/>
        </p:spPr>
        <p:txBody>
          <a:bodyPr wrap="square" lIns="68580" tIns="34290" rIns="68580" bIns="34290" rtlCol="0">
            <a:spAutoFit/>
          </a:bodyPr>
          <a:lstStyle/>
          <a:p>
            <a:pPr>
              <a:lnSpc>
                <a:spcPct val="200000"/>
              </a:lnSpc>
            </a:pPr>
            <a:r>
              <a:rPr lang="en-US" altLang="zh-CN" sz="1800" b="1" dirty="0">
                <a:latin typeface="微软雅黑" panose="020B0503020204020204" pitchFamily="34" charset="-122"/>
                <a:ea typeface="微软雅黑" panose="020B0503020204020204" pitchFamily="34" charset="-122"/>
              </a:rPr>
              <a:t>Expanding of Application Fields in Catalysis:</a:t>
            </a:r>
          </a:p>
          <a:p>
            <a:pPr marL="214313" indent="-214313">
              <a:lnSpc>
                <a:spcPct val="200000"/>
              </a:lnSpc>
              <a:buFont typeface="Wingdings" panose="05000000000000000000" pitchFamily="2" charset="2"/>
              <a:buChar char="l"/>
            </a:pPr>
            <a:r>
              <a:rPr lang="en-US" altLang="zh-CN" sz="1500" b="1" dirty="0">
                <a:latin typeface="微软雅黑" panose="020B0503020204020204" pitchFamily="34" charset="-122"/>
                <a:ea typeface="微软雅黑" panose="020B0503020204020204" pitchFamily="34" charset="-122"/>
              </a:rPr>
              <a:t>Petroleum Cracking Catalysis</a:t>
            </a:r>
          </a:p>
          <a:p>
            <a:pPr marL="214313" indent="-214313">
              <a:lnSpc>
                <a:spcPct val="200000"/>
              </a:lnSpc>
              <a:buFont typeface="Wingdings" panose="05000000000000000000" pitchFamily="2" charset="2"/>
              <a:buChar char="l"/>
            </a:pPr>
            <a:r>
              <a:rPr lang="en-US" altLang="zh-CN" sz="1500" b="1" dirty="0">
                <a:latin typeface="微软雅黑" panose="020B0503020204020204" pitchFamily="34" charset="-122"/>
                <a:ea typeface="微软雅黑" panose="020B0503020204020204" pitchFamily="34" charset="-122"/>
              </a:rPr>
              <a:t>Environmental Catalysis</a:t>
            </a:r>
          </a:p>
          <a:p>
            <a:pPr marL="214313" indent="-214313">
              <a:lnSpc>
                <a:spcPct val="200000"/>
              </a:lnSpc>
              <a:buFont typeface="Wingdings" panose="05000000000000000000" pitchFamily="2" charset="2"/>
              <a:buChar char="l"/>
            </a:pPr>
            <a:r>
              <a:rPr lang="en-US" altLang="zh-CN" sz="1500" b="1" dirty="0">
                <a:latin typeface="微软雅黑" panose="020B0503020204020204" pitchFamily="34" charset="-122"/>
                <a:ea typeface="微软雅黑" panose="020B0503020204020204" pitchFamily="34" charset="-122"/>
              </a:rPr>
              <a:t>Single-atom Site Catalysis</a:t>
            </a:r>
          </a:p>
          <a:p>
            <a:pPr marL="214313" indent="-214313">
              <a:lnSpc>
                <a:spcPct val="200000"/>
              </a:lnSpc>
              <a:buFont typeface="Wingdings" panose="05000000000000000000" pitchFamily="2" charset="2"/>
              <a:buChar char="l"/>
            </a:pPr>
            <a:r>
              <a:rPr lang="en-US" altLang="zh-CN" sz="1500" b="1" dirty="0">
                <a:latin typeface="微软雅黑" panose="020B0503020204020204" pitchFamily="34" charset="-122"/>
                <a:ea typeface="微软雅黑" panose="020B0503020204020204" pitchFamily="34" charset="-122"/>
              </a:rPr>
              <a:t>Electrocatalysis</a:t>
            </a:r>
          </a:p>
          <a:p>
            <a:pPr marL="214313" indent="-214313">
              <a:lnSpc>
                <a:spcPct val="200000"/>
              </a:lnSpc>
              <a:buFont typeface="Wingdings" panose="05000000000000000000" pitchFamily="2" charset="2"/>
              <a:buChar char="l"/>
            </a:pPr>
            <a:r>
              <a:rPr lang="en-US" altLang="zh-CN" sz="1500" b="1" dirty="0">
                <a:latin typeface="微软雅黑" panose="020B0503020204020204" pitchFamily="34" charset="-122"/>
                <a:ea typeface="微软雅黑" panose="020B0503020204020204" pitchFamily="34" charset="-122"/>
              </a:rPr>
              <a:t>Heterogeneous Photocatalysis</a:t>
            </a:r>
          </a:p>
          <a:p>
            <a:pPr marL="214313" indent="-214313">
              <a:lnSpc>
                <a:spcPct val="200000"/>
              </a:lnSpc>
              <a:buFont typeface="Wingdings" panose="05000000000000000000" pitchFamily="2" charset="2"/>
              <a:buChar char="l"/>
            </a:pPr>
            <a:r>
              <a:rPr lang="en-US" altLang="zh-CN" sz="1500" b="1" dirty="0">
                <a:latin typeface="微软雅黑" panose="020B0503020204020204" pitchFamily="34" charset="-122"/>
                <a:ea typeface="微软雅黑" panose="020B0503020204020204" pitchFamily="34" charset="-122"/>
              </a:rPr>
              <a:t>Rare-earth Metal Triflates-catalyzed Organic Reactions</a:t>
            </a:r>
          </a:p>
          <a:p>
            <a:pPr marL="214313" indent="-214313">
              <a:lnSpc>
                <a:spcPct val="200000"/>
              </a:lnSpc>
              <a:buFont typeface="Wingdings" panose="05000000000000000000" pitchFamily="2" charset="2"/>
              <a:buChar char="l"/>
            </a:pPr>
            <a:r>
              <a:rPr lang="en-US" altLang="zh-CN" sz="1500" b="1" dirty="0">
                <a:latin typeface="微软雅黑" panose="020B0503020204020204" pitchFamily="34" charset="-122"/>
                <a:ea typeface="微软雅黑" panose="020B0503020204020204" pitchFamily="34" charset="-122"/>
              </a:rPr>
              <a:t>Biomass conversion </a:t>
            </a:r>
          </a:p>
        </p:txBody>
      </p:sp>
      <p:pic>
        <p:nvPicPr>
          <p:cNvPr id="4" name="图片 3">
            <a:extLst>
              <a:ext uri="{FF2B5EF4-FFF2-40B4-BE49-F238E27FC236}">
                <a16:creationId xmlns:a16="http://schemas.microsoft.com/office/drawing/2014/main" xmlns="" id="{43916FB8-BA77-404E-8506-9ACF17F9439F}"/>
              </a:ext>
            </a:extLst>
          </p:cNvPr>
          <p:cNvPicPr>
            <a:picLocks noChangeAspect="1"/>
          </p:cNvPicPr>
          <p:nvPr/>
        </p:nvPicPr>
        <p:blipFill>
          <a:blip r:embed="rId2"/>
          <a:stretch>
            <a:fillRect/>
          </a:stretch>
        </p:blipFill>
        <p:spPr>
          <a:xfrm>
            <a:off x="7465219" y="0"/>
            <a:ext cx="1678781" cy="692944"/>
          </a:xfrm>
          <a:prstGeom prst="rect">
            <a:avLst/>
          </a:prstGeom>
        </p:spPr>
      </p:pic>
      <p:sp>
        <p:nvSpPr>
          <p:cNvPr id="5" name="文本框 4">
            <a:extLst>
              <a:ext uri="{FF2B5EF4-FFF2-40B4-BE49-F238E27FC236}">
                <a16:creationId xmlns:a16="http://schemas.microsoft.com/office/drawing/2014/main" xmlns="" id="{69A98BA1-D0E6-4277-B6F4-6FAD4C9C532D}"/>
              </a:ext>
            </a:extLst>
          </p:cNvPr>
          <p:cNvSpPr txBox="1"/>
          <p:nvPr/>
        </p:nvSpPr>
        <p:spPr>
          <a:xfrm>
            <a:off x="4572000" y="926369"/>
            <a:ext cx="4570821" cy="1792798"/>
          </a:xfrm>
          <a:prstGeom prst="rect">
            <a:avLst/>
          </a:prstGeom>
          <a:noFill/>
        </p:spPr>
        <p:txBody>
          <a:bodyPr wrap="square" lIns="68580" tIns="34290" rIns="68580" bIns="34290">
            <a:spAutoFit/>
          </a:bodyPr>
          <a:lstStyle/>
          <a:p>
            <a:r>
              <a:rPr lang="zh-CN" altLang="en-US" b="1" dirty="0"/>
              <a:t>催化应用领域拓展：</a:t>
            </a:r>
            <a:endParaRPr lang="en-US" altLang="zh-CN" b="1" dirty="0"/>
          </a:p>
          <a:p>
            <a:r>
              <a:rPr lang="zh-CN" altLang="en-US" dirty="0"/>
              <a:t>石油裂解催化</a:t>
            </a:r>
            <a:endParaRPr lang="en-US" altLang="zh-CN" dirty="0"/>
          </a:p>
          <a:p>
            <a:r>
              <a:rPr lang="zh-CN" altLang="en-US" dirty="0"/>
              <a:t>环境催化</a:t>
            </a:r>
            <a:endParaRPr lang="en-US" altLang="zh-CN" dirty="0"/>
          </a:p>
          <a:p>
            <a:r>
              <a:rPr lang="zh-CN" altLang="en-US" dirty="0"/>
              <a:t>单原子位催化</a:t>
            </a:r>
            <a:endParaRPr lang="en-US" altLang="zh-CN" dirty="0"/>
          </a:p>
          <a:p>
            <a:r>
              <a:rPr lang="zh-CN" altLang="en-US" dirty="0"/>
              <a:t>电催化</a:t>
            </a:r>
            <a:endParaRPr lang="en-US" altLang="zh-CN" dirty="0"/>
          </a:p>
          <a:p>
            <a:r>
              <a:rPr lang="zh-CN" altLang="en-US" dirty="0"/>
              <a:t>多相光催化</a:t>
            </a:r>
            <a:endParaRPr lang="en-US" altLang="zh-CN" dirty="0"/>
          </a:p>
          <a:p>
            <a:r>
              <a:rPr lang="zh-CN" altLang="en-US" dirty="0"/>
              <a:t>稀土金属三氟甲基硫磺酸化合物催化的有机反应</a:t>
            </a:r>
            <a:endParaRPr lang="en-US" altLang="zh-CN" dirty="0"/>
          </a:p>
          <a:p>
            <a:r>
              <a:rPr lang="zh-CN" altLang="en-US" dirty="0"/>
              <a:t>生物质转化</a:t>
            </a:r>
          </a:p>
        </p:txBody>
      </p:sp>
    </p:spTree>
    <p:extLst>
      <p:ext uri="{BB962C8B-B14F-4D97-AF65-F5344CB8AC3E}">
        <p14:creationId xmlns:p14="http://schemas.microsoft.com/office/powerpoint/2010/main" xmlns="" val="3264692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FA6C20D-DECA-4526-9DB5-0FB44DB7DE90}"/>
              </a:ext>
            </a:extLst>
          </p:cNvPr>
          <p:cNvGrpSpPr/>
          <p:nvPr/>
        </p:nvGrpSpPr>
        <p:grpSpPr>
          <a:xfrm>
            <a:off x="429273" y="1392810"/>
            <a:ext cx="2924151" cy="3556437"/>
            <a:chOff x="289560" y="1051560"/>
            <a:chExt cx="4197350" cy="5356884"/>
          </a:xfrm>
        </p:grpSpPr>
        <p:pic>
          <p:nvPicPr>
            <p:cNvPr id="3" name="图片 2">
              <a:extLst>
                <a:ext uri="{FF2B5EF4-FFF2-40B4-BE49-F238E27FC236}">
                  <a16:creationId xmlns:a16="http://schemas.microsoft.com/office/drawing/2014/main" xmlns="" id="{6C9E39FF-9FBC-4C01-B2C1-B54737A45B05}"/>
                </a:ext>
              </a:extLst>
            </p:cNvPr>
            <p:cNvPicPr>
              <a:picLocks noChangeAspect="1"/>
            </p:cNvPicPr>
            <p:nvPr/>
          </p:nvPicPr>
          <p:blipFill>
            <a:blip r:embed="rId2"/>
            <a:stretch>
              <a:fillRect/>
            </a:stretch>
          </p:blipFill>
          <p:spPr>
            <a:xfrm>
              <a:off x="372110" y="1051560"/>
              <a:ext cx="3459480" cy="5078730"/>
            </a:xfrm>
            <a:prstGeom prst="rect">
              <a:avLst/>
            </a:prstGeom>
          </p:spPr>
        </p:pic>
        <p:sp>
          <p:nvSpPr>
            <p:cNvPr id="4" name="文本框 3">
              <a:extLst>
                <a:ext uri="{FF2B5EF4-FFF2-40B4-BE49-F238E27FC236}">
                  <a16:creationId xmlns:a16="http://schemas.microsoft.com/office/drawing/2014/main" xmlns="" id="{FEA6C2CB-B9A5-435A-90EA-90B9BCF2E434}"/>
                </a:ext>
              </a:extLst>
            </p:cNvPr>
            <p:cNvSpPr txBox="1"/>
            <p:nvPr/>
          </p:nvSpPr>
          <p:spPr>
            <a:xfrm>
              <a:off x="289560" y="6130291"/>
              <a:ext cx="4197350" cy="278153"/>
            </a:xfrm>
            <a:prstGeom prst="rect">
              <a:avLst/>
            </a:prstGeom>
            <a:noFill/>
          </p:spPr>
          <p:txBody>
            <a:bodyPr wrap="square" rtlCol="0" anchor="t">
              <a:spAutoFit/>
            </a:bodyPr>
            <a:lstStyle/>
            <a:p>
              <a:r>
                <a:rPr lang="zh-CN" altLang="en-US" sz="600" b="1" dirty="0"/>
                <a:t>E. T. C. Vogt and B. M. Weckhuysen Chem. Soc. Rev., 2015, 44, 7342--7370</a:t>
              </a:r>
            </a:p>
          </p:txBody>
        </p:sp>
      </p:grpSp>
      <p:grpSp>
        <p:nvGrpSpPr>
          <p:cNvPr id="5" name="组合 4">
            <a:extLst>
              <a:ext uri="{FF2B5EF4-FFF2-40B4-BE49-F238E27FC236}">
                <a16:creationId xmlns:a16="http://schemas.microsoft.com/office/drawing/2014/main" xmlns="" id="{73B42984-7639-4283-B089-BCD015093BCB}"/>
              </a:ext>
            </a:extLst>
          </p:cNvPr>
          <p:cNvGrpSpPr/>
          <p:nvPr/>
        </p:nvGrpSpPr>
        <p:grpSpPr>
          <a:xfrm>
            <a:off x="3013036" y="1464085"/>
            <a:ext cx="2968466" cy="1367939"/>
            <a:chOff x="4862195" y="1051560"/>
            <a:chExt cx="3957955" cy="1823918"/>
          </a:xfrm>
        </p:grpSpPr>
        <p:pic>
          <p:nvPicPr>
            <p:cNvPr id="6" name="图片 5">
              <a:extLst>
                <a:ext uri="{FF2B5EF4-FFF2-40B4-BE49-F238E27FC236}">
                  <a16:creationId xmlns:a16="http://schemas.microsoft.com/office/drawing/2014/main" xmlns="" id="{A3CBAB5A-198C-4BDD-A16F-2F12081E0B96}"/>
                </a:ext>
              </a:extLst>
            </p:cNvPr>
            <p:cNvPicPr>
              <a:picLocks noChangeAspect="1"/>
            </p:cNvPicPr>
            <p:nvPr/>
          </p:nvPicPr>
          <p:blipFill>
            <a:blip r:embed="rId3" cstate="print"/>
            <a:stretch>
              <a:fillRect/>
            </a:stretch>
          </p:blipFill>
          <p:spPr>
            <a:xfrm>
              <a:off x="4862195" y="1051560"/>
              <a:ext cx="2124075" cy="1475105"/>
            </a:xfrm>
            <a:prstGeom prst="rect">
              <a:avLst/>
            </a:prstGeom>
          </p:spPr>
        </p:pic>
        <p:pic>
          <p:nvPicPr>
            <p:cNvPr id="7" name="图片 6">
              <a:extLst>
                <a:ext uri="{FF2B5EF4-FFF2-40B4-BE49-F238E27FC236}">
                  <a16:creationId xmlns:a16="http://schemas.microsoft.com/office/drawing/2014/main" xmlns="" id="{EBC7B051-B0AF-4A6A-B7F3-1E4D6D1FBA42}"/>
                </a:ext>
              </a:extLst>
            </p:cNvPr>
            <p:cNvPicPr>
              <a:picLocks noChangeAspect="1"/>
            </p:cNvPicPr>
            <p:nvPr/>
          </p:nvPicPr>
          <p:blipFill>
            <a:blip r:embed="rId4"/>
            <a:stretch>
              <a:fillRect/>
            </a:stretch>
          </p:blipFill>
          <p:spPr>
            <a:xfrm>
              <a:off x="7052945" y="1051560"/>
              <a:ext cx="1767205" cy="1447800"/>
            </a:xfrm>
            <a:prstGeom prst="rect">
              <a:avLst/>
            </a:prstGeom>
          </p:spPr>
        </p:pic>
        <p:sp>
          <p:nvSpPr>
            <p:cNvPr id="8" name="文本框 7">
              <a:extLst>
                <a:ext uri="{FF2B5EF4-FFF2-40B4-BE49-F238E27FC236}">
                  <a16:creationId xmlns:a16="http://schemas.microsoft.com/office/drawing/2014/main" xmlns="" id="{4167A456-5328-4693-AC3F-0B483F171F43}"/>
                </a:ext>
              </a:extLst>
            </p:cNvPr>
            <p:cNvSpPr txBox="1"/>
            <p:nvPr/>
          </p:nvSpPr>
          <p:spPr>
            <a:xfrm>
              <a:off x="5575935" y="2526665"/>
              <a:ext cx="950595" cy="348813"/>
            </a:xfrm>
            <a:prstGeom prst="rect">
              <a:avLst/>
            </a:prstGeom>
            <a:noFill/>
          </p:spPr>
          <p:txBody>
            <a:bodyPr wrap="square" rtlCol="0">
              <a:spAutoFit/>
            </a:bodyPr>
            <a:lstStyle/>
            <a:p>
              <a:r>
                <a:rPr lang="en-US" altLang="zh-CN" sz="1100" b="1" dirty="0" err="1"/>
                <a:t>ZeoliteY</a:t>
              </a:r>
              <a:endParaRPr lang="en-US" altLang="zh-CN" sz="1100" b="1" dirty="0"/>
            </a:p>
          </p:txBody>
        </p:sp>
        <p:sp>
          <p:nvSpPr>
            <p:cNvPr id="9" name="文本框 8">
              <a:extLst>
                <a:ext uri="{FF2B5EF4-FFF2-40B4-BE49-F238E27FC236}">
                  <a16:creationId xmlns:a16="http://schemas.microsoft.com/office/drawing/2014/main" xmlns="" id="{533192D5-830F-4F08-B5F8-F08C6168183A}"/>
                </a:ext>
              </a:extLst>
            </p:cNvPr>
            <p:cNvSpPr txBox="1"/>
            <p:nvPr/>
          </p:nvSpPr>
          <p:spPr>
            <a:xfrm>
              <a:off x="7663815" y="2526665"/>
              <a:ext cx="950595" cy="348813"/>
            </a:xfrm>
            <a:prstGeom prst="rect">
              <a:avLst/>
            </a:prstGeom>
            <a:noFill/>
          </p:spPr>
          <p:txBody>
            <a:bodyPr wrap="square" rtlCol="0">
              <a:spAutoFit/>
            </a:bodyPr>
            <a:lstStyle/>
            <a:p>
              <a:r>
                <a:rPr lang="en-US" altLang="zh-CN" sz="1100" b="1" dirty="0"/>
                <a:t>ZSM-5</a:t>
              </a:r>
            </a:p>
          </p:txBody>
        </p:sp>
      </p:grpSp>
      <p:sp>
        <p:nvSpPr>
          <p:cNvPr id="10" name="文本框 9">
            <a:extLst>
              <a:ext uri="{FF2B5EF4-FFF2-40B4-BE49-F238E27FC236}">
                <a16:creationId xmlns:a16="http://schemas.microsoft.com/office/drawing/2014/main" xmlns="" id="{DF22E27C-0E62-4FAA-B9CB-2FAAF4BFA66D}"/>
              </a:ext>
            </a:extLst>
          </p:cNvPr>
          <p:cNvSpPr txBox="1"/>
          <p:nvPr/>
        </p:nvSpPr>
        <p:spPr>
          <a:xfrm>
            <a:off x="3455407" y="2897448"/>
            <a:ext cx="2373953" cy="2870016"/>
          </a:xfrm>
          <a:prstGeom prst="rect">
            <a:avLst/>
          </a:prstGeom>
          <a:noFill/>
        </p:spPr>
        <p:txBody>
          <a:bodyPr wrap="square" lIns="68580" tIns="34290" rIns="68580" bIns="34290" rtlCol="0">
            <a:spAutoFit/>
          </a:bodyPr>
          <a:lstStyle/>
          <a:p>
            <a:r>
              <a:rPr lang="en-US" altLang="zh-CN" b="1" u="sng" dirty="0">
                <a:latin typeface="微软雅黑" panose="020B0503020204020204" pitchFamily="34" charset="-122"/>
                <a:ea typeface="微软雅黑" panose="020B0503020204020204" pitchFamily="34" charset="-122"/>
              </a:rPr>
              <a:t>Rare Earth in Zeolites</a:t>
            </a:r>
          </a:p>
          <a:p>
            <a:endParaRPr lang="en-US" altLang="zh-CN" b="1" u="sng" dirty="0">
              <a:latin typeface="微软雅黑" panose="020B0503020204020204" pitchFamily="34" charset="-122"/>
              <a:ea typeface="微软雅黑" panose="020B0503020204020204" pitchFamily="34" charset="-122"/>
            </a:endParaRPr>
          </a:p>
          <a:p>
            <a:pPr marL="214313" indent="-214313">
              <a:buFont typeface="Arial" panose="020B0604020202020204" pitchFamily="34" charset="0"/>
              <a:buChar char="•"/>
            </a:pPr>
            <a:r>
              <a:rPr lang="en-US" altLang="zh-CN" b="1" dirty="0">
                <a:latin typeface="微软雅黑" panose="020B0503020204020204" pitchFamily="34" charset="-122"/>
                <a:ea typeface="微软雅黑" panose="020B0503020204020204" pitchFamily="34" charset="-122"/>
              </a:rPr>
              <a:t>Stabilization of zeolite structure and acid sites</a:t>
            </a:r>
          </a:p>
          <a:p>
            <a:pPr marL="214313" indent="-214313">
              <a:buFont typeface="Arial" panose="020B0604020202020204" pitchFamily="34" charset="0"/>
              <a:buChar char="•"/>
            </a:pPr>
            <a:r>
              <a:rPr lang="en-US" altLang="zh-CN" b="1" dirty="0">
                <a:latin typeface="微软雅黑" panose="020B0503020204020204" pitchFamily="34" charset="-122"/>
                <a:ea typeface="微软雅黑" panose="020B0503020204020204" pitchFamily="34" charset="-122"/>
              </a:rPr>
              <a:t>More acidity remaining after steam-aging</a:t>
            </a:r>
          </a:p>
          <a:p>
            <a:pPr marL="214313" indent="-214313">
              <a:buFont typeface="Arial" panose="020B0604020202020204" pitchFamily="34" charset="0"/>
              <a:buChar char="•"/>
            </a:pPr>
            <a:r>
              <a:rPr lang="en-US" altLang="zh-CN" b="1" dirty="0">
                <a:latin typeface="微软雅黑" panose="020B0503020204020204" pitchFamily="34" charset="-122"/>
                <a:ea typeface="微软雅黑" panose="020B0503020204020204" pitchFamily="34" charset="-122"/>
              </a:rPr>
              <a:t>Hydride transfer</a:t>
            </a:r>
          </a:p>
          <a:p>
            <a:pPr marL="214313" indent="-214313">
              <a:buFont typeface="Arial" panose="020B0604020202020204" pitchFamily="34" charset="0"/>
              <a:buChar char="•"/>
            </a:pPr>
            <a:endParaRPr lang="en-US" altLang="zh-CN" b="1" dirty="0">
              <a:latin typeface="微软雅黑" panose="020B0503020204020204" pitchFamily="34" charset="-122"/>
              <a:ea typeface="微软雅黑" panose="020B0503020204020204" pitchFamily="34" charset="-122"/>
            </a:endParaRPr>
          </a:p>
          <a:p>
            <a:pPr marL="214313" indent="-214313">
              <a:buFont typeface="Arial" panose="020B0604020202020204" pitchFamily="34" charset="0"/>
              <a:buChar char="•"/>
            </a:pPr>
            <a:r>
              <a:rPr lang="en-US" altLang="zh-CN" b="1" dirty="0">
                <a:latin typeface="微软雅黑" panose="020B0503020204020204" pitchFamily="34" charset="-122"/>
                <a:ea typeface="微软雅黑" panose="020B0503020204020204" pitchFamily="34" charset="-122"/>
              </a:rPr>
              <a:t>Use of less rare earth ions</a:t>
            </a:r>
            <a:r>
              <a:rPr lang="zh-CN" altLang="en-US" dirty="0"/>
              <a:t>使用较少的稀土离子</a:t>
            </a:r>
          </a:p>
          <a:p>
            <a:pPr marL="214313" indent="-214313">
              <a:buFont typeface="Arial" panose="020B0604020202020204" pitchFamily="34" charset="0"/>
              <a:buChar char="•"/>
            </a:pPr>
            <a:endParaRPr lang="en-US" altLang="zh-CN" b="1" dirty="0">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xmlns="" id="{670B2B58-B00D-4C90-A9EB-E2E439492F6D}"/>
              </a:ext>
            </a:extLst>
          </p:cNvPr>
          <p:cNvSpPr txBox="1"/>
          <p:nvPr/>
        </p:nvSpPr>
        <p:spPr>
          <a:xfrm>
            <a:off x="6410541" y="790843"/>
            <a:ext cx="2410102" cy="977191"/>
          </a:xfrm>
          <a:prstGeom prst="rect">
            <a:avLst/>
          </a:prstGeom>
          <a:noFill/>
        </p:spPr>
        <p:txBody>
          <a:bodyPr wrap="square" lIns="68580" tIns="34290" rIns="68580" bIns="34290">
            <a:spAutoFit/>
          </a:bodyPr>
          <a:lstStyle/>
          <a:p>
            <a:r>
              <a:rPr lang="en-US" altLang="zh-CN" sz="1500" b="1" u="sng" dirty="0">
                <a:latin typeface="微软雅黑" panose="020B0503020204020204" pitchFamily="34" charset="-122"/>
                <a:ea typeface="微软雅黑" panose="020B0503020204020204" pitchFamily="34" charset="-122"/>
              </a:rPr>
              <a:t>Rare Earth on Matrix </a:t>
            </a:r>
          </a:p>
          <a:p>
            <a:endParaRPr lang="en-US" altLang="zh-CN" sz="1500" b="1" u="sng" dirty="0">
              <a:latin typeface="微软雅黑" panose="020B0503020204020204" pitchFamily="34" charset="-122"/>
              <a:ea typeface="微软雅黑" panose="020B0503020204020204" pitchFamily="34" charset="-122"/>
            </a:endParaRPr>
          </a:p>
          <a:p>
            <a:pPr marL="214313" indent="-214313">
              <a:buFont typeface="Arial" panose="020B0604020202020204" pitchFamily="34" charset="0"/>
              <a:buChar char="•"/>
            </a:pPr>
            <a:r>
              <a:rPr lang="en-US" altLang="zh-CN" sz="1500" b="1" dirty="0">
                <a:latin typeface="微软雅黑" panose="020B0503020204020204" pitchFamily="34" charset="-122"/>
                <a:ea typeface="微软雅黑" panose="020B0503020204020204" pitchFamily="34" charset="-122"/>
              </a:rPr>
              <a:t>Metal trapping</a:t>
            </a:r>
          </a:p>
          <a:p>
            <a:pPr marL="214313" indent="-214313">
              <a:buFont typeface="Arial" panose="020B0604020202020204" pitchFamily="34" charset="0"/>
              <a:buChar char="•"/>
            </a:pPr>
            <a:endParaRPr lang="en-US" altLang="zh-CN" b="1" u="sng" dirty="0"/>
          </a:p>
        </p:txBody>
      </p:sp>
      <p:sp>
        <p:nvSpPr>
          <p:cNvPr id="13" name="文本框 12">
            <a:extLst>
              <a:ext uri="{FF2B5EF4-FFF2-40B4-BE49-F238E27FC236}">
                <a16:creationId xmlns:a16="http://schemas.microsoft.com/office/drawing/2014/main" xmlns="" id="{7605E076-AB60-48C4-8B3C-5E1A9EB1464E}"/>
              </a:ext>
            </a:extLst>
          </p:cNvPr>
          <p:cNvSpPr txBox="1"/>
          <p:nvPr/>
        </p:nvSpPr>
        <p:spPr>
          <a:xfrm>
            <a:off x="271553" y="64628"/>
            <a:ext cx="6138988" cy="1177245"/>
          </a:xfrm>
          <a:prstGeom prst="rect">
            <a:avLst/>
          </a:prstGeom>
          <a:noFill/>
        </p:spPr>
        <p:txBody>
          <a:bodyPr wrap="square" lIns="68580" tIns="34290" rIns="68580" bIns="34290">
            <a:spAutoFit/>
          </a:bodyPr>
          <a:lstStyle/>
          <a:p>
            <a:pPr marL="257175" indent="-257175">
              <a:lnSpc>
                <a:spcPct val="200000"/>
              </a:lnSpc>
              <a:buFont typeface="Wingdings" panose="05000000000000000000" pitchFamily="2" charset="2"/>
              <a:buChar char="l"/>
            </a:pPr>
            <a:r>
              <a:rPr lang="en-US" altLang="zh-CN" sz="1800" b="1" dirty="0">
                <a:latin typeface="微软雅黑" panose="020B0503020204020204" pitchFamily="34" charset="-122"/>
                <a:ea typeface="微软雅黑" panose="020B0503020204020204" pitchFamily="34" charset="-122"/>
              </a:rPr>
              <a:t>Petroleum Cracking Catalysis</a:t>
            </a:r>
            <a:r>
              <a:rPr lang="zh-CN" altLang="en-US" sz="1800" dirty="0"/>
              <a:t>石油裂解催化</a:t>
            </a:r>
            <a:endParaRPr lang="en-US" altLang="zh-CN" sz="1800" dirty="0"/>
          </a:p>
          <a:p>
            <a:pPr marL="257175" indent="-257175">
              <a:lnSpc>
                <a:spcPct val="200000"/>
              </a:lnSpc>
              <a:buFont typeface="Wingdings" panose="05000000000000000000" pitchFamily="2" charset="2"/>
              <a:buChar char="l"/>
            </a:pPr>
            <a:endParaRPr lang="en-US" altLang="zh-CN" sz="1800" b="1" dirty="0">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a16="http://schemas.microsoft.com/office/drawing/2014/main" xmlns="" id="{789CC532-835C-4A6E-BBF3-64A03B6BD606}"/>
              </a:ext>
            </a:extLst>
          </p:cNvPr>
          <p:cNvPicPr>
            <a:picLocks noChangeAspect="1"/>
          </p:cNvPicPr>
          <p:nvPr/>
        </p:nvPicPr>
        <p:blipFill>
          <a:blip r:embed="rId5"/>
          <a:stretch>
            <a:fillRect/>
          </a:stretch>
        </p:blipFill>
        <p:spPr>
          <a:xfrm>
            <a:off x="6006786" y="1942409"/>
            <a:ext cx="2760525" cy="2728238"/>
          </a:xfrm>
          <a:prstGeom prst="rect">
            <a:avLst/>
          </a:prstGeom>
        </p:spPr>
      </p:pic>
      <p:pic>
        <p:nvPicPr>
          <p:cNvPr id="16" name="图片 15">
            <a:extLst>
              <a:ext uri="{FF2B5EF4-FFF2-40B4-BE49-F238E27FC236}">
                <a16:creationId xmlns:a16="http://schemas.microsoft.com/office/drawing/2014/main" xmlns="" id="{A6758741-9A7C-4782-B426-101F9904B917}"/>
              </a:ext>
            </a:extLst>
          </p:cNvPr>
          <p:cNvPicPr>
            <a:picLocks noChangeAspect="1"/>
          </p:cNvPicPr>
          <p:nvPr/>
        </p:nvPicPr>
        <p:blipFill>
          <a:blip r:embed="rId6"/>
          <a:stretch>
            <a:fillRect/>
          </a:stretch>
        </p:blipFill>
        <p:spPr>
          <a:xfrm>
            <a:off x="6720762" y="4700985"/>
            <a:ext cx="1789659" cy="303464"/>
          </a:xfrm>
          <a:prstGeom prst="rect">
            <a:avLst/>
          </a:prstGeom>
        </p:spPr>
      </p:pic>
      <p:pic>
        <p:nvPicPr>
          <p:cNvPr id="15" name="图片 14">
            <a:extLst>
              <a:ext uri="{FF2B5EF4-FFF2-40B4-BE49-F238E27FC236}">
                <a16:creationId xmlns:a16="http://schemas.microsoft.com/office/drawing/2014/main" xmlns="" id="{3561A105-C31A-4851-A64D-357BF8A0267B}"/>
              </a:ext>
            </a:extLst>
          </p:cNvPr>
          <p:cNvPicPr>
            <a:picLocks noChangeAspect="1"/>
          </p:cNvPicPr>
          <p:nvPr/>
        </p:nvPicPr>
        <p:blipFill>
          <a:blip r:embed="rId7"/>
          <a:stretch>
            <a:fillRect/>
          </a:stretch>
        </p:blipFill>
        <p:spPr>
          <a:xfrm>
            <a:off x="7465219" y="19443"/>
            <a:ext cx="1678781" cy="692944"/>
          </a:xfrm>
          <a:prstGeom prst="rect">
            <a:avLst/>
          </a:prstGeom>
        </p:spPr>
      </p:pic>
      <p:sp>
        <p:nvSpPr>
          <p:cNvPr id="11" name="文本框 10">
            <a:extLst>
              <a:ext uri="{FF2B5EF4-FFF2-40B4-BE49-F238E27FC236}">
                <a16:creationId xmlns:a16="http://schemas.microsoft.com/office/drawing/2014/main" xmlns="" id="{1EB71A77-C431-4C72-BA88-F0B4AD3609FF}"/>
              </a:ext>
            </a:extLst>
          </p:cNvPr>
          <p:cNvSpPr txBox="1"/>
          <p:nvPr/>
        </p:nvSpPr>
        <p:spPr>
          <a:xfrm>
            <a:off x="886576" y="860053"/>
            <a:ext cx="1268424" cy="284693"/>
          </a:xfrm>
          <a:prstGeom prst="rect">
            <a:avLst/>
          </a:prstGeom>
          <a:noFill/>
        </p:spPr>
        <p:txBody>
          <a:bodyPr wrap="none" lIns="68580" tIns="34290" rIns="68580" bIns="34290" rtlCol="0">
            <a:spAutoFit/>
          </a:bodyPr>
          <a:lstStyle/>
          <a:p>
            <a:r>
              <a:rPr lang="en-US" altLang="zh-CN" b="1" dirty="0">
                <a:latin typeface="微软雅黑" panose="020B0503020204020204" pitchFamily="34" charset="-122"/>
                <a:ea typeface="微软雅黑" panose="020B0503020204020204" pitchFamily="34" charset="-122"/>
              </a:rPr>
              <a:t>Microsphere</a:t>
            </a:r>
            <a:endParaRPr lang="zh-CN" altLang="en-US" b="1" dirty="0">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xmlns="" id="{BC17584D-5190-410D-A7DB-6A61489A8FFC}"/>
              </a:ext>
            </a:extLst>
          </p:cNvPr>
          <p:cNvSpPr txBox="1"/>
          <p:nvPr/>
        </p:nvSpPr>
        <p:spPr>
          <a:xfrm>
            <a:off x="3702976" y="860053"/>
            <a:ext cx="1968359" cy="284693"/>
          </a:xfrm>
          <a:prstGeom prst="rect">
            <a:avLst/>
          </a:prstGeom>
          <a:noFill/>
        </p:spPr>
        <p:txBody>
          <a:bodyPr wrap="none" lIns="68580" tIns="34290" rIns="68580" bIns="34290" rtlCol="0">
            <a:spAutoFit/>
          </a:bodyPr>
          <a:lstStyle/>
          <a:p>
            <a:r>
              <a:rPr lang="en-US" altLang="zh-CN" b="1" dirty="0">
                <a:latin typeface="微软雅黑" panose="020B0503020204020204" pitchFamily="34" charset="-122"/>
                <a:ea typeface="微软雅黑" panose="020B0503020204020204" pitchFamily="34" charset="-122"/>
              </a:rPr>
              <a:t>Zeolite Components</a:t>
            </a:r>
            <a:endParaRPr lang="zh-CN" altLang="en-US" b="1" dirty="0">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xmlns="" id="{3DAF0F85-B3E1-4B89-88FE-168CAEAC3432}"/>
              </a:ext>
            </a:extLst>
          </p:cNvPr>
          <p:cNvSpPr txBox="1"/>
          <p:nvPr/>
        </p:nvSpPr>
        <p:spPr>
          <a:xfrm>
            <a:off x="2290704" y="2976264"/>
            <a:ext cx="1262930" cy="1577355"/>
          </a:xfrm>
          <a:prstGeom prst="rect">
            <a:avLst/>
          </a:prstGeom>
          <a:noFill/>
        </p:spPr>
        <p:txBody>
          <a:bodyPr wrap="square" lIns="68580" tIns="34290" rIns="68580" bIns="34290">
            <a:spAutoFit/>
          </a:bodyPr>
          <a:lstStyle/>
          <a:p>
            <a:r>
              <a:rPr lang="zh-CN" altLang="en-US" b="1" dirty="0"/>
              <a:t>沸石中的稀土</a:t>
            </a:r>
            <a:r>
              <a:rPr lang="zh-CN" altLang="en-US" dirty="0"/>
              <a:t>沸石结构和酸中心的稳定化蒸汽老化后仍保留更多的酸度</a:t>
            </a:r>
            <a:endParaRPr lang="en-US" altLang="zh-CN" dirty="0"/>
          </a:p>
          <a:p>
            <a:r>
              <a:rPr lang="zh-CN" altLang="en-US" dirty="0"/>
              <a:t>氢化物转移</a:t>
            </a:r>
            <a:endParaRPr lang="en-US" altLang="zh-CN" dirty="0"/>
          </a:p>
        </p:txBody>
      </p:sp>
      <p:sp>
        <p:nvSpPr>
          <p:cNvPr id="20" name="文本框 19">
            <a:extLst>
              <a:ext uri="{FF2B5EF4-FFF2-40B4-BE49-F238E27FC236}">
                <a16:creationId xmlns:a16="http://schemas.microsoft.com/office/drawing/2014/main" xmlns="" id="{A40E68A8-97C4-4114-B1C1-37AAF474D507}"/>
              </a:ext>
            </a:extLst>
          </p:cNvPr>
          <p:cNvSpPr txBox="1"/>
          <p:nvPr/>
        </p:nvSpPr>
        <p:spPr>
          <a:xfrm>
            <a:off x="6980471" y="1561796"/>
            <a:ext cx="856645" cy="284693"/>
          </a:xfrm>
          <a:prstGeom prst="rect">
            <a:avLst/>
          </a:prstGeom>
          <a:noFill/>
        </p:spPr>
        <p:txBody>
          <a:bodyPr wrap="none" lIns="68580" tIns="34290" rIns="68580" bIns="34290" rtlCol="0">
            <a:spAutoFit/>
          </a:bodyPr>
          <a:lstStyle/>
          <a:p>
            <a:r>
              <a:rPr lang="zh-CN" altLang="en-US" dirty="0"/>
              <a:t>金属俘获</a:t>
            </a:r>
          </a:p>
        </p:txBody>
      </p:sp>
      <p:sp>
        <p:nvSpPr>
          <p:cNvPr id="22" name="文本框 21">
            <a:extLst>
              <a:ext uri="{FF2B5EF4-FFF2-40B4-BE49-F238E27FC236}">
                <a16:creationId xmlns:a16="http://schemas.microsoft.com/office/drawing/2014/main" xmlns="" id="{9E9F2EBC-3ECE-4BDC-8734-2919F17FB1F3}"/>
              </a:ext>
            </a:extLst>
          </p:cNvPr>
          <p:cNvSpPr txBox="1"/>
          <p:nvPr/>
        </p:nvSpPr>
        <p:spPr>
          <a:xfrm>
            <a:off x="4125131" y="1058237"/>
            <a:ext cx="1325404" cy="284693"/>
          </a:xfrm>
          <a:prstGeom prst="rect">
            <a:avLst/>
          </a:prstGeom>
          <a:noFill/>
        </p:spPr>
        <p:txBody>
          <a:bodyPr wrap="square" lIns="68580" tIns="34290" rIns="68580" bIns="34290">
            <a:spAutoFit/>
          </a:bodyPr>
          <a:lstStyle/>
          <a:p>
            <a:r>
              <a:rPr lang="zh-CN" altLang="en-US" dirty="0"/>
              <a:t>沸石组分</a:t>
            </a:r>
          </a:p>
        </p:txBody>
      </p:sp>
      <p:sp>
        <p:nvSpPr>
          <p:cNvPr id="24" name="文本框 23">
            <a:extLst>
              <a:ext uri="{FF2B5EF4-FFF2-40B4-BE49-F238E27FC236}">
                <a16:creationId xmlns:a16="http://schemas.microsoft.com/office/drawing/2014/main" xmlns="" id="{B8F23347-CF48-42C7-B957-1BFEA2C488AE}"/>
              </a:ext>
            </a:extLst>
          </p:cNvPr>
          <p:cNvSpPr txBox="1"/>
          <p:nvPr/>
        </p:nvSpPr>
        <p:spPr>
          <a:xfrm>
            <a:off x="1256376" y="1073063"/>
            <a:ext cx="624272" cy="284693"/>
          </a:xfrm>
          <a:prstGeom prst="rect">
            <a:avLst/>
          </a:prstGeom>
          <a:noFill/>
        </p:spPr>
        <p:txBody>
          <a:bodyPr wrap="square" lIns="68580" tIns="34290" rIns="68580" bIns="34290">
            <a:spAutoFit/>
          </a:bodyPr>
          <a:lstStyle/>
          <a:p>
            <a:r>
              <a:rPr lang="zh-CN" altLang="en-US" dirty="0"/>
              <a:t>微球</a:t>
            </a:r>
          </a:p>
        </p:txBody>
      </p:sp>
      <p:sp>
        <p:nvSpPr>
          <p:cNvPr id="26" name="文本框 25">
            <a:extLst>
              <a:ext uri="{FF2B5EF4-FFF2-40B4-BE49-F238E27FC236}">
                <a16:creationId xmlns:a16="http://schemas.microsoft.com/office/drawing/2014/main" xmlns="" id="{1BA7C090-8542-4F1A-BCC1-EE4AF0A62765}"/>
              </a:ext>
            </a:extLst>
          </p:cNvPr>
          <p:cNvSpPr txBox="1"/>
          <p:nvPr/>
        </p:nvSpPr>
        <p:spPr>
          <a:xfrm>
            <a:off x="6174058" y="4395883"/>
            <a:ext cx="2925539" cy="207749"/>
          </a:xfrm>
          <a:prstGeom prst="rect">
            <a:avLst/>
          </a:prstGeom>
          <a:noFill/>
        </p:spPr>
        <p:txBody>
          <a:bodyPr wrap="square" lIns="68580" tIns="34290" rIns="68580" bIns="34290">
            <a:spAutoFit/>
          </a:bodyPr>
          <a:lstStyle/>
          <a:p>
            <a:r>
              <a:rPr lang="zh-CN" altLang="en-US" sz="900" dirty="0"/>
              <a:t>离子交换水平对RE</a:t>
            </a:r>
            <a:r>
              <a:rPr lang="en-US" altLang="zh-CN" sz="900" dirty="0"/>
              <a:t>Na</a:t>
            </a:r>
            <a:r>
              <a:rPr lang="zh-CN" altLang="en-US" sz="900" dirty="0"/>
              <a:t>Y催化初始活性的影响</a:t>
            </a:r>
          </a:p>
        </p:txBody>
      </p:sp>
    </p:spTree>
    <p:extLst>
      <p:ext uri="{BB962C8B-B14F-4D97-AF65-F5344CB8AC3E}">
        <p14:creationId xmlns:p14="http://schemas.microsoft.com/office/powerpoint/2010/main" xmlns="" val="89707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124F584D-8F10-4CC3-9089-D3B4A0F8E398}"/>
              </a:ext>
            </a:extLst>
          </p:cNvPr>
          <p:cNvPicPr>
            <a:picLocks noChangeAspect="1"/>
          </p:cNvPicPr>
          <p:nvPr/>
        </p:nvPicPr>
        <p:blipFill>
          <a:blip r:embed="rId2"/>
          <a:stretch>
            <a:fillRect/>
          </a:stretch>
        </p:blipFill>
        <p:spPr>
          <a:xfrm>
            <a:off x="523519" y="668007"/>
            <a:ext cx="4446233" cy="2820649"/>
          </a:xfrm>
          <a:prstGeom prst="rect">
            <a:avLst/>
          </a:prstGeom>
        </p:spPr>
      </p:pic>
      <p:pic>
        <p:nvPicPr>
          <p:cNvPr id="5" name="图片 4">
            <a:extLst>
              <a:ext uri="{FF2B5EF4-FFF2-40B4-BE49-F238E27FC236}">
                <a16:creationId xmlns:a16="http://schemas.microsoft.com/office/drawing/2014/main" xmlns="" id="{FED6726A-5A64-42ED-AE1C-32914829A035}"/>
              </a:ext>
            </a:extLst>
          </p:cNvPr>
          <p:cNvPicPr>
            <a:picLocks noChangeAspect="1"/>
          </p:cNvPicPr>
          <p:nvPr/>
        </p:nvPicPr>
        <p:blipFill>
          <a:blip r:embed="rId3"/>
          <a:stretch>
            <a:fillRect/>
          </a:stretch>
        </p:blipFill>
        <p:spPr>
          <a:xfrm>
            <a:off x="6076534" y="3960391"/>
            <a:ext cx="2154467" cy="365323"/>
          </a:xfrm>
          <a:prstGeom prst="rect">
            <a:avLst/>
          </a:prstGeom>
        </p:spPr>
      </p:pic>
      <p:pic>
        <p:nvPicPr>
          <p:cNvPr id="7" name="图片 6">
            <a:extLst>
              <a:ext uri="{FF2B5EF4-FFF2-40B4-BE49-F238E27FC236}">
                <a16:creationId xmlns:a16="http://schemas.microsoft.com/office/drawing/2014/main" xmlns="" id="{3F71AA19-B195-4DD3-B59E-1097E5647F14}"/>
              </a:ext>
            </a:extLst>
          </p:cNvPr>
          <p:cNvPicPr>
            <a:picLocks noChangeAspect="1"/>
          </p:cNvPicPr>
          <p:nvPr/>
        </p:nvPicPr>
        <p:blipFill>
          <a:blip r:embed="rId4"/>
          <a:stretch>
            <a:fillRect/>
          </a:stretch>
        </p:blipFill>
        <p:spPr>
          <a:xfrm>
            <a:off x="5396315" y="798207"/>
            <a:ext cx="3224166" cy="3047902"/>
          </a:xfrm>
          <a:prstGeom prst="rect">
            <a:avLst/>
          </a:prstGeom>
        </p:spPr>
      </p:pic>
      <p:pic>
        <p:nvPicPr>
          <p:cNvPr id="9" name="图片 8">
            <a:extLst>
              <a:ext uri="{FF2B5EF4-FFF2-40B4-BE49-F238E27FC236}">
                <a16:creationId xmlns:a16="http://schemas.microsoft.com/office/drawing/2014/main" xmlns="" id="{1B4197C8-6BA0-4B9A-8159-617CB576C663}"/>
              </a:ext>
            </a:extLst>
          </p:cNvPr>
          <p:cNvPicPr>
            <a:picLocks noChangeAspect="1"/>
          </p:cNvPicPr>
          <p:nvPr/>
        </p:nvPicPr>
        <p:blipFill>
          <a:blip r:embed="rId5"/>
          <a:stretch>
            <a:fillRect/>
          </a:stretch>
        </p:blipFill>
        <p:spPr>
          <a:xfrm>
            <a:off x="6076534" y="4347652"/>
            <a:ext cx="2464594" cy="178594"/>
          </a:xfrm>
          <a:prstGeom prst="rect">
            <a:avLst/>
          </a:prstGeom>
        </p:spPr>
      </p:pic>
      <p:pic>
        <p:nvPicPr>
          <p:cNvPr id="4" name="图片 3">
            <a:extLst>
              <a:ext uri="{FF2B5EF4-FFF2-40B4-BE49-F238E27FC236}">
                <a16:creationId xmlns:a16="http://schemas.microsoft.com/office/drawing/2014/main" xmlns="" id="{F724B3E6-67DB-43BE-9B29-2C21BE5265D1}"/>
              </a:ext>
            </a:extLst>
          </p:cNvPr>
          <p:cNvPicPr>
            <a:picLocks noChangeAspect="1"/>
          </p:cNvPicPr>
          <p:nvPr/>
        </p:nvPicPr>
        <p:blipFill>
          <a:blip r:embed="rId6"/>
          <a:stretch>
            <a:fillRect/>
          </a:stretch>
        </p:blipFill>
        <p:spPr>
          <a:xfrm>
            <a:off x="7465219" y="13607"/>
            <a:ext cx="1678781" cy="692944"/>
          </a:xfrm>
          <a:prstGeom prst="rect">
            <a:avLst/>
          </a:prstGeom>
        </p:spPr>
      </p:pic>
      <p:sp>
        <p:nvSpPr>
          <p:cNvPr id="2" name="文本框 1">
            <a:extLst>
              <a:ext uri="{FF2B5EF4-FFF2-40B4-BE49-F238E27FC236}">
                <a16:creationId xmlns:a16="http://schemas.microsoft.com/office/drawing/2014/main" xmlns="" id="{1CF3861C-EEA0-43A9-B9C3-88B0F37F8C5A}"/>
              </a:ext>
            </a:extLst>
          </p:cNvPr>
          <p:cNvSpPr txBox="1"/>
          <p:nvPr/>
        </p:nvSpPr>
        <p:spPr>
          <a:xfrm>
            <a:off x="328173" y="186954"/>
            <a:ext cx="6304418" cy="346249"/>
          </a:xfrm>
          <a:prstGeom prst="rect">
            <a:avLst/>
          </a:prstGeom>
          <a:noFill/>
        </p:spPr>
        <p:txBody>
          <a:bodyPr wrap="none" lIns="68580" tIns="34290" rIns="68580" bIns="34290" rtlCol="0">
            <a:spAutoFit/>
          </a:bodyPr>
          <a:lstStyle/>
          <a:p>
            <a:pPr marL="257175" indent="-257175">
              <a:buFont typeface="Wingdings" panose="05000000000000000000" pitchFamily="2" charset="2"/>
              <a:buChar char="l"/>
            </a:pPr>
            <a:r>
              <a:rPr lang="en-US" altLang="zh-CN" sz="1800" b="1" dirty="0">
                <a:latin typeface="微软雅黑" panose="020B0503020204020204" pitchFamily="34" charset="-122"/>
                <a:ea typeface="微软雅黑" panose="020B0503020204020204" pitchFamily="34" charset="-122"/>
              </a:rPr>
              <a:t>Correlation of Ionic Radius of RE Elements and I</a:t>
            </a:r>
            <a:r>
              <a:rPr lang="en-US" altLang="zh-CN" sz="1100" b="1" dirty="0">
                <a:latin typeface="微软雅黑" panose="020B0503020204020204" pitchFamily="34" charset="-122"/>
                <a:ea typeface="微软雅黑" panose="020B0503020204020204" pitchFamily="34" charset="-122"/>
              </a:rPr>
              <a:t>HT</a:t>
            </a:r>
            <a:r>
              <a:rPr lang="en-US" altLang="zh-CN" sz="1800" b="1" dirty="0">
                <a:latin typeface="微软雅黑" panose="020B0503020204020204" pitchFamily="34" charset="-122"/>
                <a:ea typeface="微软雅黑" panose="020B0503020204020204" pitchFamily="34" charset="-122"/>
              </a:rPr>
              <a:t> </a:t>
            </a:r>
            <a:endParaRPr lang="zh-CN" altLang="en-US" sz="1800" b="1"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xmlns="" id="{3A0730F0-EC30-4DA4-8E0D-856C5164DDF6}"/>
              </a:ext>
            </a:extLst>
          </p:cNvPr>
          <p:cNvSpPr txBox="1"/>
          <p:nvPr/>
        </p:nvSpPr>
        <p:spPr>
          <a:xfrm>
            <a:off x="666358" y="448309"/>
            <a:ext cx="4570821" cy="284693"/>
          </a:xfrm>
          <a:prstGeom prst="rect">
            <a:avLst/>
          </a:prstGeom>
          <a:noFill/>
        </p:spPr>
        <p:txBody>
          <a:bodyPr wrap="square" lIns="68580" tIns="34290" rIns="68580" bIns="34290">
            <a:spAutoFit/>
          </a:bodyPr>
          <a:lstStyle/>
          <a:p>
            <a:r>
              <a:rPr lang="zh-CN" altLang="en-US" dirty="0"/>
              <a:t>稀土离子半径与I</a:t>
            </a:r>
            <a:r>
              <a:rPr lang="zh-CN" altLang="en-US" sz="900" dirty="0"/>
              <a:t>HT</a:t>
            </a:r>
            <a:r>
              <a:rPr lang="zh-CN" altLang="en-US" dirty="0"/>
              <a:t>的关系</a:t>
            </a:r>
          </a:p>
        </p:txBody>
      </p:sp>
      <p:sp>
        <p:nvSpPr>
          <p:cNvPr id="12" name="文本框 11">
            <a:extLst>
              <a:ext uri="{FF2B5EF4-FFF2-40B4-BE49-F238E27FC236}">
                <a16:creationId xmlns:a16="http://schemas.microsoft.com/office/drawing/2014/main" xmlns="" id="{A9D6741C-B358-4FDD-B237-9EDB38D9F866}"/>
              </a:ext>
            </a:extLst>
          </p:cNvPr>
          <p:cNvSpPr txBox="1"/>
          <p:nvPr/>
        </p:nvSpPr>
        <p:spPr>
          <a:xfrm>
            <a:off x="3923995" y="3412257"/>
            <a:ext cx="1611896" cy="1731243"/>
          </a:xfrm>
          <a:prstGeom prst="rect">
            <a:avLst/>
          </a:prstGeom>
          <a:noFill/>
        </p:spPr>
        <p:txBody>
          <a:bodyPr wrap="square" lIns="68580" tIns="34290" rIns="68580" bIns="34290">
            <a:spAutoFit/>
          </a:bodyPr>
          <a:lstStyle/>
          <a:p>
            <a:r>
              <a:rPr lang="zh-CN" altLang="en-US" sz="900" dirty="0"/>
              <a:t>氢转移指数（H）。该指数随稀土离子半径的增大而增大。稀土通过增加沸石的酸性来增加HT。稀土原子的离子半径越大，沸石的溴化度越高，HT也越高。在工业界，在催化剂中引入稀土会带来更高的HT，从而降低烯烃浓度。这样的下降导致汽油消耗量减少。尽管MON不受影响，但它也可能起到V型陷阱的作用</a:t>
            </a:r>
          </a:p>
        </p:txBody>
      </p:sp>
      <p:sp>
        <p:nvSpPr>
          <p:cNvPr id="13" name="文本框 12">
            <a:extLst>
              <a:ext uri="{FF2B5EF4-FFF2-40B4-BE49-F238E27FC236}">
                <a16:creationId xmlns:a16="http://schemas.microsoft.com/office/drawing/2014/main" xmlns="" id="{413437E2-E799-42AE-8C8A-04B5D28FE351}"/>
              </a:ext>
            </a:extLst>
          </p:cNvPr>
          <p:cNvSpPr txBox="1"/>
          <p:nvPr/>
        </p:nvSpPr>
        <p:spPr>
          <a:xfrm>
            <a:off x="523520" y="3539630"/>
            <a:ext cx="3400476" cy="1454244"/>
          </a:xfrm>
          <a:prstGeom prst="rect">
            <a:avLst/>
          </a:prstGeom>
          <a:noFill/>
        </p:spPr>
        <p:txBody>
          <a:bodyPr wrap="square" lIns="68580" tIns="34290" rIns="68580" bIns="34290">
            <a:spAutoFit/>
          </a:bodyPr>
          <a:lstStyle/>
          <a:p>
            <a:pPr marL="214313" indent="-214313">
              <a:buFont typeface="Wingdings" panose="05000000000000000000" pitchFamily="2" charset="2"/>
              <a:buChar char="l"/>
            </a:pPr>
            <a:r>
              <a:rPr lang="zh-CN" altLang="en-US" sz="900" b="1" dirty="0"/>
              <a:t>Hydrogen Transfer Index ( H ) . Such index increases with the increasing ionic radius of the RE atom . RE increase HT by increasing zeolite acidity</a:t>
            </a:r>
            <a:r>
              <a:rPr lang="en-US" altLang="zh-CN" sz="900" b="1" dirty="0"/>
              <a:t>.</a:t>
            </a:r>
          </a:p>
          <a:p>
            <a:pPr marL="214313" indent="-214313">
              <a:buFont typeface="Wingdings" panose="05000000000000000000" pitchFamily="2" charset="2"/>
              <a:buChar char="l"/>
            </a:pPr>
            <a:r>
              <a:rPr lang="zh-CN" altLang="en-US" sz="900" b="1" dirty="0"/>
              <a:t>The higher the ionic radius of the RE atom , the higher the Bronstedacidity of the zeolite , and the higher the HT</a:t>
            </a:r>
            <a:r>
              <a:rPr lang="en-US" altLang="zh-CN" sz="900" b="1" dirty="0"/>
              <a:t>.</a:t>
            </a:r>
          </a:p>
          <a:p>
            <a:pPr marL="214313" indent="-214313">
              <a:buFont typeface="Wingdings" panose="05000000000000000000" pitchFamily="2" charset="2"/>
              <a:buChar char="l"/>
            </a:pPr>
            <a:r>
              <a:rPr lang="zh-CN" altLang="en-US" sz="900" b="1" dirty="0"/>
              <a:t>In the industrial world , introduction of RE in the catalysts brings about higher HT , hence a drop in olefin concentration . Such dropcauses a reduction in gasoline RON . although MON remains unaffected</a:t>
            </a:r>
            <a:r>
              <a:rPr lang="en-US" altLang="zh-CN" sz="900" b="1" dirty="0"/>
              <a:t>.</a:t>
            </a:r>
          </a:p>
          <a:p>
            <a:pPr marL="214313" indent="-214313">
              <a:buFont typeface="Wingdings" panose="05000000000000000000" pitchFamily="2" charset="2"/>
              <a:buChar char="l"/>
            </a:pPr>
            <a:r>
              <a:rPr lang="zh-CN" altLang="en-US" sz="900" b="1" dirty="0"/>
              <a:t>RE may also act as a V-trap</a:t>
            </a:r>
            <a:r>
              <a:rPr lang="en-US" altLang="zh-CN" sz="900" b="1" dirty="0"/>
              <a:t>.</a:t>
            </a:r>
            <a:endParaRPr lang="zh-CN" altLang="en-US" sz="900" b="1" dirty="0"/>
          </a:p>
        </p:txBody>
      </p:sp>
    </p:spTree>
    <p:extLst>
      <p:ext uri="{BB962C8B-B14F-4D97-AF65-F5344CB8AC3E}">
        <p14:creationId xmlns:p14="http://schemas.microsoft.com/office/powerpoint/2010/main" xmlns="" val="1861013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97DF7FBE-00CA-4DD7-A9D9-4C134E52FE82}"/>
              </a:ext>
            </a:extLst>
          </p:cNvPr>
          <p:cNvSpPr txBox="1"/>
          <p:nvPr/>
        </p:nvSpPr>
        <p:spPr>
          <a:xfrm>
            <a:off x="475464" y="725689"/>
            <a:ext cx="8312674" cy="4131900"/>
          </a:xfrm>
          <a:prstGeom prst="rect">
            <a:avLst/>
          </a:prstGeom>
          <a:noFill/>
        </p:spPr>
        <p:txBody>
          <a:bodyPr wrap="square" lIns="68580" tIns="34290" rIns="68580" bIns="34290">
            <a:spAutoFit/>
          </a:bodyPr>
          <a:lstStyle/>
          <a:p>
            <a:r>
              <a:rPr lang="en-US" altLang="zh-CN" sz="1200" b="0" i="0" dirty="0">
                <a:solidFill>
                  <a:srgbClr val="2E2E2E"/>
                </a:solidFill>
                <a:effectLst/>
                <a:latin typeface="NexusSerif"/>
              </a:rPr>
              <a:t>Volatile organic compounds (VOCs) are one of the main sources of air pollution, which are from industrial activities, such as motor vehicles, ship building, spray paint, chemical and printing, footwear and pharmaceuticals, rubber and plastics processing, kitchen fume, and etc</a:t>
            </a:r>
            <a:r>
              <a:rPr lang="en-US" altLang="zh-CN" sz="1200" dirty="0">
                <a:solidFill>
                  <a:srgbClr val="2E2E2E"/>
                </a:solidFill>
                <a:latin typeface="NexusSerif"/>
              </a:rPr>
              <a:t>.</a:t>
            </a:r>
            <a:r>
              <a:rPr lang="zh-CN" altLang="en-US" sz="1200" dirty="0"/>
              <a:t>挥发性有机化合物（VOCs）是大气污染的主要来源之一，主要来源于工业活动，如机动车、造船、喷漆、化工印刷、制鞋医药、橡塑加工、厨房油烟等。</a:t>
            </a:r>
            <a:endParaRPr lang="en-US" altLang="zh-CN" sz="1200" dirty="0">
              <a:solidFill>
                <a:srgbClr val="2E2E2E"/>
              </a:solidFill>
              <a:latin typeface="NexusSerif"/>
            </a:endParaRPr>
          </a:p>
          <a:p>
            <a:endParaRPr lang="en-US" altLang="zh-CN" sz="1200" dirty="0">
              <a:solidFill>
                <a:srgbClr val="2E2E2E"/>
              </a:solidFill>
              <a:latin typeface="NexusSerif"/>
            </a:endParaRPr>
          </a:p>
          <a:p>
            <a:r>
              <a:rPr lang="en-US" altLang="zh-CN" sz="1200" b="0" i="0" dirty="0">
                <a:solidFill>
                  <a:srgbClr val="2E2E2E"/>
                </a:solidFill>
                <a:effectLst/>
                <a:latin typeface="NexusSerif"/>
              </a:rPr>
              <a:t>VOCs include light hydrocarbons, aromatics, alcohols, ketones, ethers, esters, aldehydes, carboxylic acids, amines, and halogen-containing organic substances.</a:t>
            </a:r>
            <a:r>
              <a:rPr lang="zh-CN" altLang="en-US" sz="1200" dirty="0"/>
              <a:t>挥发性有机化合物包括轻烃、芳烃、醇类、酮类、醚类、酯类、醛类、羧酸类、胺类和含卤素的有机物。</a:t>
            </a:r>
            <a:endParaRPr lang="en-US" altLang="zh-CN" sz="1200" b="0" i="0" dirty="0">
              <a:solidFill>
                <a:srgbClr val="2E2E2E"/>
              </a:solidFill>
              <a:effectLst/>
              <a:latin typeface="NexusSerif"/>
            </a:endParaRPr>
          </a:p>
          <a:p>
            <a:endParaRPr lang="en-US" altLang="zh-CN" dirty="0">
              <a:solidFill>
                <a:srgbClr val="2E2E2E"/>
              </a:solidFill>
              <a:latin typeface="NexusSerif"/>
            </a:endParaRPr>
          </a:p>
          <a:p>
            <a:r>
              <a:rPr lang="en-US" altLang="zh-CN" sz="1200" b="1" i="0" dirty="0" smtClean="0">
                <a:solidFill>
                  <a:srgbClr val="2E2E2E"/>
                </a:solidFill>
                <a:effectLst/>
                <a:latin typeface="微软雅黑" panose="020B0503020204020204" pitchFamily="34" charset="-122"/>
                <a:ea typeface="微软雅黑" panose="020B0503020204020204" pitchFamily="34" charset="-122"/>
              </a:rPr>
              <a:t>The materials used in environmental catalysis for </a:t>
            </a:r>
          </a:p>
          <a:p>
            <a:r>
              <a:rPr lang="en-US" altLang="zh-CN" sz="1200" b="1" i="0" dirty="0" smtClean="0">
                <a:solidFill>
                  <a:srgbClr val="2E2E2E"/>
                </a:solidFill>
                <a:effectLst/>
                <a:latin typeface="微软雅黑" panose="020B0503020204020204" pitchFamily="34" charset="-122"/>
                <a:ea typeface="微软雅黑" panose="020B0503020204020204" pitchFamily="34" charset="-122"/>
              </a:rPr>
              <a:t>the removal of typical VOCs, methane, carbon monoxide, </a:t>
            </a:r>
          </a:p>
          <a:p>
            <a:r>
              <a:rPr lang="en-US" altLang="zh-CN" sz="1200" b="1" i="0" dirty="0" smtClean="0">
                <a:solidFill>
                  <a:srgbClr val="2E2E2E"/>
                </a:solidFill>
                <a:effectLst/>
                <a:latin typeface="微软雅黑" panose="020B0503020204020204" pitchFamily="34" charset="-122"/>
                <a:ea typeface="微软雅黑" panose="020B0503020204020204" pitchFamily="34" charset="-122"/>
              </a:rPr>
              <a:t>soot, automotive exhaust, and nitrogen oxides include </a:t>
            </a:r>
          </a:p>
          <a:p>
            <a:r>
              <a:rPr lang="zh-CN" altLang="en-US" sz="1200" dirty="0" smtClean="0"/>
              <a:t>环境催化材料去除典型的挥发性有机化合物，甲烷，一氧化碳，烟尘、汽车尾气</a:t>
            </a:r>
            <a:r>
              <a:rPr lang="zh-CN" altLang="en-US" dirty="0" smtClean="0"/>
              <a:t>和氮氧化物包括</a:t>
            </a:r>
            <a:endParaRPr lang="en-US" altLang="zh-CN" dirty="0" smtClean="0">
              <a:solidFill>
                <a:srgbClr val="2E2E2E"/>
              </a:solidFill>
              <a:latin typeface="NexusSerif"/>
            </a:endParaRPr>
          </a:p>
          <a:p>
            <a:pPr>
              <a:lnSpc>
                <a:spcPct val="200000"/>
              </a:lnSpc>
            </a:pPr>
            <a:r>
              <a:rPr lang="en-US" altLang="zh-CN" sz="1200" b="1" i="0" dirty="0" smtClean="0">
                <a:solidFill>
                  <a:srgbClr val="2E2E2E"/>
                </a:solidFill>
                <a:effectLst/>
                <a:latin typeface="微软雅黑" panose="020B0503020204020204" pitchFamily="34" charset="-122"/>
                <a:ea typeface="微软雅黑" panose="020B0503020204020204" pitchFamily="34" charset="-122"/>
              </a:rPr>
              <a:t>-</a:t>
            </a:r>
            <a:r>
              <a:rPr lang="en-US" altLang="zh-CN" sz="1200" b="1" i="0" dirty="0" smtClean="0">
                <a:solidFill>
                  <a:srgbClr val="2E2E2E"/>
                </a:solidFill>
                <a:effectLst/>
                <a:latin typeface="NexusSerif"/>
              </a:rPr>
              <a:t> </a:t>
            </a:r>
            <a:r>
              <a:rPr lang="en-US" altLang="zh-CN" sz="1200" dirty="0" smtClean="0">
                <a:solidFill>
                  <a:srgbClr val="2E2E2E"/>
                </a:solidFill>
                <a:latin typeface="微软雅黑" panose="020B0503020204020204" pitchFamily="34" charset="-122"/>
                <a:ea typeface="微软雅黑" panose="020B0503020204020204" pitchFamily="34" charset="-122"/>
              </a:rPr>
              <a:t>R</a:t>
            </a:r>
            <a:r>
              <a:rPr lang="en-US" altLang="zh-CN" sz="1200" i="0" dirty="0" smtClean="0">
                <a:solidFill>
                  <a:srgbClr val="2E2E2E"/>
                </a:solidFill>
                <a:effectLst/>
                <a:latin typeface="微软雅黑" panose="020B0503020204020204" pitchFamily="34" charset="-122"/>
                <a:ea typeface="微软雅黑" panose="020B0503020204020204" pitchFamily="34" charset="-122"/>
              </a:rPr>
              <a:t>are earth oxides, </a:t>
            </a:r>
          </a:p>
          <a:p>
            <a:pPr>
              <a:lnSpc>
                <a:spcPct val="200000"/>
              </a:lnSpc>
            </a:pPr>
            <a:r>
              <a:rPr lang="en-US" altLang="zh-CN" sz="1200" dirty="0" smtClean="0">
                <a:solidFill>
                  <a:srgbClr val="2E2E2E"/>
                </a:solidFill>
                <a:latin typeface="微软雅黑" panose="020B0503020204020204" pitchFamily="34" charset="-122"/>
                <a:ea typeface="微软雅黑" panose="020B0503020204020204" pitchFamily="34" charset="-122"/>
              </a:rPr>
              <a:t>- </a:t>
            </a:r>
            <a:r>
              <a:rPr lang="en-US" altLang="zh-CN" sz="1200" i="0" dirty="0">
                <a:solidFill>
                  <a:srgbClr val="2E2E2E"/>
                </a:solidFill>
                <a:effectLst/>
                <a:latin typeface="微软雅黑" panose="020B0503020204020204" pitchFamily="34" charset="-122"/>
                <a:ea typeface="微软雅黑" panose="020B0503020204020204" pitchFamily="34" charset="-122"/>
              </a:rPr>
              <a:t>Mixed rare earth oxide, </a:t>
            </a:r>
            <a:r>
              <a:rPr lang="zh-CN" altLang="en-US" sz="1200" dirty="0"/>
              <a:t>-混合稀土氧化物</a:t>
            </a:r>
            <a:endParaRPr lang="en-US" altLang="zh-CN" sz="1200" i="0" dirty="0">
              <a:solidFill>
                <a:srgbClr val="2E2E2E"/>
              </a:solidFill>
              <a:effectLst/>
              <a:latin typeface="微软雅黑" panose="020B0503020204020204" pitchFamily="34" charset="-122"/>
              <a:ea typeface="微软雅黑" panose="020B0503020204020204" pitchFamily="34" charset="-122"/>
            </a:endParaRPr>
          </a:p>
          <a:p>
            <a:pPr>
              <a:lnSpc>
                <a:spcPct val="200000"/>
              </a:lnSpc>
            </a:pPr>
            <a:r>
              <a:rPr lang="en-US" altLang="zh-CN" sz="1200" dirty="0">
                <a:solidFill>
                  <a:srgbClr val="2E2E2E"/>
                </a:solidFill>
                <a:latin typeface="微软雅黑" panose="020B0503020204020204" pitchFamily="34" charset="-122"/>
                <a:ea typeface="微软雅黑" panose="020B0503020204020204" pitchFamily="34" charset="-122"/>
              </a:rPr>
              <a:t>- </a:t>
            </a:r>
            <a:r>
              <a:rPr lang="en-US" altLang="zh-CN" sz="1200" i="0" dirty="0">
                <a:solidFill>
                  <a:srgbClr val="2E2E2E"/>
                </a:solidFill>
                <a:effectLst/>
                <a:latin typeface="微软雅黑" panose="020B0503020204020204" pitchFamily="34" charset="-122"/>
                <a:ea typeface="微软雅黑" panose="020B0503020204020204" pitchFamily="34" charset="-122"/>
              </a:rPr>
              <a:t>Rare earth oxide-supported noble metal, </a:t>
            </a:r>
            <a:r>
              <a:rPr lang="zh-CN" altLang="en-US" sz="1200" dirty="0"/>
              <a:t>-稀土氧化物为载体的贵金属</a:t>
            </a:r>
            <a:endParaRPr lang="en-US" altLang="zh-CN" sz="1200" i="0" dirty="0">
              <a:solidFill>
                <a:srgbClr val="2E2E2E"/>
              </a:solidFill>
              <a:effectLst/>
              <a:latin typeface="微软雅黑" panose="020B0503020204020204" pitchFamily="34" charset="-122"/>
              <a:ea typeface="微软雅黑" panose="020B0503020204020204" pitchFamily="34" charset="-122"/>
            </a:endParaRPr>
          </a:p>
          <a:p>
            <a:pPr>
              <a:lnSpc>
                <a:spcPct val="200000"/>
              </a:lnSpc>
            </a:pPr>
            <a:r>
              <a:rPr lang="en-US" altLang="zh-CN" sz="1200" i="0" dirty="0">
                <a:solidFill>
                  <a:srgbClr val="2E2E2E"/>
                </a:solidFill>
                <a:effectLst/>
                <a:latin typeface="微软雅黑" panose="020B0503020204020204" pitchFamily="34" charset="-122"/>
                <a:ea typeface="微软雅黑" panose="020B0503020204020204" pitchFamily="34" charset="-122"/>
              </a:rPr>
              <a:t>- Mixed rare earth oxide-supported noble metal catalysts</a:t>
            </a:r>
            <a:endParaRPr lang="en-US" altLang="zh-CN" i="0" dirty="0">
              <a:solidFill>
                <a:srgbClr val="2E2E2E"/>
              </a:solidFill>
              <a:effectLst/>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xmlns="" id="{ADE8AE84-BD00-4804-B288-CB92A3ED6C68}"/>
              </a:ext>
            </a:extLst>
          </p:cNvPr>
          <p:cNvSpPr txBox="1"/>
          <p:nvPr/>
        </p:nvSpPr>
        <p:spPr>
          <a:xfrm>
            <a:off x="412423" y="-22619"/>
            <a:ext cx="5272529" cy="623248"/>
          </a:xfrm>
          <a:prstGeom prst="rect">
            <a:avLst/>
          </a:prstGeom>
          <a:noFill/>
        </p:spPr>
        <p:txBody>
          <a:bodyPr wrap="square" lIns="68580" tIns="34290" rIns="68580" bIns="34290">
            <a:spAutoFit/>
          </a:bodyPr>
          <a:lstStyle/>
          <a:p>
            <a:pPr marL="214313" indent="-214313">
              <a:lnSpc>
                <a:spcPct val="200000"/>
              </a:lnSpc>
              <a:buFont typeface="Wingdings" panose="05000000000000000000" pitchFamily="2" charset="2"/>
              <a:buChar char="l"/>
            </a:pPr>
            <a:r>
              <a:rPr lang="en-US" altLang="zh-CN" sz="1800" b="1" dirty="0">
                <a:latin typeface="微软雅黑" panose="020B0503020204020204" pitchFamily="34" charset="-122"/>
                <a:ea typeface="微软雅黑" panose="020B0503020204020204" pitchFamily="34" charset="-122"/>
              </a:rPr>
              <a:t>Environmental Catalysis </a:t>
            </a:r>
            <a:r>
              <a:rPr lang="zh-CN" altLang="en-US" sz="1800" b="1" dirty="0">
                <a:latin typeface="微软雅黑" panose="020B0503020204020204" pitchFamily="34" charset="-122"/>
                <a:ea typeface="微软雅黑" panose="020B0503020204020204" pitchFamily="34" charset="-122"/>
              </a:rPr>
              <a:t>环境催化</a:t>
            </a:r>
            <a:endParaRPr lang="en-US" altLang="zh-CN" sz="1800" b="1" dirty="0">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xmlns="" id="{E9C8EDB9-3857-4AE8-8FB3-F5DCCD69B2E8}"/>
              </a:ext>
            </a:extLst>
          </p:cNvPr>
          <p:cNvPicPr>
            <a:picLocks noChangeAspect="1"/>
          </p:cNvPicPr>
          <p:nvPr/>
        </p:nvPicPr>
        <p:blipFill>
          <a:blip r:embed="rId2"/>
          <a:stretch>
            <a:fillRect/>
          </a:stretch>
        </p:blipFill>
        <p:spPr>
          <a:xfrm>
            <a:off x="5841673" y="1805487"/>
            <a:ext cx="3069255" cy="2348064"/>
          </a:xfrm>
          <a:prstGeom prst="rect">
            <a:avLst/>
          </a:prstGeom>
        </p:spPr>
      </p:pic>
      <p:sp>
        <p:nvSpPr>
          <p:cNvPr id="8" name="文本框 7">
            <a:extLst>
              <a:ext uri="{FF2B5EF4-FFF2-40B4-BE49-F238E27FC236}">
                <a16:creationId xmlns:a16="http://schemas.microsoft.com/office/drawing/2014/main" xmlns="" id="{15D653E2-9E9F-4111-956D-22D2610967DE}"/>
              </a:ext>
            </a:extLst>
          </p:cNvPr>
          <p:cNvSpPr txBox="1"/>
          <p:nvPr/>
        </p:nvSpPr>
        <p:spPr>
          <a:xfrm>
            <a:off x="5933585" y="4153552"/>
            <a:ext cx="3299970" cy="1023357"/>
          </a:xfrm>
          <a:prstGeom prst="rect">
            <a:avLst/>
          </a:prstGeom>
          <a:noFill/>
        </p:spPr>
        <p:txBody>
          <a:bodyPr wrap="square" lIns="68580" tIns="34290" rIns="68580" bIns="34290" rtlCol="0">
            <a:spAutoFit/>
          </a:bodyPr>
          <a:lstStyle/>
          <a:p>
            <a:r>
              <a:rPr lang="en-US" altLang="zh-CN" sz="900" b="1" dirty="0">
                <a:solidFill>
                  <a:srgbClr val="323232"/>
                </a:solidFill>
                <a:latin typeface="NexusSerif"/>
              </a:rPr>
              <a:t>Conversion of hydrocarbons and product yields on La0</a:t>
            </a:r>
            <a:r>
              <a:rPr lang="en-US" altLang="zh-CN" sz="900" b="1" baseline="-25000" dirty="0">
                <a:solidFill>
                  <a:srgbClr val="323232"/>
                </a:solidFill>
                <a:latin typeface="NexusSerif"/>
              </a:rPr>
              <a:t>.8</a:t>
            </a:r>
            <a:r>
              <a:rPr lang="en-US" altLang="zh-CN" sz="900" b="1" dirty="0">
                <a:solidFill>
                  <a:srgbClr val="323232"/>
                </a:solidFill>
                <a:latin typeface="NexusSerif"/>
              </a:rPr>
              <a:t>Sr</a:t>
            </a:r>
            <a:r>
              <a:rPr lang="en-US" altLang="zh-CN" sz="900" b="1" baseline="-25000" dirty="0">
                <a:solidFill>
                  <a:srgbClr val="323232"/>
                </a:solidFill>
                <a:latin typeface="NexusSerif"/>
              </a:rPr>
              <a:t>0.2</a:t>
            </a:r>
            <a:r>
              <a:rPr lang="en-US" altLang="zh-CN" sz="900" b="1" dirty="0">
                <a:solidFill>
                  <a:srgbClr val="323232"/>
                </a:solidFill>
                <a:latin typeface="NexusSerif"/>
              </a:rPr>
              <a:t>MnO</a:t>
            </a:r>
            <a:r>
              <a:rPr lang="en-US" altLang="zh-CN" sz="900" b="1" baseline="-25000" dirty="0">
                <a:solidFill>
                  <a:srgbClr val="323232"/>
                </a:solidFill>
                <a:latin typeface="NexusSerif"/>
              </a:rPr>
              <a:t>3+</a:t>
            </a:r>
            <a:r>
              <a:rPr lang="en-US" altLang="zh-CN" sz="900" b="1" i="1" baseline="-25000" dirty="0">
                <a:solidFill>
                  <a:srgbClr val="323232"/>
                </a:solidFill>
                <a:latin typeface="NexusSerif"/>
              </a:rPr>
              <a:t>x</a:t>
            </a:r>
            <a:r>
              <a:rPr lang="en-US" altLang="zh-CN" sz="900" b="1" dirty="0">
                <a:solidFill>
                  <a:srgbClr val="323232"/>
                </a:solidFill>
                <a:latin typeface="NexusSerif"/>
              </a:rPr>
              <a:t> versus reaction temperature ([HC] = 500 ppm [O</a:t>
            </a:r>
            <a:r>
              <a:rPr lang="en-US" altLang="zh-CN" sz="900" b="1" baseline="-25000" dirty="0">
                <a:solidFill>
                  <a:srgbClr val="323232"/>
                </a:solidFill>
                <a:latin typeface="NexusSerif"/>
              </a:rPr>
              <a:t>2</a:t>
            </a:r>
            <a:r>
              <a:rPr lang="en-US" altLang="zh-CN" sz="900" b="1" dirty="0">
                <a:solidFill>
                  <a:srgbClr val="323232"/>
                </a:solidFill>
                <a:latin typeface="NexusSerif"/>
              </a:rPr>
              <a:t>] = 21 vol%, SV = 20000 h</a:t>
            </a:r>
            <a:r>
              <a:rPr lang="en-US" altLang="zh-CN" sz="900" b="1" baseline="30000" dirty="0">
                <a:solidFill>
                  <a:srgbClr val="323232"/>
                </a:solidFill>
                <a:latin typeface="NexusSerif"/>
              </a:rPr>
              <a:t>−1</a:t>
            </a:r>
            <a:r>
              <a:rPr lang="en-US" altLang="zh-CN" sz="900" b="1" dirty="0">
                <a:solidFill>
                  <a:srgbClr val="323232"/>
                </a:solidFill>
                <a:latin typeface="NexusSerif"/>
              </a:rPr>
              <a:t>)</a:t>
            </a:r>
            <a:r>
              <a:rPr lang="zh-CN" altLang="en-US" sz="900" b="1" dirty="0">
                <a:solidFill>
                  <a:srgbClr val="323232"/>
                </a:solidFill>
                <a:latin typeface="NexusSerif"/>
              </a:rPr>
              <a:t> </a:t>
            </a:r>
            <a:r>
              <a:rPr lang="en-US" altLang="zh-CN" sz="900" b="1" dirty="0">
                <a:solidFill>
                  <a:srgbClr val="323232"/>
                </a:solidFill>
                <a:latin typeface="NexusSerif"/>
              </a:rPr>
              <a:t>La0.8Sr0.2MnO3+x</a:t>
            </a:r>
            <a:r>
              <a:rPr lang="zh-CN" altLang="en-US" sz="900" b="1" dirty="0">
                <a:solidFill>
                  <a:srgbClr val="323232"/>
                </a:solidFill>
                <a:latin typeface="NexusSerif"/>
              </a:rPr>
              <a:t>催化剂上烃类转化及产物产率与反应温度</a:t>
            </a:r>
            <a:endParaRPr lang="en-US" altLang="zh-CN" sz="900" b="1" dirty="0">
              <a:solidFill>
                <a:srgbClr val="323232"/>
              </a:solidFill>
              <a:latin typeface="NexusSerif"/>
            </a:endParaRPr>
          </a:p>
          <a:p>
            <a:r>
              <a:rPr lang="en-US" altLang="zh-CN" sz="600" dirty="0"/>
              <a:t>V. </a:t>
            </a:r>
            <a:r>
              <a:rPr lang="en-US" altLang="zh-CN" sz="600" dirty="0" err="1"/>
              <a:t>Blasin-Aubé</a:t>
            </a:r>
            <a:r>
              <a:rPr lang="en-US" altLang="zh-CN" sz="600" dirty="0"/>
              <a:t>, J. </a:t>
            </a:r>
            <a:r>
              <a:rPr lang="en-US" altLang="zh-CN" sz="600" dirty="0" err="1"/>
              <a:t>Belkouch</a:t>
            </a:r>
            <a:r>
              <a:rPr lang="en-US" altLang="zh-CN" sz="600" dirty="0"/>
              <a:t>, L. Monceaux</a:t>
            </a:r>
          </a:p>
          <a:p>
            <a:r>
              <a:rPr lang="en-US" altLang="zh-CN" sz="600" dirty="0"/>
              <a:t>General study of catalytic oxidation of various VOCs over La0.8Sr0.2MnO3+x perovskite catalyst−influence of mixture</a:t>
            </a:r>
          </a:p>
          <a:p>
            <a:r>
              <a:rPr lang="en-US" altLang="zh-CN" sz="600" dirty="0"/>
              <a:t>Appl </a:t>
            </a:r>
            <a:r>
              <a:rPr lang="en-US" altLang="zh-CN" sz="600" dirty="0" err="1"/>
              <a:t>Catal</a:t>
            </a:r>
            <a:r>
              <a:rPr lang="en-US" altLang="zh-CN" sz="600" dirty="0"/>
              <a:t>, B, 43 (2003), p. 175</a:t>
            </a:r>
            <a:endParaRPr lang="zh-CN" altLang="en-US" sz="600" dirty="0"/>
          </a:p>
        </p:txBody>
      </p:sp>
      <p:pic>
        <p:nvPicPr>
          <p:cNvPr id="4" name="图片 3">
            <a:extLst>
              <a:ext uri="{FF2B5EF4-FFF2-40B4-BE49-F238E27FC236}">
                <a16:creationId xmlns:a16="http://schemas.microsoft.com/office/drawing/2014/main" xmlns="" id="{CB53B819-36D1-4B7A-A325-97A74C0689C6}"/>
              </a:ext>
            </a:extLst>
          </p:cNvPr>
          <p:cNvPicPr>
            <a:picLocks noChangeAspect="1"/>
          </p:cNvPicPr>
          <p:nvPr/>
        </p:nvPicPr>
        <p:blipFill>
          <a:blip r:embed="rId3"/>
          <a:stretch>
            <a:fillRect/>
          </a:stretch>
        </p:blipFill>
        <p:spPr>
          <a:xfrm>
            <a:off x="7465219" y="0"/>
            <a:ext cx="1678781" cy="692944"/>
          </a:xfrm>
          <a:prstGeom prst="rect">
            <a:avLst/>
          </a:prstGeom>
        </p:spPr>
      </p:pic>
      <p:sp>
        <p:nvSpPr>
          <p:cNvPr id="9" name="文本框 8">
            <a:extLst>
              <a:ext uri="{FF2B5EF4-FFF2-40B4-BE49-F238E27FC236}">
                <a16:creationId xmlns:a16="http://schemas.microsoft.com/office/drawing/2014/main" xmlns="" id="{2C73FE77-A636-4BD0-A99A-3BC622B8FCAE}"/>
              </a:ext>
            </a:extLst>
          </p:cNvPr>
          <p:cNvSpPr txBox="1"/>
          <p:nvPr/>
        </p:nvSpPr>
        <p:spPr>
          <a:xfrm>
            <a:off x="1989292" y="3294997"/>
            <a:ext cx="4616777" cy="253916"/>
          </a:xfrm>
          <a:prstGeom prst="rect">
            <a:avLst/>
          </a:prstGeom>
          <a:noFill/>
        </p:spPr>
        <p:txBody>
          <a:bodyPr wrap="square" lIns="68580" tIns="34290" rIns="68580" bIns="34290">
            <a:spAutoFit/>
          </a:bodyPr>
          <a:lstStyle/>
          <a:p>
            <a:r>
              <a:rPr lang="zh-CN" altLang="en-US" sz="1200" dirty="0"/>
              <a:t>-稀土氧化物</a:t>
            </a:r>
          </a:p>
        </p:txBody>
      </p:sp>
      <p:sp>
        <p:nvSpPr>
          <p:cNvPr id="10" name="文本框 9">
            <a:extLst>
              <a:ext uri="{FF2B5EF4-FFF2-40B4-BE49-F238E27FC236}">
                <a16:creationId xmlns:a16="http://schemas.microsoft.com/office/drawing/2014/main" xmlns="" id="{ECEE1E0C-8010-43EF-B04F-5F11969D5BB8}"/>
              </a:ext>
            </a:extLst>
          </p:cNvPr>
          <p:cNvSpPr txBox="1"/>
          <p:nvPr/>
        </p:nvSpPr>
        <p:spPr>
          <a:xfrm>
            <a:off x="503537" y="4573638"/>
            <a:ext cx="4616777" cy="386388"/>
          </a:xfrm>
          <a:prstGeom prst="rect">
            <a:avLst/>
          </a:prstGeom>
          <a:noFill/>
        </p:spPr>
        <p:txBody>
          <a:bodyPr wrap="square" lIns="68580" tIns="34290" rIns="68580" bIns="34290">
            <a:spAutoFit/>
          </a:bodyPr>
          <a:lstStyle/>
          <a:p>
            <a:pPr marL="214313" indent="-214313">
              <a:lnSpc>
                <a:spcPct val="200000"/>
              </a:lnSpc>
              <a:buFontTx/>
              <a:buChar char="-"/>
            </a:pPr>
            <a:r>
              <a:rPr lang="zh-CN" altLang="en-US" sz="1200" dirty="0"/>
              <a:t>混合稀土氧化物为载体的贵金属催化剂</a:t>
            </a:r>
            <a:endParaRPr lang="en-US" altLang="zh-CN" sz="1200" dirty="0">
              <a:solidFill>
                <a:srgbClr val="2E2E2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581918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6D139758-2F6F-4444-A0C8-822BD9166421}"/>
              </a:ext>
            </a:extLst>
          </p:cNvPr>
          <p:cNvPicPr>
            <a:picLocks noChangeAspect="1"/>
          </p:cNvPicPr>
          <p:nvPr/>
        </p:nvPicPr>
        <p:blipFill>
          <a:blip r:embed="rId2"/>
          <a:stretch>
            <a:fillRect/>
          </a:stretch>
        </p:blipFill>
        <p:spPr>
          <a:xfrm>
            <a:off x="537549" y="764823"/>
            <a:ext cx="2243138" cy="785813"/>
          </a:xfrm>
          <a:prstGeom prst="rect">
            <a:avLst/>
          </a:prstGeom>
        </p:spPr>
      </p:pic>
      <p:sp>
        <p:nvSpPr>
          <p:cNvPr id="4" name="文本框 3">
            <a:extLst>
              <a:ext uri="{FF2B5EF4-FFF2-40B4-BE49-F238E27FC236}">
                <a16:creationId xmlns:a16="http://schemas.microsoft.com/office/drawing/2014/main" xmlns="" id="{4675B13D-8F99-4C0B-9ABB-2FE8B82DD466}"/>
              </a:ext>
            </a:extLst>
          </p:cNvPr>
          <p:cNvSpPr txBox="1"/>
          <p:nvPr/>
        </p:nvSpPr>
        <p:spPr>
          <a:xfrm>
            <a:off x="346435" y="162612"/>
            <a:ext cx="5520385" cy="346249"/>
          </a:xfrm>
          <a:prstGeom prst="rect">
            <a:avLst/>
          </a:prstGeom>
          <a:noFill/>
        </p:spPr>
        <p:txBody>
          <a:bodyPr wrap="square" lIns="68580" tIns="34290" rIns="68580" bIns="34290" rtlCol="0">
            <a:spAutoFit/>
          </a:bodyPr>
          <a:lstStyle/>
          <a:p>
            <a:pPr marL="214313" indent="-214313">
              <a:buFont typeface="Wingdings" panose="05000000000000000000" pitchFamily="2" charset="2"/>
              <a:buChar char="l"/>
            </a:pPr>
            <a:r>
              <a:rPr lang="en-US" altLang="zh-CN" sz="1800" b="1" dirty="0">
                <a:latin typeface="微软雅黑" panose="020B0503020204020204" pitchFamily="34" charset="-122"/>
                <a:ea typeface="微软雅黑" panose="020B0503020204020204" pitchFamily="34" charset="-122"/>
              </a:rPr>
              <a:t>Application in TWC </a:t>
            </a:r>
            <a:r>
              <a:rPr lang="zh-CN" altLang="en-US" sz="1800" b="1" dirty="0">
                <a:latin typeface="微软雅黑" panose="020B0503020204020204" pitchFamily="34" charset="-122"/>
                <a:ea typeface="微软雅黑" panose="020B0503020204020204" pitchFamily="34" charset="-122"/>
              </a:rPr>
              <a:t>在三效催化剂中的应用</a:t>
            </a:r>
          </a:p>
        </p:txBody>
      </p:sp>
      <p:pic>
        <p:nvPicPr>
          <p:cNvPr id="6" name="图片 5">
            <a:extLst>
              <a:ext uri="{FF2B5EF4-FFF2-40B4-BE49-F238E27FC236}">
                <a16:creationId xmlns:a16="http://schemas.microsoft.com/office/drawing/2014/main" xmlns="" id="{6CBE9890-112F-4C41-972B-53048FAAC040}"/>
              </a:ext>
            </a:extLst>
          </p:cNvPr>
          <p:cNvPicPr>
            <a:picLocks noChangeAspect="1"/>
          </p:cNvPicPr>
          <p:nvPr/>
        </p:nvPicPr>
        <p:blipFill>
          <a:blip r:embed="rId3"/>
          <a:stretch>
            <a:fillRect/>
          </a:stretch>
        </p:blipFill>
        <p:spPr>
          <a:xfrm>
            <a:off x="199693" y="1568133"/>
            <a:ext cx="3123256" cy="3412756"/>
          </a:xfrm>
          <a:prstGeom prst="rect">
            <a:avLst/>
          </a:prstGeom>
        </p:spPr>
      </p:pic>
      <p:pic>
        <p:nvPicPr>
          <p:cNvPr id="8" name="图片 7">
            <a:extLst>
              <a:ext uri="{FF2B5EF4-FFF2-40B4-BE49-F238E27FC236}">
                <a16:creationId xmlns:a16="http://schemas.microsoft.com/office/drawing/2014/main" xmlns="" id="{E6D24519-1934-4BB0-ABCD-7965405C6975}"/>
              </a:ext>
            </a:extLst>
          </p:cNvPr>
          <p:cNvPicPr>
            <a:picLocks noChangeAspect="1"/>
          </p:cNvPicPr>
          <p:nvPr/>
        </p:nvPicPr>
        <p:blipFill>
          <a:blip r:embed="rId4"/>
          <a:stretch>
            <a:fillRect/>
          </a:stretch>
        </p:blipFill>
        <p:spPr>
          <a:xfrm>
            <a:off x="3277180" y="714080"/>
            <a:ext cx="2589641" cy="1279689"/>
          </a:xfrm>
          <a:prstGeom prst="rect">
            <a:avLst/>
          </a:prstGeom>
        </p:spPr>
      </p:pic>
      <p:pic>
        <p:nvPicPr>
          <p:cNvPr id="10" name="图片 9">
            <a:extLst>
              <a:ext uri="{FF2B5EF4-FFF2-40B4-BE49-F238E27FC236}">
                <a16:creationId xmlns:a16="http://schemas.microsoft.com/office/drawing/2014/main" xmlns="" id="{580BFDE4-C29F-4148-93BC-64EB449C1A35}"/>
              </a:ext>
            </a:extLst>
          </p:cNvPr>
          <p:cNvPicPr>
            <a:picLocks noChangeAspect="1"/>
          </p:cNvPicPr>
          <p:nvPr/>
        </p:nvPicPr>
        <p:blipFill>
          <a:blip r:embed="rId5"/>
          <a:stretch>
            <a:fillRect/>
          </a:stretch>
        </p:blipFill>
        <p:spPr>
          <a:xfrm>
            <a:off x="5998039" y="800926"/>
            <a:ext cx="2433125" cy="3835373"/>
          </a:xfrm>
          <a:prstGeom prst="rect">
            <a:avLst/>
          </a:prstGeom>
        </p:spPr>
      </p:pic>
      <p:pic>
        <p:nvPicPr>
          <p:cNvPr id="12" name="图片 11">
            <a:extLst>
              <a:ext uri="{FF2B5EF4-FFF2-40B4-BE49-F238E27FC236}">
                <a16:creationId xmlns:a16="http://schemas.microsoft.com/office/drawing/2014/main" xmlns="" id="{A5CE4AC0-59A0-4079-977A-40C388DA714F}"/>
              </a:ext>
            </a:extLst>
          </p:cNvPr>
          <p:cNvPicPr>
            <a:picLocks noChangeAspect="1"/>
          </p:cNvPicPr>
          <p:nvPr/>
        </p:nvPicPr>
        <p:blipFill>
          <a:blip r:embed="rId6"/>
          <a:stretch>
            <a:fillRect/>
          </a:stretch>
        </p:blipFill>
        <p:spPr>
          <a:xfrm>
            <a:off x="5987517" y="4636299"/>
            <a:ext cx="2443647" cy="468316"/>
          </a:xfrm>
          <a:prstGeom prst="rect">
            <a:avLst/>
          </a:prstGeom>
        </p:spPr>
      </p:pic>
      <p:sp>
        <p:nvSpPr>
          <p:cNvPr id="13" name="文本框 12">
            <a:extLst>
              <a:ext uri="{FF2B5EF4-FFF2-40B4-BE49-F238E27FC236}">
                <a16:creationId xmlns:a16="http://schemas.microsoft.com/office/drawing/2014/main" xmlns="" id="{D2CA9B00-1421-4B04-9F80-33D716049394}"/>
              </a:ext>
            </a:extLst>
          </p:cNvPr>
          <p:cNvSpPr txBox="1"/>
          <p:nvPr/>
        </p:nvSpPr>
        <p:spPr>
          <a:xfrm>
            <a:off x="3801359" y="2087002"/>
            <a:ext cx="2065461" cy="623248"/>
          </a:xfrm>
          <a:prstGeom prst="rect">
            <a:avLst/>
          </a:prstGeom>
          <a:noFill/>
        </p:spPr>
        <p:txBody>
          <a:bodyPr wrap="square" lIns="68580" tIns="34290" rIns="68580" bIns="34290" rtlCol="0">
            <a:spAutoFit/>
          </a:bodyPr>
          <a:lstStyle/>
          <a:p>
            <a:r>
              <a:rPr lang="en-US" altLang="zh-CN" sz="1200" b="1" dirty="0">
                <a:latin typeface="微软雅黑" panose="020B0503020204020204" pitchFamily="34" charset="-122"/>
                <a:ea typeface="微软雅黑" panose="020B0503020204020204" pitchFamily="34" charset="-122"/>
              </a:rPr>
              <a:t>Rare earth oxides stabilize PGM</a:t>
            </a:r>
          </a:p>
          <a:p>
            <a:r>
              <a:rPr lang="zh-CN" altLang="en-US" sz="1200" b="1" dirty="0">
                <a:latin typeface="微软雅黑" panose="020B0503020204020204" pitchFamily="34" charset="-122"/>
                <a:ea typeface="微软雅黑" panose="020B0503020204020204" pitchFamily="34" charset="-122"/>
              </a:rPr>
              <a:t>稀土氧化物稳定贵金属</a:t>
            </a:r>
          </a:p>
        </p:txBody>
      </p:sp>
      <p:pic>
        <p:nvPicPr>
          <p:cNvPr id="15" name="图片 14">
            <a:extLst>
              <a:ext uri="{FF2B5EF4-FFF2-40B4-BE49-F238E27FC236}">
                <a16:creationId xmlns:a16="http://schemas.microsoft.com/office/drawing/2014/main" xmlns="" id="{DDFCCE37-41B1-46CD-9960-0E3D773A4873}"/>
              </a:ext>
            </a:extLst>
          </p:cNvPr>
          <p:cNvPicPr>
            <a:picLocks noChangeAspect="1"/>
          </p:cNvPicPr>
          <p:nvPr/>
        </p:nvPicPr>
        <p:blipFill>
          <a:blip r:embed="rId7"/>
          <a:stretch>
            <a:fillRect/>
          </a:stretch>
        </p:blipFill>
        <p:spPr>
          <a:xfrm>
            <a:off x="3609354" y="2847392"/>
            <a:ext cx="1847277" cy="1582028"/>
          </a:xfrm>
          <a:prstGeom prst="rect">
            <a:avLst/>
          </a:prstGeom>
        </p:spPr>
      </p:pic>
      <p:sp>
        <p:nvSpPr>
          <p:cNvPr id="17" name="文本框 16">
            <a:extLst>
              <a:ext uri="{FF2B5EF4-FFF2-40B4-BE49-F238E27FC236}">
                <a16:creationId xmlns:a16="http://schemas.microsoft.com/office/drawing/2014/main" xmlns="" id="{7DD9D661-1EA8-4579-BC56-D1DFFEAE5DA5}"/>
              </a:ext>
            </a:extLst>
          </p:cNvPr>
          <p:cNvSpPr txBox="1"/>
          <p:nvPr/>
        </p:nvSpPr>
        <p:spPr>
          <a:xfrm>
            <a:off x="3676826" y="4496140"/>
            <a:ext cx="2082578" cy="438582"/>
          </a:xfrm>
          <a:prstGeom prst="rect">
            <a:avLst/>
          </a:prstGeom>
          <a:noFill/>
        </p:spPr>
        <p:txBody>
          <a:bodyPr wrap="square" lIns="68580" tIns="34290" rIns="68580" bIns="34290" rtlCol="0">
            <a:spAutoFit/>
          </a:bodyPr>
          <a:lstStyle/>
          <a:p>
            <a:r>
              <a:rPr lang="en-US" altLang="zh-CN" sz="1200" b="1" dirty="0">
                <a:latin typeface="微软雅黑" panose="020B0503020204020204" pitchFamily="34" charset="-122"/>
                <a:ea typeface="微软雅黑" panose="020B0503020204020204" pitchFamily="34" charset="-122"/>
              </a:rPr>
              <a:t>Alumina and Rare earth oxide composite</a:t>
            </a:r>
            <a:endParaRPr lang="zh-CN" altLang="en-US" sz="1200" b="1" dirty="0">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xmlns="" id="{6EF2350C-2707-4DD0-9D01-7A3E8869F83F}"/>
              </a:ext>
            </a:extLst>
          </p:cNvPr>
          <p:cNvPicPr>
            <a:picLocks noChangeAspect="1"/>
          </p:cNvPicPr>
          <p:nvPr/>
        </p:nvPicPr>
        <p:blipFill>
          <a:blip r:embed="rId8"/>
          <a:stretch>
            <a:fillRect/>
          </a:stretch>
        </p:blipFill>
        <p:spPr>
          <a:xfrm>
            <a:off x="7465219" y="71880"/>
            <a:ext cx="1678781" cy="692944"/>
          </a:xfrm>
          <a:prstGeom prst="rect">
            <a:avLst/>
          </a:prstGeom>
        </p:spPr>
      </p:pic>
      <p:sp>
        <p:nvSpPr>
          <p:cNvPr id="2" name="文本框 1">
            <a:extLst>
              <a:ext uri="{FF2B5EF4-FFF2-40B4-BE49-F238E27FC236}">
                <a16:creationId xmlns:a16="http://schemas.microsoft.com/office/drawing/2014/main" xmlns="" id="{43972DA4-0EAD-455A-BF0D-BCF135441977}"/>
              </a:ext>
            </a:extLst>
          </p:cNvPr>
          <p:cNvSpPr txBox="1"/>
          <p:nvPr/>
        </p:nvSpPr>
        <p:spPr>
          <a:xfrm>
            <a:off x="3657469" y="4870457"/>
            <a:ext cx="1985159" cy="253916"/>
          </a:xfrm>
          <a:prstGeom prst="rect">
            <a:avLst/>
          </a:prstGeom>
          <a:noFill/>
        </p:spPr>
        <p:txBody>
          <a:bodyPr wrap="none" lIns="68580" tIns="34290" rIns="68580" bIns="34290" rtlCol="0">
            <a:spAutoFit/>
          </a:bodyPr>
          <a:lstStyle/>
          <a:p>
            <a:r>
              <a:rPr lang="zh-CN" altLang="en-US" sz="1200" b="1" dirty="0"/>
              <a:t>氧化铝和稀土氧化物复合物</a:t>
            </a:r>
          </a:p>
        </p:txBody>
      </p:sp>
    </p:spTree>
    <p:extLst>
      <p:ext uri="{BB962C8B-B14F-4D97-AF65-F5344CB8AC3E}">
        <p14:creationId xmlns:p14="http://schemas.microsoft.com/office/powerpoint/2010/main" xmlns="" val="3760430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D5B47740-5340-4EC1-97E6-98BF0AF35AFA}"/>
              </a:ext>
            </a:extLst>
          </p:cNvPr>
          <p:cNvSpPr>
            <a:spLocks noGrp="1"/>
          </p:cNvSpPr>
          <p:nvPr>
            <p:ph idx="1"/>
          </p:nvPr>
        </p:nvSpPr>
        <p:spPr>
          <a:xfrm>
            <a:off x="395926" y="287493"/>
            <a:ext cx="7165734" cy="3263504"/>
          </a:xfrm>
        </p:spPr>
        <p:txBody>
          <a:bodyPr/>
          <a:lstStyle/>
          <a:p>
            <a:pPr marL="0" indent="0">
              <a:buNone/>
            </a:pPr>
            <a:r>
              <a:rPr lang="zh-CN" altLang="en-US" sz="1500" dirty="0">
                <a:solidFill>
                  <a:srgbClr val="00162D"/>
                </a:solidFill>
                <a:latin typeface="微软雅黑" panose="020B0503020204020204" pitchFamily="34" charset="-122"/>
                <a:ea typeface="微软雅黑" panose="020B0503020204020204" pitchFamily="34" charset="-122"/>
              </a:rPr>
              <a:t>‘</a:t>
            </a:r>
            <a:r>
              <a:rPr lang="en-US" altLang="zh-CN" sz="1500" b="1" dirty="0">
                <a:solidFill>
                  <a:srgbClr val="00162D"/>
                </a:solidFill>
                <a:latin typeface="微软雅黑" panose="020B0503020204020204" pitchFamily="34" charset="-122"/>
                <a:ea typeface="微软雅黑" panose="020B0503020204020204" pitchFamily="34" charset="-122"/>
              </a:rPr>
              <a:t>Rare earth</a:t>
            </a:r>
            <a:r>
              <a:rPr lang="zh-CN" altLang="en-US" sz="1500" b="1" dirty="0">
                <a:solidFill>
                  <a:srgbClr val="00162D"/>
                </a:solidFill>
                <a:latin typeface="微软雅黑" panose="020B0503020204020204" pitchFamily="34" charset="-122"/>
                <a:ea typeface="微软雅黑" panose="020B0503020204020204" pitchFamily="34" charset="-122"/>
              </a:rPr>
              <a:t>’</a:t>
            </a:r>
            <a:r>
              <a:rPr lang="en-US" altLang="zh-CN" sz="1500" b="1" dirty="0">
                <a:solidFill>
                  <a:srgbClr val="00162D"/>
                </a:solidFill>
                <a:latin typeface="微软雅黑" panose="020B0503020204020204" pitchFamily="34" charset="-122"/>
                <a:ea typeface="微软雅黑" panose="020B0503020204020204" pitchFamily="34" charset="-122"/>
              </a:rPr>
              <a:t>, a general term for 17 mineral elements in the periodic table, have seen increasing use, and have become known as "industrial vitamins”. </a:t>
            </a:r>
          </a:p>
          <a:p>
            <a:pPr marL="0" indent="0">
              <a:buNone/>
            </a:pPr>
            <a:r>
              <a:rPr lang="zh-CN" altLang="en-US" sz="1500" b="1" dirty="0">
                <a:solidFill>
                  <a:srgbClr val="00162D"/>
                </a:solidFill>
                <a:latin typeface="微软雅黑" panose="020B0503020204020204" pitchFamily="34" charset="-122"/>
                <a:ea typeface="微软雅黑" panose="020B0503020204020204" pitchFamily="34" charset="-122"/>
              </a:rPr>
              <a:t>稀土是元素周期表中</a:t>
            </a:r>
            <a:r>
              <a:rPr lang="en-US" altLang="zh-CN" sz="1500" b="1" dirty="0">
                <a:solidFill>
                  <a:srgbClr val="00162D"/>
                </a:solidFill>
                <a:latin typeface="微软雅黑" panose="020B0503020204020204" pitchFamily="34" charset="-122"/>
                <a:ea typeface="微软雅黑" panose="020B0503020204020204" pitchFamily="34" charset="-122"/>
              </a:rPr>
              <a:t>17</a:t>
            </a:r>
            <a:r>
              <a:rPr lang="zh-CN" altLang="en-US" sz="1500" b="1" dirty="0">
                <a:solidFill>
                  <a:srgbClr val="00162D"/>
                </a:solidFill>
                <a:latin typeface="微软雅黑" panose="020B0503020204020204" pitchFamily="34" charset="-122"/>
                <a:ea typeface="微软雅黑" panose="020B0503020204020204" pitchFamily="34" charset="-122"/>
              </a:rPr>
              <a:t>种矿物元素的总称，用途日益广泛，被称为“工业维生素”</a:t>
            </a:r>
            <a:endParaRPr lang="zh-CN" altLang="en-US" sz="1500" b="1" dirty="0">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xmlns="" id="{711F4693-00E3-4C7B-BABC-1B7F3552BCE7}"/>
              </a:ext>
            </a:extLst>
          </p:cNvPr>
          <p:cNvSpPr txBox="1"/>
          <p:nvPr/>
        </p:nvSpPr>
        <p:spPr>
          <a:xfrm>
            <a:off x="487837" y="1315876"/>
            <a:ext cx="7861954" cy="3393237"/>
          </a:xfrm>
          <a:prstGeom prst="rect">
            <a:avLst/>
          </a:prstGeom>
          <a:noFill/>
        </p:spPr>
        <p:txBody>
          <a:bodyPr wrap="square" lIns="68580" tIns="34290" rIns="68580" bIns="34290" rtlCol="0">
            <a:spAutoFit/>
          </a:bodyPr>
          <a:lstStyle/>
          <a:p>
            <a:pPr>
              <a:lnSpc>
                <a:spcPct val="200000"/>
              </a:lnSpc>
            </a:pPr>
            <a:r>
              <a:rPr lang="en-US" altLang="zh-CN" sz="1800" b="1" dirty="0">
                <a:latin typeface="微软雅黑" panose="020B0503020204020204" pitchFamily="34" charset="-122"/>
                <a:ea typeface="微软雅黑" panose="020B0503020204020204" pitchFamily="34" charset="-122"/>
              </a:rPr>
              <a:t>We would like to discuss:</a:t>
            </a:r>
            <a:r>
              <a:rPr lang="zh-CN" altLang="en-US" sz="1800" b="1" dirty="0">
                <a:latin typeface="微软雅黑" panose="020B0503020204020204" pitchFamily="34" charset="-122"/>
                <a:ea typeface="微软雅黑" panose="020B0503020204020204" pitchFamily="34" charset="-122"/>
              </a:rPr>
              <a:t>我们想讨论：</a:t>
            </a:r>
            <a:endParaRPr lang="en-US" altLang="zh-CN" sz="1800" b="1" dirty="0">
              <a:latin typeface="微软雅黑" panose="020B0503020204020204" pitchFamily="34" charset="-122"/>
              <a:ea typeface="微软雅黑" panose="020B0503020204020204" pitchFamily="34" charset="-122"/>
            </a:endParaRPr>
          </a:p>
          <a:p>
            <a:pPr marL="257175" indent="-257175">
              <a:lnSpc>
                <a:spcPct val="200000"/>
              </a:lnSpc>
              <a:buAutoNum type="arabicPeriod"/>
            </a:pPr>
            <a:r>
              <a:rPr lang="en-US" altLang="zh-CN" sz="1500" b="1" dirty="0">
                <a:latin typeface="微软雅黑" panose="020B0503020204020204" pitchFamily="34" charset="-122"/>
                <a:ea typeface="微软雅黑" panose="020B0503020204020204" pitchFamily="34" charset="-122"/>
              </a:rPr>
              <a:t>Current status of rare earth elements</a:t>
            </a:r>
            <a:r>
              <a:rPr lang="zh-CN" altLang="en-US" sz="1500" b="1" dirty="0">
                <a:latin typeface="微软雅黑" panose="020B0503020204020204" pitchFamily="34" charset="-122"/>
                <a:ea typeface="微软雅黑" panose="020B0503020204020204" pitchFamily="34" charset="-122"/>
              </a:rPr>
              <a:t>稀土元素现状。</a:t>
            </a:r>
            <a:endParaRPr lang="en-US" altLang="zh-CN" sz="1500" b="1" dirty="0">
              <a:latin typeface="微软雅黑" panose="020B0503020204020204" pitchFamily="34" charset="-122"/>
              <a:ea typeface="微软雅黑" panose="020B0503020204020204" pitchFamily="34" charset="-122"/>
            </a:endParaRPr>
          </a:p>
          <a:p>
            <a:pPr marL="257175" indent="-257175">
              <a:lnSpc>
                <a:spcPct val="200000"/>
              </a:lnSpc>
              <a:buAutoNum type="arabicPeriod"/>
            </a:pPr>
            <a:r>
              <a:rPr lang="en-US" altLang="zh-CN" sz="1500" b="1" dirty="0">
                <a:latin typeface="微软雅黑" panose="020B0503020204020204" pitchFamily="34" charset="-122"/>
                <a:ea typeface="微软雅黑" panose="020B0503020204020204" pitchFamily="34" charset="-122"/>
              </a:rPr>
              <a:t>Progress of applications of rare earth materials in catalysis</a:t>
            </a:r>
            <a:r>
              <a:rPr lang="zh-CN" altLang="en-US" sz="1500" b="1" dirty="0">
                <a:latin typeface="微软雅黑" panose="020B0503020204020204" pitchFamily="34" charset="-122"/>
                <a:ea typeface="微软雅黑" panose="020B0503020204020204" pitchFamily="34" charset="-122"/>
              </a:rPr>
              <a:t>稀土材料在催化中的应用进展</a:t>
            </a:r>
            <a:endParaRPr lang="en-US" altLang="zh-CN" sz="1500" b="1" dirty="0">
              <a:latin typeface="微软雅黑" panose="020B0503020204020204" pitchFamily="34" charset="-122"/>
              <a:ea typeface="微软雅黑" panose="020B0503020204020204" pitchFamily="34" charset="-122"/>
            </a:endParaRPr>
          </a:p>
          <a:p>
            <a:pPr marL="257175" indent="-257175">
              <a:lnSpc>
                <a:spcPct val="200000"/>
              </a:lnSpc>
              <a:buAutoNum type="arabicPeriod"/>
            </a:pPr>
            <a:r>
              <a:rPr lang="en-US" altLang="zh-CN" sz="1500" b="1" dirty="0">
                <a:latin typeface="微软雅黑" panose="020B0503020204020204" pitchFamily="34" charset="-122"/>
                <a:ea typeface="微软雅黑" panose="020B0503020204020204" pitchFamily="34" charset="-122"/>
              </a:rPr>
              <a:t>Progress of applications of rare earth materials in new energy field</a:t>
            </a:r>
            <a:r>
              <a:rPr lang="zh-CN" altLang="en-US" sz="1500" b="1" dirty="0">
                <a:latin typeface="微软雅黑" panose="020B0503020204020204" pitchFamily="34" charset="-122"/>
                <a:ea typeface="微软雅黑" panose="020B0503020204020204" pitchFamily="34" charset="-122"/>
              </a:rPr>
              <a:t>稀土材料在新能源领域的应用进展</a:t>
            </a:r>
            <a:endParaRPr lang="en-US" altLang="zh-CN" sz="1500" b="1" dirty="0">
              <a:latin typeface="微软雅黑" panose="020B0503020204020204" pitchFamily="34" charset="-122"/>
              <a:ea typeface="微软雅黑" panose="020B0503020204020204" pitchFamily="34" charset="-122"/>
            </a:endParaRPr>
          </a:p>
          <a:p>
            <a:pPr marL="257175" indent="-257175">
              <a:lnSpc>
                <a:spcPct val="200000"/>
              </a:lnSpc>
              <a:buAutoNum type="arabicPeriod"/>
            </a:pPr>
            <a:r>
              <a:rPr lang="en-US" altLang="zh-CN" sz="1500" b="1" dirty="0">
                <a:latin typeface="微软雅黑" panose="020B0503020204020204" pitchFamily="34" charset="-122"/>
                <a:ea typeface="微软雅黑" panose="020B0503020204020204" pitchFamily="34" charset="-122"/>
              </a:rPr>
              <a:t>Future perspectives</a:t>
            </a:r>
            <a:r>
              <a:rPr lang="zh-CN" altLang="en-US" sz="1500" b="1" dirty="0">
                <a:latin typeface="微软雅黑" panose="020B0503020204020204" pitchFamily="34" charset="-122"/>
                <a:ea typeface="微软雅黑" panose="020B0503020204020204" pitchFamily="34" charset="-122"/>
              </a:rPr>
              <a:t>未来展望</a:t>
            </a:r>
            <a:endParaRPr lang="en-US" altLang="zh-CN" sz="1500" b="1" dirty="0">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xmlns="" id="{B6E79DB7-B224-44B6-9EDA-4741EAE22C2F}"/>
              </a:ext>
            </a:extLst>
          </p:cNvPr>
          <p:cNvPicPr>
            <a:picLocks noChangeAspect="1"/>
          </p:cNvPicPr>
          <p:nvPr/>
        </p:nvPicPr>
        <p:blipFill>
          <a:blip r:embed="rId2"/>
          <a:stretch>
            <a:fillRect/>
          </a:stretch>
        </p:blipFill>
        <p:spPr>
          <a:xfrm>
            <a:off x="7275136" y="234465"/>
            <a:ext cx="1678781" cy="602764"/>
          </a:xfrm>
          <a:prstGeom prst="rect">
            <a:avLst/>
          </a:prstGeom>
        </p:spPr>
      </p:pic>
    </p:spTree>
    <p:extLst>
      <p:ext uri="{BB962C8B-B14F-4D97-AF65-F5344CB8AC3E}">
        <p14:creationId xmlns:p14="http://schemas.microsoft.com/office/powerpoint/2010/main" xmlns="" val="4244234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3FCF90F3-61E7-4D30-95A3-CA443803E8C2}"/>
              </a:ext>
            </a:extLst>
          </p:cNvPr>
          <p:cNvSpPr txBox="1"/>
          <p:nvPr/>
        </p:nvSpPr>
        <p:spPr>
          <a:xfrm>
            <a:off x="438346" y="78830"/>
            <a:ext cx="4636220" cy="623248"/>
          </a:xfrm>
          <a:prstGeom prst="rect">
            <a:avLst/>
          </a:prstGeom>
          <a:noFill/>
        </p:spPr>
        <p:txBody>
          <a:bodyPr wrap="square" lIns="68580" tIns="34290" rIns="68580" bIns="34290">
            <a:spAutoFit/>
          </a:bodyPr>
          <a:lstStyle/>
          <a:p>
            <a:pPr marL="214313" indent="-214313">
              <a:lnSpc>
                <a:spcPct val="200000"/>
              </a:lnSpc>
              <a:buFont typeface="Wingdings" panose="05000000000000000000" pitchFamily="2" charset="2"/>
              <a:buChar char="l"/>
            </a:pPr>
            <a:r>
              <a:rPr lang="en-US" altLang="zh-CN" sz="1800" b="1" dirty="0">
                <a:latin typeface="微软雅黑" panose="020B0503020204020204" pitchFamily="34" charset="-122"/>
                <a:ea typeface="微软雅黑" panose="020B0503020204020204" pitchFamily="34" charset="-122"/>
              </a:rPr>
              <a:t>Single-atom Site Catalysis</a:t>
            </a:r>
          </a:p>
        </p:txBody>
      </p:sp>
      <p:pic>
        <p:nvPicPr>
          <p:cNvPr id="5" name="图片 4">
            <a:extLst>
              <a:ext uri="{FF2B5EF4-FFF2-40B4-BE49-F238E27FC236}">
                <a16:creationId xmlns:a16="http://schemas.microsoft.com/office/drawing/2014/main" xmlns="" id="{DFA016AE-8005-4535-8DDD-7294A20FBF22}"/>
              </a:ext>
            </a:extLst>
          </p:cNvPr>
          <p:cNvPicPr>
            <a:picLocks noChangeAspect="1"/>
          </p:cNvPicPr>
          <p:nvPr/>
        </p:nvPicPr>
        <p:blipFill>
          <a:blip r:embed="rId2"/>
          <a:stretch>
            <a:fillRect/>
          </a:stretch>
        </p:blipFill>
        <p:spPr>
          <a:xfrm>
            <a:off x="538874" y="1503428"/>
            <a:ext cx="3357563" cy="2886075"/>
          </a:xfrm>
          <a:prstGeom prst="rect">
            <a:avLst/>
          </a:prstGeom>
        </p:spPr>
      </p:pic>
      <p:sp>
        <p:nvSpPr>
          <p:cNvPr id="7" name="文本框 6">
            <a:extLst>
              <a:ext uri="{FF2B5EF4-FFF2-40B4-BE49-F238E27FC236}">
                <a16:creationId xmlns:a16="http://schemas.microsoft.com/office/drawing/2014/main" xmlns="" id="{67B8FB0F-B43C-45AD-9954-07C7EC6BD08E}"/>
              </a:ext>
            </a:extLst>
          </p:cNvPr>
          <p:cNvSpPr txBox="1"/>
          <p:nvPr/>
        </p:nvSpPr>
        <p:spPr>
          <a:xfrm>
            <a:off x="602506" y="1007256"/>
            <a:ext cx="3293931" cy="284693"/>
          </a:xfrm>
          <a:prstGeom prst="rect">
            <a:avLst/>
          </a:prstGeom>
          <a:noFill/>
        </p:spPr>
        <p:txBody>
          <a:bodyPr wrap="square" lIns="68580" tIns="34290" rIns="68580" bIns="34290">
            <a:spAutoFit/>
          </a:bodyPr>
          <a:lstStyle/>
          <a:p>
            <a:pPr algn="l"/>
            <a:r>
              <a:rPr lang="en-US" altLang="zh-CN" b="1" i="0" dirty="0">
                <a:solidFill>
                  <a:srgbClr val="000000"/>
                </a:solidFill>
                <a:effectLst/>
                <a:latin typeface="Roboto"/>
              </a:rPr>
              <a:t>Nitrogen and Carbon Dioxide Reduction</a:t>
            </a:r>
          </a:p>
        </p:txBody>
      </p:sp>
      <p:sp>
        <p:nvSpPr>
          <p:cNvPr id="9" name="文本框 8">
            <a:extLst>
              <a:ext uri="{FF2B5EF4-FFF2-40B4-BE49-F238E27FC236}">
                <a16:creationId xmlns:a16="http://schemas.microsoft.com/office/drawing/2014/main" xmlns="" id="{8C719AF9-E24F-4FD8-9E7A-AD885D1DC464}"/>
              </a:ext>
            </a:extLst>
          </p:cNvPr>
          <p:cNvSpPr txBox="1"/>
          <p:nvPr/>
        </p:nvSpPr>
        <p:spPr>
          <a:xfrm>
            <a:off x="602506" y="4437963"/>
            <a:ext cx="3712026" cy="438582"/>
          </a:xfrm>
          <a:prstGeom prst="rect">
            <a:avLst/>
          </a:prstGeom>
          <a:noFill/>
        </p:spPr>
        <p:txBody>
          <a:bodyPr wrap="square" lIns="68580" tIns="34290" rIns="68580" bIns="34290">
            <a:spAutoFit/>
          </a:bodyPr>
          <a:lstStyle/>
          <a:p>
            <a:pPr algn="l"/>
            <a:r>
              <a:rPr lang="en-US" altLang="zh-CN" sz="800" dirty="0" err="1">
                <a:solidFill>
                  <a:srgbClr val="000000"/>
                </a:solidFill>
                <a:latin typeface="微软雅黑" panose="020B0503020204020204" pitchFamily="34" charset="-122"/>
                <a:ea typeface="微软雅黑" panose="020B0503020204020204" pitchFamily="34" charset="-122"/>
              </a:rPr>
              <a:t>Jieyuan</a:t>
            </a:r>
            <a:r>
              <a:rPr lang="en-US" altLang="zh-CN" sz="800" dirty="0">
                <a:solidFill>
                  <a:srgbClr val="000000"/>
                </a:solidFill>
                <a:latin typeface="微软雅黑" panose="020B0503020204020204" pitchFamily="34" charset="-122"/>
                <a:ea typeface="微软雅黑" panose="020B0503020204020204" pitchFamily="34" charset="-122"/>
              </a:rPr>
              <a:t> Liu, </a:t>
            </a:r>
            <a:r>
              <a:rPr lang="en-US" altLang="zh-CN" sz="800" dirty="0" err="1">
                <a:solidFill>
                  <a:srgbClr val="000000"/>
                </a:solidFill>
                <a:latin typeface="微软雅黑" panose="020B0503020204020204" pitchFamily="34" charset="-122"/>
                <a:ea typeface="微软雅黑" panose="020B0503020204020204" pitchFamily="34" charset="-122"/>
              </a:rPr>
              <a:t>Xue</a:t>
            </a:r>
            <a:r>
              <a:rPr lang="en-US" altLang="zh-CN" sz="800" dirty="0">
                <a:solidFill>
                  <a:srgbClr val="000000"/>
                </a:solidFill>
                <a:latin typeface="微软雅黑" panose="020B0503020204020204" pitchFamily="34" charset="-122"/>
                <a:ea typeface="微软雅黑" panose="020B0503020204020204" pitchFamily="34" charset="-122"/>
              </a:rPr>
              <a:t> Kong, </a:t>
            </a:r>
            <a:r>
              <a:rPr lang="en-US" altLang="zh-CN" sz="800" dirty="0" err="1">
                <a:solidFill>
                  <a:srgbClr val="000000"/>
                </a:solidFill>
                <a:latin typeface="微软雅黑" panose="020B0503020204020204" pitchFamily="34" charset="-122"/>
                <a:ea typeface="微软雅黑" panose="020B0503020204020204" pitchFamily="34" charset="-122"/>
              </a:rPr>
              <a:t>Lirong</a:t>
            </a:r>
            <a:r>
              <a:rPr lang="en-US" altLang="zh-CN" sz="800" dirty="0">
                <a:solidFill>
                  <a:srgbClr val="000000"/>
                </a:solidFill>
                <a:latin typeface="微软雅黑" panose="020B0503020204020204" pitchFamily="34" charset="-122"/>
                <a:ea typeface="微软雅黑" panose="020B0503020204020204" pitchFamily="34" charset="-122"/>
              </a:rPr>
              <a:t> Zheng, Xu Guo, </a:t>
            </a:r>
            <a:r>
              <a:rPr lang="en-US" altLang="zh-CN" sz="800" dirty="0" err="1">
                <a:solidFill>
                  <a:srgbClr val="000000"/>
                </a:solidFill>
                <a:latin typeface="微软雅黑" panose="020B0503020204020204" pitchFamily="34" charset="-122"/>
                <a:ea typeface="微软雅黑" panose="020B0503020204020204" pitchFamily="34" charset="-122"/>
              </a:rPr>
              <a:t>Xiaofang</a:t>
            </a:r>
            <a:r>
              <a:rPr lang="en-US" altLang="zh-CN" sz="800" dirty="0">
                <a:solidFill>
                  <a:srgbClr val="000000"/>
                </a:solidFill>
                <a:latin typeface="微软雅黑" panose="020B0503020204020204" pitchFamily="34" charset="-122"/>
                <a:ea typeface="微软雅黑" panose="020B0503020204020204" pitchFamily="34" charset="-122"/>
              </a:rPr>
              <a:t> Liu, and </a:t>
            </a:r>
            <a:r>
              <a:rPr lang="en-US" altLang="zh-CN" sz="800" dirty="0" err="1">
                <a:solidFill>
                  <a:srgbClr val="000000"/>
                </a:solidFill>
                <a:latin typeface="微软雅黑" panose="020B0503020204020204" pitchFamily="34" charset="-122"/>
                <a:ea typeface="微软雅黑" panose="020B0503020204020204" pitchFamily="34" charset="-122"/>
              </a:rPr>
              <a:t>Jianglan</a:t>
            </a:r>
            <a:r>
              <a:rPr lang="en-US" altLang="zh-CN" sz="800" dirty="0">
                <a:solidFill>
                  <a:srgbClr val="000000"/>
                </a:solidFill>
                <a:latin typeface="微软雅黑" panose="020B0503020204020204" pitchFamily="34" charset="-122"/>
                <a:ea typeface="微软雅黑" panose="020B0503020204020204" pitchFamily="34" charset="-122"/>
              </a:rPr>
              <a:t> Shui</a:t>
            </a:r>
          </a:p>
          <a:p>
            <a:pPr algn="l"/>
            <a:r>
              <a:rPr lang="en-US" altLang="zh-CN" sz="800" i="1" dirty="0">
                <a:solidFill>
                  <a:srgbClr val="000000"/>
                </a:solidFill>
                <a:latin typeface="微软雅黑" panose="020B0503020204020204" pitchFamily="34" charset="-122"/>
                <a:ea typeface="微软雅黑" panose="020B0503020204020204" pitchFamily="34" charset="-122"/>
              </a:rPr>
              <a:t>ACS Nano</a:t>
            </a:r>
            <a:r>
              <a:rPr lang="en-US" altLang="zh-CN" sz="800" dirty="0">
                <a:solidFill>
                  <a:srgbClr val="000000"/>
                </a:solidFill>
                <a:latin typeface="微软雅黑" panose="020B0503020204020204" pitchFamily="34" charset="-122"/>
                <a:ea typeface="微软雅黑" panose="020B0503020204020204" pitchFamily="34" charset="-122"/>
              </a:rPr>
              <a:t> </a:t>
            </a:r>
            <a:r>
              <a:rPr lang="en-US" altLang="zh-CN" sz="800" b="1" dirty="0">
                <a:solidFill>
                  <a:srgbClr val="000000"/>
                </a:solidFill>
                <a:latin typeface="微软雅黑" panose="020B0503020204020204" pitchFamily="34" charset="-122"/>
                <a:ea typeface="微软雅黑" panose="020B0503020204020204" pitchFamily="34" charset="-122"/>
              </a:rPr>
              <a:t>2020</a:t>
            </a:r>
            <a:r>
              <a:rPr lang="en-US" altLang="zh-CN" sz="800" dirty="0">
                <a:solidFill>
                  <a:srgbClr val="000000"/>
                </a:solidFill>
                <a:latin typeface="微软雅黑" panose="020B0503020204020204" pitchFamily="34" charset="-122"/>
                <a:ea typeface="微软雅黑" panose="020B0503020204020204" pitchFamily="34" charset="-122"/>
              </a:rPr>
              <a:t> </a:t>
            </a:r>
            <a:r>
              <a:rPr lang="en-US" altLang="zh-CN" sz="800" i="1" dirty="0">
                <a:solidFill>
                  <a:srgbClr val="000000"/>
                </a:solidFill>
                <a:latin typeface="微软雅黑" panose="020B0503020204020204" pitchFamily="34" charset="-122"/>
                <a:ea typeface="微软雅黑" panose="020B0503020204020204" pitchFamily="34" charset="-122"/>
              </a:rPr>
              <a:t>14</a:t>
            </a:r>
            <a:r>
              <a:rPr lang="en-US" altLang="zh-CN" sz="800" dirty="0">
                <a:solidFill>
                  <a:srgbClr val="000000"/>
                </a:solidFill>
                <a:latin typeface="微软雅黑" panose="020B0503020204020204" pitchFamily="34" charset="-122"/>
                <a:ea typeface="微软雅黑" panose="020B0503020204020204" pitchFamily="34" charset="-122"/>
              </a:rPr>
              <a:t> (1), 1093-1101</a:t>
            </a:r>
          </a:p>
        </p:txBody>
      </p:sp>
      <p:pic>
        <p:nvPicPr>
          <p:cNvPr id="4" name="图片 3">
            <a:extLst>
              <a:ext uri="{FF2B5EF4-FFF2-40B4-BE49-F238E27FC236}">
                <a16:creationId xmlns:a16="http://schemas.microsoft.com/office/drawing/2014/main" xmlns="" id="{CDF7674E-B61F-4525-A1CD-78A0FB2AA995}"/>
              </a:ext>
            </a:extLst>
          </p:cNvPr>
          <p:cNvPicPr>
            <a:picLocks noChangeAspect="1"/>
          </p:cNvPicPr>
          <p:nvPr/>
        </p:nvPicPr>
        <p:blipFill>
          <a:blip r:embed="rId3"/>
          <a:stretch>
            <a:fillRect/>
          </a:stretch>
        </p:blipFill>
        <p:spPr>
          <a:xfrm>
            <a:off x="7465219" y="2192"/>
            <a:ext cx="1678781" cy="692944"/>
          </a:xfrm>
          <a:prstGeom prst="rect">
            <a:avLst/>
          </a:prstGeom>
        </p:spPr>
      </p:pic>
      <p:sp>
        <p:nvSpPr>
          <p:cNvPr id="8" name="文本框 7">
            <a:extLst>
              <a:ext uri="{FF2B5EF4-FFF2-40B4-BE49-F238E27FC236}">
                <a16:creationId xmlns:a16="http://schemas.microsoft.com/office/drawing/2014/main" xmlns="" id="{B2EB0EF9-5FD0-4FB0-9E3D-89A577E0ABEB}"/>
              </a:ext>
            </a:extLst>
          </p:cNvPr>
          <p:cNvSpPr txBox="1"/>
          <p:nvPr/>
        </p:nvSpPr>
        <p:spPr>
          <a:xfrm>
            <a:off x="4233446" y="1007256"/>
            <a:ext cx="4371680" cy="3208571"/>
          </a:xfrm>
          <a:prstGeom prst="rect">
            <a:avLst/>
          </a:prstGeom>
          <a:noFill/>
        </p:spPr>
        <p:txBody>
          <a:bodyPr wrap="square" lIns="68580" tIns="34290" rIns="68580" bIns="34290">
            <a:spAutoFit/>
          </a:bodyPr>
          <a:lstStyle/>
          <a:p>
            <a:pPr algn="l"/>
            <a:r>
              <a:rPr lang="en-US" altLang="zh-CN" sz="1500" b="1" dirty="0">
                <a:solidFill>
                  <a:srgbClr val="505050"/>
                </a:solidFill>
                <a:latin typeface="微软雅黑" panose="020B0503020204020204" pitchFamily="34" charset="-122"/>
                <a:ea typeface="微软雅黑" panose="020B0503020204020204" pitchFamily="34" charset="-122"/>
              </a:rPr>
              <a:t>Synthesis Methods for</a:t>
            </a:r>
            <a:r>
              <a:rPr lang="zh-CN" altLang="en-US" sz="1500" b="1" dirty="0">
                <a:solidFill>
                  <a:srgbClr val="505050"/>
                </a:solidFill>
                <a:latin typeface="微软雅黑" panose="020B0503020204020204" pitchFamily="34" charset="-122"/>
                <a:ea typeface="微软雅黑" panose="020B0503020204020204" pitchFamily="34" charset="-122"/>
              </a:rPr>
              <a:t> </a:t>
            </a:r>
            <a:r>
              <a:rPr lang="en-US" altLang="zh-CN" sz="1500" b="1" dirty="0">
                <a:solidFill>
                  <a:srgbClr val="505050"/>
                </a:solidFill>
                <a:latin typeface="微软雅黑" panose="020B0503020204020204" pitchFamily="34" charset="-122"/>
                <a:ea typeface="微软雅黑" panose="020B0503020204020204" pitchFamily="34" charset="-122"/>
              </a:rPr>
              <a:t>Single</a:t>
            </a:r>
            <a:r>
              <a:rPr lang="zh-CN" altLang="en-US" sz="1500" b="1" dirty="0">
                <a:solidFill>
                  <a:srgbClr val="505050"/>
                </a:solidFill>
                <a:latin typeface="微软雅黑" panose="020B0503020204020204" pitchFamily="34" charset="-122"/>
                <a:ea typeface="微软雅黑" panose="020B0503020204020204" pitchFamily="34" charset="-122"/>
              </a:rPr>
              <a:t> </a:t>
            </a:r>
            <a:r>
              <a:rPr lang="en-US" altLang="zh-CN" sz="1500" b="1" dirty="0">
                <a:solidFill>
                  <a:srgbClr val="505050"/>
                </a:solidFill>
                <a:latin typeface="微软雅黑" panose="020B0503020204020204" pitchFamily="34" charset="-122"/>
                <a:ea typeface="微软雅黑" panose="020B0503020204020204" pitchFamily="34" charset="-122"/>
              </a:rPr>
              <a:t>Site</a:t>
            </a:r>
            <a:r>
              <a:rPr lang="zh-CN" altLang="en-US" sz="1500" b="1" dirty="0">
                <a:solidFill>
                  <a:srgbClr val="505050"/>
                </a:solidFill>
                <a:latin typeface="微软雅黑" panose="020B0503020204020204" pitchFamily="34" charset="-122"/>
                <a:ea typeface="微软雅黑" panose="020B0503020204020204" pitchFamily="34" charset="-122"/>
              </a:rPr>
              <a:t> </a:t>
            </a:r>
            <a:r>
              <a:rPr lang="en-US" altLang="zh-CN" sz="1500" b="1" dirty="0">
                <a:solidFill>
                  <a:srgbClr val="505050"/>
                </a:solidFill>
                <a:latin typeface="微软雅黑" panose="020B0503020204020204" pitchFamily="34" charset="-122"/>
                <a:ea typeface="微软雅黑" panose="020B0503020204020204" pitchFamily="34" charset="-122"/>
              </a:rPr>
              <a:t>Catalysts:</a:t>
            </a:r>
          </a:p>
          <a:p>
            <a:pPr algn="l"/>
            <a:r>
              <a:rPr lang="zh-CN" altLang="en-US" dirty="0"/>
              <a:t>单位点催化剂的合成方法：</a:t>
            </a:r>
            <a:endParaRPr lang="en-US" altLang="zh-CN" b="1" i="0" dirty="0">
              <a:solidFill>
                <a:srgbClr val="505050"/>
              </a:solidFill>
              <a:effectLst/>
              <a:latin typeface="微软雅黑" panose="020B0503020204020204" pitchFamily="34" charset="-122"/>
              <a:ea typeface="微软雅黑" panose="020B0503020204020204" pitchFamily="34" charset="-122"/>
            </a:endParaRPr>
          </a:p>
          <a:p>
            <a:pPr marL="214313" indent="-214313">
              <a:lnSpc>
                <a:spcPct val="200000"/>
              </a:lnSpc>
              <a:buFont typeface="Wingdings" panose="05000000000000000000" pitchFamily="2" charset="2"/>
              <a:buChar char="l"/>
            </a:pPr>
            <a:r>
              <a:rPr lang="en-US" altLang="zh-CN" b="1" i="0" dirty="0">
                <a:solidFill>
                  <a:srgbClr val="505050"/>
                </a:solidFill>
                <a:effectLst/>
                <a:latin typeface="微软雅黑" panose="020B0503020204020204" pitchFamily="34" charset="-122"/>
                <a:ea typeface="微软雅黑" panose="020B0503020204020204" pitchFamily="34" charset="-122"/>
              </a:rPr>
              <a:t>Wet chemical methods</a:t>
            </a:r>
            <a:r>
              <a:rPr lang="zh-CN" altLang="en-US" dirty="0"/>
              <a:t>湿化学法</a:t>
            </a:r>
            <a:endParaRPr lang="en-US" altLang="zh-CN" b="1" i="0" dirty="0">
              <a:solidFill>
                <a:srgbClr val="505050"/>
              </a:solidFill>
              <a:effectLst/>
              <a:latin typeface="微软雅黑" panose="020B0503020204020204" pitchFamily="34" charset="-122"/>
              <a:ea typeface="微软雅黑" panose="020B0503020204020204" pitchFamily="34" charset="-122"/>
            </a:endParaRPr>
          </a:p>
          <a:p>
            <a:pPr marL="214313" indent="-214313">
              <a:lnSpc>
                <a:spcPct val="150000"/>
              </a:lnSpc>
              <a:buFont typeface="Wingdings" panose="05000000000000000000" pitchFamily="2" charset="2"/>
              <a:buChar char="l"/>
            </a:pPr>
            <a:r>
              <a:rPr lang="en-US" altLang="zh-CN" b="1" i="0" dirty="0">
                <a:solidFill>
                  <a:srgbClr val="505050"/>
                </a:solidFill>
                <a:effectLst/>
                <a:latin typeface="微软雅黑" panose="020B0503020204020204" pitchFamily="34" charset="-122"/>
                <a:ea typeface="微软雅黑" panose="020B0503020204020204" pitchFamily="34" charset="-122"/>
              </a:rPr>
              <a:t>Atoms trapping</a:t>
            </a:r>
            <a:r>
              <a:rPr lang="zh-CN" altLang="en-US" dirty="0"/>
              <a:t>原子俘获</a:t>
            </a:r>
            <a:endParaRPr lang="en-US" altLang="zh-CN" b="1" dirty="0">
              <a:solidFill>
                <a:srgbClr val="505050"/>
              </a:solidFill>
              <a:latin typeface="微软雅黑" panose="020B0503020204020204" pitchFamily="34" charset="-122"/>
              <a:ea typeface="微软雅黑" panose="020B0503020204020204" pitchFamily="34" charset="-122"/>
            </a:endParaRPr>
          </a:p>
          <a:p>
            <a:pPr marL="214313" indent="-214313">
              <a:lnSpc>
                <a:spcPct val="150000"/>
              </a:lnSpc>
              <a:buFont typeface="Wingdings" panose="05000000000000000000" pitchFamily="2" charset="2"/>
              <a:buChar char="l"/>
            </a:pPr>
            <a:r>
              <a:rPr lang="en-US" altLang="zh-CN" b="1" i="0" dirty="0">
                <a:solidFill>
                  <a:srgbClr val="505050"/>
                </a:solidFill>
                <a:effectLst/>
                <a:latin typeface="微软雅黑" panose="020B0503020204020204" pitchFamily="34" charset="-122"/>
                <a:ea typeface="微软雅黑" panose="020B0503020204020204" pitchFamily="34" charset="-122"/>
              </a:rPr>
              <a:t>Atomic layer deposition</a:t>
            </a:r>
            <a:r>
              <a:rPr lang="zh-CN" altLang="en-US" dirty="0"/>
              <a:t>原子层沉积</a:t>
            </a:r>
            <a:endParaRPr lang="en-US" altLang="zh-CN" b="1" i="0" dirty="0">
              <a:solidFill>
                <a:srgbClr val="505050"/>
              </a:solidFill>
              <a:effectLst/>
              <a:latin typeface="微软雅黑" panose="020B0503020204020204" pitchFamily="34" charset="-122"/>
              <a:ea typeface="微软雅黑" panose="020B0503020204020204" pitchFamily="34" charset="-122"/>
            </a:endParaRPr>
          </a:p>
          <a:p>
            <a:pPr marL="214313" indent="-214313">
              <a:lnSpc>
                <a:spcPct val="150000"/>
              </a:lnSpc>
              <a:buFont typeface="Wingdings" panose="05000000000000000000" pitchFamily="2" charset="2"/>
              <a:buChar char="l"/>
            </a:pPr>
            <a:r>
              <a:rPr lang="en-US" altLang="zh-CN" b="1" i="0" dirty="0">
                <a:solidFill>
                  <a:srgbClr val="505050"/>
                </a:solidFill>
                <a:effectLst/>
                <a:latin typeface="微软雅黑" panose="020B0503020204020204" pitchFamily="34" charset="-122"/>
                <a:ea typeface="微软雅黑" panose="020B0503020204020204" pitchFamily="34" charset="-122"/>
              </a:rPr>
              <a:t>Hydrothermal treatment</a:t>
            </a:r>
            <a:r>
              <a:rPr lang="zh-CN" altLang="en-US" dirty="0"/>
              <a:t>水热处理</a:t>
            </a:r>
            <a:endParaRPr lang="en-US" altLang="zh-CN" b="1" dirty="0">
              <a:solidFill>
                <a:srgbClr val="505050"/>
              </a:solidFill>
              <a:latin typeface="微软雅黑" panose="020B0503020204020204" pitchFamily="34" charset="-122"/>
              <a:ea typeface="微软雅黑" panose="020B0503020204020204" pitchFamily="34" charset="-122"/>
            </a:endParaRPr>
          </a:p>
          <a:p>
            <a:pPr marL="214313" indent="-214313">
              <a:lnSpc>
                <a:spcPct val="150000"/>
              </a:lnSpc>
              <a:buFont typeface="Wingdings" panose="05000000000000000000" pitchFamily="2" charset="2"/>
              <a:buChar char="l"/>
            </a:pPr>
            <a:r>
              <a:rPr lang="en-US" altLang="zh-CN" b="1" i="0" dirty="0">
                <a:solidFill>
                  <a:srgbClr val="505050"/>
                </a:solidFill>
                <a:effectLst/>
                <a:latin typeface="微软雅黑" panose="020B0503020204020204" pitchFamily="34" charset="-122"/>
                <a:ea typeface="微软雅黑" panose="020B0503020204020204" pitchFamily="34" charset="-122"/>
              </a:rPr>
              <a:t>Atom confinement and coordination</a:t>
            </a:r>
            <a:r>
              <a:rPr lang="zh-CN" altLang="en-US" dirty="0"/>
              <a:t>原子限制与配位</a:t>
            </a:r>
          </a:p>
          <a:p>
            <a:pPr marL="214313" indent="-214313">
              <a:lnSpc>
                <a:spcPct val="150000"/>
              </a:lnSpc>
              <a:buFont typeface="Wingdings" panose="05000000000000000000" pitchFamily="2" charset="2"/>
              <a:buChar char="l"/>
            </a:pPr>
            <a:endParaRPr lang="en-US" altLang="zh-CN" b="1" i="0" dirty="0">
              <a:solidFill>
                <a:srgbClr val="505050"/>
              </a:solidFill>
              <a:effectLst/>
              <a:latin typeface="微软雅黑" panose="020B0503020204020204" pitchFamily="34" charset="-122"/>
              <a:ea typeface="微软雅黑" panose="020B0503020204020204" pitchFamily="34" charset="-122"/>
            </a:endParaRPr>
          </a:p>
          <a:p>
            <a:pPr marL="214313" indent="-214313">
              <a:lnSpc>
                <a:spcPct val="150000"/>
              </a:lnSpc>
              <a:buFont typeface="Wingdings" panose="05000000000000000000" pitchFamily="2" charset="2"/>
              <a:buChar char="l"/>
            </a:pPr>
            <a:endParaRPr lang="en-US" altLang="zh-CN" b="1" i="0" dirty="0">
              <a:solidFill>
                <a:srgbClr val="505050"/>
              </a:solidFill>
              <a:effectLst/>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xmlns="" id="{C68C6211-B6D9-4CC5-B1D2-393CE949CBB7}"/>
              </a:ext>
            </a:extLst>
          </p:cNvPr>
          <p:cNvSpPr txBox="1"/>
          <p:nvPr/>
        </p:nvSpPr>
        <p:spPr>
          <a:xfrm>
            <a:off x="1069354" y="1201169"/>
            <a:ext cx="4570821" cy="284693"/>
          </a:xfrm>
          <a:prstGeom prst="rect">
            <a:avLst/>
          </a:prstGeom>
          <a:noFill/>
        </p:spPr>
        <p:txBody>
          <a:bodyPr wrap="square" lIns="68580" tIns="34290" rIns="68580" bIns="34290">
            <a:spAutoFit/>
          </a:bodyPr>
          <a:lstStyle/>
          <a:p>
            <a:r>
              <a:rPr lang="zh-CN" altLang="en-US" dirty="0"/>
              <a:t>氮和二氧化碳还原</a:t>
            </a:r>
          </a:p>
        </p:txBody>
      </p:sp>
    </p:spTree>
    <p:extLst>
      <p:ext uri="{BB962C8B-B14F-4D97-AF65-F5344CB8AC3E}">
        <p14:creationId xmlns:p14="http://schemas.microsoft.com/office/powerpoint/2010/main" xmlns="" val="2439730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A4B19DA1-3128-4F7C-AAFD-76FFA7CE0153}"/>
              </a:ext>
            </a:extLst>
          </p:cNvPr>
          <p:cNvPicPr>
            <a:picLocks noChangeAspect="1"/>
          </p:cNvPicPr>
          <p:nvPr/>
        </p:nvPicPr>
        <p:blipFill>
          <a:blip r:embed="rId2"/>
          <a:stretch>
            <a:fillRect/>
          </a:stretch>
        </p:blipFill>
        <p:spPr>
          <a:xfrm>
            <a:off x="264319" y="563763"/>
            <a:ext cx="8021842" cy="4336850"/>
          </a:xfrm>
          <a:prstGeom prst="rect">
            <a:avLst/>
          </a:prstGeom>
        </p:spPr>
      </p:pic>
      <p:pic>
        <p:nvPicPr>
          <p:cNvPr id="5" name="图片 4">
            <a:extLst>
              <a:ext uri="{FF2B5EF4-FFF2-40B4-BE49-F238E27FC236}">
                <a16:creationId xmlns:a16="http://schemas.microsoft.com/office/drawing/2014/main" xmlns="" id="{F38F1BE2-8D2A-4494-B1E3-A780B2874C60}"/>
              </a:ext>
            </a:extLst>
          </p:cNvPr>
          <p:cNvPicPr>
            <a:picLocks noChangeAspect="1"/>
          </p:cNvPicPr>
          <p:nvPr/>
        </p:nvPicPr>
        <p:blipFill>
          <a:blip r:embed="rId2"/>
          <a:stretch>
            <a:fillRect/>
          </a:stretch>
        </p:blipFill>
        <p:spPr>
          <a:xfrm>
            <a:off x="264319" y="655497"/>
            <a:ext cx="7852160" cy="4245115"/>
          </a:xfrm>
          <a:prstGeom prst="rect">
            <a:avLst/>
          </a:prstGeom>
        </p:spPr>
      </p:pic>
      <p:pic>
        <p:nvPicPr>
          <p:cNvPr id="4" name="图片 3">
            <a:extLst>
              <a:ext uri="{FF2B5EF4-FFF2-40B4-BE49-F238E27FC236}">
                <a16:creationId xmlns:a16="http://schemas.microsoft.com/office/drawing/2014/main" xmlns="" id="{42BD41FC-CD41-4FBC-B72F-8590F90B301E}"/>
              </a:ext>
            </a:extLst>
          </p:cNvPr>
          <p:cNvPicPr>
            <a:picLocks noChangeAspect="1"/>
          </p:cNvPicPr>
          <p:nvPr/>
        </p:nvPicPr>
        <p:blipFill>
          <a:blip r:embed="rId3"/>
          <a:stretch>
            <a:fillRect/>
          </a:stretch>
        </p:blipFill>
        <p:spPr>
          <a:xfrm>
            <a:off x="7465219" y="68897"/>
            <a:ext cx="1678781" cy="692944"/>
          </a:xfrm>
          <a:prstGeom prst="rect">
            <a:avLst/>
          </a:prstGeom>
        </p:spPr>
      </p:pic>
      <p:sp>
        <p:nvSpPr>
          <p:cNvPr id="2" name="文本框 1">
            <a:extLst>
              <a:ext uri="{FF2B5EF4-FFF2-40B4-BE49-F238E27FC236}">
                <a16:creationId xmlns:a16="http://schemas.microsoft.com/office/drawing/2014/main" xmlns="" id="{ABD5E5C3-AB4B-4E71-9E54-83EEFDB2F138}"/>
              </a:ext>
            </a:extLst>
          </p:cNvPr>
          <p:cNvSpPr txBox="1"/>
          <p:nvPr/>
        </p:nvSpPr>
        <p:spPr>
          <a:xfrm>
            <a:off x="365589" y="140666"/>
            <a:ext cx="3543149" cy="346249"/>
          </a:xfrm>
          <a:prstGeom prst="rect">
            <a:avLst/>
          </a:prstGeom>
          <a:noFill/>
        </p:spPr>
        <p:txBody>
          <a:bodyPr wrap="none" lIns="68580" tIns="34290" rIns="68580" bIns="34290" rtlCol="0">
            <a:spAutoFit/>
          </a:bodyPr>
          <a:lstStyle/>
          <a:p>
            <a:pPr marL="214313" indent="-214313">
              <a:buFont typeface="Wingdings" panose="05000000000000000000" pitchFamily="2" charset="2"/>
              <a:buChar char="l"/>
            </a:pPr>
            <a:r>
              <a:rPr lang="en-US" altLang="zh-CN" sz="1800" b="1" dirty="0">
                <a:latin typeface="微软雅黑" panose="020B0503020204020204" pitchFamily="34" charset="-122"/>
                <a:ea typeface="微软雅黑" panose="020B0503020204020204" pitchFamily="34" charset="-122"/>
              </a:rPr>
              <a:t>Nitrogen reduction to NH</a:t>
            </a:r>
            <a:r>
              <a:rPr lang="en-US" altLang="zh-CN" sz="1100" b="1" dirty="0">
                <a:latin typeface="微软雅黑" panose="020B0503020204020204" pitchFamily="34" charset="-122"/>
                <a:ea typeface="微软雅黑" panose="020B0503020204020204" pitchFamily="34" charset="-122"/>
              </a:rPr>
              <a:t>3</a:t>
            </a:r>
            <a:endParaRPr lang="zh-CN" altLang="en-US" sz="1800" b="1" dirty="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xmlns="" id="{7ED35117-8AB7-48ED-8139-CBFABDA07502}"/>
              </a:ext>
            </a:extLst>
          </p:cNvPr>
          <p:cNvSpPr txBox="1"/>
          <p:nvPr/>
        </p:nvSpPr>
        <p:spPr>
          <a:xfrm>
            <a:off x="5161176" y="4800599"/>
            <a:ext cx="3982825" cy="315471"/>
          </a:xfrm>
          <a:prstGeom prst="rect">
            <a:avLst/>
          </a:prstGeom>
          <a:noFill/>
        </p:spPr>
        <p:txBody>
          <a:bodyPr wrap="square" lIns="68580" tIns="34290" rIns="68580" bIns="34290">
            <a:spAutoFit/>
          </a:bodyPr>
          <a:lstStyle/>
          <a:p>
            <a:pPr algn="l"/>
            <a:r>
              <a:rPr lang="en-US" altLang="zh-CN" sz="800" dirty="0" err="1">
                <a:solidFill>
                  <a:srgbClr val="000000"/>
                </a:solidFill>
                <a:latin typeface="微软雅黑" panose="020B0503020204020204" pitchFamily="34" charset="-122"/>
                <a:ea typeface="微软雅黑" panose="020B0503020204020204" pitchFamily="34" charset="-122"/>
              </a:rPr>
              <a:t>Jieyuan</a:t>
            </a:r>
            <a:r>
              <a:rPr lang="en-US" altLang="zh-CN" sz="800" dirty="0">
                <a:solidFill>
                  <a:srgbClr val="000000"/>
                </a:solidFill>
                <a:latin typeface="微软雅黑" panose="020B0503020204020204" pitchFamily="34" charset="-122"/>
                <a:ea typeface="微软雅黑" panose="020B0503020204020204" pitchFamily="34" charset="-122"/>
              </a:rPr>
              <a:t> Liu, </a:t>
            </a:r>
            <a:r>
              <a:rPr lang="en-US" altLang="zh-CN" sz="800" dirty="0" err="1">
                <a:solidFill>
                  <a:srgbClr val="000000"/>
                </a:solidFill>
                <a:latin typeface="微软雅黑" panose="020B0503020204020204" pitchFamily="34" charset="-122"/>
                <a:ea typeface="微软雅黑" panose="020B0503020204020204" pitchFamily="34" charset="-122"/>
              </a:rPr>
              <a:t>Xue</a:t>
            </a:r>
            <a:r>
              <a:rPr lang="en-US" altLang="zh-CN" sz="800" dirty="0">
                <a:solidFill>
                  <a:srgbClr val="000000"/>
                </a:solidFill>
                <a:latin typeface="微软雅黑" panose="020B0503020204020204" pitchFamily="34" charset="-122"/>
                <a:ea typeface="微软雅黑" panose="020B0503020204020204" pitchFamily="34" charset="-122"/>
              </a:rPr>
              <a:t> Kong, </a:t>
            </a:r>
            <a:r>
              <a:rPr lang="en-US" altLang="zh-CN" sz="800" dirty="0" err="1">
                <a:solidFill>
                  <a:srgbClr val="000000"/>
                </a:solidFill>
                <a:latin typeface="微软雅黑" panose="020B0503020204020204" pitchFamily="34" charset="-122"/>
                <a:ea typeface="微软雅黑" panose="020B0503020204020204" pitchFamily="34" charset="-122"/>
              </a:rPr>
              <a:t>Lirong</a:t>
            </a:r>
            <a:r>
              <a:rPr lang="en-US" altLang="zh-CN" sz="800" dirty="0">
                <a:solidFill>
                  <a:srgbClr val="000000"/>
                </a:solidFill>
                <a:latin typeface="微软雅黑" panose="020B0503020204020204" pitchFamily="34" charset="-122"/>
                <a:ea typeface="微软雅黑" panose="020B0503020204020204" pitchFamily="34" charset="-122"/>
              </a:rPr>
              <a:t> Zheng, Xu Guo, </a:t>
            </a:r>
            <a:r>
              <a:rPr lang="en-US" altLang="zh-CN" sz="800" dirty="0" err="1">
                <a:solidFill>
                  <a:srgbClr val="000000"/>
                </a:solidFill>
                <a:latin typeface="微软雅黑" panose="020B0503020204020204" pitchFamily="34" charset="-122"/>
                <a:ea typeface="微软雅黑" panose="020B0503020204020204" pitchFamily="34" charset="-122"/>
              </a:rPr>
              <a:t>Xiaofang</a:t>
            </a:r>
            <a:r>
              <a:rPr lang="en-US" altLang="zh-CN" sz="800" dirty="0">
                <a:solidFill>
                  <a:srgbClr val="000000"/>
                </a:solidFill>
                <a:latin typeface="微软雅黑" panose="020B0503020204020204" pitchFamily="34" charset="-122"/>
                <a:ea typeface="微软雅黑" panose="020B0503020204020204" pitchFamily="34" charset="-122"/>
              </a:rPr>
              <a:t> Liu, and </a:t>
            </a:r>
            <a:r>
              <a:rPr lang="en-US" altLang="zh-CN" sz="800" dirty="0" err="1">
                <a:solidFill>
                  <a:srgbClr val="000000"/>
                </a:solidFill>
                <a:latin typeface="微软雅黑" panose="020B0503020204020204" pitchFamily="34" charset="-122"/>
                <a:ea typeface="微软雅黑" panose="020B0503020204020204" pitchFamily="34" charset="-122"/>
              </a:rPr>
              <a:t>Jianglan</a:t>
            </a:r>
            <a:r>
              <a:rPr lang="en-US" altLang="zh-CN" sz="800" dirty="0">
                <a:solidFill>
                  <a:srgbClr val="000000"/>
                </a:solidFill>
                <a:latin typeface="微软雅黑" panose="020B0503020204020204" pitchFamily="34" charset="-122"/>
                <a:ea typeface="微软雅黑" panose="020B0503020204020204" pitchFamily="34" charset="-122"/>
              </a:rPr>
              <a:t> Shui</a:t>
            </a:r>
          </a:p>
          <a:p>
            <a:pPr algn="l"/>
            <a:r>
              <a:rPr lang="en-US" altLang="zh-CN" sz="800" i="1" dirty="0">
                <a:solidFill>
                  <a:srgbClr val="000000"/>
                </a:solidFill>
                <a:latin typeface="微软雅黑" panose="020B0503020204020204" pitchFamily="34" charset="-122"/>
                <a:ea typeface="微软雅黑" panose="020B0503020204020204" pitchFamily="34" charset="-122"/>
              </a:rPr>
              <a:t>ACS Nano</a:t>
            </a:r>
            <a:r>
              <a:rPr lang="en-US" altLang="zh-CN" sz="800" dirty="0">
                <a:solidFill>
                  <a:srgbClr val="000000"/>
                </a:solidFill>
                <a:latin typeface="微软雅黑" panose="020B0503020204020204" pitchFamily="34" charset="-122"/>
                <a:ea typeface="微软雅黑" panose="020B0503020204020204" pitchFamily="34" charset="-122"/>
              </a:rPr>
              <a:t> </a:t>
            </a:r>
            <a:r>
              <a:rPr lang="en-US" altLang="zh-CN" sz="800" b="1" dirty="0">
                <a:solidFill>
                  <a:srgbClr val="000000"/>
                </a:solidFill>
                <a:latin typeface="微软雅黑" panose="020B0503020204020204" pitchFamily="34" charset="-122"/>
                <a:ea typeface="微软雅黑" panose="020B0503020204020204" pitchFamily="34" charset="-122"/>
              </a:rPr>
              <a:t>2020</a:t>
            </a:r>
            <a:r>
              <a:rPr lang="en-US" altLang="zh-CN" sz="800" dirty="0">
                <a:solidFill>
                  <a:srgbClr val="000000"/>
                </a:solidFill>
                <a:latin typeface="微软雅黑" panose="020B0503020204020204" pitchFamily="34" charset="-122"/>
                <a:ea typeface="微软雅黑" panose="020B0503020204020204" pitchFamily="34" charset="-122"/>
              </a:rPr>
              <a:t> </a:t>
            </a:r>
            <a:r>
              <a:rPr lang="en-US" altLang="zh-CN" sz="800" i="1" dirty="0">
                <a:solidFill>
                  <a:srgbClr val="000000"/>
                </a:solidFill>
                <a:latin typeface="微软雅黑" panose="020B0503020204020204" pitchFamily="34" charset="-122"/>
                <a:ea typeface="微软雅黑" panose="020B0503020204020204" pitchFamily="34" charset="-122"/>
              </a:rPr>
              <a:t>14</a:t>
            </a:r>
            <a:r>
              <a:rPr lang="en-US" altLang="zh-CN" sz="800" dirty="0">
                <a:solidFill>
                  <a:srgbClr val="000000"/>
                </a:solidFill>
                <a:latin typeface="微软雅黑" panose="020B0503020204020204" pitchFamily="34" charset="-122"/>
                <a:ea typeface="微软雅黑" panose="020B0503020204020204" pitchFamily="34" charset="-122"/>
              </a:rPr>
              <a:t> (1), 1093-1101</a:t>
            </a:r>
          </a:p>
        </p:txBody>
      </p:sp>
      <p:sp>
        <p:nvSpPr>
          <p:cNvPr id="7" name="文本框 6">
            <a:extLst>
              <a:ext uri="{FF2B5EF4-FFF2-40B4-BE49-F238E27FC236}">
                <a16:creationId xmlns:a16="http://schemas.microsoft.com/office/drawing/2014/main" xmlns="" id="{53992FBF-C62D-4B3B-9AB3-2486963BA201}"/>
              </a:ext>
            </a:extLst>
          </p:cNvPr>
          <p:cNvSpPr txBox="1"/>
          <p:nvPr/>
        </p:nvSpPr>
        <p:spPr>
          <a:xfrm>
            <a:off x="3864769" y="168355"/>
            <a:ext cx="1036181" cy="284693"/>
          </a:xfrm>
          <a:prstGeom prst="rect">
            <a:avLst/>
          </a:prstGeom>
          <a:noFill/>
        </p:spPr>
        <p:txBody>
          <a:bodyPr wrap="none" lIns="68580" tIns="34290" rIns="68580" bIns="34290" rtlCol="0">
            <a:spAutoFit/>
          </a:bodyPr>
          <a:lstStyle/>
          <a:p>
            <a:r>
              <a:rPr lang="zh-CN" altLang="en-US" dirty="0"/>
              <a:t>氮还原成氨</a:t>
            </a:r>
          </a:p>
        </p:txBody>
      </p:sp>
    </p:spTree>
    <p:extLst>
      <p:ext uri="{BB962C8B-B14F-4D97-AF65-F5344CB8AC3E}">
        <p14:creationId xmlns:p14="http://schemas.microsoft.com/office/powerpoint/2010/main" xmlns="" val="1895609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466DC55A-DECB-45D0-BA02-A6140D3F78AA}"/>
              </a:ext>
            </a:extLst>
          </p:cNvPr>
          <p:cNvPicPr>
            <a:picLocks noChangeAspect="1"/>
          </p:cNvPicPr>
          <p:nvPr/>
        </p:nvPicPr>
        <p:blipFill>
          <a:blip r:embed="rId2"/>
          <a:stretch>
            <a:fillRect/>
          </a:stretch>
        </p:blipFill>
        <p:spPr>
          <a:xfrm>
            <a:off x="487837" y="486915"/>
            <a:ext cx="7147875" cy="4347002"/>
          </a:xfrm>
          <a:prstGeom prst="rect">
            <a:avLst/>
          </a:prstGeom>
        </p:spPr>
      </p:pic>
      <p:pic>
        <p:nvPicPr>
          <p:cNvPr id="4" name="图片 3">
            <a:extLst>
              <a:ext uri="{FF2B5EF4-FFF2-40B4-BE49-F238E27FC236}">
                <a16:creationId xmlns:a16="http://schemas.microsoft.com/office/drawing/2014/main" xmlns="" id="{AA7175EB-E38C-4924-A966-1E2BBD4F1EB9}"/>
              </a:ext>
            </a:extLst>
          </p:cNvPr>
          <p:cNvPicPr>
            <a:picLocks noChangeAspect="1"/>
          </p:cNvPicPr>
          <p:nvPr/>
        </p:nvPicPr>
        <p:blipFill>
          <a:blip r:embed="rId3"/>
          <a:stretch>
            <a:fillRect/>
          </a:stretch>
        </p:blipFill>
        <p:spPr>
          <a:xfrm>
            <a:off x="7465219" y="33583"/>
            <a:ext cx="1678781" cy="692944"/>
          </a:xfrm>
          <a:prstGeom prst="rect">
            <a:avLst/>
          </a:prstGeom>
        </p:spPr>
      </p:pic>
      <p:sp>
        <p:nvSpPr>
          <p:cNvPr id="5" name="文本框 4">
            <a:extLst>
              <a:ext uri="{FF2B5EF4-FFF2-40B4-BE49-F238E27FC236}">
                <a16:creationId xmlns:a16="http://schemas.microsoft.com/office/drawing/2014/main" xmlns="" id="{D3902A68-1C75-4704-B5B3-416E1D0D6641}"/>
              </a:ext>
            </a:extLst>
          </p:cNvPr>
          <p:cNvSpPr txBox="1"/>
          <p:nvPr/>
        </p:nvSpPr>
        <p:spPr>
          <a:xfrm>
            <a:off x="365589" y="140666"/>
            <a:ext cx="2778453" cy="346249"/>
          </a:xfrm>
          <a:prstGeom prst="rect">
            <a:avLst/>
          </a:prstGeom>
          <a:noFill/>
        </p:spPr>
        <p:txBody>
          <a:bodyPr wrap="none" lIns="68580" tIns="34290" rIns="68580" bIns="34290" rtlCol="0">
            <a:spAutoFit/>
          </a:bodyPr>
          <a:lstStyle/>
          <a:p>
            <a:pPr marL="214313" indent="-214313">
              <a:buFont typeface="Wingdings" panose="05000000000000000000" pitchFamily="2" charset="2"/>
              <a:buChar char="l"/>
            </a:pPr>
            <a:r>
              <a:rPr lang="en-US" altLang="zh-CN" sz="1800" b="1" dirty="0">
                <a:latin typeface="微软雅黑" panose="020B0503020204020204" pitchFamily="34" charset="-122"/>
                <a:ea typeface="微软雅黑" panose="020B0503020204020204" pitchFamily="34" charset="-122"/>
              </a:rPr>
              <a:t>CO</a:t>
            </a:r>
            <a:r>
              <a:rPr lang="en-US" altLang="zh-CN" sz="1200" b="1" dirty="0">
                <a:latin typeface="微软雅黑" panose="020B0503020204020204" pitchFamily="34" charset="-122"/>
                <a:ea typeface="微软雅黑" panose="020B0503020204020204" pitchFamily="34" charset="-122"/>
              </a:rPr>
              <a:t>2</a:t>
            </a:r>
            <a:r>
              <a:rPr lang="en-US" altLang="zh-CN" sz="1800" b="1" dirty="0">
                <a:latin typeface="微软雅黑" panose="020B0503020204020204" pitchFamily="34" charset="-122"/>
                <a:ea typeface="微软雅黑" panose="020B0503020204020204" pitchFamily="34" charset="-122"/>
              </a:rPr>
              <a:t> reduction to CO</a:t>
            </a:r>
            <a:endParaRPr lang="zh-CN" altLang="en-US" sz="1800" b="1" dirty="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xmlns="" id="{6F817C3B-0CD9-41CC-A59A-F87F4E37BC45}"/>
              </a:ext>
            </a:extLst>
          </p:cNvPr>
          <p:cNvSpPr txBox="1"/>
          <p:nvPr/>
        </p:nvSpPr>
        <p:spPr>
          <a:xfrm>
            <a:off x="5141511" y="4683875"/>
            <a:ext cx="3712026" cy="438582"/>
          </a:xfrm>
          <a:prstGeom prst="rect">
            <a:avLst/>
          </a:prstGeom>
          <a:noFill/>
        </p:spPr>
        <p:txBody>
          <a:bodyPr wrap="square" lIns="68580" tIns="34290" rIns="68580" bIns="34290">
            <a:spAutoFit/>
          </a:bodyPr>
          <a:lstStyle/>
          <a:p>
            <a:pPr algn="l"/>
            <a:r>
              <a:rPr lang="en-US" altLang="zh-CN" sz="800" dirty="0" err="1">
                <a:solidFill>
                  <a:srgbClr val="000000"/>
                </a:solidFill>
                <a:latin typeface="微软雅黑" panose="020B0503020204020204" pitchFamily="34" charset="-122"/>
                <a:ea typeface="微软雅黑" panose="020B0503020204020204" pitchFamily="34" charset="-122"/>
              </a:rPr>
              <a:t>Jieyuan</a:t>
            </a:r>
            <a:r>
              <a:rPr lang="en-US" altLang="zh-CN" sz="800" dirty="0">
                <a:solidFill>
                  <a:srgbClr val="000000"/>
                </a:solidFill>
                <a:latin typeface="微软雅黑" panose="020B0503020204020204" pitchFamily="34" charset="-122"/>
                <a:ea typeface="微软雅黑" panose="020B0503020204020204" pitchFamily="34" charset="-122"/>
              </a:rPr>
              <a:t> Liu, </a:t>
            </a:r>
            <a:r>
              <a:rPr lang="en-US" altLang="zh-CN" sz="800" dirty="0" err="1">
                <a:solidFill>
                  <a:srgbClr val="000000"/>
                </a:solidFill>
                <a:latin typeface="微软雅黑" panose="020B0503020204020204" pitchFamily="34" charset="-122"/>
                <a:ea typeface="微软雅黑" panose="020B0503020204020204" pitchFamily="34" charset="-122"/>
              </a:rPr>
              <a:t>Xue</a:t>
            </a:r>
            <a:r>
              <a:rPr lang="en-US" altLang="zh-CN" sz="800" dirty="0">
                <a:solidFill>
                  <a:srgbClr val="000000"/>
                </a:solidFill>
                <a:latin typeface="微软雅黑" panose="020B0503020204020204" pitchFamily="34" charset="-122"/>
                <a:ea typeface="微软雅黑" panose="020B0503020204020204" pitchFamily="34" charset="-122"/>
              </a:rPr>
              <a:t> Kong, </a:t>
            </a:r>
            <a:r>
              <a:rPr lang="en-US" altLang="zh-CN" sz="800" dirty="0" err="1">
                <a:solidFill>
                  <a:srgbClr val="000000"/>
                </a:solidFill>
                <a:latin typeface="微软雅黑" panose="020B0503020204020204" pitchFamily="34" charset="-122"/>
                <a:ea typeface="微软雅黑" panose="020B0503020204020204" pitchFamily="34" charset="-122"/>
              </a:rPr>
              <a:t>Lirong</a:t>
            </a:r>
            <a:r>
              <a:rPr lang="en-US" altLang="zh-CN" sz="800" dirty="0">
                <a:solidFill>
                  <a:srgbClr val="000000"/>
                </a:solidFill>
                <a:latin typeface="微软雅黑" panose="020B0503020204020204" pitchFamily="34" charset="-122"/>
                <a:ea typeface="微软雅黑" panose="020B0503020204020204" pitchFamily="34" charset="-122"/>
              </a:rPr>
              <a:t> Zheng, Xu Guo, </a:t>
            </a:r>
            <a:r>
              <a:rPr lang="en-US" altLang="zh-CN" sz="800" dirty="0" err="1">
                <a:solidFill>
                  <a:srgbClr val="000000"/>
                </a:solidFill>
                <a:latin typeface="微软雅黑" panose="020B0503020204020204" pitchFamily="34" charset="-122"/>
                <a:ea typeface="微软雅黑" panose="020B0503020204020204" pitchFamily="34" charset="-122"/>
              </a:rPr>
              <a:t>Xiaofang</a:t>
            </a:r>
            <a:r>
              <a:rPr lang="en-US" altLang="zh-CN" sz="800" dirty="0">
                <a:solidFill>
                  <a:srgbClr val="000000"/>
                </a:solidFill>
                <a:latin typeface="微软雅黑" panose="020B0503020204020204" pitchFamily="34" charset="-122"/>
                <a:ea typeface="微软雅黑" panose="020B0503020204020204" pitchFamily="34" charset="-122"/>
              </a:rPr>
              <a:t> Liu, and </a:t>
            </a:r>
            <a:r>
              <a:rPr lang="en-US" altLang="zh-CN" sz="800" dirty="0" err="1">
                <a:solidFill>
                  <a:srgbClr val="000000"/>
                </a:solidFill>
                <a:latin typeface="微软雅黑" panose="020B0503020204020204" pitchFamily="34" charset="-122"/>
                <a:ea typeface="微软雅黑" panose="020B0503020204020204" pitchFamily="34" charset="-122"/>
              </a:rPr>
              <a:t>Jianglan</a:t>
            </a:r>
            <a:r>
              <a:rPr lang="en-US" altLang="zh-CN" sz="800" dirty="0">
                <a:solidFill>
                  <a:srgbClr val="000000"/>
                </a:solidFill>
                <a:latin typeface="微软雅黑" panose="020B0503020204020204" pitchFamily="34" charset="-122"/>
                <a:ea typeface="微软雅黑" panose="020B0503020204020204" pitchFamily="34" charset="-122"/>
              </a:rPr>
              <a:t> Shui</a:t>
            </a:r>
          </a:p>
          <a:p>
            <a:pPr algn="l"/>
            <a:r>
              <a:rPr lang="en-US" altLang="zh-CN" sz="800" i="1" dirty="0">
                <a:solidFill>
                  <a:srgbClr val="000000"/>
                </a:solidFill>
                <a:latin typeface="微软雅黑" panose="020B0503020204020204" pitchFamily="34" charset="-122"/>
                <a:ea typeface="微软雅黑" panose="020B0503020204020204" pitchFamily="34" charset="-122"/>
              </a:rPr>
              <a:t>ACS Nano</a:t>
            </a:r>
            <a:r>
              <a:rPr lang="en-US" altLang="zh-CN" sz="800" dirty="0">
                <a:solidFill>
                  <a:srgbClr val="000000"/>
                </a:solidFill>
                <a:latin typeface="微软雅黑" panose="020B0503020204020204" pitchFamily="34" charset="-122"/>
                <a:ea typeface="微软雅黑" panose="020B0503020204020204" pitchFamily="34" charset="-122"/>
              </a:rPr>
              <a:t> </a:t>
            </a:r>
            <a:r>
              <a:rPr lang="en-US" altLang="zh-CN" sz="800" b="1" dirty="0">
                <a:solidFill>
                  <a:srgbClr val="000000"/>
                </a:solidFill>
                <a:latin typeface="微软雅黑" panose="020B0503020204020204" pitchFamily="34" charset="-122"/>
                <a:ea typeface="微软雅黑" panose="020B0503020204020204" pitchFamily="34" charset="-122"/>
              </a:rPr>
              <a:t>2020</a:t>
            </a:r>
            <a:r>
              <a:rPr lang="en-US" altLang="zh-CN" sz="800" dirty="0">
                <a:solidFill>
                  <a:srgbClr val="000000"/>
                </a:solidFill>
                <a:latin typeface="微软雅黑" panose="020B0503020204020204" pitchFamily="34" charset="-122"/>
                <a:ea typeface="微软雅黑" panose="020B0503020204020204" pitchFamily="34" charset="-122"/>
              </a:rPr>
              <a:t> </a:t>
            </a:r>
            <a:r>
              <a:rPr lang="en-US" altLang="zh-CN" sz="800" i="1" dirty="0">
                <a:solidFill>
                  <a:srgbClr val="000000"/>
                </a:solidFill>
                <a:latin typeface="微软雅黑" panose="020B0503020204020204" pitchFamily="34" charset="-122"/>
                <a:ea typeface="微软雅黑" panose="020B0503020204020204" pitchFamily="34" charset="-122"/>
              </a:rPr>
              <a:t>14</a:t>
            </a:r>
            <a:r>
              <a:rPr lang="en-US" altLang="zh-CN" sz="800" dirty="0">
                <a:solidFill>
                  <a:srgbClr val="000000"/>
                </a:solidFill>
                <a:latin typeface="微软雅黑" panose="020B0503020204020204" pitchFamily="34" charset="-122"/>
                <a:ea typeface="微软雅黑" panose="020B0503020204020204" pitchFamily="34" charset="-122"/>
              </a:rPr>
              <a:t> (1), 1093-1101</a:t>
            </a:r>
          </a:p>
        </p:txBody>
      </p:sp>
      <p:sp>
        <p:nvSpPr>
          <p:cNvPr id="2" name="文本框 1">
            <a:extLst>
              <a:ext uri="{FF2B5EF4-FFF2-40B4-BE49-F238E27FC236}">
                <a16:creationId xmlns:a16="http://schemas.microsoft.com/office/drawing/2014/main" xmlns="" id="{94AF3B4C-75E3-4455-B434-821FC4A9E90C}"/>
              </a:ext>
            </a:extLst>
          </p:cNvPr>
          <p:cNvSpPr txBox="1"/>
          <p:nvPr/>
        </p:nvSpPr>
        <p:spPr>
          <a:xfrm>
            <a:off x="3011864" y="169739"/>
            <a:ext cx="1315104" cy="284693"/>
          </a:xfrm>
          <a:prstGeom prst="rect">
            <a:avLst/>
          </a:prstGeom>
          <a:noFill/>
        </p:spPr>
        <p:txBody>
          <a:bodyPr wrap="none" lIns="68580" tIns="34290" rIns="68580" bIns="34290" rtlCol="0">
            <a:spAutoFit/>
          </a:bodyPr>
          <a:lstStyle/>
          <a:p>
            <a:r>
              <a:rPr lang="en-US" altLang="zh-CN" dirty="0"/>
              <a:t>CO2 </a:t>
            </a:r>
            <a:r>
              <a:rPr lang="zh-CN" altLang="en-US" dirty="0"/>
              <a:t>还原成</a:t>
            </a:r>
            <a:r>
              <a:rPr lang="en-US" altLang="zh-CN" dirty="0"/>
              <a:t>CO</a:t>
            </a:r>
            <a:endParaRPr lang="zh-CN" altLang="en-US" dirty="0"/>
          </a:p>
        </p:txBody>
      </p:sp>
    </p:spTree>
    <p:extLst>
      <p:ext uri="{BB962C8B-B14F-4D97-AF65-F5344CB8AC3E}">
        <p14:creationId xmlns:p14="http://schemas.microsoft.com/office/powerpoint/2010/main" xmlns="" val="248653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xmlns="" id="{3E6DF768-56DD-4847-AE67-28F2E91FF75D}"/>
              </a:ext>
            </a:extLst>
          </p:cNvPr>
          <p:cNvGraphicFramePr>
            <a:graphicFrameLocks noGrp="1"/>
          </p:cNvGraphicFramePr>
          <p:nvPr>
            <p:extLst>
              <p:ext uri="{D42A27DB-BD31-4B8C-83A1-F6EECF244321}">
                <p14:modId xmlns:p14="http://schemas.microsoft.com/office/powerpoint/2010/main" xmlns="" val="1507582507"/>
              </p:ext>
            </p:extLst>
          </p:nvPr>
        </p:nvGraphicFramePr>
        <p:xfrm>
          <a:off x="593889" y="919114"/>
          <a:ext cx="8158901" cy="3819278"/>
        </p:xfrm>
        <a:graphic>
          <a:graphicData uri="http://schemas.openxmlformats.org/drawingml/2006/table">
            <a:tbl>
              <a:tblPr/>
              <a:tblGrid>
                <a:gridCol w="1288961">
                  <a:extLst>
                    <a:ext uri="{9D8B030D-6E8A-4147-A177-3AD203B41FA5}">
                      <a16:colId xmlns:a16="http://schemas.microsoft.com/office/drawing/2014/main" xmlns="" val="908328596"/>
                    </a:ext>
                  </a:extLst>
                </a:gridCol>
                <a:gridCol w="980542">
                  <a:extLst>
                    <a:ext uri="{9D8B030D-6E8A-4147-A177-3AD203B41FA5}">
                      <a16:colId xmlns:a16="http://schemas.microsoft.com/office/drawing/2014/main" xmlns="" val="279624125"/>
                    </a:ext>
                  </a:extLst>
                </a:gridCol>
                <a:gridCol w="2000840">
                  <a:extLst>
                    <a:ext uri="{9D8B030D-6E8A-4147-A177-3AD203B41FA5}">
                      <a16:colId xmlns:a16="http://schemas.microsoft.com/office/drawing/2014/main" xmlns="" val="3940928071"/>
                    </a:ext>
                  </a:extLst>
                </a:gridCol>
                <a:gridCol w="3273458">
                  <a:extLst>
                    <a:ext uri="{9D8B030D-6E8A-4147-A177-3AD203B41FA5}">
                      <a16:colId xmlns:a16="http://schemas.microsoft.com/office/drawing/2014/main" xmlns="" val="2882382482"/>
                    </a:ext>
                  </a:extLst>
                </a:gridCol>
                <a:gridCol w="615100">
                  <a:extLst>
                    <a:ext uri="{9D8B030D-6E8A-4147-A177-3AD203B41FA5}">
                      <a16:colId xmlns:a16="http://schemas.microsoft.com/office/drawing/2014/main" xmlns="" val="2699147035"/>
                    </a:ext>
                  </a:extLst>
                </a:gridCol>
              </a:tblGrid>
              <a:tr h="330039">
                <a:tc>
                  <a:txBody>
                    <a:bodyPr/>
                    <a:lstStyle/>
                    <a:p>
                      <a:r>
                        <a:rPr lang="en-US" sz="1100" b="1" dirty="0">
                          <a:effectLst/>
                          <a:latin typeface="微软雅黑" panose="020B0503020204020204" pitchFamily="34" charset="-122"/>
                          <a:ea typeface="微软雅黑" panose="020B0503020204020204" pitchFamily="34" charset="-122"/>
                        </a:rPr>
                        <a:t>Catalysts</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a:effectLst/>
                          <a:latin typeface="微软雅黑" panose="020B0503020204020204" pitchFamily="34" charset="-122"/>
                          <a:ea typeface="微软雅黑" panose="020B0503020204020204" pitchFamily="34" charset="-122"/>
                        </a:rPr>
                        <a:t>Rare earth compounds</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a:effectLst/>
                          <a:latin typeface="微软雅黑" panose="020B0503020204020204" pitchFamily="34" charset="-122"/>
                          <a:ea typeface="微软雅黑" panose="020B0503020204020204" pitchFamily="34" charset="-122"/>
                        </a:rPr>
                        <a:t>Synthetic methods</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a:effectLst/>
                          <a:latin typeface="微软雅黑" panose="020B0503020204020204" pitchFamily="34" charset="-122"/>
                          <a:ea typeface="微软雅黑" panose="020B0503020204020204" pitchFamily="34" charset="-122"/>
                        </a:rPr>
                        <a:t>Application</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dirty="0">
                          <a:effectLst/>
                          <a:latin typeface="微软雅黑" panose="020B0503020204020204" pitchFamily="34" charset="-122"/>
                          <a:ea typeface="微软雅黑" panose="020B0503020204020204" pitchFamily="34" charset="-122"/>
                        </a:rPr>
                        <a:t>Year</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extLst>
                  <a:ext uri="{0D108BD9-81ED-4DB2-BD59-A6C34878D82A}">
                    <a16:rowId xmlns:a16="http://schemas.microsoft.com/office/drawing/2014/main" xmlns="" val="1340421277"/>
                  </a:ext>
                </a:extLst>
              </a:tr>
              <a:tr h="362436">
                <a:tc>
                  <a:txBody>
                    <a:bodyPr/>
                    <a:lstStyle/>
                    <a:p>
                      <a:r>
                        <a:rPr lang="en-US" sz="1100" b="1">
                          <a:effectLst/>
                          <a:latin typeface="微软雅黑" panose="020B0503020204020204" pitchFamily="34" charset="-122"/>
                          <a:ea typeface="微软雅黑" panose="020B0503020204020204" pitchFamily="34" charset="-122"/>
                        </a:rPr>
                        <a:t>Pt/CeO</a:t>
                      </a:r>
                      <a:r>
                        <a:rPr lang="en-US" sz="1100" b="1" baseline="-25000">
                          <a:effectLst/>
                          <a:latin typeface="微软雅黑" panose="020B0503020204020204" pitchFamily="34" charset="-122"/>
                          <a:ea typeface="微软雅黑" panose="020B0503020204020204" pitchFamily="34" charset="-122"/>
                        </a:rPr>
                        <a:t>2</a:t>
                      </a:r>
                      <a:endParaRPr lang="en-US" sz="1100" b="1">
                        <a:effectLst/>
                        <a:latin typeface="微软雅黑" panose="020B0503020204020204" pitchFamily="34" charset="-122"/>
                        <a:ea typeface="微软雅黑" panose="020B0503020204020204" pitchFamily="34" charset="-122"/>
                      </a:endParaRP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a:effectLst/>
                          <a:latin typeface="微软雅黑" panose="020B0503020204020204" pitchFamily="34" charset="-122"/>
                          <a:ea typeface="微软雅黑" panose="020B0503020204020204" pitchFamily="34" charset="-122"/>
                        </a:rPr>
                        <a:t>CeO</a:t>
                      </a:r>
                      <a:r>
                        <a:rPr lang="en-US" sz="1100" b="1" baseline="-25000">
                          <a:effectLst/>
                          <a:latin typeface="微软雅黑" panose="020B0503020204020204" pitchFamily="34" charset="-122"/>
                          <a:ea typeface="微软雅黑" panose="020B0503020204020204" pitchFamily="34" charset="-122"/>
                        </a:rPr>
                        <a:t>2</a:t>
                      </a:r>
                      <a:endParaRPr lang="en-US" sz="1100" b="1">
                        <a:effectLst/>
                        <a:latin typeface="微软雅黑" panose="020B0503020204020204" pitchFamily="34" charset="-122"/>
                        <a:ea typeface="微软雅黑" panose="020B0503020204020204" pitchFamily="34" charset="-122"/>
                      </a:endParaRP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a:effectLst/>
                          <a:latin typeface="微软雅黑" panose="020B0503020204020204" pitchFamily="34" charset="-122"/>
                          <a:ea typeface="微软雅黑" panose="020B0503020204020204" pitchFamily="34" charset="-122"/>
                        </a:rPr>
                        <a:t>Wet chemical methods, leached</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a:effectLst/>
                          <a:latin typeface="微软雅黑" panose="020B0503020204020204" pitchFamily="34" charset="-122"/>
                          <a:ea typeface="微软雅黑" panose="020B0503020204020204" pitchFamily="34" charset="-122"/>
                        </a:rPr>
                        <a:t>Water-gas shift reactions</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altLang="zh-CN" sz="1100" b="1" dirty="0">
                          <a:effectLst/>
                          <a:latin typeface="微软雅黑" panose="020B0503020204020204" pitchFamily="34" charset="-122"/>
                          <a:ea typeface="微软雅黑" panose="020B0503020204020204" pitchFamily="34" charset="-122"/>
                        </a:rPr>
                        <a:t>2003</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extLst>
                  <a:ext uri="{0D108BD9-81ED-4DB2-BD59-A6C34878D82A}">
                    <a16:rowId xmlns:a16="http://schemas.microsoft.com/office/drawing/2014/main" xmlns="" val="2874803886"/>
                  </a:ext>
                </a:extLst>
              </a:tr>
              <a:tr h="362436">
                <a:tc>
                  <a:txBody>
                    <a:bodyPr/>
                    <a:lstStyle/>
                    <a:p>
                      <a:r>
                        <a:rPr lang="en-US" sz="1100" b="1">
                          <a:effectLst/>
                          <a:latin typeface="微软雅黑" panose="020B0503020204020204" pitchFamily="34" charset="-122"/>
                          <a:ea typeface="微软雅黑" panose="020B0503020204020204" pitchFamily="34" charset="-122"/>
                        </a:rPr>
                        <a:t>Au/CeO</a:t>
                      </a:r>
                      <a:r>
                        <a:rPr lang="en-US" sz="1100" b="1" baseline="-25000">
                          <a:effectLst/>
                          <a:latin typeface="微软雅黑" panose="020B0503020204020204" pitchFamily="34" charset="-122"/>
                          <a:ea typeface="微软雅黑" panose="020B0503020204020204" pitchFamily="34" charset="-122"/>
                        </a:rPr>
                        <a:t>2</a:t>
                      </a:r>
                      <a:endParaRPr lang="en-US" sz="1100" b="1">
                        <a:effectLst/>
                        <a:latin typeface="微软雅黑" panose="020B0503020204020204" pitchFamily="34" charset="-122"/>
                        <a:ea typeface="微软雅黑" panose="020B0503020204020204" pitchFamily="34" charset="-122"/>
                      </a:endParaRP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a:effectLst/>
                          <a:latin typeface="微软雅黑" panose="020B0503020204020204" pitchFamily="34" charset="-122"/>
                          <a:ea typeface="微软雅黑" panose="020B0503020204020204" pitchFamily="34" charset="-122"/>
                        </a:rPr>
                        <a:t>CeO</a:t>
                      </a:r>
                      <a:r>
                        <a:rPr lang="en-US" sz="1100" b="1" baseline="-25000">
                          <a:effectLst/>
                          <a:latin typeface="微软雅黑" panose="020B0503020204020204" pitchFamily="34" charset="-122"/>
                          <a:ea typeface="微软雅黑" panose="020B0503020204020204" pitchFamily="34" charset="-122"/>
                        </a:rPr>
                        <a:t>2</a:t>
                      </a:r>
                      <a:endParaRPr lang="en-US" sz="1100" b="1">
                        <a:effectLst/>
                        <a:latin typeface="微软雅黑" panose="020B0503020204020204" pitchFamily="34" charset="-122"/>
                        <a:ea typeface="微软雅黑" panose="020B0503020204020204" pitchFamily="34" charset="-122"/>
                      </a:endParaRP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dirty="0">
                          <a:effectLst/>
                          <a:latin typeface="微软雅黑" panose="020B0503020204020204" pitchFamily="34" charset="-122"/>
                          <a:ea typeface="微软雅黑" panose="020B0503020204020204" pitchFamily="34" charset="-122"/>
                        </a:rPr>
                        <a:t>Wet chemical methods, leached</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dirty="0">
                          <a:effectLst/>
                          <a:latin typeface="微软雅黑" panose="020B0503020204020204" pitchFamily="34" charset="-122"/>
                          <a:ea typeface="微软雅黑" panose="020B0503020204020204" pitchFamily="34" charset="-122"/>
                        </a:rPr>
                        <a:t>Water-gas shift reactions</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altLang="zh-CN" sz="1100" b="1" dirty="0">
                          <a:effectLst/>
                          <a:latin typeface="微软雅黑" panose="020B0503020204020204" pitchFamily="34" charset="-122"/>
                          <a:ea typeface="微软雅黑" panose="020B0503020204020204" pitchFamily="34" charset="-122"/>
                        </a:rPr>
                        <a:t>2003</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extLst>
                  <a:ext uri="{0D108BD9-81ED-4DB2-BD59-A6C34878D82A}">
                    <a16:rowId xmlns:a16="http://schemas.microsoft.com/office/drawing/2014/main" xmlns="" val="3668621064"/>
                  </a:ext>
                </a:extLst>
              </a:tr>
              <a:tr h="262197">
                <a:tc>
                  <a:txBody>
                    <a:bodyPr/>
                    <a:lstStyle/>
                    <a:p>
                      <a:r>
                        <a:rPr lang="en-US" sz="1100" b="1">
                          <a:effectLst/>
                          <a:latin typeface="微软雅黑" panose="020B0503020204020204" pitchFamily="34" charset="-122"/>
                          <a:ea typeface="微软雅黑" panose="020B0503020204020204" pitchFamily="34" charset="-122"/>
                        </a:rPr>
                        <a:t>CeO</a:t>
                      </a:r>
                      <a:r>
                        <a:rPr lang="en-US" sz="1100" b="1" baseline="-25000">
                          <a:effectLst/>
                          <a:latin typeface="微软雅黑" panose="020B0503020204020204" pitchFamily="34" charset="-122"/>
                          <a:ea typeface="微软雅黑" panose="020B0503020204020204" pitchFamily="34" charset="-122"/>
                        </a:rPr>
                        <a:t>2</a:t>
                      </a:r>
                      <a:r>
                        <a:rPr lang="en-US" sz="1100" b="1">
                          <a:effectLst/>
                          <a:latin typeface="微软雅黑" panose="020B0503020204020204" pitchFamily="34" charset="-122"/>
                          <a:ea typeface="微软雅黑" panose="020B0503020204020204" pitchFamily="34" charset="-122"/>
                        </a:rPr>
                        <a:t>–Pt/La–Al</a:t>
                      </a:r>
                      <a:r>
                        <a:rPr lang="en-US" sz="1100" b="1" baseline="-25000">
                          <a:effectLst/>
                          <a:latin typeface="微软雅黑" panose="020B0503020204020204" pitchFamily="34" charset="-122"/>
                          <a:ea typeface="微软雅黑" panose="020B0503020204020204" pitchFamily="34" charset="-122"/>
                        </a:rPr>
                        <a:t>2</a:t>
                      </a:r>
                      <a:r>
                        <a:rPr lang="en-US" sz="1100" b="1">
                          <a:effectLst/>
                          <a:latin typeface="微软雅黑" panose="020B0503020204020204" pitchFamily="34" charset="-122"/>
                          <a:ea typeface="微软雅黑" panose="020B0503020204020204" pitchFamily="34" charset="-122"/>
                        </a:rPr>
                        <a:t>O</a:t>
                      </a:r>
                      <a:r>
                        <a:rPr lang="en-US" sz="1100" b="1" baseline="-25000">
                          <a:effectLst/>
                          <a:latin typeface="微软雅黑" panose="020B0503020204020204" pitchFamily="34" charset="-122"/>
                          <a:ea typeface="微软雅黑" panose="020B0503020204020204" pitchFamily="34" charset="-122"/>
                        </a:rPr>
                        <a:t>3</a:t>
                      </a:r>
                      <a:endParaRPr lang="en-US" sz="1100" b="1">
                        <a:effectLst/>
                        <a:latin typeface="微软雅黑" panose="020B0503020204020204" pitchFamily="34" charset="-122"/>
                        <a:ea typeface="微软雅黑" panose="020B0503020204020204" pitchFamily="34" charset="-122"/>
                      </a:endParaRP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a:effectLst/>
                          <a:latin typeface="微软雅黑" panose="020B0503020204020204" pitchFamily="34" charset="-122"/>
                          <a:ea typeface="微软雅黑" panose="020B0503020204020204" pitchFamily="34" charset="-122"/>
                        </a:rPr>
                        <a:t>CeO</a:t>
                      </a:r>
                      <a:r>
                        <a:rPr lang="en-US" sz="1100" b="1" baseline="-25000">
                          <a:effectLst/>
                          <a:latin typeface="微软雅黑" panose="020B0503020204020204" pitchFamily="34" charset="-122"/>
                          <a:ea typeface="微软雅黑" panose="020B0503020204020204" pitchFamily="34" charset="-122"/>
                        </a:rPr>
                        <a:t>2</a:t>
                      </a:r>
                      <a:r>
                        <a:rPr lang="en-US" sz="1100" b="1">
                          <a:effectLst/>
                          <a:latin typeface="微软雅黑" panose="020B0503020204020204" pitchFamily="34" charset="-122"/>
                          <a:ea typeface="微软雅黑" panose="020B0503020204020204" pitchFamily="34" charset="-122"/>
                        </a:rPr>
                        <a:t>, La</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a:effectLst/>
                          <a:latin typeface="微软雅黑" panose="020B0503020204020204" pitchFamily="34" charset="-122"/>
                          <a:ea typeface="微软雅黑" panose="020B0503020204020204" pitchFamily="34" charset="-122"/>
                        </a:rPr>
                        <a:t>Atoms trapping</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a:effectLst/>
                          <a:latin typeface="微软雅黑" panose="020B0503020204020204" pitchFamily="34" charset="-122"/>
                          <a:ea typeface="微软雅黑" panose="020B0503020204020204" pitchFamily="34" charset="-122"/>
                        </a:rPr>
                        <a:t>CO oxidation</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altLang="zh-CN" sz="1100" b="1" dirty="0">
                          <a:effectLst/>
                          <a:latin typeface="微软雅黑" panose="020B0503020204020204" pitchFamily="34" charset="-122"/>
                          <a:ea typeface="微软雅黑" panose="020B0503020204020204" pitchFamily="34" charset="-122"/>
                        </a:rPr>
                        <a:t>2009</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extLst>
                  <a:ext uri="{0D108BD9-81ED-4DB2-BD59-A6C34878D82A}">
                    <a16:rowId xmlns:a16="http://schemas.microsoft.com/office/drawing/2014/main" xmlns="" val="1160852601"/>
                  </a:ext>
                </a:extLst>
              </a:tr>
              <a:tr h="262197">
                <a:tc>
                  <a:txBody>
                    <a:bodyPr/>
                    <a:lstStyle/>
                    <a:p>
                      <a:r>
                        <a:rPr lang="en-US" sz="1100" b="1">
                          <a:effectLst/>
                          <a:latin typeface="微软雅黑" panose="020B0503020204020204" pitchFamily="34" charset="-122"/>
                          <a:ea typeface="微软雅黑" panose="020B0503020204020204" pitchFamily="34" charset="-122"/>
                        </a:rPr>
                        <a:t>Pt/CeO</a:t>
                      </a:r>
                      <a:r>
                        <a:rPr lang="en-US" sz="1100" b="1" baseline="-25000">
                          <a:effectLst/>
                          <a:latin typeface="微软雅黑" panose="020B0503020204020204" pitchFamily="34" charset="-122"/>
                          <a:ea typeface="微软雅黑" panose="020B0503020204020204" pitchFamily="34" charset="-122"/>
                        </a:rPr>
                        <a:t>2</a:t>
                      </a:r>
                      <a:endParaRPr lang="en-US" sz="1100" b="1">
                        <a:effectLst/>
                        <a:latin typeface="微软雅黑" panose="020B0503020204020204" pitchFamily="34" charset="-122"/>
                        <a:ea typeface="微软雅黑" panose="020B0503020204020204" pitchFamily="34" charset="-122"/>
                      </a:endParaRP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dirty="0">
                          <a:effectLst/>
                          <a:latin typeface="微软雅黑" panose="020B0503020204020204" pitchFamily="34" charset="-122"/>
                          <a:ea typeface="微软雅黑" panose="020B0503020204020204" pitchFamily="34" charset="-122"/>
                        </a:rPr>
                        <a:t>CeO</a:t>
                      </a:r>
                      <a:r>
                        <a:rPr lang="en-US" sz="1100" b="1" baseline="-25000" dirty="0">
                          <a:effectLst/>
                          <a:latin typeface="微软雅黑" panose="020B0503020204020204" pitchFamily="34" charset="-122"/>
                          <a:ea typeface="微软雅黑" panose="020B0503020204020204" pitchFamily="34" charset="-122"/>
                        </a:rPr>
                        <a:t>2</a:t>
                      </a:r>
                      <a:endParaRPr lang="en-US" sz="1100" b="1" dirty="0">
                        <a:effectLst/>
                        <a:latin typeface="微软雅黑" panose="020B0503020204020204" pitchFamily="34" charset="-122"/>
                        <a:ea typeface="微软雅黑" panose="020B0503020204020204" pitchFamily="34" charset="-122"/>
                      </a:endParaRP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dirty="0">
                          <a:effectLst/>
                          <a:latin typeface="微软雅黑" panose="020B0503020204020204" pitchFamily="34" charset="-122"/>
                          <a:ea typeface="微软雅黑" panose="020B0503020204020204" pitchFamily="34" charset="-122"/>
                        </a:rPr>
                        <a:t>Atomic layer deposition</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a:effectLst/>
                          <a:latin typeface="微软雅黑" panose="020B0503020204020204" pitchFamily="34" charset="-122"/>
                          <a:ea typeface="微软雅黑" panose="020B0503020204020204" pitchFamily="34" charset="-122"/>
                        </a:rPr>
                        <a:t>CO oxidation</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altLang="zh-CN" sz="1100" b="1" dirty="0">
                          <a:effectLst/>
                          <a:latin typeface="微软雅黑" panose="020B0503020204020204" pitchFamily="34" charset="-122"/>
                          <a:ea typeface="微软雅黑" panose="020B0503020204020204" pitchFamily="34" charset="-122"/>
                        </a:rPr>
                        <a:t>2017</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extLst>
                  <a:ext uri="{0D108BD9-81ED-4DB2-BD59-A6C34878D82A}">
                    <a16:rowId xmlns:a16="http://schemas.microsoft.com/office/drawing/2014/main" xmlns="" val="3123487488"/>
                  </a:ext>
                </a:extLst>
              </a:tr>
              <a:tr h="613031">
                <a:tc>
                  <a:txBody>
                    <a:bodyPr/>
                    <a:lstStyle/>
                    <a:p>
                      <a:r>
                        <a:rPr lang="en-US" sz="1100" b="1">
                          <a:effectLst/>
                          <a:latin typeface="微软雅黑" panose="020B0503020204020204" pitchFamily="34" charset="-122"/>
                          <a:ea typeface="微软雅黑" panose="020B0503020204020204" pitchFamily="34" charset="-122"/>
                        </a:rPr>
                        <a:t>Pt/CeO</a:t>
                      </a:r>
                      <a:r>
                        <a:rPr lang="en-US" sz="1100" b="1" baseline="-25000">
                          <a:effectLst/>
                          <a:latin typeface="微软雅黑" panose="020B0503020204020204" pitchFamily="34" charset="-122"/>
                          <a:ea typeface="微软雅黑" panose="020B0503020204020204" pitchFamily="34" charset="-122"/>
                        </a:rPr>
                        <a:t>2</a:t>
                      </a:r>
                      <a:endParaRPr lang="en-US" sz="1100" b="1">
                        <a:effectLst/>
                        <a:latin typeface="微软雅黑" panose="020B0503020204020204" pitchFamily="34" charset="-122"/>
                        <a:ea typeface="微软雅黑" panose="020B0503020204020204" pitchFamily="34" charset="-122"/>
                      </a:endParaRP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dirty="0">
                          <a:effectLst/>
                          <a:latin typeface="微软雅黑" panose="020B0503020204020204" pitchFamily="34" charset="-122"/>
                          <a:ea typeface="微软雅黑" panose="020B0503020204020204" pitchFamily="34" charset="-122"/>
                        </a:rPr>
                        <a:t>CeO</a:t>
                      </a:r>
                      <a:r>
                        <a:rPr lang="en-US" sz="1100" b="1" baseline="-25000" dirty="0">
                          <a:effectLst/>
                          <a:latin typeface="微软雅黑" panose="020B0503020204020204" pitchFamily="34" charset="-122"/>
                          <a:ea typeface="微软雅黑" panose="020B0503020204020204" pitchFamily="34" charset="-122"/>
                        </a:rPr>
                        <a:t>2</a:t>
                      </a:r>
                      <a:endParaRPr lang="en-US" sz="1100" b="1" dirty="0">
                        <a:effectLst/>
                        <a:latin typeface="微软雅黑" panose="020B0503020204020204" pitchFamily="34" charset="-122"/>
                        <a:ea typeface="微软雅黑" panose="020B0503020204020204" pitchFamily="34" charset="-122"/>
                      </a:endParaRP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dirty="0">
                          <a:effectLst/>
                          <a:latin typeface="微软雅黑" panose="020B0503020204020204" pitchFamily="34" charset="-122"/>
                          <a:ea typeface="微软雅黑" panose="020B0503020204020204" pitchFamily="34" charset="-122"/>
                        </a:rPr>
                        <a:t>Hydrothermal treatment</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dirty="0">
                          <a:effectLst/>
                          <a:latin typeface="微软雅黑" panose="020B0503020204020204" pitchFamily="34" charset="-122"/>
                          <a:ea typeface="微软雅黑" panose="020B0503020204020204" pitchFamily="34" charset="-122"/>
                        </a:rPr>
                        <a:t>CO oxidation and diesel oxidation catalytic reaction</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altLang="zh-CN" sz="1100" b="1" dirty="0">
                          <a:effectLst/>
                          <a:latin typeface="微软雅黑" panose="020B0503020204020204" pitchFamily="34" charset="-122"/>
                          <a:ea typeface="微软雅黑" panose="020B0503020204020204" pitchFamily="34" charset="-122"/>
                        </a:rPr>
                        <a:t>2017</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extLst>
                  <a:ext uri="{0D108BD9-81ED-4DB2-BD59-A6C34878D82A}">
                    <a16:rowId xmlns:a16="http://schemas.microsoft.com/office/drawing/2014/main" xmlns="" val="2232282222"/>
                  </a:ext>
                </a:extLst>
              </a:tr>
              <a:tr h="412555">
                <a:tc>
                  <a:txBody>
                    <a:bodyPr/>
                    <a:lstStyle/>
                    <a:p>
                      <a:r>
                        <a:rPr lang="en-US" sz="1100" b="1">
                          <a:effectLst/>
                          <a:latin typeface="微软雅黑" panose="020B0503020204020204" pitchFamily="34" charset="-122"/>
                          <a:ea typeface="微软雅黑" panose="020B0503020204020204" pitchFamily="34" charset="-122"/>
                        </a:rPr>
                        <a:t>Rh/CeO</a:t>
                      </a:r>
                      <a:r>
                        <a:rPr lang="en-US" sz="1100" b="1" baseline="-25000">
                          <a:effectLst/>
                          <a:latin typeface="微软雅黑" panose="020B0503020204020204" pitchFamily="34" charset="-122"/>
                          <a:ea typeface="微软雅黑" panose="020B0503020204020204" pitchFamily="34" charset="-122"/>
                        </a:rPr>
                        <a:t>2</a:t>
                      </a:r>
                      <a:endParaRPr lang="en-US" sz="1100" b="1">
                        <a:effectLst/>
                        <a:latin typeface="微软雅黑" panose="020B0503020204020204" pitchFamily="34" charset="-122"/>
                        <a:ea typeface="微软雅黑" panose="020B0503020204020204" pitchFamily="34" charset="-122"/>
                      </a:endParaRP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a:effectLst/>
                          <a:latin typeface="微软雅黑" panose="020B0503020204020204" pitchFamily="34" charset="-122"/>
                          <a:ea typeface="微软雅黑" panose="020B0503020204020204" pitchFamily="34" charset="-122"/>
                        </a:rPr>
                        <a:t>CeO</a:t>
                      </a:r>
                      <a:r>
                        <a:rPr lang="en-US" sz="1100" b="1" baseline="-25000">
                          <a:effectLst/>
                          <a:latin typeface="微软雅黑" panose="020B0503020204020204" pitchFamily="34" charset="-122"/>
                          <a:ea typeface="微软雅黑" panose="020B0503020204020204" pitchFamily="34" charset="-122"/>
                        </a:rPr>
                        <a:t>2</a:t>
                      </a:r>
                      <a:endParaRPr lang="en-US" sz="1100" b="1">
                        <a:effectLst/>
                        <a:latin typeface="微软雅黑" panose="020B0503020204020204" pitchFamily="34" charset="-122"/>
                        <a:ea typeface="微软雅黑" panose="020B0503020204020204" pitchFamily="34" charset="-122"/>
                      </a:endParaRP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a:effectLst/>
                          <a:latin typeface="微软雅黑" panose="020B0503020204020204" pitchFamily="34" charset="-122"/>
                          <a:ea typeface="微软雅黑" panose="020B0503020204020204" pitchFamily="34" charset="-122"/>
                        </a:rPr>
                        <a:t>Hydrothermal treatment</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a:effectLst/>
                          <a:latin typeface="微软雅黑" panose="020B0503020204020204" pitchFamily="34" charset="-122"/>
                          <a:ea typeface="微软雅黑" panose="020B0503020204020204" pitchFamily="34" charset="-122"/>
                        </a:rPr>
                        <a:t>Diesel oxidation catalytic reaction</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altLang="zh-CN" sz="1100" b="1" dirty="0">
                          <a:effectLst/>
                          <a:latin typeface="微软雅黑" panose="020B0503020204020204" pitchFamily="34" charset="-122"/>
                          <a:ea typeface="微软雅黑" panose="020B0503020204020204" pitchFamily="34" charset="-122"/>
                        </a:rPr>
                        <a:t>2018</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extLst>
                  <a:ext uri="{0D108BD9-81ED-4DB2-BD59-A6C34878D82A}">
                    <a16:rowId xmlns:a16="http://schemas.microsoft.com/office/drawing/2014/main" xmlns="" val="3355517285"/>
                  </a:ext>
                </a:extLst>
              </a:tr>
              <a:tr h="262197">
                <a:tc>
                  <a:txBody>
                    <a:bodyPr/>
                    <a:lstStyle/>
                    <a:p>
                      <a:r>
                        <a:rPr lang="en-US" sz="1100" b="1">
                          <a:effectLst/>
                          <a:latin typeface="微软雅黑" panose="020B0503020204020204" pitchFamily="34" charset="-122"/>
                          <a:ea typeface="微软雅黑" panose="020B0503020204020204" pitchFamily="34" charset="-122"/>
                        </a:rPr>
                        <a:t>Pt/CeO</a:t>
                      </a:r>
                      <a:r>
                        <a:rPr lang="en-US" sz="1100" b="1" baseline="-25000">
                          <a:effectLst/>
                          <a:latin typeface="微软雅黑" panose="020B0503020204020204" pitchFamily="34" charset="-122"/>
                          <a:ea typeface="微软雅黑" panose="020B0503020204020204" pitchFamily="34" charset="-122"/>
                        </a:rPr>
                        <a:t>2</a:t>
                      </a:r>
                      <a:endParaRPr lang="en-US" sz="1100" b="1">
                        <a:effectLst/>
                        <a:latin typeface="微软雅黑" panose="020B0503020204020204" pitchFamily="34" charset="-122"/>
                        <a:ea typeface="微软雅黑" panose="020B0503020204020204" pitchFamily="34" charset="-122"/>
                      </a:endParaRP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a:effectLst/>
                          <a:latin typeface="微软雅黑" panose="020B0503020204020204" pitchFamily="34" charset="-122"/>
                          <a:ea typeface="微软雅黑" panose="020B0503020204020204" pitchFamily="34" charset="-122"/>
                        </a:rPr>
                        <a:t>CeO</a:t>
                      </a:r>
                      <a:r>
                        <a:rPr lang="en-US" sz="1100" b="1" baseline="-25000">
                          <a:effectLst/>
                          <a:latin typeface="微软雅黑" panose="020B0503020204020204" pitchFamily="34" charset="-122"/>
                          <a:ea typeface="微软雅黑" panose="020B0503020204020204" pitchFamily="34" charset="-122"/>
                        </a:rPr>
                        <a:t>2</a:t>
                      </a:r>
                      <a:endParaRPr lang="en-US" sz="1100" b="1">
                        <a:effectLst/>
                        <a:latin typeface="微软雅黑" panose="020B0503020204020204" pitchFamily="34" charset="-122"/>
                        <a:ea typeface="微软雅黑" panose="020B0503020204020204" pitchFamily="34" charset="-122"/>
                      </a:endParaRP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dirty="0">
                          <a:effectLst/>
                          <a:latin typeface="微软雅黑" panose="020B0503020204020204" pitchFamily="34" charset="-122"/>
                          <a:ea typeface="微软雅黑" panose="020B0503020204020204" pitchFamily="34" charset="-122"/>
                        </a:rPr>
                        <a:t>Wet chemical methods</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a:effectLst/>
                          <a:latin typeface="微软雅黑" panose="020B0503020204020204" pitchFamily="34" charset="-122"/>
                          <a:ea typeface="微软雅黑" panose="020B0503020204020204" pitchFamily="34" charset="-122"/>
                        </a:rPr>
                        <a:t>CO</a:t>
                      </a:r>
                      <a:r>
                        <a:rPr lang="en-US" sz="1100" b="1" baseline="-25000">
                          <a:effectLst/>
                          <a:latin typeface="微软雅黑" panose="020B0503020204020204" pitchFamily="34" charset="-122"/>
                          <a:ea typeface="微软雅黑" panose="020B0503020204020204" pitchFamily="34" charset="-122"/>
                        </a:rPr>
                        <a:t>2</a:t>
                      </a:r>
                      <a:r>
                        <a:rPr lang="en-US" sz="1100" b="1">
                          <a:effectLst/>
                          <a:latin typeface="微软雅黑" panose="020B0503020204020204" pitchFamily="34" charset="-122"/>
                          <a:ea typeface="微软雅黑" panose="020B0503020204020204" pitchFamily="34" charset="-122"/>
                        </a:rPr>
                        <a:t> electro-reduction</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altLang="zh-CN" sz="1100" b="1" dirty="0">
                          <a:effectLst/>
                          <a:latin typeface="微软雅黑" panose="020B0503020204020204" pitchFamily="34" charset="-122"/>
                          <a:ea typeface="微软雅黑" panose="020B0503020204020204" pitchFamily="34" charset="-122"/>
                        </a:rPr>
                        <a:t>2018</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extLst>
                  <a:ext uri="{0D108BD9-81ED-4DB2-BD59-A6C34878D82A}">
                    <a16:rowId xmlns:a16="http://schemas.microsoft.com/office/drawing/2014/main" xmlns="" val="224137951"/>
                  </a:ext>
                </a:extLst>
              </a:tr>
              <a:tr h="412555">
                <a:tc>
                  <a:txBody>
                    <a:bodyPr/>
                    <a:lstStyle/>
                    <a:p>
                      <a:r>
                        <a:rPr lang="en-US" sz="1100" b="1">
                          <a:effectLst/>
                          <a:latin typeface="微软雅黑" panose="020B0503020204020204" pitchFamily="34" charset="-122"/>
                          <a:ea typeface="微软雅黑" panose="020B0503020204020204" pitchFamily="34" charset="-122"/>
                        </a:rPr>
                        <a:t>Pt/CeO</a:t>
                      </a:r>
                      <a:r>
                        <a:rPr lang="en-US" sz="1100" b="1" baseline="-25000">
                          <a:effectLst/>
                          <a:latin typeface="微软雅黑" panose="020B0503020204020204" pitchFamily="34" charset="-122"/>
                          <a:ea typeface="微软雅黑" panose="020B0503020204020204" pitchFamily="34" charset="-122"/>
                        </a:rPr>
                        <a:t>2</a:t>
                      </a:r>
                      <a:endParaRPr lang="en-US" sz="1100" b="1">
                        <a:effectLst/>
                        <a:latin typeface="微软雅黑" panose="020B0503020204020204" pitchFamily="34" charset="-122"/>
                        <a:ea typeface="微软雅黑" panose="020B0503020204020204" pitchFamily="34" charset="-122"/>
                      </a:endParaRP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a:effectLst/>
                          <a:latin typeface="微软雅黑" panose="020B0503020204020204" pitchFamily="34" charset="-122"/>
                          <a:ea typeface="微软雅黑" panose="020B0503020204020204" pitchFamily="34" charset="-122"/>
                        </a:rPr>
                        <a:t>CeO</a:t>
                      </a:r>
                      <a:r>
                        <a:rPr lang="en-US" sz="1100" b="1" baseline="-25000">
                          <a:effectLst/>
                          <a:latin typeface="微软雅黑" panose="020B0503020204020204" pitchFamily="34" charset="-122"/>
                          <a:ea typeface="微软雅黑" panose="020B0503020204020204" pitchFamily="34" charset="-122"/>
                        </a:rPr>
                        <a:t>2</a:t>
                      </a:r>
                      <a:endParaRPr lang="en-US" sz="1100" b="1">
                        <a:effectLst/>
                        <a:latin typeface="微软雅黑" panose="020B0503020204020204" pitchFamily="34" charset="-122"/>
                        <a:ea typeface="微软雅黑" panose="020B0503020204020204" pitchFamily="34" charset="-122"/>
                      </a:endParaRP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a:effectLst/>
                          <a:latin typeface="微软雅黑" panose="020B0503020204020204" pitchFamily="34" charset="-122"/>
                          <a:ea typeface="微软雅黑" panose="020B0503020204020204" pitchFamily="34" charset="-122"/>
                        </a:rPr>
                        <a:t>Atomic layer deposition</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a:effectLst/>
                          <a:latin typeface="微软雅黑" panose="020B0503020204020204" pitchFamily="34" charset="-122"/>
                          <a:ea typeface="微软雅黑" panose="020B0503020204020204" pitchFamily="34" charset="-122"/>
                        </a:rPr>
                        <a:t>Dehydrogenation of ammonia borane</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altLang="zh-CN" sz="1100" b="1" dirty="0">
                          <a:effectLst/>
                          <a:latin typeface="微软雅黑" panose="020B0503020204020204" pitchFamily="34" charset="-122"/>
                          <a:ea typeface="微软雅黑" panose="020B0503020204020204" pitchFamily="34" charset="-122"/>
                        </a:rPr>
                        <a:t>2019</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extLst>
                  <a:ext uri="{0D108BD9-81ED-4DB2-BD59-A6C34878D82A}">
                    <a16:rowId xmlns:a16="http://schemas.microsoft.com/office/drawing/2014/main" xmlns="" val="172718560"/>
                  </a:ext>
                </a:extLst>
              </a:tr>
              <a:tr h="262197">
                <a:tc>
                  <a:txBody>
                    <a:bodyPr/>
                    <a:lstStyle/>
                    <a:p>
                      <a:r>
                        <a:rPr lang="en-US" sz="1100" b="1">
                          <a:effectLst/>
                          <a:latin typeface="微软雅黑" panose="020B0503020204020204" pitchFamily="34" charset="-122"/>
                          <a:ea typeface="微软雅黑" panose="020B0503020204020204" pitchFamily="34" charset="-122"/>
                        </a:rPr>
                        <a:t>Er</a:t>
                      </a:r>
                      <a:r>
                        <a:rPr lang="en-US" sz="1100" b="1" baseline="-25000">
                          <a:effectLst/>
                          <a:latin typeface="微软雅黑" panose="020B0503020204020204" pitchFamily="34" charset="-122"/>
                          <a:ea typeface="微软雅黑" panose="020B0503020204020204" pitchFamily="34" charset="-122"/>
                        </a:rPr>
                        <a:t>1</a:t>
                      </a:r>
                      <a:r>
                        <a:rPr lang="en-US" sz="1100" b="1">
                          <a:effectLst/>
                          <a:latin typeface="微软雅黑" panose="020B0503020204020204" pitchFamily="34" charset="-122"/>
                          <a:ea typeface="微软雅黑" panose="020B0503020204020204" pitchFamily="34" charset="-122"/>
                        </a:rPr>
                        <a:t>/CN-NT</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a:effectLst/>
                          <a:latin typeface="微软雅黑" panose="020B0503020204020204" pitchFamily="34" charset="-122"/>
                          <a:ea typeface="微软雅黑" panose="020B0503020204020204" pitchFamily="34" charset="-122"/>
                        </a:rPr>
                        <a:t>Er</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a:effectLst/>
                          <a:latin typeface="微软雅黑" panose="020B0503020204020204" pitchFamily="34" charset="-122"/>
                          <a:ea typeface="微软雅黑" panose="020B0503020204020204" pitchFamily="34" charset="-122"/>
                        </a:rPr>
                        <a:t>ACC</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a:effectLst/>
                          <a:latin typeface="微软雅黑" panose="020B0503020204020204" pitchFamily="34" charset="-122"/>
                          <a:ea typeface="微软雅黑" panose="020B0503020204020204" pitchFamily="34" charset="-122"/>
                        </a:rPr>
                        <a:t>CO</a:t>
                      </a:r>
                      <a:r>
                        <a:rPr lang="en-US" sz="1100" b="1" baseline="-25000">
                          <a:effectLst/>
                          <a:latin typeface="微软雅黑" panose="020B0503020204020204" pitchFamily="34" charset="-122"/>
                          <a:ea typeface="微软雅黑" panose="020B0503020204020204" pitchFamily="34" charset="-122"/>
                        </a:rPr>
                        <a:t>2</a:t>
                      </a:r>
                      <a:r>
                        <a:rPr lang="en-US" sz="1100" b="1">
                          <a:effectLst/>
                          <a:latin typeface="微软雅黑" panose="020B0503020204020204" pitchFamily="34" charset="-122"/>
                          <a:ea typeface="微软雅黑" panose="020B0503020204020204" pitchFamily="34" charset="-122"/>
                        </a:rPr>
                        <a:t> photo-reduction</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altLang="zh-CN" sz="1100" b="1" dirty="0">
                          <a:effectLst/>
                          <a:latin typeface="微软雅黑" panose="020B0503020204020204" pitchFamily="34" charset="-122"/>
                          <a:ea typeface="微软雅黑" panose="020B0503020204020204" pitchFamily="34" charset="-122"/>
                        </a:rPr>
                        <a:t>2020</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extLst>
                  <a:ext uri="{0D108BD9-81ED-4DB2-BD59-A6C34878D82A}">
                    <a16:rowId xmlns:a16="http://schemas.microsoft.com/office/drawing/2014/main" xmlns="" val="2390957949"/>
                  </a:ext>
                </a:extLst>
              </a:tr>
              <a:tr h="262197">
                <a:tc>
                  <a:txBody>
                    <a:bodyPr/>
                    <a:lstStyle/>
                    <a:p>
                      <a:r>
                        <a:rPr lang="en-US" sz="1100" b="1">
                          <a:effectLst/>
                          <a:latin typeface="微软雅黑" panose="020B0503020204020204" pitchFamily="34" charset="-122"/>
                          <a:ea typeface="微软雅黑" panose="020B0503020204020204" pitchFamily="34" charset="-122"/>
                        </a:rPr>
                        <a:t>Ce–MnO</a:t>
                      </a:r>
                      <a:r>
                        <a:rPr lang="en-US" sz="1100" b="1" baseline="-25000">
                          <a:effectLst/>
                          <a:latin typeface="微软雅黑" panose="020B0503020204020204" pitchFamily="34" charset="-122"/>
                          <a:ea typeface="微软雅黑" panose="020B0503020204020204" pitchFamily="34" charset="-122"/>
                        </a:rPr>
                        <a:t>2</a:t>
                      </a:r>
                      <a:endParaRPr lang="en-US" sz="1100" b="1">
                        <a:effectLst/>
                        <a:latin typeface="微软雅黑" panose="020B0503020204020204" pitchFamily="34" charset="-122"/>
                        <a:ea typeface="微软雅黑" panose="020B0503020204020204" pitchFamily="34" charset="-122"/>
                      </a:endParaRP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a:effectLst/>
                          <a:latin typeface="微软雅黑" panose="020B0503020204020204" pitchFamily="34" charset="-122"/>
                          <a:ea typeface="微软雅黑" panose="020B0503020204020204" pitchFamily="34" charset="-122"/>
                        </a:rPr>
                        <a:t>CeO</a:t>
                      </a:r>
                      <a:r>
                        <a:rPr lang="en-US" sz="1100" b="1" baseline="-25000">
                          <a:effectLst/>
                          <a:latin typeface="微软雅黑" panose="020B0503020204020204" pitchFamily="34" charset="-122"/>
                          <a:ea typeface="微软雅黑" panose="020B0503020204020204" pitchFamily="34" charset="-122"/>
                        </a:rPr>
                        <a:t>2</a:t>
                      </a:r>
                      <a:endParaRPr lang="en-US" sz="1100" b="1">
                        <a:effectLst/>
                        <a:latin typeface="微软雅黑" panose="020B0503020204020204" pitchFamily="34" charset="-122"/>
                        <a:ea typeface="微软雅黑" panose="020B0503020204020204" pitchFamily="34" charset="-122"/>
                      </a:endParaRP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a:effectLst/>
                          <a:latin typeface="微软雅黑" panose="020B0503020204020204" pitchFamily="34" charset="-122"/>
                          <a:ea typeface="微软雅黑" panose="020B0503020204020204" pitchFamily="34" charset="-122"/>
                        </a:rPr>
                        <a:t>ion-exchange approach</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sz="1100" b="1">
                          <a:effectLst/>
                          <a:latin typeface="微软雅黑" panose="020B0503020204020204" pitchFamily="34" charset="-122"/>
                          <a:ea typeface="微软雅黑" panose="020B0503020204020204" pitchFamily="34" charset="-122"/>
                        </a:rPr>
                        <a:t>NH</a:t>
                      </a:r>
                      <a:r>
                        <a:rPr lang="en-US" sz="1100" b="1" baseline="-25000">
                          <a:effectLst/>
                          <a:latin typeface="微软雅黑" panose="020B0503020204020204" pitchFamily="34" charset="-122"/>
                          <a:ea typeface="微软雅黑" panose="020B0503020204020204" pitchFamily="34" charset="-122"/>
                        </a:rPr>
                        <a:t>3</a:t>
                      </a:r>
                      <a:r>
                        <a:rPr lang="en-US" sz="1100" b="1">
                          <a:effectLst/>
                          <a:latin typeface="微软雅黑" panose="020B0503020204020204" pitchFamily="34" charset="-122"/>
                          <a:ea typeface="微软雅黑" panose="020B0503020204020204" pitchFamily="34" charset="-122"/>
                        </a:rPr>
                        <a:t>-SCR</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tc>
                  <a:txBody>
                    <a:bodyPr/>
                    <a:lstStyle/>
                    <a:p>
                      <a:r>
                        <a:rPr lang="en-US" altLang="zh-CN" sz="1100" b="1" dirty="0">
                          <a:effectLst/>
                          <a:latin typeface="微软雅黑" panose="020B0503020204020204" pitchFamily="34" charset="-122"/>
                          <a:ea typeface="微软雅黑" panose="020B0503020204020204" pitchFamily="34" charset="-122"/>
                        </a:rPr>
                        <a:t>2020</a:t>
                      </a:r>
                    </a:p>
                  </a:txBody>
                  <a:tcPr marL="5000" marR="5000" marT="5000" marB="5000">
                    <a:lnL>
                      <a:noFill/>
                    </a:lnL>
                    <a:lnR>
                      <a:noFill/>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extLst>
                  <a:ext uri="{0D108BD9-81ED-4DB2-BD59-A6C34878D82A}">
                    <a16:rowId xmlns:a16="http://schemas.microsoft.com/office/drawing/2014/main" xmlns="" val="2557530146"/>
                  </a:ext>
                </a:extLst>
              </a:tr>
            </a:tbl>
          </a:graphicData>
        </a:graphic>
      </p:graphicFrame>
      <p:cxnSp>
        <p:nvCxnSpPr>
          <p:cNvPr id="4" name="直接连接符 3">
            <a:extLst>
              <a:ext uri="{FF2B5EF4-FFF2-40B4-BE49-F238E27FC236}">
                <a16:creationId xmlns:a16="http://schemas.microsoft.com/office/drawing/2014/main" xmlns="" id="{C2829C63-8C8E-414F-8139-24C79457BF75}"/>
              </a:ext>
            </a:extLst>
          </p:cNvPr>
          <p:cNvCxnSpPr/>
          <p:nvPr/>
        </p:nvCxnSpPr>
        <p:spPr>
          <a:xfrm>
            <a:off x="593889" y="919114"/>
            <a:ext cx="796800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 name="直接连接符 4">
            <a:extLst>
              <a:ext uri="{FF2B5EF4-FFF2-40B4-BE49-F238E27FC236}">
                <a16:creationId xmlns:a16="http://schemas.microsoft.com/office/drawing/2014/main" xmlns="" id="{569094F1-D526-4524-87C2-7A7B080E1406}"/>
              </a:ext>
            </a:extLst>
          </p:cNvPr>
          <p:cNvCxnSpPr/>
          <p:nvPr/>
        </p:nvCxnSpPr>
        <p:spPr>
          <a:xfrm>
            <a:off x="587997" y="1238447"/>
            <a:ext cx="796800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6" name="直接连接符 5">
            <a:extLst>
              <a:ext uri="{FF2B5EF4-FFF2-40B4-BE49-F238E27FC236}">
                <a16:creationId xmlns:a16="http://schemas.microsoft.com/office/drawing/2014/main" xmlns="" id="{F225898A-930F-4429-8844-EFB0689CBA5F}"/>
              </a:ext>
            </a:extLst>
          </p:cNvPr>
          <p:cNvCxnSpPr/>
          <p:nvPr/>
        </p:nvCxnSpPr>
        <p:spPr>
          <a:xfrm>
            <a:off x="587997" y="4667447"/>
            <a:ext cx="7968006" cy="0"/>
          </a:xfrm>
          <a:prstGeom prst="line">
            <a:avLst/>
          </a:prstGeom>
          <a:ln w="28575"/>
        </p:spPr>
        <p:style>
          <a:lnRef idx="1">
            <a:schemeClr val="dk1"/>
          </a:lnRef>
          <a:fillRef idx="0">
            <a:schemeClr val="dk1"/>
          </a:fillRef>
          <a:effectRef idx="0">
            <a:schemeClr val="dk1"/>
          </a:effectRef>
          <a:fontRef idx="minor">
            <a:schemeClr val="tx1"/>
          </a:fontRef>
        </p:style>
      </p:cxnSp>
      <p:sp>
        <p:nvSpPr>
          <p:cNvPr id="8" name="文本框 7">
            <a:extLst>
              <a:ext uri="{FF2B5EF4-FFF2-40B4-BE49-F238E27FC236}">
                <a16:creationId xmlns:a16="http://schemas.microsoft.com/office/drawing/2014/main" xmlns="" id="{25A91EDD-CB89-44F8-9ACB-E6E90930C789}"/>
              </a:ext>
            </a:extLst>
          </p:cNvPr>
          <p:cNvSpPr txBox="1"/>
          <p:nvPr/>
        </p:nvSpPr>
        <p:spPr>
          <a:xfrm>
            <a:off x="178520" y="64371"/>
            <a:ext cx="7286699" cy="623248"/>
          </a:xfrm>
          <a:prstGeom prst="rect">
            <a:avLst/>
          </a:prstGeom>
          <a:noFill/>
        </p:spPr>
        <p:txBody>
          <a:bodyPr wrap="square" lIns="68580" tIns="34290" rIns="68580" bIns="34290">
            <a:spAutoFit/>
          </a:bodyPr>
          <a:lstStyle/>
          <a:p>
            <a:pPr marL="257175" indent="-257175">
              <a:buFont typeface="Wingdings" panose="05000000000000000000" pitchFamily="2" charset="2"/>
              <a:buChar char="l"/>
            </a:pPr>
            <a:r>
              <a:rPr lang="en-US" altLang="zh-CN" sz="1800" b="1" dirty="0">
                <a:solidFill>
                  <a:srgbClr val="323232"/>
                </a:solidFill>
                <a:latin typeface="微软雅黑" panose="020B0503020204020204" pitchFamily="34" charset="-122"/>
                <a:ea typeface="微软雅黑" panose="020B0503020204020204" pitchFamily="34" charset="-122"/>
              </a:rPr>
              <a:t>The synthesis methods and applications of REM-containing SASCs </a:t>
            </a:r>
            <a:r>
              <a:rPr lang="zh-CN" altLang="en-US" sz="1800" b="1" dirty="0">
                <a:solidFill>
                  <a:srgbClr val="323232"/>
                </a:solidFill>
                <a:latin typeface="微软雅黑" panose="020B0503020204020204" pitchFamily="34" charset="-122"/>
                <a:ea typeface="微软雅黑" panose="020B0503020204020204" pitchFamily="34" charset="-122"/>
              </a:rPr>
              <a:t>含稀土的单原子单位点催化剂的合成方法及应用</a:t>
            </a:r>
            <a:endParaRPr lang="zh-CN" altLang="en-US" sz="1800" b="1" dirty="0">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xmlns="" id="{FE8590A3-C67D-4408-8C13-834EE99A80BA}"/>
              </a:ext>
            </a:extLst>
          </p:cNvPr>
          <p:cNvPicPr>
            <a:picLocks noChangeAspect="1"/>
          </p:cNvPicPr>
          <p:nvPr/>
        </p:nvPicPr>
        <p:blipFill>
          <a:blip r:embed="rId2"/>
          <a:stretch>
            <a:fillRect/>
          </a:stretch>
        </p:blipFill>
        <p:spPr>
          <a:xfrm>
            <a:off x="7465219" y="33583"/>
            <a:ext cx="1678781" cy="692944"/>
          </a:xfrm>
          <a:prstGeom prst="rect">
            <a:avLst/>
          </a:prstGeom>
        </p:spPr>
      </p:pic>
      <p:sp>
        <p:nvSpPr>
          <p:cNvPr id="10" name="文本框 9">
            <a:extLst>
              <a:ext uri="{FF2B5EF4-FFF2-40B4-BE49-F238E27FC236}">
                <a16:creationId xmlns:a16="http://schemas.microsoft.com/office/drawing/2014/main" xmlns="" id="{DE19F96C-E1B6-4C84-AF8D-06DC44EA9AF7}"/>
              </a:ext>
            </a:extLst>
          </p:cNvPr>
          <p:cNvSpPr txBox="1"/>
          <p:nvPr/>
        </p:nvSpPr>
        <p:spPr>
          <a:xfrm>
            <a:off x="4003447" y="4809835"/>
            <a:ext cx="5039216" cy="315471"/>
          </a:xfrm>
          <a:prstGeom prst="rect">
            <a:avLst/>
          </a:prstGeom>
          <a:noFill/>
        </p:spPr>
        <p:txBody>
          <a:bodyPr wrap="square" lIns="68580" tIns="34290" rIns="68580" bIns="34290">
            <a:spAutoFit/>
          </a:bodyPr>
          <a:lstStyle/>
          <a:p>
            <a:pPr fontAlgn="ctr"/>
            <a:r>
              <a:rPr lang="en-US" altLang="zh-CN" sz="800" dirty="0" err="1">
                <a:latin typeface="微软雅黑" panose="020B0503020204020204" pitchFamily="34" charset="-122"/>
                <a:ea typeface="微软雅黑" panose="020B0503020204020204" pitchFamily="34" charset="-122"/>
              </a:rPr>
              <a:t>Ningqiang</a:t>
            </a:r>
            <a:r>
              <a:rPr lang="en-US" altLang="zh-CN" sz="800" dirty="0">
                <a:latin typeface="微软雅黑" panose="020B0503020204020204" pitchFamily="34" charset="-122"/>
                <a:ea typeface="微软雅黑" panose="020B0503020204020204" pitchFamily="34" charset="-122"/>
              </a:rPr>
              <a:t> Zhang, </a:t>
            </a:r>
            <a:r>
              <a:rPr lang="en-US" altLang="zh-CN" sz="800" dirty="0" err="1">
                <a:latin typeface="微软雅黑" panose="020B0503020204020204" pitchFamily="34" charset="-122"/>
                <a:ea typeface="微软雅黑" panose="020B0503020204020204" pitchFamily="34" charset="-122"/>
              </a:rPr>
              <a:t>HanYan</a:t>
            </a:r>
            <a:r>
              <a:rPr lang="en-US" altLang="zh-CN" sz="800" dirty="0">
                <a:latin typeface="微软雅黑" panose="020B0503020204020204" pitchFamily="34" charset="-122"/>
                <a:ea typeface="微软雅黑" panose="020B0503020204020204" pitchFamily="34" charset="-122"/>
              </a:rPr>
              <a:t>, </a:t>
            </a:r>
            <a:r>
              <a:rPr lang="en-US" altLang="zh-CN" sz="800" dirty="0" err="1">
                <a:latin typeface="微软雅黑" panose="020B0503020204020204" pitchFamily="34" charset="-122"/>
                <a:ea typeface="微软雅黑" panose="020B0503020204020204" pitchFamily="34" charset="-122"/>
              </a:rPr>
              <a:t>Lingcong</a:t>
            </a:r>
            <a:r>
              <a:rPr lang="en-US" altLang="zh-CN" sz="800" dirty="0">
                <a:latin typeface="微软雅黑" panose="020B0503020204020204" pitchFamily="34" charset="-122"/>
                <a:ea typeface="微软雅黑" panose="020B0503020204020204" pitchFamily="34" charset="-122"/>
              </a:rPr>
              <a:t> Li,</a:t>
            </a:r>
            <a:r>
              <a:rPr lang="en-US" altLang="zh-CN" sz="800" baseline="30000" dirty="0">
                <a:latin typeface="微软雅黑" panose="020B0503020204020204" pitchFamily="34" charset="-122"/>
                <a:ea typeface="微软雅黑" panose="020B0503020204020204" pitchFamily="34" charset="-122"/>
              </a:rPr>
              <a:t> </a:t>
            </a:r>
            <a:r>
              <a:rPr lang="en-US" altLang="zh-CN" sz="800" dirty="0" err="1">
                <a:latin typeface="微软雅黑" panose="020B0503020204020204" pitchFamily="34" charset="-122"/>
                <a:ea typeface="微软雅黑" panose="020B0503020204020204" pitchFamily="34" charset="-122"/>
              </a:rPr>
              <a:t>RuiWu</a:t>
            </a:r>
            <a:r>
              <a:rPr lang="en-US" altLang="zh-CN" sz="800" dirty="0">
                <a:latin typeface="微软雅黑" panose="020B0503020204020204" pitchFamily="34" charset="-122"/>
                <a:ea typeface="微软雅黑" panose="020B0503020204020204" pitchFamily="34" charset="-122"/>
              </a:rPr>
              <a:t>, </a:t>
            </a:r>
            <a:r>
              <a:rPr lang="en-US" altLang="zh-CN" sz="800" dirty="0" err="1">
                <a:latin typeface="微软雅黑" panose="020B0503020204020204" pitchFamily="34" charset="-122"/>
                <a:ea typeface="微软雅黑" panose="020B0503020204020204" pitchFamily="34" charset="-122"/>
              </a:rPr>
              <a:t>Liyun</a:t>
            </a:r>
            <a:r>
              <a:rPr lang="en-US" altLang="zh-CN" sz="800" dirty="0">
                <a:latin typeface="微软雅黑" panose="020B0503020204020204" pitchFamily="34" charset="-122"/>
                <a:ea typeface="微软雅黑" panose="020B0503020204020204" pitchFamily="34" charset="-122"/>
              </a:rPr>
              <a:t> Song, </a:t>
            </a:r>
            <a:r>
              <a:rPr lang="en-US" altLang="zh-CN" sz="800" dirty="0" err="1">
                <a:latin typeface="微软雅黑" panose="020B0503020204020204" pitchFamily="34" charset="-122"/>
                <a:ea typeface="微软雅黑" panose="020B0503020204020204" pitchFamily="34" charset="-122"/>
              </a:rPr>
              <a:t>Guizhen</a:t>
            </a:r>
            <a:r>
              <a:rPr lang="en-US" altLang="zh-CN" sz="800" dirty="0">
                <a:latin typeface="微软雅黑" panose="020B0503020204020204" pitchFamily="34" charset="-122"/>
                <a:ea typeface="微软雅黑" panose="020B0503020204020204" pitchFamily="34" charset="-122"/>
              </a:rPr>
              <a:t> Zhang, Wenjun Liang, </a:t>
            </a:r>
            <a:r>
              <a:rPr lang="en-US" altLang="zh-CN" sz="800" u="sng" dirty="0">
                <a:latin typeface="微软雅黑" panose="020B0503020204020204" pitchFamily="34" charset="-122"/>
                <a:ea typeface="微软雅黑" panose="020B0503020204020204" pitchFamily="34" charset="-122"/>
                <a:hlinkClick r:id="rId3">
                  <a:extLst>
                    <a:ext uri="{A12FA001-AC4F-418D-AE19-62706E023703}">
                      <ahyp:hlinkClr xmlns:ahyp="http://schemas.microsoft.com/office/drawing/2018/hyperlinkcolor" xmlns="" val="tx"/>
                    </a:ext>
                  </a:extLst>
                </a:hlinkClick>
              </a:rPr>
              <a:t>Hong He</a:t>
            </a:r>
            <a:endParaRPr lang="en-US" altLang="zh-CN" sz="800" u="sng" dirty="0">
              <a:latin typeface="微软雅黑" panose="020B0503020204020204" pitchFamily="34" charset="-122"/>
              <a:ea typeface="微软雅黑" panose="020B0503020204020204" pitchFamily="34" charset="-122"/>
              <a:hlinkClick r:id="rId4" tooltip="Go to Journal of Rare Earths on ScienceDirect">
                <a:extLst>
                  <a:ext uri="{A12FA001-AC4F-418D-AE19-62706E023703}">
                    <ahyp:hlinkClr xmlns:ahyp="http://schemas.microsoft.com/office/drawing/2018/hyperlinkcolor" xmlns="" val="tx"/>
                  </a:ext>
                </a:extLst>
              </a:hlinkClick>
            </a:endParaRPr>
          </a:p>
          <a:p>
            <a:pPr fontAlgn="ctr"/>
            <a:r>
              <a:rPr lang="en-US" altLang="zh-CN" sz="800" dirty="0">
                <a:latin typeface="微软雅黑" panose="020B0503020204020204" pitchFamily="34" charset="-122"/>
                <a:ea typeface="微软雅黑" panose="020B0503020204020204" pitchFamily="34" charset="-122"/>
                <a:hlinkClick r:id="rId4" tooltip="Go to Journal of Rare Earths on ScienceDirect">
                  <a:extLst>
                    <a:ext uri="{A12FA001-AC4F-418D-AE19-62706E023703}">
                      <ahyp:hlinkClr xmlns:ahyp="http://schemas.microsoft.com/office/drawing/2018/hyperlinkcolor" xmlns="" val="tx"/>
                    </a:ext>
                  </a:extLst>
                </a:hlinkClick>
              </a:rPr>
              <a:t>Journal of Rare Earths</a:t>
            </a:r>
            <a:r>
              <a:rPr lang="en-US" altLang="zh-CN" sz="800" dirty="0">
                <a:latin typeface="微软雅黑" panose="020B0503020204020204" pitchFamily="34" charset="-122"/>
                <a:ea typeface="微软雅黑" panose="020B0503020204020204" pitchFamily="34" charset="-122"/>
              </a:rPr>
              <a:t>, </a:t>
            </a:r>
            <a:r>
              <a:rPr lang="en-US" altLang="zh-CN" sz="800" dirty="0">
                <a:latin typeface="微软雅黑" panose="020B0503020204020204" pitchFamily="34" charset="-122"/>
                <a:ea typeface="微软雅黑" panose="020B0503020204020204" pitchFamily="34" charset="-122"/>
                <a:hlinkClick r:id="rId5" tooltip="Go to table of contents for this volume/issue">
                  <a:extLst>
                    <a:ext uri="{A12FA001-AC4F-418D-AE19-62706E023703}">
                      <ahyp:hlinkClr xmlns:ahyp="http://schemas.microsoft.com/office/drawing/2018/hyperlinkcolor" xmlns="" val="tx"/>
                    </a:ext>
                  </a:extLst>
                </a:hlinkClick>
              </a:rPr>
              <a:t>39, </a:t>
            </a:r>
            <a:r>
              <a:rPr lang="en-US" altLang="zh-CN" sz="800" dirty="0">
                <a:latin typeface="微软雅黑" panose="020B0503020204020204" pitchFamily="34" charset="-122"/>
                <a:ea typeface="微软雅黑" panose="020B0503020204020204" pitchFamily="34" charset="-122"/>
              </a:rPr>
              <a:t>2021, 233-242</a:t>
            </a:r>
            <a:endParaRPr lang="zh-CN" altLang="en-US" sz="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578964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xmlns="" id="{70C2B065-AC84-42CD-A01D-4CFAAE1024F5}"/>
              </a:ext>
            </a:extLst>
          </p:cNvPr>
          <p:cNvSpPr txBox="1"/>
          <p:nvPr/>
        </p:nvSpPr>
        <p:spPr>
          <a:xfrm>
            <a:off x="411834" y="0"/>
            <a:ext cx="4570821" cy="623248"/>
          </a:xfrm>
          <a:prstGeom prst="rect">
            <a:avLst/>
          </a:prstGeom>
          <a:noFill/>
        </p:spPr>
        <p:txBody>
          <a:bodyPr wrap="square" lIns="68580" tIns="34290" rIns="68580" bIns="34290">
            <a:spAutoFit/>
          </a:bodyPr>
          <a:lstStyle/>
          <a:p>
            <a:pPr marL="257175" indent="-257175">
              <a:lnSpc>
                <a:spcPct val="200000"/>
              </a:lnSpc>
              <a:buFont typeface="Wingdings" panose="05000000000000000000" pitchFamily="2" charset="2"/>
              <a:buChar char="l"/>
            </a:pPr>
            <a:r>
              <a:rPr lang="en-US" altLang="zh-CN" sz="1800" b="1" dirty="0">
                <a:latin typeface="微软雅黑" panose="020B0503020204020204" pitchFamily="34" charset="-122"/>
                <a:ea typeface="微软雅黑" panose="020B0503020204020204" pitchFamily="34" charset="-122"/>
              </a:rPr>
              <a:t>Rare-earth Triflates</a:t>
            </a:r>
          </a:p>
        </p:txBody>
      </p:sp>
      <p:sp>
        <p:nvSpPr>
          <p:cNvPr id="2" name="文本框 1">
            <a:extLst>
              <a:ext uri="{FF2B5EF4-FFF2-40B4-BE49-F238E27FC236}">
                <a16:creationId xmlns:a16="http://schemas.microsoft.com/office/drawing/2014/main" xmlns="" id="{780B1991-A48A-4C16-A8FC-38E6FC7CA4CF}"/>
              </a:ext>
            </a:extLst>
          </p:cNvPr>
          <p:cNvSpPr txBox="1"/>
          <p:nvPr/>
        </p:nvSpPr>
        <p:spPr>
          <a:xfrm>
            <a:off x="487837" y="685800"/>
            <a:ext cx="8081129" cy="807913"/>
          </a:xfrm>
          <a:prstGeom prst="rect">
            <a:avLst/>
          </a:prstGeom>
          <a:noFill/>
        </p:spPr>
        <p:txBody>
          <a:bodyPr wrap="square" lIns="68580" tIns="34290" rIns="68580" bIns="34290" rtlCol="0">
            <a:spAutoFit/>
          </a:bodyPr>
          <a:lstStyle/>
          <a:p>
            <a:pPr marL="214313" indent="-214313">
              <a:buFont typeface="Wingdings" panose="05000000000000000000" pitchFamily="2" charset="2"/>
              <a:buChar char="l"/>
            </a:pPr>
            <a:r>
              <a:rPr lang="en-US" altLang="zh-CN" sz="1200" b="1" dirty="0">
                <a:latin typeface="微软雅黑" panose="020B0503020204020204" pitchFamily="34" charset="-122"/>
                <a:ea typeface="微软雅黑" panose="020B0503020204020204" pitchFamily="34" charset="-122"/>
              </a:rPr>
              <a:t>Act as Lewis acids in aqueous medium, stable in water and active catalysts for organic synthesis</a:t>
            </a:r>
            <a:r>
              <a:rPr lang="en-US" altLang="zh-CN" sz="1200" b="1" dirty="0" smtClean="0">
                <a:latin typeface="微软雅黑" panose="020B0503020204020204" pitchFamily="34" charset="-122"/>
                <a:ea typeface="微软雅黑" panose="020B0503020204020204" pitchFamily="34" charset="-122"/>
              </a:rPr>
              <a:t>.</a:t>
            </a:r>
            <a:r>
              <a:rPr lang="zh-CN" altLang="en-US" sz="1200" dirty="0" smtClean="0"/>
              <a:t>在</a:t>
            </a:r>
            <a:r>
              <a:rPr lang="zh-CN" altLang="en-US" sz="1200" dirty="0"/>
              <a:t>水介质中作为路易斯酸，在水中稳定，是有机合成的活性催化剂。</a:t>
            </a:r>
            <a:endParaRPr lang="en-US" altLang="zh-CN" sz="1200" b="1" dirty="0">
              <a:latin typeface="微软雅黑" panose="020B0503020204020204" pitchFamily="34" charset="-122"/>
              <a:ea typeface="微软雅黑" panose="020B0503020204020204" pitchFamily="34" charset="-122"/>
            </a:endParaRPr>
          </a:p>
          <a:p>
            <a:pPr marL="214313" indent="-214313">
              <a:buFont typeface="Wingdings" panose="05000000000000000000" pitchFamily="2" charset="2"/>
              <a:buChar char="l"/>
            </a:pPr>
            <a:r>
              <a:rPr lang="en-US" altLang="zh-CN" sz="1200" b="1" dirty="0">
                <a:latin typeface="微软雅黑" panose="020B0503020204020204" pitchFamily="34" charset="-122"/>
                <a:ea typeface="微软雅黑" panose="020B0503020204020204" pitchFamily="34" charset="-122"/>
              </a:rPr>
              <a:t>Highly active for chloromethylation of many aromatic hydrocarbons which are key intermediates for many fine chemicals, pharmaceuticals and polymers.</a:t>
            </a:r>
            <a:endParaRPr lang="zh-CN" altLang="en-US" sz="1200" b="1" dirty="0">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xmlns="" id="{2FF341D2-FBA6-40D9-A1F1-13299106DBF9}"/>
              </a:ext>
            </a:extLst>
          </p:cNvPr>
          <p:cNvPicPr>
            <a:picLocks noChangeAspect="1"/>
          </p:cNvPicPr>
          <p:nvPr/>
        </p:nvPicPr>
        <p:blipFill>
          <a:blip r:embed="rId2"/>
          <a:stretch>
            <a:fillRect/>
          </a:stretch>
        </p:blipFill>
        <p:spPr>
          <a:xfrm>
            <a:off x="3143250" y="208191"/>
            <a:ext cx="2857500" cy="271463"/>
          </a:xfrm>
          <a:prstGeom prst="rect">
            <a:avLst/>
          </a:prstGeom>
        </p:spPr>
      </p:pic>
      <p:grpSp>
        <p:nvGrpSpPr>
          <p:cNvPr id="7" name="组合 6">
            <a:extLst>
              <a:ext uri="{FF2B5EF4-FFF2-40B4-BE49-F238E27FC236}">
                <a16:creationId xmlns:a16="http://schemas.microsoft.com/office/drawing/2014/main" xmlns="" id="{EFB2EA67-CDC3-4FDC-8FFE-8761C4724D97}"/>
              </a:ext>
            </a:extLst>
          </p:cNvPr>
          <p:cNvGrpSpPr/>
          <p:nvPr/>
        </p:nvGrpSpPr>
        <p:grpSpPr>
          <a:xfrm>
            <a:off x="640397" y="2080365"/>
            <a:ext cx="3988163" cy="2187784"/>
            <a:chOff x="778448" y="3688220"/>
            <a:chExt cx="5317551" cy="2917045"/>
          </a:xfrm>
        </p:grpSpPr>
        <p:sp>
          <p:nvSpPr>
            <p:cNvPr id="10" name="文本框 9">
              <a:extLst>
                <a:ext uri="{FF2B5EF4-FFF2-40B4-BE49-F238E27FC236}">
                  <a16:creationId xmlns:a16="http://schemas.microsoft.com/office/drawing/2014/main" xmlns="" id="{3FFECC3C-C68B-471A-AFED-D1F60F099AA8}"/>
                </a:ext>
              </a:extLst>
            </p:cNvPr>
            <p:cNvSpPr txBox="1"/>
            <p:nvPr/>
          </p:nvSpPr>
          <p:spPr>
            <a:xfrm>
              <a:off x="778448" y="3688220"/>
              <a:ext cx="4713818" cy="369332"/>
            </a:xfrm>
            <a:prstGeom prst="rect">
              <a:avLst/>
            </a:prstGeom>
            <a:noFill/>
          </p:spPr>
          <p:txBody>
            <a:bodyPr wrap="square">
              <a:spAutoFit/>
            </a:bodyPr>
            <a:lstStyle/>
            <a:p>
              <a:r>
                <a:rPr lang="es-ES" altLang="zh-CN" sz="1200" b="0" i="0" dirty="0">
                  <a:solidFill>
                    <a:srgbClr val="2E2E2E"/>
                  </a:solidFill>
                  <a:effectLst/>
                  <a:latin typeface="NexusSerif"/>
                </a:rPr>
                <a:t>Sc, Y, La-Lu triflates</a:t>
              </a:r>
              <a:r>
                <a:rPr lang="zh-CN" altLang="en-US" sz="1200" b="0" i="0" dirty="0">
                  <a:solidFill>
                    <a:srgbClr val="2E2E2E"/>
                  </a:solidFill>
                  <a:effectLst/>
                  <a:latin typeface="NexusSerif"/>
                </a:rPr>
                <a:t>，</a:t>
              </a:r>
              <a:r>
                <a:rPr lang="es-ES" altLang="zh-CN" sz="1200" b="0" i="0" dirty="0">
                  <a:solidFill>
                    <a:srgbClr val="2E2E2E"/>
                  </a:solidFill>
                  <a:effectLst/>
                  <a:latin typeface="NexusSerif"/>
                </a:rPr>
                <a:t>Ln(OTf)</a:t>
              </a:r>
              <a:r>
                <a:rPr lang="es-ES" altLang="zh-CN" sz="1200" b="0" i="0" baseline="-25000" dirty="0">
                  <a:solidFill>
                    <a:srgbClr val="2E2E2E"/>
                  </a:solidFill>
                  <a:effectLst/>
                  <a:latin typeface="NexusSerif"/>
                </a:rPr>
                <a:t>3</a:t>
              </a:r>
              <a:endParaRPr lang="zh-CN" altLang="en-US" sz="1200" dirty="0"/>
            </a:p>
          </p:txBody>
        </p:sp>
        <p:sp>
          <p:nvSpPr>
            <p:cNvPr id="12" name="文本框 11">
              <a:extLst>
                <a:ext uri="{FF2B5EF4-FFF2-40B4-BE49-F238E27FC236}">
                  <a16:creationId xmlns:a16="http://schemas.microsoft.com/office/drawing/2014/main" xmlns="" id="{252CDA94-0852-4191-81CD-9E894EEEDEC7}"/>
                </a:ext>
              </a:extLst>
            </p:cNvPr>
            <p:cNvSpPr txBox="1"/>
            <p:nvPr/>
          </p:nvSpPr>
          <p:spPr>
            <a:xfrm>
              <a:off x="780068" y="4057552"/>
              <a:ext cx="2745558" cy="369332"/>
            </a:xfrm>
            <a:prstGeom prst="rect">
              <a:avLst/>
            </a:prstGeom>
            <a:noFill/>
          </p:spPr>
          <p:txBody>
            <a:bodyPr wrap="square">
              <a:spAutoFit/>
            </a:bodyPr>
            <a:lstStyle/>
            <a:p>
              <a:r>
                <a:rPr lang="en-US" altLang="zh-CN" sz="1200" b="0" i="0" dirty="0">
                  <a:solidFill>
                    <a:srgbClr val="2E2E2E"/>
                  </a:solidFill>
                  <a:effectLst/>
                  <a:latin typeface="NexusSerif"/>
                </a:rPr>
                <a:t>hard Lewis acids</a:t>
              </a:r>
              <a:endParaRPr lang="zh-CN" altLang="en-US" sz="1200" dirty="0"/>
            </a:p>
          </p:txBody>
        </p:sp>
        <p:sp>
          <p:nvSpPr>
            <p:cNvPr id="14" name="文本框 13">
              <a:extLst>
                <a:ext uri="{FF2B5EF4-FFF2-40B4-BE49-F238E27FC236}">
                  <a16:creationId xmlns:a16="http://schemas.microsoft.com/office/drawing/2014/main" xmlns="" id="{7E4D743F-96C9-4254-9781-F50BC941DF3B}"/>
                </a:ext>
              </a:extLst>
            </p:cNvPr>
            <p:cNvSpPr txBox="1"/>
            <p:nvPr/>
          </p:nvSpPr>
          <p:spPr>
            <a:xfrm>
              <a:off x="778448" y="4485501"/>
              <a:ext cx="4924768" cy="1600439"/>
            </a:xfrm>
            <a:prstGeom prst="rect">
              <a:avLst/>
            </a:prstGeom>
            <a:noFill/>
          </p:spPr>
          <p:txBody>
            <a:bodyPr wrap="square">
              <a:spAutoFit/>
            </a:bodyPr>
            <a:lstStyle/>
            <a:p>
              <a:r>
                <a:rPr lang="en-US" altLang="zh-CN" sz="1200" b="1" dirty="0">
                  <a:solidFill>
                    <a:srgbClr val="2E2E2E"/>
                  </a:solidFill>
                  <a:latin typeface="微软雅黑" panose="020B0503020204020204" pitchFamily="34" charset="-122"/>
                  <a:ea typeface="微软雅黑" panose="020B0503020204020204" pitchFamily="34" charset="-122"/>
                </a:rPr>
                <a:t>M</a:t>
              </a:r>
              <a:r>
                <a:rPr lang="en-US" altLang="zh-CN" sz="1200" b="1" i="0" dirty="0">
                  <a:solidFill>
                    <a:srgbClr val="2E2E2E"/>
                  </a:solidFill>
                  <a:effectLst/>
                  <a:latin typeface="微软雅黑" panose="020B0503020204020204" pitchFamily="34" charset="-122"/>
                  <a:ea typeface="微软雅黑" panose="020B0503020204020204" pitchFamily="34" charset="-122"/>
                </a:rPr>
                <a:t>ore soluble in water than in organic solvents such as dichloromethane. Almost 100% of the Ln(</a:t>
              </a:r>
              <a:r>
                <a:rPr lang="en-US" altLang="zh-CN" sz="1200" b="1" i="0" dirty="0" err="1">
                  <a:solidFill>
                    <a:srgbClr val="2E2E2E"/>
                  </a:solidFill>
                  <a:effectLst/>
                  <a:latin typeface="微软雅黑" panose="020B0503020204020204" pitchFamily="34" charset="-122"/>
                  <a:ea typeface="微软雅黑" panose="020B0503020204020204" pitchFamily="34" charset="-122"/>
                </a:rPr>
                <a:t>OTf</a:t>
              </a:r>
              <a:r>
                <a:rPr lang="en-US" altLang="zh-CN" sz="1200" b="1" i="0" dirty="0">
                  <a:solidFill>
                    <a:srgbClr val="2E2E2E"/>
                  </a:solidFill>
                  <a:effectLst/>
                  <a:latin typeface="微软雅黑" panose="020B0503020204020204" pitchFamily="34" charset="-122"/>
                  <a:ea typeface="微软雅黑" panose="020B0503020204020204" pitchFamily="34" charset="-122"/>
                </a:rPr>
                <a:t>)</a:t>
              </a:r>
              <a:r>
                <a:rPr lang="en-US" altLang="zh-CN" sz="1200" b="1" i="0" baseline="-25000" dirty="0">
                  <a:solidFill>
                    <a:srgbClr val="2E2E2E"/>
                  </a:solidFill>
                  <a:effectLst/>
                  <a:latin typeface="微软雅黑" panose="020B0503020204020204" pitchFamily="34" charset="-122"/>
                  <a:ea typeface="微软雅黑" panose="020B0503020204020204" pitchFamily="34" charset="-122"/>
                </a:rPr>
                <a:t>3</a:t>
              </a:r>
              <a:r>
                <a:rPr lang="en-US" altLang="zh-CN" sz="1200" b="1" i="0" dirty="0">
                  <a:solidFill>
                    <a:srgbClr val="2E2E2E"/>
                  </a:solidFill>
                  <a:effectLst/>
                  <a:latin typeface="微软雅黑" panose="020B0503020204020204" pitchFamily="34" charset="-122"/>
                  <a:ea typeface="微软雅黑" panose="020B0503020204020204" pitchFamily="34" charset="-122"/>
                </a:rPr>
                <a:t> was quite easily recovered from the aqueous layer after the reaction was completed, and it could be reused</a:t>
              </a:r>
              <a:endParaRPr lang="zh-CN" altLang="en-US" sz="1200" b="1" dirty="0">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xmlns="" id="{6D1D9890-8904-4353-B73C-4B317F294C93}"/>
                </a:ext>
              </a:extLst>
            </p:cNvPr>
            <p:cNvSpPr txBox="1"/>
            <p:nvPr/>
          </p:nvSpPr>
          <p:spPr>
            <a:xfrm>
              <a:off x="2852393" y="4087069"/>
              <a:ext cx="2355179" cy="369332"/>
            </a:xfrm>
            <a:prstGeom prst="rect">
              <a:avLst/>
            </a:prstGeom>
            <a:noFill/>
          </p:spPr>
          <p:txBody>
            <a:bodyPr wrap="square">
              <a:spAutoFit/>
            </a:bodyPr>
            <a:lstStyle/>
            <a:p>
              <a:r>
                <a:rPr lang="en-US" altLang="zh-CN" sz="1200" dirty="0" err="1"/>
                <a:t>OTf</a:t>
              </a:r>
              <a:r>
                <a:rPr lang="en-US" altLang="zh-CN" sz="1200" dirty="0"/>
                <a:t> = CF</a:t>
              </a:r>
              <a:r>
                <a:rPr lang="en-US" altLang="zh-CN" sz="700" dirty="0"/>
                <a:t>3</a:t>
              </a:r>
              <a:r>
                <a:rPr lang="en-US" altLang="zh-CN" sz="1200" dirty="0"/>
                <a:t>SO</a:t>
              </a:r>
              <a:r>
                <a:rPr lang="en-US" altLang="zh-CN" sz="800" dirty="0"/>
                <a:t>3</a:t>
              </a:r>
              <a:r>
                <a:rPr lang="en-US" altLang="zh-CN" sz="1200" dirty="0"/>
                <a:t> – )</a:t>
              </a:r>
              <a:endParaRPr lang="zh-CN" altLang="en-US" sz="1200" dirty="0"/>
            </a:p>
          </p:txBody>
        </p:sp>
        <p:sp>
          <p:nvSpPr>
            <p:cNvPr id="17" name="文本框 16">
              <a:extLst>
                <a:ext uri="{FF2B5EF4-FFF2-40B4-BE49-F238E27FC236}">
                  <a16:creationId xmlns:a16="http://schemas.microsoft.com/office/drawing/2014/main" xmlns="" id="{2E2FC792-C433-4112-9E8C-75B112D5C4A6}"/>
                </a:ext>
              </a:extLst>
            </p:cNvPr>
            <p:cNvSpPr txBox="1"/>
            <p:nvPr/>
          </p:nvSpPr>
          <p:spPr>
            <a:xfrm>
              <a:off x="778448" y="6235933"/>
              <a:ext cx="5317551" cy="369332"/>
            </a:xfrm>
            <a:prstGeom prst="rect">
              <a:avLst/>
            </a:prstGeom>
            <a:noFill/>
          </p:spPr>
          <p:txBody>
            <a:bodyPr wrap="square">
              <a:spAutoFit/>
            </a:bodyPr>
            <a:lstStyle/>
            <a:p>
              <a:r>
                <a:rPr lang="en-US" altLang="zh-CN" sz="1200" b="1" i="0" dirty="0">
                  <a:solidFill>
                    <a:srgbClr val="000000"/>
                  </a:solidFill>
                  <a:effectLst/>
                  <a:latin typeface="微软雅黑" panose="020B0503020204020204" pitchFamily="34" charset="-122"/>
                  <a:ea typeface="微软雅黑" panose="020B0503020204020204" pitchFamily="34" charset="-122"/>
                </a:rPr>
                <a:t>Potent environmentally-benign Lewis acids</a:t>
              </a:r>
              <a:endParaRPr lang="zh-CN" altLang="en-US" sz="1200" b="1" dirty="0">
                <a:latin typeface="微软雅黑" panose="020B0503020204020204" pitchFamily="34" charset="-122"/>
                <a:ea typeface="微软雅黑" panose="020B0503020204020204" pitchFamily="34" charset="-122"/>
              </a:endParaRPr>
            </a:p>
          </p:txBody>
        </p:sp>
      </p:grpSp>
      <p:pic>
        <p:nvPicPr>
          <p:cNvPr id="4" name="图片 3">
            <a:extLst>
              <a:ext uri="{FF2B5EF4-FFF2-40B4-BE49-F238E27FC236}">
                <a16:creationId xmlns:a16="http://schemas.microsoft.com/office/drawing/2014/main" xmlns="" id="{61BDC8D0-3AB7-41D1-A068-FA91DD1E7DC1}"/>
              </a:ext>
            </a:extLst>
          </p:cNvPr>
          <p:cNvPicPr>
            <a:picLocks noChangeAspect="1"/>
          </p:cNvPicPr>
          <p:nvPr/>
        </p:nvPicPr>
        <p:blipFill>
          <a:blip r:embed="rId3"/>
          <a:stretch>
            <a:fillRect/>
          </a:stretch>
        </p:blipFill>
        <p:spPr>
          <a:xfrm>
            <a:off x="7465219" y="30453"/>
            <a:ext cx="1678781" cy="692944"/>
          </a:xfrm>
          <a:prstGeom prst="rect">
            <a:avLst/>
          </a:prstGeom>
        </p:spPr>
      </p:pic>
      <p:pic>
        <p:nvPicPr>
          <p:cNvPr id="5" name="图片 4">
            <a:extLst>
              <a:ext uri="{FF2B5EF4-FFF2-40B4-BE49-F238E27FC236}">
                <a16:creationId xmlns:a16="http://schemas.microsoft.com/office/drawing/2014/main" xmlns="" id="{3EB31EE9-5E85-4AC7-A406-6C10FC264C0C}"/>
              </a:ext>
            </a:extLst>
          </p:cNvPr>
          <p:cNvPicPr>
            <a:picLocks noChangeAspect="1"/>
          </p:cNvPicPr>
          <p:nvPr/>
        </p:nvPicPr>
        <p:blipFill>
          <a:blip r:embed="rId4"/>
          <a:stretch>
            <a:fillRect/>
          </a:stretch>
        </p:blipFill>
        <p:spPr>
          <a:xfrm>
            <a:off x="4810029" y="1691514"/>
            <a:ext cx="3758937" cy="3077147"/>
          </a:xfrm>
          <a:prstGeom prst="rect">
            <a:avLst/>
          </a:prstGeom>
        </p:spPr>
      </p:pic>
      <p:sp>
        <p:nvSpPr>
          <p:cNvPr id="8" name="文本框 7">
            <a:extLst>
              <a:ext uri="{FF2B5EF4-FFF2-40B4-BE49-F238E27FC236}">
                <a16:creationId xmlns:a16="http://schemas.microsoft.com/office/drawing/2014/main" xmlns="" id="{C39ECC79-3198-4FF4-A9E5-FC36B86365F6}"/>
              </a:ext>
            </a:extLst>
          </p:cNvPr>
          <p:cNvSpPr txBox="1"/>
          <p:nvPr/>
        </p:nvSpPr>
        <p:spPr>
          <a:xfrm>
            <a:off x="5196526" y="4743792"/>
            <a:ext cx="1619674" cy="207749"/>
          </a:xfrm>
          <a:prstGeom prst="rect">
            <a:avLst/>
          </a:prstGeom>
          <a:noFill/>
        </p:spPr>
        <p:txBody>
          <a:bodyPr wrap="none" lIns="68580" tIns="34290" rIns="68580" bIns="34290" rtlCol="0">
            <a:spAutoFit/>
          </a:bodyPr>
          <a:lstStyle/>
          <a:p>
            <a:r>
              <a:rPr lang="en-US" altLang="zh-CN" sz="900" b="1" dirty="0">
                <a:latin typeface="微软雅黑" panose="020B0503020204020204" pitchFamily="34" charset="-122"/>
                <a:ea typeface="微软雅黑" panose="020B0503020204020204" pitchFamily="34" charset="-122"/>
              </a:rPr>
              <a:t>Acidity scale of RE-(</a:t>
            </a:r>
            <a:r>
              <a:rPr lang="en-US" altLang="zh-CN" sz="900" b="1" dirty="0" err="1">
                <a:latin typeface="微软雅黑" panose="020B0503020204020204" pitchFamily="34" charset="-122"/>
                <a:ea typeface="微软雅黑" panose="020B0503020204020204" pitchFamily="34" charset="-122"/>
              </a:rPr>
              <a:t>OTf</a:t>
            </a:r>
            <a:r>
              <a:rPr lang="en-US" altLang="zh-CN" sz="900" b="1" dirty="0">
                <a:latin typeface="微软雅黑" panose="020B0503020204020204" pitchFamily="34" charset="-122"/>
                <a:ea typeface="微软雅黑" panose="020B0503020204020204" pitchFamily="34" charset="-122"/>
              </a:rPr>
              <a:t>)3</a:t>
            </a:r>
            <a:endParaRPr lang="zh-CN" altLang="en-US" sz="900" b="1" dirty="0">
              <a:latin typeface="微软雅黑" panose="020B0503020204020204" pitchFamily="34" charset="-122"/>
              <a:ea typeface="微软雅黑" panose="020B0503020204020204" pitchFamily="34" charset="-122"/>
            </a:endParaRPr>
          </a:p>
        </p:txBody>
      </p:sp>
      <p:pic>
        <p:nvPicPr>
          <p:cNvPr id="19" name="图片 18">
            <a:extLst>
              <a:ext uri="{FF2B5EF4-FFF2-40B4-BE49-F238E27FC236}">
                <a16:creationId xmlns:a16="http://schemas.microsoft.com/office/drawing/2014/main" xmlns="" id="{C7906A84-857D-4DBE-B148-9C01379D66B7}"/>
              </a:ext>
            </a:extLst>
          </p:cNvPr>
          <p:cNvPicPr>
            <a:picLocks noChangeAspect="1"/>
          </p:cNvPicPr>
          <p:nvPr/>
        </p:nvPicPr>
        <p:blipFill>
          <a:blip r:embed="rId5"/>
          <a:stretch>
            <a:fillRect/>
          </a:stretch>
        </p:blipFill>
        <p:spPr>
          <a:xfrm>
            <a:off x="5253086" y="4958446"/>
            <a:ext cx="2268693" cy="162050"/>
          </a:xfrm>
          <a:prstGeom prst="rect">
            <a:avLst/>
          </a:prstGeom>
        </p:spPr>
      </p:pic>
      <p:pic>
        <p:nvPicPr>
          <p:cNvPr id="21" name="图片 20">
            <a:extLst>
              <a:ext uri="{FF2B5EF4-FFF2-40B4-BE49-F238E27FC236}">
                <a16:creationId xmlns:a16="http://schemas.microsoft.com/office/drawing/2014/main" xmlns="" id="{95A9375A-204D-4E7D-90EB-2312B26F89BA}"/>
              </a:ext>
            </a:extLst>
          </p:cNvPr>
          <p:cNvPicPr>
            <a:picLocks noChangeAspect="1"/>
          </p:cNvPicPr>
          <p:nvPr/>
        </p:nvPicPr>
        <p:blipFill>
          <a:blip r:embed="rId6"/>
          <a:stretch>
            <a:fillRect/>
          </a:stretch>
        </p:blipFill>
        <p:spPr>
          <a:xfrm>
            <a:off x="691028" y="4560519"/>
            <a:ext cx="2832545" cy="208142"/>
          </a:xfrm>
          <a:prstGeom prst="rect">
            <a:avLst/>
          </a:prstGeom>
        </p:spPr>
      </p:pic>
      <p:sp>
        <p:nvSpPr>
          <p:cNvPr id="3" name="文本框 2">
            <a:extLst>
              <a:ext uri="{FF2B5EF4-FFF2-40B4-BE49-F238E27FC236}">
                <a16:creationId xmlns:a16="http://schemas.microsoft.com/office/drawing/2014/main" xmlns="" id="{190CCA3C-9AD7-4A96-9EEA-288F732AC557}"/>
              </a:ext>
            </a:extLst>
          </p:cNvPr>
          <p:cNvSpPr txBox="1"/>
          <p:nvPr/>
        </p:nvSpPr>
        <p:spPr>
          <a:xfrm>
            <a:off x="847785" y="468815"/>
            <a:ext cx="1215717" cy="253916"/>
          </a:xfrm>
          <a:prstGeom prst="rect">
            <a:avLst/>
          </a:prstGeom>
          <a:noFill/>
        </p:spPr>
        <p:txBody>
          <a:bodyPr wrap="none" lIns="68580" tIns="34290" rIns="68580" bIns="34290" rtlCol="0">
            <a:spAutoFit/>
          </a:bodyPr>
          <a:lstStyle/>
          <a:p>
            <a:r>
              <a:rPr lang="zh-CN" altLang="en-US" sz="1200" dirty="0"/>
              <a:t>稀土三氟磺酸盐</a:t>
            </a:r>
          </a:p>
        </p:txBody>
      </p:sp>
      <p:sp>
        <p:nvSpPr>
          <p:cNvPr id="18" name="文本框 17">
            <a:extLst>
              <a:ext uri="{FF2B5EF4-FFF2-40B4-BE49-F238E27FC236}">
                <a16:creationId xmlns:a16="http://schemas.microsoft.com/office/drawing/2014/main" xmlns="" id="{8D444162-0C50-48D5-B028-A369A8E78B2A}"/>
              </a:ext>
            </a:extLst>
          </p:cNvPr>
          <p:cNvSpPr txBox="1"/>
          <p:nvPr/>
        </p:nvSpPr>
        <p:spPr>
          <a:xfrm>
            <a:off x="691028" y="1516798"/>
            <a:ext cx="4570821" cy="438582"/>
          </a:xfrm>
          <a:prstGeom prst="rect">
            <a:avLst/>
          </a:prstGeom>
          <a:noFill/>
        </p:spPr>
        <p:txBody>
          <a:bodyPr wrap="square" lIns="68580" tIns="34290" rIns="68580" bIns="34290">
            <a:spAutoFit/>
          </a:bodyPr>
          <a:lstStyle/>
          <a:p>
            <a:r>
              <a:rPr lang="zh-CN" altLang="en-US" sz="1200" dirty="0"/>
              <a:t>对许多芳香烃的氯甲基化具有高度活性，芳香烃是许多精细化学品、药物和聚合物的关键中间体。</a:t>
            </a:r>
          </a:p>
        </p:txBody>
      </p:sp>
      <p:sp>
        <p:nvSpPr>
          <p:cNvPr id="20" name="文本框 19">
            <a:extLst>
              <a:ext uri="{FF2B5EF4-FFF2-40B4-BE49-F238E27FC236}">
                <a16:creationId xmlns:a16="http://schemas.microsoft.com/office/drawing/2014/main" xmlns="" id="{2328AF93-2284-43B9-A455-CF0DE9AB2A3A}"/>
              </a:ext>
            </a:extLst>
          </p:cNvPr>
          <p:cNvSpPr txBox="1"/>
          <p:nvPr/>
        </p:nvSpPr>
        <p:spPr>
          <a:xfrm>
            <a:off x="1568821" y="3654013"/>
            <a:ext cx="2875355" cy="323165"/>
          </a:xfrm>
          <a:prstGeom prst="rect">
            <a:avLst/>
          </a:prstGeom>
          <a:noFill/>
        </p:spPr>
        <p:txBody>
          <a:bodyPr wrap="square" lIns="68580" tIns="34290" rIns="68580" bIns="34290">
            <a:spAutoFit/>
          </a:bodyPr>
          <a:lstStyle/>
          <a:p>
            <a:r>
              <a:rPr lang="zh-CN" altLang="en-US" sz="800" dirty="0"/>
              <a:t>比二氯甲烷等有机溶剂更易溶于水。几乎100%的Ln（OTf）3 反应完成后很容易从水层中回收，可以重复使用</a:t>
            </a:r>
          </a:p>
        </p:txBody>
      </p:sp>
      <p:sp>
        <p:nvSpPr>
          <p:cNvPr id="24" name="文本框 23">
            <a:extLst>
              <a:ext uri="{FF2B5EF4-FFF2-40B4-BE49-F238E27FC236}">
                <a16:creationId xmlns:a16="http://schemas.microsoft.com/office/drawing/2014/main" xmlns="" id="{1F46964F-2559-4AFB-A326-64D2A063825E}"/>
              </a:ext>
            </a:extLst>
          </p:cNvPr>
          <p:cNvSpPr txBox="1"/>
          <p:nvPr/>
        </p:nvSpPr>
        <p:spPr>
          <a:xfrm>
            <a:off x="1019863" y="4175816"/>
            <a:ext cx="1850599" cy="253916"/>
          </a:xfrm>
          <a:prstGeom prst="rect">
            <a:avLst/>
          </a:prstGeom>
          <a:noFill/>
        </p:spPr>
        <p:txBody>
          <a:bodyPr wrap="square" lIns="68580" tIns="34290" rIns="68580" bIns="34290">
            <a:spAutoFit/>
          </a:bodyPr>
          <a:lstStyle/>
          <a:p>
            <a:r>
              <a:rPr lang="zh-CN" altLang="en-US" sz="1200" dirty="0"/>
              <a:t>强效环保路易斯酸</a:t>
            </a:r>
          </a:p>
        </p:txBody>
      </p:sp>
    </p:spTree>
    <p:extLst>
      <p:ext uri="{BB962C8B-B14F-4D97-AF65-F5344CB8AC3E}">
        <p14:creationId xmlns:p14="http://schemas.microsoft.com/office/powerpoint/2010/main" xmlns="" val="27520798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8200CC0C-B44B-4903-9F9C-0C727D466009}"/>
              </a:ext>
            </a:extLst>
          </p:cNvPr>
          <p:cNvPicPr>
            <a:picLocks noChangeAspect="1"/>
          </p:cNvPicPr>
          <p:nvPr/>
        </p:nvPicPr>
        <p:blipFill>
          <a:blip r:embed="rId2"/>
          <a:stretch>
            <a:fillRect/>
          </a:stretch>
        </p:blipFill>
        <p:spPr>
          <a:xfrm>
            <a:off x="4482446" y="2378196"/>
            <a:ext cx="4570821" cy="2529762"/>
          </a:xfrm>
          <a:prstGeom prst="rect">
            <a:avLst/>
          </a:prstGeom>
        </p:spPr>
      </p:pic>
      <p:pic>
        <p:nvPicPr>
          <p:cNvPr id="4" name="图片 3">
            <a:extLst>
              <a:ext uri="{FF2B5EF4-FFF2-40B4-BE49-F238E27FC236}">
                <a16:creationId xmlns:a16="http://schemas.microsoft.com/office/drawing/2014/main" xmlns="" id="{ABF3BFB9-F652-400B-A549-AE67FAFA49A5}"/>
              </a:ext>
            </a:extLst>
          </p:cNvPr>
          <p:cNvPicPr>
            <a:picLocks noChangeAspect="1"/>
          </p:cNvPicPr>
          <p:nvPr/>
        </p:nvPicPr>
        <p:blipFill>
          <a:blip r:embed="rId3"/>
          <a:stretch>
            <a:fillRect/>
          </a:stretch>
        </p:blipFill>
        <p:spPr>
          <a:xfrm>
            <a:off x="7465219" y="57628"/>
            <a:ext cx="1678781" cy="692944"/>
          </a:xfrm>
          <a:prstGeom prst="rect">
            <a:avLst/>
          </a:prstGeom>
        </p:spPr>
      </p:pic>
      <p:sp>
        <p:nvSpPr>
          <p:cNvPr id="2" name="文本框 1">
            <a:extLst>
              <a:ext uri="{FF2B5EF4-FFF2-40B4-BE49-F238E27FC236}">
                <a16:creationId xmlns:a16="http://schemas.microsoft.com/office/drawing/2014/main" xmlns="" id="{A5012651-F14D-4101-B485-AA5DD3D786F9}"/>
              </a:ext>
            </a:extLst>
          </p:cNvPr>
          <p:cNvSpPr txBox="1"/>
          <p:nvPr/>
        </p:nvSpPr>
        <p:spPr>
          <a:xfrm>
            <a:off x="460515" y="230975"/>
            <a:ext cx="5949466" cy="346249"/>
          </a:xfrm>
          <a:prstGeom prst="rect">
            <a:avLst/>
          </a:prstGeom>
          <a:noFill/>
        </p:spPr>
        <p:txBody>
          <a:bodyPr wrap="none" lIns="68580" tIns="34290" rIns="68580" bIns="34290" rtlCol="0">
            <a:spAutoFit/>
          </a:bodyPr>
          <a:lstStyle/>
          <a:p>
            <a:pPr marL="257175" indent="-257175">
              <a:buFont typeface="Wingdings" panose="05000000000000000000" pitchFamily="2" charset="2"/>
              <a:buChar char="l"/>
            </a:pPr>
            <a:r>
              <a:rPr lang="en-US" altLang="zh-CN" sz="1800" b="1" dirty="0">
                <a:latin typeface="微软雅黑" panose="020B0503020204020204" pitchFamily="34" charset="-122"/>
                <a:ea typeface="微软雅黑" panose="020B0503020204020204" pitchFamily="34" charset="-122"/>
              </a:rPr>
              <a:t>Chiral Lewis Acid Rare-earth Metal Complexes </a:t>
            </a:r>
            <a:endParaRPr lang="zh-CN" altLang="en-US" sz="1800" b="1" dirty="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xmlns="" id="{DDCF8B65-B480-493B-A08D-C86882A9A455}"/>
              </a:ext>
            </a:extLst>
          </p:cNvPr>
          <p:cNvSpPr txBox="1"/>
          <p:nvPr/>
        </p:nvSpPr>
        <p:spPr>
          <a:xfrm>
            <a:off x="537955" y="818397"/>
            <a:ext cx="2603453" cy="300083"/>
          </a:xfrm>
          <a:prstGeom prst="rect">
            <a:avLst/>
          </a:prstGeom>
          <a:noFill/>
        </p:spPr>
        <p:txBody>
          <a:bodyPr wrap="none" lIns="68580" tIns="34290" rIns="68580" bIns="34290" rtlCol="0">
            <a:spAutoFit/>
          </a:bodyPr>
          <a:lstStyle/>
          <a:p>
            <a:r>
              <a:rPr lang="en-US" altLang="zh-CN" sz="1500" b="1" dirty="0">
                <a:latin typeface="微软雅黑" panose="020B0503020204020204" pitchFamily="34" charset="-122"/>
                <a:ea typeface="微软雅黑" panose="020B0503020204020204" pitchFamily="34" charset="-122"/>
              </a:rPr>
              <a:t>Enantioselective Catalysis</a:t>
            </a:r>
            <a:endParaRPr lang="zh-CN" altLang="en-US" sz="1500" b="1" dirty="0">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xmlns="" id="{86863993-5AD2-4459-9D2B-765376AAE3EF}"/>
              </a:ext>
            </a:extLst>
          </p:cNvPr>
          <p:cNvGrpSpPr/>
          <p:nvPr/>
        </p:nvGrpSpPr>
        <p:grpSpPr>
          <a:xfrm>
            <a:off x="541665" y="4073009"/>
            <a:ext cx="2700154" cy="761625"/>
            <a:chOff x="717272" y="4563304"/>
            <a:chExt cx="3600205" cy="1015500"/>
          </a:xfrm>
        </p:grpSpPr>
        <p:pic>
          <p:nvPicPr>
            <p:cNvPr id="9" name="图片 8">
              <a:extLst>
                <a:ext uri="{FF2B5EF4-FFF2-40B4-BE49-F238E27FC236}">
                  <a16:creationId xmlns:a16="http://schemas.microsoft.com/office/drawing/2014/main" xmlns="" id="{C15EBD81-EEC4-4218-9EE2-11C969FBEF70}"/>
                </a:ext>
              </a:extLst>
            </p:cNvPr>
            <p:cNvPicPr>
              <a:picLocks noChangeAspect="1"/>
            </p:cNvPicPr>
            <p:nvPr/>
          </p:nvPicPr>
          <p:blipFill>
            <a:blip r:embed="rId4"/>
            <a:stretch>
              <a:fillRect/>
            </a:stretch>
          </p:blipFill>
          <p:spPr>
            <a:xfrm>
              <a:off x="717272" y="4949717"/>
              <a:ext cx="3382946" cy="629087"/>
            </a:xfrm>
            <a:prstGeom prst="rect">
              <a:avLst/>
            </a:prstGeom>
          </p:spPr>
        </p:pic>
        <p:sp>
          <p:nvSpPr>
            <p:cNvPr id="10" name="文本框 9">
              <a:extLst>
                <a:ext uri="{FF2B5EF4-FFF2-40B4-BE49-F238E27FC236}">
                  <a16:creationId xmlns:a16="http://schemas.microsoft.com/office/drawing/2014/main" xmlns="" id="{8517E04C-13C6-45D1-AB58-B96F6962A4D1}"/>
                </a:ext>
              </a:extLst>
            </p:cNvPr>
            <p:cNvSpPr txBox="1"/>
            <p:nvPr/>
          </p:nvSpPr>
          <p:spPr>
            <a:xfrm>
              <a:off x="782427" y="4563304"/>
              <a:ext cx="3535050" cy="779700"/>
            </a:xfrm>
            <a:prstGeom prst="rect">
              <a:avLst/>
            </a:prstGeom>
            <a:noFill/>
          </p:spPr>
          <p:txBody>
            <a:bodyPr wrap="square">
              <a:spAutoFit/>
            </a:bodyPr>
            <a:lstStyle/>
            <a:p>
              <a:r>
                <a:rPr lang="en-US" altLang="zh-CN" sz="900" u="sng" dirty="0" err="1">
                  <a:latin typeface="微软雅黑" panose="020B0503020204020204" pitchFamily="34" charset="-122"/>
                  <a:ea typeface="微软雅黑" panose="020B0503020204020204" pitchFamily="34" charset="-122"/>
                  <a:hlinkClick r:id="rId5">
                    <a:extLst>
                      <a:ext uri="{A12FA001-AC4F-418D-AE19-62706E023703}">
                        <ahyp:hlinkClr xmlns:ahyp="http://schemas.microsoft.com/office/drawing/2018/hyperlinkcolor" xmlns="" val="tx"/>
                      </a:ext>
                    </a:extLst>
                  </a:hlinkClick>
                </a:rPr>
                <a:t>Xiaoming</a:t>
              </a:r>
              <a:r>
                <a:rPr lang="en-US" altLang="zh-CN" sz="900" u="sng" dirty="0">
                  <a:latin typeface="微软雅黑" panose="020B0503020204020204" pitchFamily="34" charset="-122"/>
                  <a:ea typeface="微软雅黑" panose="020B0503020204020204" pitchFamily="34" charset="-122"/>
                  <a:hlinkClick r:id="rId5">
                    <a:extLst>
                      <a:ext uri="{A12FA001-AC4F-418D-AE19-62706E023703}">
                        <ahyp:hlinkClr xmlns:ahyp="http://schemas.microsoft.com/office/drawing/2018/hyperlinkcolor" xmlns="" val="tx"/>
                      </a:ext>
                    </a:extLst>
                  </a:hlinkClick>
                </a:rPr>
                <a:t> Feng, Zhen Wang and </a:t>
              </a:r>
              <a:r>
                <a:rPr lang="en-US" altLang="zh-CN" sz="900" u="sng" dirty="0" err="1">
                  <a:latin typeface="微软雅黑" panose="020B0503020204020204" pitchFamily="34" charset="-122"/>
                  <a:ea typeface="微软雅黑" panose="020B0503020204020204" pitchFamily="34" charset="-122"/>
                  <a:hlinkClick r:id="rId5">
                    <a:extLst>
                      <a:ext uri="{A12FA001-AC4F-418D-AE19-62706E023703}">
                        <ahyp:hlinkClr xmlns:ahyp="http://schemas.microsoft.com/office/drawing/2018/hyperlinkcolor" xmlns="" val="tx"/>
                      </a:ext>
                    </a:extLst>
                  </a:hlinkClick>
                </a:rPr>
                <a:t>Xiaohua</a:t>
              </a:r>
              <a:r>
                <a:rPr lang="en-US" altLang="zh-CN" sz="900" u="sng" dirty="0">
                  <a:latin typeface="微软雅黑" panose="020B0503020204020204" pitchFamily="34" charset="-122"/>
                  <a:ea typeface="微软雅黑" panose="020B0503020204020204" pitchFamily="34" charset="-122"/>
                  <a:hlinkClick r:id="rId5">
                    <a:extLst>
                      <a:ext uri="{A12FA001-AC4F-418D-AE19-62706E023703}">
                        <ahyp:hlinkClr xmlns:ahyp="http://schemas.microsoft.com/office/drawing/2018/hyperlinkcolor" xmlns="" val="tx"/>
                      </a:ext>
                    </a:extLst>
                  </a:hlinkClick>
                </a:rPr>
                <a:t> Liu</a:t>
              </a:r>
            </a:p>
            <a:p>
              <a:r>
                <a:rPr lang="en-US" altLang="zh-CN" sz="900" u="sng" dirty="0">
                  <a:latin typeface="微软雅黑" panose="020B0503020204020204" pitchFamily="34" charset="-122"/>
                  <a:ea typeface="微软雅黑" panose="020B0503020204020204" pitchFamily="34" charset="-122"/>
                  <a:hlinkClick r:id="rId5">
                    <a:extLst>
                      <a:ext uri="{A12FA001-AC4F-418D-AE19-62706E023703}">
                        <ahyp:hlinkClr xmlns:ahyp="http://schemas.microsoft.com/office/drawing/2018/hyperlinkcolor" xmlns="" val="tx"/>
                      </a:ext>
                    </a:extLst>
                  </a:hlinkClick>
                </a:rPr>
                <a:t>Chiral Lewis Acids</a:t>
              </a:r>
              <a:r>
                <a:rPr lang="en-US" altLang="zh-CN" sz="900" u="sng" dirty="0">
                  <a:latin typeface="微软雅黑" panose="020B0503020204020204" pitchFamily="34" charset="-122"/>
                  <a:ea typeface="微软雅黑" panose="020B0503020204020204" pitchFamily="34" charset="-122"/>
                </a:rPr>
                <a:t>,</a:t>
              </a:r>
              <a:r>
                <a:rPr lang="en-US" altLang="zh-CN" sz="900" dirty="0">
                  <a:latin typeface="微软雅黑" panose="020B0503020204020204" pitchFamily="34" charset="-122"/>
                  <a:ea typeface="微软雅黑" panose="020B0503020204020204" pitchFamily="34" charset="-122"/>
                </a:rPr>
                <a:t> pp 147-191</a:t>
              </a:r>
            </a:p>
            <a:p>
              <a:endParaRPr lang="zh-CN" altLang="en-US" dirty="0"/>
            </a:p>
          </p:txBody>
        </p:sp>
      </p:grpSp>
      <p:sp>
        <p:nvSpPr>
          <p:cNvPr id="11" name="AutoShape 2" descr="Email author">
            <a:hlinkClick r:id="rId6" tooltip="xmfeng@scu.edu.cn"/>
            <a:extLst>
              <a:ext uri="{FF2B5EF4-FFF2-40B4-BE49-F238E27FC236}">
                <a16:creationId xmlns:a16="http://schemas.microsoft.com/office/drawing/2014/main" xmlns="" id="{F29D21C7-E2E0-489F-B610-1CA23DC191F4}"/>
              </a:ext>
            </a:extLst>
          </p:cNvPr>
          <p:cNvSpPr>
            <a:spLocks noChangeAspect="1" noChangeArrowheads="1"/>
          </p:cNvSpPr>
          <p:nvPr/>
        </p:nvSpPr>
        <p:spPr bwMode="auto">
          <a:xfrm>
            <a:off x="654844" y="-194072"/>
            <a:ext cx="171450" cy="17145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a:p>
        </p:txBody>
      </p:sp>
      <p:sp>
        <p:nvSpPr>
          <p:cNvPr id="12" name="Rectangle 3">
            <a:extLst>
              <a:ext uri="{FF2B5EF4-FFF2-40B4-BE49-F238E27FC236}">
                <a16:creationId xmlns:a16="http://schemas.microsoft.com/office/drawing/2014/main" xmlns="" id="{9D1AA000-1649-4693-A039-7213C8718678}"/>
              </a:ext>
            </a:extLst>
          </p:cNvPr>
          <p:cNvSpPr>
            <a:spLocks noChangeArrowheads="1"/>
          </p:cNvSpPr>
          <p:nvPr/>
        </p:nvSpPr>
        <p:spPr bwMode="auto">
          <a:xfrm>
            <a:off x="114300" y="10426"/>
            <a:ext cx="65" cy="215444"/>
          </a:xfrm>
          <a:prstGeom prst="rect">
            <a:avLst/>
          </a:prstGeom>
          <a:solidFill>
            <a:srgbClr val="FCFCF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endParaRPr lang="zh-CN" altLang="zh-CN" dirty="0">
              <a:latin typeface="Arial" panose="020B0604020202020204" pitchFamily="34" charset="0"/>
            </a:endParaRPr>
          </a:p>
        </p:txBody>
      </p:sp>
      <p:sp>
        <p:nvSpPr>
          <p:cNvPr id="13" name="文本框 12">
            <a:extLst>
              <a:ext uri="{FF2B5EF4-FFF2-40B4-BE49-F238E27FC236}">
                <a16:creationId xmlns:a16="http://schemas.microsoft.com/office/drawing/2014/main" xmlns="" id="{108BE904-4322-43AA-ACE9-02599248DE62}"/>
              </a:ext>
            </a:extLst>
          </p:cNvPr>
          <p:cNvSpPr txBox="1"/>
          <p:nvPr/>
        </p:nvSpPr>
        <p:spPr>
          <a:xfrm>
            <a:off x="1974327" y="494611"/>
            <a:ext cx="4570821" cy="284693"/>
          </a:xfrm>
          <a:prstGeom prst="rect">
            <a:avLst/>
          </a:prstGeom>
          <a:noFill/>
        </p:spPr>
        <p:txBody>
          <a:bodyPr wrap="square" lIns="68580" tIns="34290" rIns="68580" bIns="34290">
            <a:spAutoFit/>
          </a:bodyPr>
          <a:lstStyle/>
          <a:p>
            <a:r>
              <a:rPr lang="zh-CN" altLang="en-US" dirty="0"/>
              <a:t>手性路易斯酸稀土金属配合物</a:t>
            </a:r>
          </a:p>
        </p:txBody>
      </p:sp>
      <p:sp>
        <p:nvSpPr>
          <p:cNvPr id="15" name="文本框 14">
            <a:extLst>
              <a:ext uri="{FF2B5EF4-FFF2-40B4-BE49-F238E27FC236}">
                <a16:creationId xmlns:a16="http://schemas.microsoft.com/office/drawing/2014/main" xmlns="" id="{65A5195F-F1F7-41F4-B7C7-4AF5228E2A81}"/>
              </a:ext>
            </a:extLst>
          </p:cNvPr>
          <p:cNvSpPr txBox="1"/>
          <p:nvPr/>
        </p:nvSpPr>
        <p:spPr>
          <a:xfrm>
            <a:off x="3075163" y="853246"/>
            <a:ext cx="1407282" cy="238527"/>
          </a:xfrm>
          <a:prstGeom prst="rect">
            <a:avLst/>
          </a:prstGeom>
          <a:noFill/>
        </p:spPr>
        <p:txBody>
          <a:bodyPr wrap="square" lIns="68580" tIns="34290" rIns="68580" bIns="34290">
            <a:spAutoFit/>
          </a:bodyPr>
          <a:lstStyle/>
          <a:p>
            <a:r>
              <a:rPr lang="zh-CN" altLang="en-US" sz="1100" dirty="0"/>
              <a:t>对映选择性催化</a:t>
            </a:r>
          </a:p>
        </p:txBody>
      </p:sp>
      <p:sp>
        <p:nvSpPr>
          <p:cNvPr id="19" name="文本框 18">
            <a:extLst>
              <a:ext uri="{FF2B5EF4-FFF2-40B4-BE49-F238E27FC236}">
                <a16:creationId xmlns:a16="http://schemas.microsoft.com/office/drawing/2014/main" xmlns="" id="{CF73A5FF-F1A4-4DE5-A86E-793F6195B516}"/>
              </a:ext>
            </a:extLst>
          </p:cNvPr>
          <p:cNvSpPr txBox="1"/>
          <p:nvPr/>
        </p:nvSpPr>
        <p:spPr>
          <a:xfrm>
            <a:off x="535503" y="1322015"/>
            <a:ext cx="4406500" cy="2562240"/>
          </a:xfrm>
          <a:prstGeom prst="rect">
            <a:avLst/>
          </a:prstGeom>
          <a:noFill/>
        </p:spPr>
        <p:txBody>
          <a:bodyPr wrap="square" lIns="68580" tIns="34290" rIns="68580" bIns="34290">
            <a:spAutoFit/>
          </a:bodyPr>
          <a:lstStyle/>
          <a:p>
            <a:pPr marL="214313" indent="-214313">
              <a:buFont typeface="Wingdings" panose="05000000000000000000" pitchFamily="2" charset="2"/>
              <a:buChar char="l"/>
            </a:pPr>
            <a:r>
              <a:rPr lang="en-US" altLang="zh-CN" b="1" dirty="0"/>
              <a:t>A</a:t>
            </a:r>
            <a:r>
              <a:rPr lang="zh-CN" altLang="en-US" b="1" dirty="0"/>
              <a:t>symmetric aldol reaction</a:t>
            </a:r>
            <a:r>
              <a:rPr lang="zh-CN" altLang="en-US" sz="1100" b="1" dirty="0"/>
              <a:t>不对称aldol反应</a:t>
            </a:r>
            <a:endParaRPr lang="en-US" altLang="zh-CN" sz="1100" b="1" dirty="0"/>
          </a:p>
          <a:p>
            <a:pPr marL="214313" indent="-214313">
              <a:buFont typeface="Wingdings" panose="05000000000000000000" pitchFamily="2" charset="2"/>
              <a:buChar char="l"/>
            </a:pPr>
            <a:r>
              <a:rPr lang="en-US" altLang="zh-CN" b="1" dirty="0"/>
              <a:t>A</a:t>
            </a:r>
            <a:r>
              <a:rPr lang="zh-CN" altLang="en-US" b="1" dirty="0"/>
              <a:t>symmetric Mannich reaction</a:t>
            </a:r>
            <a:r>
              <a:rPr lang="zh-CN" altLang="en-US" sz="1100" b="1" dirty="0"/>
              <a:t>不对称Mannich反应</a:t>
            </a:r>
            <a:endParaRPr lang="en-US" altLang="zh-CN" sz="1100" b="1" dirty="0"/>
          </a:p>
          <a:p>
            <a:pPr marL="214313" indent="-214313">
              <a:buFont typeface="Wingdings" panose="05000000000000000000" pitchFamily="2" charset="2"/>
              <a:buChar char="l"/>
            </a:pPr>
            <a:r>
              <a:rPr lang="en-US" altLang="zh-CN" b="1" dirty="0"/>
              <a:t>A</a:t>
            </a:r>
            <a:r>
              <a:rPr lang="zh-CN" altLang="en-US" b="1" dirty="0"/>
              <a:t>symmetric Michael reaction</a:t>
            </a:r>
            <a:r>
              <a:rPr lang="zh-CN" altLang="en-US" sz="1100" b="1" dirty="0"/>
              <a:t>不对称Michael反应</a:t>
            </a:r>
            <a:endParaRPr lang="en-US" altLang="zh-CN" sz="1100" b="1" dirty="0"/>
          </a:p>
          <a:p>
            <a:pPr marL="214313" indent="-214313">
              <a:buFont typeface="Wingdings" panose="05000000000000000000" pitchFamily="2" charset="2"/>
              <a:buChar char="l"/>
            </a:pPr>
            <a:r>
              <a:rPr lang="en-US" altLang="zh-CN" b="1" dirty="0"/>
              <a:t>A</a:t>
            </a:r>
            <a:r>
              <a:rPr lang="zh-CN" altLang="en-US" b="1" dirty="0"/>
              <a:t>symmetric Friedel-Crafts reaction</a:t>
            </a:r>
            <a:r>
              <a:rPr lang="zh-CN" altLang="en-US" sz="1100" b="1" dirty="0"/>
              <a:t>不对称Friedel-Crafts反应</a:t>
            </a:r>
            <a:endParaRPr lang="en-US" altLang="zh-CN" sz="1100" b="1" dirty="0"/>
          </a:p>
          <a:p>
            <a:pPr marL="214313" indent="-214313">
              <a:buFont typeface="Wingdings" panose="05000000000000000000" pitchFamily="2" charset="2"/>
              <a:buChar char="l"/>
            </a:pPr>
            <a:r>
              <a:rPr lang="en-US" altLang="zh-CN" b="1" dirty="0"/>
              <a:t>A</a:t>
            </a:r>
            <a:r>
              <a:rPr lang="zh-CN" altLang="en-US" b="1" dirty="0"/>
              <a:t>symmetric homologation of carbonyl compounds with α-diazoesters</a:t>
            </a:r>
            <a:r>
              <a:rPr lang="zh-CN" altLang="en-US" sz="1100" b="1" dirty="0"/>
              <a:t>羰基化合物的不对称同系物α-重氮酯</a:t>
            </a:r>
            <a:endParaRPr lang="en-US" altLang="zh-CN" sz="1100" b="1" dirty="0"/>
          </a:p>
          <a:p>
            <a:pPr marL="214313" indent="-214313">
              <a:buFont typeface="Wingdings" panose="05000000000000000000" pitchFamily="2" charset="2"/>
              <a:buChar char="l"/>
            </a:pPr>
            <a:r>
              <a:rPr lang="en-US" altLang="zh-CN" b="1" dirty="0"/>
              <a:t>A</a:t>
            </a:r>
            <a:r>
              <a:rPr lang="zh-CN" altLang="en-US" b="1" dirty="0"/>
              <a:t>symmetric ene-type reaction</a:t>
            </a:r>
            <a:r>
              <a:rPr lang="zh-CN" altLang="en-US" sz="1100" b="1" dirty="0"/>
              <a:t>不对称烯型反应</a:t>
            </a:r>
            <a:endParaRPr lang="en-US" altLang="zh-CN" sz="1100" b="1" dirty="0"/>
          </a:p>
          <a:p>
            <a:pPr marL="214313" indent="-214313">
              <a:buFont typeface="Wingdings" panose="05000000000000000000" pitchFamily="2" charset="2"/>
              <a:buChar char="l"/>
            </a:pPr>
            <a:r>
              <a:rPr lang="en-US" altLang="zh-CN" b="1" dirty="0"/>
              <a:t>A</a:t>
            </a:r>
            <a:r>
              <a:rPr lang="zh-CN" altLang="en-US" b="1" dirty="0"/>
              <a:t>symmetric cycloaddition reaction</a:t>
            </a:r>
            <a:r>
              <a:rPr lang="zh-CN" altLang="en-US" sz="1100" b="1" dirty="0"/>
              <a:t>不对称环加成反应</a:t>
            </a:r>
            <a:endParaRPr lang="en-US" altLang="zh-CN" sz="1100" b="1" dirty="0"/>
          </a:p>
          <a:p>
            <a:pPr marL="214313" indent="-214313">
              <a:buFont typeface="Wingdings" panose="05000000000000000000" pitchFamily="2" charset="2"/>
              <a:buChar char="l"/>
            </a:pPr>
            <a:r>
              <a:rPr lang="en-US" altLang="zh-CN" b="1" dirty="0"/>
              <a:t>A</a:t>
            </a:r>
            <a:r>
              <a:rPr lang="zh-CN" altLang="en-US" b="1" dirty="0"/>
              <a:t>symmetric ring-opening reaction</a:t>
            </a:r>
            <a:r>
              <a:rPr lang="zh-CN" altLang="en-US" sz="1100" b="1" dirty="0"/>
              <a:t>不对称开环反应</a:t>
            </a:r>
            <a:endParaRPr lang="en-US" altLang="zh-CN" sz="1100" b="1" dirty="0"/>
          </a:p>
          <a:p>
            <a:pPr marL="214313" indent="-214313">
              <a:buFont typeface="Wingdings" panose="05000000000000000000" pitchFamily="2" charset="2"/>
              <a:buChar char="l"/>
            </a:pPr>
            <a:r>
              <a:rPr lang="en-US" altLang="zh-CN" b="1" dirty="0"/>
              <a:t>A</a:t>
            </a:r>
            <a:r>
              <a:rPr lang="zh-CN" altLang="en-US" b="1" dirty="0"/>
              <a:t>symmetric miscellaneous reaction</a:t>
            </a:r>
            <a:r>
              <a:rPr lang="zh-CN" altLang="en-US" sz="1100" b="1" dirty="0"/>
              <a:t>不对称杂环反应</a:t>
            </a:r>
          </a:p>
        </p:txBody>
      </p:sp>
    </p:spTree>
    <p:extLst>
      <p:ext uri="{BB962C8B-B14F-4D97-AF65-F5344CB8AC3E}">
        <p14:creationId xmlns:p14="http://schemas.microsoft.com/office/powerpoint/2010/main" xmlns="" val="675704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991ABCEC-C0C3-47A1-94EE-B89DE819F5C2}"/>
              </a:ext>
            </a:extLst>
          </p:cNvPr>
          <p:cNvSpPr txBox="1"/>
          <p:nvPr/>
        </p:nvSpPr>
        <p:spPr>
          <a:xfrm>
            <a:off x="226244" y="0"/>
            <a:ext cx="7190295" cy="900246"/>
          </a:xfrm>
          <a:prstGeom prst="rect">
            <a:avLst/>
          </a:prstGeom>
          <a:noFill/>
        </p:spPr>
        <p:txBody>
          <a:bodyPr wrap="square" lIns="68580" tIns="34290" rIns="68580" bIns="34290">
            <a:spAutoFit/>
          </a:bodyPr>
          <a:lstStyle/>
          <a:p>
            <a:pPr marL="214313" indent="-214313">
              <a:lnSpc>
                <a:spcPct val="200000"/>
              </a:lnSpc>
              <a:buFont typeface="Wingdings" panose="05000000000000000000" pitchFamily="2" charset="2"/>
              <a:buChar char="l"/>
            </a:pPr>
            <a:r>
              <a:rPr lang="en-US" altLang="zh-CN" sz="1800" b="1" dirty="0">
                <a:latin typeface="微软雅黑" panose="020B0503020204020204" pitchFamily="34" charset="-122"/>
                <a:ea typeface="微软雅黑" panose="020B0503020204020204" pitchFamily="34" charset="-122"/>
              </a:rPr>
              <a:t>Heterogeneous Photocatalysis </a:t>
            </a:r>
          </a:p>
          <a:p>
            <a:r>
              <a:rPr lang="en-US" altLang="zh-CN" sz="1800" b="1" dirty="0">
                <a:latin typeface="微软雅黑" panose="020B0503020204020204" pitchFamily="34" charset="-122"/>
                <a:ea typeface="微软雅黑" panose="020B0503020204020204" pitchFamily="34" charset="-122"/>
              </a:rPr>
              <a:t>	– </a:t>
            </a:r>
            <a:r>
              <a:rPr lang="en-US" altLang="zh-CN" b="1" dirty="0">
                <a:latin typeface="微软雅黑" panose="020B0503020204020204" pitchFamily="34" charset="-122"/>
                <a:ea typeface="微软雅黑" panose="020B0503020204020204" pitchFamily="34" charset="-122"/>
              </a:rPr>
              <a:t>Degrade organic and inorganic pollutants</a:t>
            </a:r>
            <a:r>
              <a:rPr lang="zh-CN" altLang="en-US" b="1" dirty="0">
                <a:latin typeface="微软雅黑" panose="020B0503020204020204" pitchFamily="34" charset="-122"/>
                <a:ea typeface="微软雅黑" panose="020B0503020204020204" pitchFamily="34" charset="-122"/>
              </a:rPr>
              <a:t>降解有机和无机污染物</a:t>
            </a:r>
            <a:endParaRPr lang="en-US" altLang="zh-CN" b="1" dirty="0">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xmlns="" id="{B08E9A23-4C1C-4D66-87FE-4423957C1DB7}"/>
              </a:ext>
            </a:extLst>
          </p:cNvPr>
          <p:cNvPicPr>
            <a:picLocks noChangeAspect="1"/>
          </p:cNvPicPr>
          <p:nvPr/>
        </p:nvPicPr>
        <p:blipFill>
          <a:blip r:embed="rId2"/>
          <a:stretch>
            <a:fillRect/>
          </a:stretch>
        </p:blipFill>
        <p:spPr>
          <a:xfrm>
            <a:off x="799812" y="900247"/>
            <a:ext cx="5703792" cy="3941294"/>
          </a:xfrm>
          <a:prstGeom prst="rect">
            <a:avLst/>
          </a:prstGeom>
        </p:spPr>
      </p:pic>
      <p:grpSp>
        <p:nvGrpSpPr>
          <p:cNvPr id="2" name="组合 1">
            <a:extLst>
              <a:ext uri="{FF2B5EF4-FFF2-40B4-BE49-F238E27FC236}">
                <a16:creationId xmlns:a16="http://schemas.microsoft.com/office/drawing/2014/main" xmlns="" id="{40934896-EAB9-4EAA-9C3F-E03B989A54D3}"/>
              </a:ext>
            </a:extLst>
          </p:cNvPr>
          <p:cNvGrpSpPr/>
          <p:nvPr/>
        </p:nvGrpSpPr>
        <p:grpSpPr>
          <a:xfrm>
            <a:off x="6147314" y="4524091"/>
            <a:ext cx="2635809" cy="384200"/>
            <a:chOff x="8196419" y="6032120"/>
            <a:chExt cx="3514412" cy="512267"/>
          </a:xfrm>
        </p:grpSpPr>
        <p:pic>
          <p:nvPicPr>
            <p:cNvPr id="7" name="图片 6">
              <a:extLst>
                <a:ext uri="{FF2B5EF4-FFF2-40B4-BE49-F238E27FC236}">
                  <a16:creationId xmlns:a16="http://schemas.microsoft.com/office/drawing/2014/main" xmlns="" id="{DC557BD0-533D-4E95-A916-E10DA63B0D06}"/>
                </a:ext>
              </a:extLst>
            </p:cNvPr>
            <p:cNvPicPr>
              <a:picLocks noChangeAspect="1"/>
            </p:cNvPicPr>
            <p:nvPr/>
          </p:nvPicPr>
          <p:blipFill>
            <a:blip r:embed="rId3"/>
            <a:stretch>
              <a:fillRect/>
            </a:stretch>
          </p:blipFill>
          <p:spPr>
            <a:xfrm>
              <a:off x="8196419" y="6183243"/>
              <a:ext cx="3514412" cy="361144"/>
            </a:xfrm>
            <a:prstGeom prst="rect">
              <a:avLst/>
            </a:prstGeom>
          </p:spPr>
        </p:pic>
        <p:pic>
          <p:nvPicPr>
            <p:cNvPr id="9" name="图片 8">
              <a:extLst>
                <a:ext uri="{FF2B5EF4-FFF2-40B4-BE49-F238E27FC236}">
                  <a16:creationId xmlns:a16="http://schemas.microsoft.com/office/drawing/2014/main" xmlns="" id="{18D477A5-309F-4B92-9DC3-CECF2BFB4FD2}"/>
                </a:ext>
              </a:extLst>
            </p:cNvPr>
            <p:cNvPicPr>
              <a:picLocks noChangeAspect="1"/>
            </p:cNvPicPr>
            <p:nvPr/>
          </p:nvPicPr>
          <p:blipFill>
            <a:blip r:embed="rId4" cstate="print"/>
            <a:stretch>
              <a:fillRect/>
            </a:stretch>
          </p:blipFill>
          <p:spPr>
            <a:xfrm>
              <a:off x="8196419" y="6032120"/>
              <a:ext cx="2037362" cy="151123"/>
            </a:xfrm>
            <a:prstGeom prst="rect">
              <a:avLst/>
            </a:prstGeom>
          </p:spPr>
        </p:pic>
      </p:grpSp>
      <p:pic>
        <p:nvPicPr>
          <p:cNvPr id="4" name="图片 3">
            <a:extLst>
              <a:ext uri="{FF2B5EF4-FFF2-40B4-BE49-F238E27FC236}">
                <a16:creationId xmlns:a16="http://schemas.microsoft.com/office/drawing/2014/main" xmlns="" id="{A1816464-BF08-40E4-9209-58ABA98C2F6C}"/>
              </a:ext>
            </a:extLst>
          </p:cNvPr>
          <p:cNvPicPr>
            <a:picLocks noChangeAspect="1"/>
          </p:cNvPicPr>
          <p:nvPr/>
        </p:nvPicPr>
        <p:blipFill>
          <a:blip r:embed="rId5"/>
          <a:stretch>
            <a:fillRect/>
          </a:stretch>
        </p:blipFill>
        <p:spPr>
          <a:xfrm>
            <a:off x="7465219" y="61827"/>
            <a:ext cx="1678781" cy="692944"/>
          </a:xfrm>
          <a:prstGeom prst="rect">
            <a:avLst/>
          </a:prstGeom>
        </p:spPr>
      </p:pic>
      <p:sp>
        <p:nvSpPr>
          <p:cNvPr id="10" name="文本框 9">
            <a:extLst>
              <a:ext uri="{FF2B5EF4-FFF2-40B4-BE49-F238E27FC236}">
                <a16:creationId xmlns:a16="http://schemas.microsoft.com/office/drawing/2014/main" xmlns="" id="{09C8AFD3-20E9-4D18-BB4B-1D84D26C417C}"/>
              </a:ext>
            </a:extLst>
          </p:cNvPr>
          <p:cNvSpPr txBox="1"/>
          <p:nvPr/>
        </p:nvSpPr>
        <p:spPr>
          <a:xfrm>
            <a:off x="4095357" y="235210"/>
            <a:ext cx="2112194" cy="284693"/>
          </a:xfrm>
          <a:prstGeom prst="rect">
            <a:avLst/>
          </a:prstGeom>
          <a:noFill/>
        </p:spPr>
        <p:txBody>
          <a:bodyPr wrap="square" lIns="68580" tIns="34290" rIns="68580" bIns="34290">
            <a:spAutoFit/>
          </a:bodyPr>
          <a:lstStyle/>
          <a:p>
            <a:r>
              <a:rPr lang="zh-CN" altLang="en-US" b="1" dirty="0"/>
              <a:t>多相光催化</a:t>
            </a:r>
            <a:endParaRPr lang="en-US" altLang="zh-CN" b="1" dirty="0"/>
          </a:p>
        </p:txBody>
      </p:sp>
    </p:spTree>
    <p:extLst>
      <p:ext uri="{BB962C8B-B14F-4D97-AF65-F5344CB8AC3E}">
        <p14:creationId xmlns:p14="http://schemas.microsoft.com/office/powerpoint/2010/main" xmlns="" val="35985684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E117A691-80D5-4C4A-8951-C6785465C548}"/>
              </a:ext>
            </a:extLst>
          </p:cNvPr>
          <p:cNvPicPr>
            <a:picLocks noChangeAspect="1"/>
          </p:cNvPicPr>
          <p:nvPr/>
        </p:nvPicPr>
        <p:blipFill>
          <a:blip r:embed="rId2"/>
          <a:stretch>
            <a:fillRect/>
          </a:stretch>
        </p:blipFill>
        <p:spPr>
          <a:xfrm>
            <a:off x="557728" y="167289"/>
            <a:ext cx="6907491" cy="4922044"/>
          </a:xfrm>
          <a:prstGeom prst="rect">
            <a:avLst/>
          </a:prstGeom>
        </p:spPr>
      </p:pic>
      <p:pic>
        <p:nvPicPr>
          <p:cNvPr id="3" name="图片 2">
            <a:extLst>
              <a:ext uri="{FF2B5EF4-FFF2-40B4-BE49-F238E27FC236}">
                <a16:creationId xmlns:a16="http://schemas.microsoft.com/office/drawing/2014/main" xmlns="" id="{6C56FFC4-B3C4-413C-B37D-1A5E508C6B78}"/>
              </a:ext>
            </a:extLst>
          </p:cNvPr>
          <p:cNvPicPr>
            <a:picLocks noChangeAspect="1"/>
          </p:cNvPicPr>
          <p:nvPr/>
        </p:nvPicPr>
        <p:blipFill>
          <a:blip r:embed="rId3"/>
          <a:stretch>
            <a:fillRect/>
          </a:stretch>
        </p:blipFill>
        <p:spPr>
          <a:xfrm>
            <a:off x="7465219" y="0"/>
            <a:ext cx="1678781" cy="692944"/>
          </a:xfrm>
          <a:prstGeom prst="rect">
            <a:avLst/>
          </a:prstGeom>
        </p:spPr>
      </p:pic>
    </p:spTree>
    <p:extLst>
      <p:ext uri="{BB962C8B-B14F-4D97-AF65-F5344CB8AC3E}">
        <p14:creationId xmlns:p14="http://schemas.microsoft.com/office/powerpoint/2010/main" xmlns="" val="1312846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C751CC6C-B308-48E0-87E0-1E1245F29870}"/>
              </a:ext>
            </a:extLst>
          </p:cNvPr>
          <p:cNvPicPr>
            <a:picLocks noChangeAspect="1"/>
          </p:cNvPicPr>
          <p:nvPr/>
        </p:nvPicPr>
        <p:blipFill>
          <a:blip r:embed="rId2"/>
          <a:stretch>
            <a:fillRect/>
          </a:stretch>
        </p:blipFill>
        <p:spPr>
          <a:xfrm>
            <a:off x="1052893" y="135731"/>
            <a:ext cx="5822156" cy="4872038"/>
          </a:xfrm>
          <a:prstGeom prst="rect">
            <a:avLst/>
          </a:prstGeom>
        </p:spPr>
      </p:pic>
      <p:pic>
        <p:nvPicPr>
          <p:cNvPr id="3" name="图片 2">
            <a:extLst>
              <a:ext uri="{FF2B5EF4-FFF2-40B4-BE49-F238E27FC236}">
                <a16:creationId xmlns:a16="http://schemas.microsoft.com/office/drawing/2014/main" xmlns="" id="{6EBD0B25-67B4-4E26-A6DE-DD855ADF2FC7}"/>
              </a:ext>
            </a:extLst>
          </p:cNvPr>
          <p:cNvPicPr>
            <a:picLocks noChangeAspect="1"/>
          </p:cNvPicPr>
          <p:nvPr/>
        </p:nvPicPr>
        <p:blipFill>
          <a:blip r:embed="rId3"/>
          <a:stretch>
            <a:fillRect/>
          </a:stretch>
        </p:blipFill>
        <p:spPr>
          <a:xfrm>
            <a:off x="7483078" y="0"/>
            <a:ext cx="1678781" cy="692944"/>
          </a:xfrm>
          <a:prstGeom prst="rect">
            <a:avLst/>
          </a:prstGeom>
        </p:spPr>
      </p:pic>
    </p:spTree>
    <p:extLst>
      <p:ext uri="{BB962C8B-B14F-4D97-AF65-F5344CB8AC3E}">
        <p14:creationId xmlns:p14="http://schemas.microsoft.com/office/powerpoint/2010/main" xmlns="" val="42071286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DD41571C-79F3-4FC8-BBC1-4DD3933E3080}"/>
              </a:ext>
            </a:extLst>
          </p:cNvPr>
          <p:cNvPicPr>
            <a:picLocks noChangeAspect="1"/>
          </p:cNvPicPr>
          <p:nvPr/>
        </p:nvPicPr>
        <p:blipFill>
          <a:blip r:embed="rId2"/>
          <a:stretch>
            <a:fillRect/>
          </a:stretch>
        </p:blipFill>
        <p:spPr>
          <a:xfrm>
            <a:off x="302358" y="1133380"/>
            <a:ext cx="3466008" cy="3928814"/>
          </a:xfrm>
          <a:prstGeom prst="rect">
            <a:avLst/>
          </a:prstGeom>
        </p:spPr>
      </p:pic>
      <p:pic>
        <p:nvPicPr>
          <p:cNvPr id="5" name="图片 4">
            <a:extLst>
              <a:ext uri="{FF2B5EF4-FFF2-40B4-BE49-F238E27FC236}">
                <a16:creationId xmlns:a16="http://schemas.microsoft.com/office/drawing/2014/main" xmlns="" id="{306A0DAB-F57A-49BF-B1D9-B6AFDC2174F4}"/>
              </a:ext>
            </a:extLst>
          </p:cNvPr>
          <p:cNvPicPr>
            <a:picLocks noChangeAspect="1"/>
          </p:cNvPicPr>
          <p:nvPr/>
        </p:nvPicPr>
        <p:blipFill>
          <a:blip r:embed="rId3"/>
          <a:stretch>
            <a:fillRect/>
          </a:stretch>
        </p:blipFill>
        <p:spPr>
          <a:xfrm>
            <a:off x="4087542" y="1081762"/>
            <a:ext cx="4754101" cy="2979976"/>
          </a:xfrm>
          <a:prstGeom prst="rect">
            <a:avLst/>
          </a:prstGeom>
        </p:spPr>
      </p:pic>
      <p:sp>
        <p:nvSpPr>
          <p:cNvPr id="2" name="文本框 1">
            <a:extLst>
              <a:ext uri="{FF2B5EF4-FFF2-40B4-BE49-F238E27FC236}">
                <a16:creationId xmlns:a16="http://schemas.microsoft.com/office/drawing/2014/main" xmlns="" id="{382F9F8D-8A3A-449D-98E2-2B2B0CCDFEE4}"/>
              </a:ext>
            </a:extLst>
          </p:cNvPr>
          <p:cNvSpPr txBox="1"/>
          <p:nvPr/>
        </p:nvSpPr>
        <p:spPr>
          <a:xfrm>
            <a:off x="302357" y="226244"/>
            <a:ext cx="7162862" cy="777136"/>
          </a:xfrm>
          <a:prstGeom prst="rect">
            <a:avLst/>
          </a:prstGeom>
          <a:noFill/>
        </p:spPr>
        <p:txBody>
          <a:bodyPr wrap="square" lIns="68580" tIns="34290" rIns="68580" bIns="34290" rtlCol="0">
            <a:spAutoFit/>
          </a:bodyPr>
          <a:lstStyle/>
          <a:p>
            <a:pPr marL="257175" indent="-257175">
              <a:buFont typeface="Wingdings" panose="05000000000000000000" pitchFamily="2" charset="2"/>
              <a:buChar char="l"/>
            </a:pPr>
            <a:r>
              <a:rPr lang="en-US" altLang="zh-CN" sz="1800" b="1" dirty="0">
                <a:latin typeface="微软雅黑" panose="020B0503020204020204" pitchFamily="34" charset="-122"/>
                <a:ea typeface="微软雅黑" panose="020B0503020204020204" pitchFamily="34" charset="-122"/>
              </a:rPr>
              <a:t>Biomass conversion over ceria catalyst</a:t>
            </a:r>
            <a:r>
              <a:rPr lang="zh-CN" altLang="en-US" b="1" dirty="0">
                <a:latin typeface="微软雅黑" panose="020B0503020204020204" pitchFamily="34" charset="-122"/>
                <a:ea typeface="微软雅黑" panose="020B0503020204020204" pitchFamily="34" charset="-122"/>
              </a:rPr>
              <a:t>氧化铈催化剂上的生物质转化</a:t>
            </a:r>
            <a:endParaRPr lang="en-US" altLang="zh-CN" b="1" dirty="0">
              <a:latin typeface="微软雅黑" panose="020B0503020204020204" pitchFamily="34" charset="-122"/>
              <a:ea typeface="微软雅黑" panose="020B0503020204020204" pitchFamily="34" charset="-122"/>
            </a:endParaRPr>
          </a:p>
          <a:p>
            <a:pPr lvl="1"/>
            <a:r>
              <a:rPr lang="en-US" altLang="zh-CN" b="1" dirty="0">
                <a:latin typeface="微软雅黑" panose="020B0503020204020204" pitchFamily="34" charset="-122"/>
                <a:ea typeface="微软雅黑" panose="020B0503020204020204" pitchFamily="34" charset="-122"/>
              </a:rPr>
              <a:t>- Oxygen vacancy in ceria places the important role in catalysis</a:t>
            </a:r>
            <a:r>
              <a:rPr lang="zh-CN" altLang="en-US" b="1" dirty="0">
                <a:latin typeface="微软雅黑" panose="020B0503020204020204" pitchFamily="34" charset="-122"/>
                <a:ea typeface="微软雅黑" panose="020B0503020204020204" pitchFamily="34" charset="-122"/>
              </a:rPr>
              <a:t>氧化铈中的氧空位在催化反应中起着重要的作用</a:t>
            </a:r>
          </a:p>
        </p:txBody>
      </p:sp>
      <p:pic>
        <p:nvPicPr>
          <p:cNvPr id="6" name="图片 5">
            <a:extLst>
              <a:ext uri="{FF2B5EF4-FFF2-40B4-BE49-F238E27FC236}">
                <a16:creationId xmlns:a16="http://schemas.microsoft.com/office/drawing/2014/main" xmlns="" id="{E1CDC5A9-BDA1-4BCC-B28B-E96C37B7C5E8}"/>
              </a:ext>
            </a:extLst>
          </p:cNvPr>
          <p:cNvPicPr>
            <a:picLocks noChangeAspect="1"/>
          </p:cNvPicPr>
          <p:nvPr/>
        </p:nvPicPr>
        <p:blipFill>
          <a:blip r:embed="rId4"/>
          <a:stretch>
            <a:fillRect/>
          </a:stretch>
        </p:blipFill>
        <p:spPr>
          <a:xfrm>
            <a:off x="7465219" y="0"/>
            <a:ext cx="1678781" cy="692944"/>
          </a:xfrm>
          <a:prstGeom prst="rect">
            <a:avLst/>
          </a:prstGeom>
        </p:spPr>
      </p:pic>
      <p:pic>
        <p:nvPicPr>
          <p:cNvPr id="7" name="图片 6">
            <a:extLst>
              <a:ext uri="{FF2B5EF4-FFF2-40B4-BE49-F238E27FC236}">
                <a16:creationId xmlns:a16="http://schemas.microsoft.com/office/drawing/2014/main" xmlns="" id="{64D49AAA-3B7A-428E-96E2-CD8350A0365C}"/>
              </a:ext>
            </a:extLst>
          </p:cNvPr>
          <p:cNvPicPr>
            <a:picLocks noChangeAspect="1"/>
          </p:cNvPicPr>
          <p:nvPr/>
        </p:nvPicPr>
        <p:blipFill>
          <a:blip r:embed="rId5"/>
          <a:stretch>
            <a:fillRect/>
          </a:stretch>
        </p:blipFill>
        <p:spPr>
          <a:xfrm>
            <a:off x="4358755" y="4740818"/>
            <a:ext cx="1481150" cy="176438"/>
          </a:xfrm>
          <a:prstGeom prst="rect">
            <a:avLst/>
          </a:prstGeom>
        </p:spPr>
      </p:pic>
      <p:pic>
        <p:nvPicPr>
          <p:cNvPr id="9" name="图片 8">
            <a:extLst>
              <a:ext uri="{FF2B5EF4-FFF2-40B4-BE49-F238E27FC236}">
                <a16:creationId xmlns:a16="http://schemas.microsoft.com/office/drawing/2014/main" xmlns="" id="{C2FD71E0-36E3-48E5-82A5-426A347D0CC8}"/>
              </a:ext>
            </a:extLst>
          </p:cNvPr>
          <p:cNvPicPr>
            <a:picLocks noChangeAspect="1"/>
          </p:cNvPicPr>
          <p:nvPr/>
        </p:nvPicPr>
        <p:blipFill>
          <a:blip r:embed="rId6"/>
          <a:stretch>
            <a:fillRect/>
          </a:stretch>
        </p:blipFill>
        <p:spPr>
          <a:xfrm>
            <a:off x="4358755" y="4564380"/>
            <a:ext cx="3803225" cy="176438"/>
          </a:xfrm>
          <a:prstGeom prst="rect">
            <a:avLst/>
          </a:prstGeom>
        </p:spPr>
      </p:pic>
      <p:sp>
        <p:nvSpPr>
          <p:cNvPr id="4" name="文本框 3">
            <a:extLst>
              <a:ext uri="{FF2B5EF4-FFF2-40B4-BE49-F238E27FC236}">
                <a16:creationId xmlns:a16="http://schemas.microsoft.com/office/drawing/2014/main" xmlns="" id="{2660DF63-E4CA-4E4A-B229-6C4CDCF1CF7A}"/>
              </a:ext>
            </a:extLst>
          </p:cNvPr>
          <p:cNvSpPr txBox="1"/>
          <p:nvPr/>
        </p:nvSpPr>
        <p:spPr>
          <a:xfrm>
            <a:off x="4979247" y="4017009"/>
            <a:ext cx="2652008" cy="284693"/>
          </a:xfrm>
          <a:prstGeom prst="rect">
            <a:avLst/>
          </a:prstGeom>
          <a:noFill/>
        </p:spPr>
        <p:txBody>
          <a:bodyPr wrap="none" lIns="68580" tIns="34290" rIns="68580" bIns="34290" rtlCol="0">
            <a:spAutoFit/>
          </a:bodyPr>
          <a:lstStyle/>
          <a:p>
            <a:r>
              <a:rPr lang="zh-CN" altLang="en-US" dirty="0"/>
              <a:t>调整氧化铈中氧空位的不同方法</a:t>
            </a:r>
          </a:p>
        </p:txBody>
      </p:sp>
      <p:sp>
        <p:nvSpPr>
          <p:cNvPr id="8" name="文本框 7">
            <a:extLst>
              <a:ext uri="{FF2B5EF4-FFF2-40B4-BE49-F238E27FC236}">
                <a16:creationId xmlns:a16="http://schemas.microsoft.com/office/drawing/2014/main" xmlns="" id="{A4AD9A22-7AC3-41FC-A1BE-AED6D1BBB3CC}"/>
              </a:ext>
            </a:extLst>
          </p:cNvPr>
          <p:cNvSpPr txBox="1"/>
          <p:nvPr/>
        </p:nvSpPr>
        <p:spPr>
          <a:xfrm>
            <a:off x="5529720" y="2571749"/>
            <a:ext cx="1933863" cy="284693"/>
          </a:xfrm>
          <a:prstGeom prst="rect">
            <a:avLst/>
          </a:prstGeom>
          <a:noFill/>
        </p:spPr>
        <p:txBody>
          <a:bodyPr wrap="none" lIns="68580" tIns="34290" rIns="68580" bIns="34290" rtlCol="0">
            <a:spAutoFit/>
          </a:bodyPr>
          <a:lstStyle/>
          <a:p>
            <a:r>
              <a:rPr lang="zh-CN" altLang="en-US" dirty="0"/>
              <a:t>控制氧化铈中的氧空位</a:t>
            </a:r>
          </a:p>
        </p:txBody>
      </p:sp>
      <p:sp>
        <p:nvSpPr>
          <p:cNvPr id="10" name="文本框 9">
            <a:extLst>
              <a:ext uri="{FF2B5EF4-FFF2-40B4-BE49-F238E27FC236}">
                <a16:creationId xmlns:a16="http://schemas.microsoft.com/office/drawing/2014/main" xmlns="" id="{62BF6383-76B0-409B-819A-E7777997A997}"/>
              </a:ext>
            </a:extLst>
          </p:cNvPr>
          <p:cNvSpPr txBox="1"/>
          <p:nvPr/>
        </p:nvSpPr>
        <p:spPr>
          <a:xfrm>
            <a:off x="5203597" y="1214235"/>
            <a:ext cx="497572" cy="500137"/>
          </a:xfrm>
          <a:prstGeom prst="rect">
            <a:avLst/>
          </a:prstGeom>
          <a:noFill/>
        </p:spPr>
        <p:txBody>
          <a:bodyPr wrap="none" lIns="68580" tIns="34290" rIns="68580" bIns="34290" rtlCol="0">
            <a:spAutoFit/>
          </a:bodyPr>
          <a:lstStyle/>
          <a:p>
            <a:r>
              <a:rPr lang="zh-CN" altLang="en-US" dirty="0"/>
              <a:t>还原</a:t>
            </a:r>
            <a:endParaRPr lang="en-US" altLang="zh-CN" dirty="0"/>
          </a:p>
          <a:p>
            <a:r>
              <a:rPr lang="zh-CN" altLang="en-US" dirty="0"/>
              <a:t>焙烧</a:t>
            </a:r>
          </a:p>
        </p:txBody>
      </p:sp>
      <p:sp>
        <p:nvSpPr>
          <p:cNvPr id="11" name="文本框 10">
            <a:extLst>
              <a:ext uri="{FF2B5EF4-FFF2-40B4-BE49-F238E27FC236}">
                <a16:creationId xmlns:a16="http://schemas.microsoft.com/office/drawing/2014/main" xmlns="" id="{06B20AD0-9162-46AA-8059-9895B7A566C6}"/>
              </a:ext>
            </a:extLst>
          </p:cNvPr>
          <p:cNvSpPr txBox="1"/>
          <p:nvPr/>
        </p:nvSpPr>
        <p:spPr>
          <a:xfrm>
            <a:off x="5203596" y="2867244"/>
            <a:ext cx="856645" cy="500137"/>
          </a:xfrm>
          <a:prstGeom prst="rect">
            <a:avLst/>
          </a:prstGeom>
          <a:noFill/>
        </p:spPr>
        <p:txBody>
          <a:bodyPr wrap="none" lIns="68580" tIns="34290" rIns="68580" bIns="34290" rtlCol="0">
            <a:spAutoFit/>
          </a:bodyPr>
          <a:lstStyle/>
          <a:p>
            <a:r>
              <a:rPr lang="zh-CN" altLang="en-US" dirty="0"/>
              <a:t>形貌</a:t>
            </a:r>
            <a:endParaRPr lang="en-US" altLang="zh-CN" dirty="0"/>
          </a:p>
          <a:p>
            <a:r>
              <a:rPr lang="zh-CN" altLang="en-US" dirty="0"/>
              <a:t>大小控制</a:t>
            </a:r>
          </a:p>
        </p:txBody>
      </p:sp>
      <p:sp>
        <p:nvSpPr>
          <p:cNvPr id="12" name="文本框 11">
            <a:extLst>
              <a:ext uri="{FF2B5EF4-FFF2-40B4-BE49-F238E27FC236}">
                <a16:creationId xmlns:a16="http://schemas.microsoft.com/office/drawing/2014/main" xmlns="" id="{7A08BC4D-AD06-46A6-AD82-91944CE4F286}"/>
              </a:ext>
            </a:extLst>
          </p:cNvPr>
          <p:cNvSpPr txBox="1"/>
          <p:nvPr/>
        </p:nvSpPr>
        <p:spPr>
          <a:xfrm>
            <a:off x="7541487" y="905324"/>
            <a:ext cx="1215717" cy="284693"/>
          </a:xfrm>
          <a:prstGeom prst="rect">
            <a:avLst/>
          </a:prstGeom>
          <a:noFill/>
        </p:spPr>
        <p:txBody>
          <a:bodyPr wrap="none" lIns="68580" tIns="34290" rIns="68580" bIns="34290" rtlCol="0">
            <a:spAutoFit/>
          </a:bodyPr>
          <a:lstStyle/>
          <a:p>
            <a:r>
              <a:rPr lang="zh-CN" altLang="en-US" dirty="0"/>
              <a:t>金属离子掺杂</a:t>
            </a:r>
          </a:p>
        </p:txBody>
      </p:sp>
      <p:sp>
        <p:nvSpPr>
          <p:cNvPr id="14" name="文本框 13">
            <a:extLst>
              <a:ext uri="{FF2B5EF4-FFF2-40B4-BE49-F238E27FC236}">
                <a16:creationId xmlns:a16="http://schemas.microsoft.com/office/drawing/2014/main" xmlns="" id="{C91F9321-AE16-4EBB-BC94-088469240E2A}"/>
              </a:ext>
            </a:extLst>
          </p:cNvPr>
          <p:cNvSpPr txBox="1"/>
          <p:nvPr/>
        </p:nvSpPr>
        <p:spPr>
          <a:xfrm>
            <a:off x="7849582" y="1833288"/>
            <a:ext cx="992060" cy="284693"/>
          </a:xfrm>
          <a:prstGeom prst="rect">
            <a:avLst/>
          </a:prstGeom>
          <a:noFill/>
        </p:spPr>
        <p:txBody>
          <a:bodyPr wrap="square" lIns="68580" tIns="34290" rIns="68580" bIns="34290">
            <a:spAutoFit/>
          </a:bodyPr>
          <a:lstStyle/>
          <a:p>
            <a:r>
              <a:rPr lang="zh-CN" altLang="en-US" dirty="0"/>
              <a:t>金属负载</a:t>
            </a:r>
          </a:p>
        </p:txBody>
      </p:sp>
      <p:sp>
        <p:nvSpPr>
          <p:cNvPr id="15" name="文本框 14">
            <a:extLst>
              <a:ext uri="{FF2B5EF4-FFF2-40B4-BE49-F238E27FC236}">
                <a16:creationId xmlns:a16="http://schemas.microsoft.com/office/drawing/2014/main" xmlns="" id="{B6CF374F-4A4E-46B5-8709-32BF875C81E4}"/>
              </a:ext>
            </a:extLst>
          </p:cNvPr>
          <p:cNvSpPr txBox="1"/>
          <p:nvPr/>
        </p:nvSpPr>
        <p:spPr>
          <a:xfrm>
            <a:off x="7750931" y="2340717"/>
            <a:ext cx="1177245" cy="715581"/>
          </a:xfrm>
          <a:prstGeom prst="rect">
            <a:avLst/>
          </a:prstGeom>
          <a:noFill/>
        </p:spPr>
        <p:txBody>
          <a:bodyPr wrap="square" lIns="68580" tIns="34290" rIns="68580" bIns="34290" rtlCol="0">
            <a:spAutoFit/>
          </a:bodyPr>
          <a:lstStyle/>
          <a:p>
            <a:r>
              <a:rPr lang="zh-CN" altLang="en-US" dirty="0"/>
              <a:t>其它方法（化学处理等）</a:t>
            </a:r>
          </a:p>
        </p:txBody>
      </p:sp>
    </p:spTree>
    <p:extLst>
      <p:ext uri="{BB962C8B-B14F-4D97-AF65-F5344CB8AC3E}">
        <p14:creationId xmlns:p14="http://schemas.microsoft.com/office/powerpoint/2010/main" xmlns="" val="365045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B3FC3D4F-5BE5-4E47-923E-7D88D5451A5A}"/>
              </a:ext>
            </a:extLst>
          </p:cNvPr>
          <p:cNvPicPr>
            <a:picLocks noChangeAspect="1"/>
          </p:cNvPicPr>
          <p:nvPr/>
        </p:nvPicPr>
        <p:blipFill>
          <a:blip r:embed="rId2"/>
          <a:stretch>
            <a:fillRect/>
          </a:stretch>
        </p:blipFill>
        <p:spPr>
          <a:xfrm>
            <a:off x="104100" y="583258"/>
            <a:ext cx="8836819" cy="4421981"/>
          </a:xfrm>
          <a:prstGeom prst="rect">
            <a:avLst/>
          </a:prstGeom>
        </p:spPr>
      </p:pic>
      <p:sp>
        <p:nvSpPr>
          <p:cNvPr id="6" name="文本框 5">
            <a:extLst>
              <a:ext uri="{FF2B5EF4-FFF2-40B4-BE49-F238E27FC236}">
                <a16:creationId xmlns:a16="http://schemas.microsoft.com/office/drawing/2014/main" xmlns="" id="{E010FDDF-369A-428B-8E60-AE3A5682AA5E}"/>
              </a:ext>
            </a:extLst>
          </p:cNvPr>
          <p:cNvSpPr txBox="1"/>
          <p:nvPr/>
        </p:nvSpPr>
        <p:spPr>
          <a:xfrm>
            <a:off x="203082" y="237009"/>
            <a:ext cx="5861092" cy="900246"/>
          </a:xfrm>
          <a:prstGeom prst="rect">
            <a:avLst/>
          </a:prstGeom>
          <a:noFill/>
        </p:spPr>
        <p:txBody>
          <a:bodyPr wrap="none" lIns="68580" tIns="34290" rIns="68580" bIns="34290" rtlCol="0">
            <a:spAutoFit/>
          </a:bodyPr>
          <a:lstStyle/>
          <a:p>
            <a:r>
              <a:rPr lang="en-US" altLang="zh-CN" sz="1800" b="1" dirty="0">
                <a:latin typeface="微软雅黑" panose="020B0503020204020204" pitchFamily="34" charset="-122"/>
                <a:ea typeface="微软雅黑" panose="020B0503020204020204" pitchFamily="34" charset="-122"/>
              </a:rPr>
              <a:t>1. Status of Rare Earth Elements</a:t>
            </a:r>
          </a:p>
          <a:p>
            <a:r>
              <a:rPr lang="en-US" altLang="zh-CN" sz="1800" b="1" dirty="0">
                <a:latin typeface="微软雅黑" panose="020B0503020204020204" pitchFamily="34" charset="-122"/>
                <a:ea typeface="微软雅黑" panose="020B0503020204020204" pitchFamily="34" charset="-122"/>
              </a:rPr>
              <a:t>	</a:t>
            </a:r>
            <a:r>
              <a:rPr lang="en-US" altLang="zh-CN" sz="1800" dirty="0">
                <a:latin typeface="微软雅黑" panose="020B0503020204020204" pitchFamily="34" charset="-122"/>
                <a:ea typeface="微软雅黑" panose="020B0503020204020204" pitchFamily="34" charset="-122"/>
              </a:rPr>
              <a:t>- Reserves, Their Production and Applications</a:t>
            </a:r>
          </a:p>
          <a:p>
            <a:r>
              <a:rPr lang="zh-CN" altLang="en-US" sz="1800" dirty="0">
                <a:latin typeface="微软雅黑" panose="020B0503020204020204" pitchFamily="34" charset="-122"/>
                <a:ea typeface="微软雅黑" panose="020B0503020204020204" pitchFamily="34" charset="-122"/>
              </a:rPr>
              <a:t>稀土元素现状 </a:t>
            </a:r>
            <a:r>
              <a:rPr lang="en-US" altLang="zh-CN" sz="1800" dirty="0">
                <a:latin typeface="微软雅黑" panose="020B0503020204020204" pitchFamily="34" charset="-122"/>
                <a:ea typeface="微软雅黑" panose="020B0503020204020204" pitchFamily="34" charset="-122"/>
              </a:rPr>
              <a:t>- </a:t>
            </a:r>
            <a:r>
              <a:rPr lang="zh-CN" altLang="en-US" sz="1800" dirty="0">
                <a:latin typeface="微软雅黑" panose="020B0503020204020204" pitchFamily="34" charset="-122"/>
                <a:ea typeface="微软雅黑" panose="020B0503020204020204" pitchFamily="34" charset="-122"/>
              </a:rPr>
              <a:t>储量，生产和应用</a:t>
            </a:r>
          </a:p>
        </p:txBody>
      </p:sp>
      <p:pic>
        <p:nvPicPr>
          <p:cNvPr id="3" name="图片 2">
            <a:extLst>
              <a:ext uri="{FF2B5EF4-FFF2-40B4-BE49-F238E27FC236}">
                <a16:creationId xmlns:a16="http://schemas.microsoft.com/office/drawing/2014/main" xmlns="" id="{65A29D56-B5C3-4E7C-B507-F17120D515F9}"/>
              </a:ext>
            </a:extLst>
          </p:cNvPr>
          <p:cNvPicPr>
            <a:picLocks noChangeAspect="1"/>
          </p:cNvPicPr>
          <p:nvPr/>
        </p:nvPicPr>
        <p:blipFill>
          <a:blip r:embed="rId3"/>
          <a:stretch>
            <a:fillRect/>
          </a:stretch>
        </p:blipFill>
        <p:spPr>
          <a:xfrm>
            <a:off x="7361120" y="63661"/>
            <a:ext cx="1678781" cy="692944"/>
          </a:xfrm>
          <a:prstGeom prst="rect">
            <a:avLst/>
          </a:prstGeom>
        </p:spPr>
      </p:pic>
      <p:grpSp>
        <p:nvGrpSpPr>
          <p:cNvPr id="9" name="组合 8">
            <a:extLst>
              <a:ext uri="{FF2B5EF4-FFF2-40B4-BE49-F238E27FC236}">
                <a16:creationId xmlns:a16="http://schemas.microsoft.com/office/drawing/2014/main" xmlns="" id="{0D8F5515-E9F2-4F7A-B167-76794676C3B9}"/>
              </a:ext>
            </a:extLst>
          </p:cNvPr>
          <p:cNvGrpSpPr/>
          <p:nvPr/>
        </p:nvGrpSpPr>
        <p:grpSpPr>
          <a:xfrm>
            <a:off x="3537777" y="4736022"/>
            <a:ext cx="1757363" cy="284770"/>
            <a:chOff x="4717036" y="6314696"/>
            <a:chExt cx="2343150" cy="379693"/>
          </a:xfrm>
        </p:grpSpPr>
        <p:pic>
          <p:nvPicPr>
            <p:cNvPr id="4" name="图片 3">
              <a:extLst>
                <a:ext uri="{FF2B5EF4-FFF2-40B4-BE49-F238E27FC236}">
                  <a16:creationId xmlns:a16="http://schemas.microsoft.com/office/drawing/2014/main" xmlns="" id="{5977AB9E-42CD-43A4-B53E-2CB47B5EDD28}"/>
                </a:ext>
              </a:extLst>
            </p:cNvPr>
            <p:cNvPicPr>
              <a:picLocks noChangeAspect="1"/>
            </p:cNvPicPr>
            <p:nvPr/>
          </p:nvPicPr>
          <p:blipFill>
            <a:blip r:embed="rId4"/>
            <a:stretch>
              <a:fillRect/>
            </a:stretch>
          </p:blipFill>
          <p:spPr>
            <a:xfrm>
              <a:off x="4717036" y="6389589"/>
              <a:ext cx="2343150" cy="304800"/>
            </a:xfrm>
            <a:prstGeom prst="rect">
              <a:avLst/>
            </a:prstGeom>
          </p:spPr>
        </p:pic>
        <p:pic>
          <p:nvPicPr>
            <p:cNvPr id="8" name="图片 7">
              <a:extLst>
                <a:ext uri="{FF2B5EF4-FFF2-40B4-BE49-F238E27FC236}">
                  <a16:creationId xmlns:a16="http://schemas.microsoft.com/office/drawing/2014/main" xmlns="" id="{8D43E067-BB9C-42B2-8CCC-156197255B79}"/>
                </a:ext>
              </a:extLst>
            </p:cNvPr>
            <p:cNvPicPr>
              <a:picLocks noChangeAspect="1"/>
            </p:cNvPicPr>
            <p:nvPr/>
          </p:nvPicPr>
          <p:blipFill>
            <a:blip r:embed="rId5"/>
            <a:stretch>
              <a:fillRect/>
            </a:stretch>
          </p:blipFill>
          <p:spPr>
            <a:xfrm>
              <a:off x="4841694" y="6314696"/>
              <a:ext cx="616426" cy="149786"/>
            </a:xfrm>
            <a:prstGeom prst="rect">
              <a:avLst/>
            </a:prstGeom>
          </p:spPr>
        </p:pic>
      </p:grpSp>
      <p:sp>
        <p:nvSpPr>
          <p:cNvPr id="10" name="文本框 9">
            <a:extLst>
              <a:ext uri="{FF2B5EF4-FFF2-40B4-BE49-F238E27FC236}">
                <a16:creationId xmlns:a16="http://schemas.microsoft.com/office/drawing/2014/main" xmlns="" id="{A6147BDA-F9BC-40D4-A11D-FB38060A3CCB}"/>
              </a:ext>
            </a:extLst>
          </p:cNvPr>
          <p:cNvSpPr txBox="1"/>
          <p:nvPr/>
        </p:nvSpPr>
        <p:spPr>
          <a:xfrm>
            <a:off x="786550" y="4848361"/>
            <a:ext cx="493139" cy="284693"/>
          </a:xfrm>
          <a:prstGeom prst="rect">
            <a:avLst/>
          </a:prstGeom>
          <a:noFill/>
        </p:spPr>
        <p:txBody>
          <a:bodyPr wrap="square" lIns="68580" tIns="34290" rIns="68580" bIns="34290">
            <a:spAutoFit/>
          </a:bodyPr>
          <a:lstStyle/>
          <a:p>
            <a:r>
              <a:rPr lang="zh-CN" altLang="en-US" dirty="0">
                <a:latin typeface="微软雅黑" panose="020B0503020204020204" pitchFamily="34" charset="-122"/>
                <a:ea typeface="微软雅黑" panose="020B0503020204020204" pitchFamily="34" charset="-122"/>
              </a:rPr>
              <a:t>储量</a:t>
            </a:r>
            <a:endParaRPr lang="zh-CN" altLang="en-US" dirty="0"/>
          </a:p>
        </p:txBody>
      </p:sp>
      <p:sp>
        <p:nvSpPr>
          <p:cNvPr id="11" name="文本框 10">
            <a:extLst>
              <a:ext uri="{FF2B5EF4-FFF2-40B4-BE49-F238E27FC236}">
                <a16:creationId xmlns:a16="http://schemas.microsoft.com/office/drawing/2014/main" xmlns="" id="{E9D10A60-011B-4A18-BF81-7B65DC02DAC3}"/>
              </a:ext>
            </a:extLst>
          </p:cNvPr>
          <p:cNvSpPr txBox="1"/>
          <p:nvPr/>
        </p:nvSpPr>
        <p:spPr>
          <a:xfrm>
            <a:off x="6470913" y="3541489"/>
            <a:ext cx="549700" cy="284693"/>
          </a:xfrm>
          <a:prstGeom prst="rect">
            <a:avLst/>
          </a:prstGeom>
          <a:noFill/>
        </p:spPr>
        <p:txBody>
          <a:bodyPr wrap="square" lIns="68580" tIns="34290" rIns="68580" bIns="34290">
            <a:spAutoFit/>
          </a:bodyPr>
          <a:lstStyle/>
          <a:p>
            <a:r>
              <a:rPr lang="zh-CN" altLang="en-US" dirty="0">
                <a:latin typeface="微软雅黑" panose="020B0503020204020204" pitchFamily="34" charset="-122"/>
                <a:ea typeface="微软雅黑" panose="020B0503020204020204" pitchFamily="34" charset="-122"/>
              </a:rPr>
              <a:t>生产</a:t>
            </a:r>
            <a:endParaRPr lang="zh-CN" altLang="en-US" dirty="0"/>
          </a:p>
        </p:txBody>
      </p:sp>
      <p:sp>
        <p:nvSpPr>
          <p:cNvPr id="13" name="文本框 12">
            <a:extLst>
              <a:ext uri="{FF2B5EF4-FFF2-40B4-BE49-F238E27FC236}">
                <a16:creationId xmlns:a16="http://schemas.microsoft.com/office/drawing/2014/main" xmlns="" id="{2DB2E9C4-149A-4E90-813A-F9B0F8EE01E4}"/>
              </a:ext>
            </a:extLst>
          </p:cNvPr>
          <p:cNvSpPr txBox="1"/>
          <p:nvPr/>
        </p:nvSpPr>
        <p:spPr>
          <a:xfrm>
            <a:off x="6470912" y="4283244"/>
            <a:ext cx="4570821" cy="284693"/>
          </a:xfrm>
          <a:prstGeom prst="rect">
            <a:avLst/>
          </a:prstGeom>
          <a:noFill/>
        </p:spPr>
        <p:txBody>
          <a:bodyPr wrap="square" lIns="68580" tIns="34290" rIns="68580" bIns="34290">
            <a:spAutoFit/>
          </a:bodyPr>
          <a:lstStyle/>
          <a:p>
            <a:r>
              <a:rPr lang="zh-CN" altLang="en-US" dirty="0">
                <a:latin typeface="微软雅黑" panose="020B0503020204020204" pitchFamily="34" charset="-122"/>
                <a:ea typeface="微软雅黑" panose="020B0503020204020204" pitchFamily="34" charset="-122"/>
              </a:rPr>
              <a:t>应用</a:t>
            </a:r>
            <a:endParaRPr lang="zh-CN" altLang="en-US" dirty="0"/>
          </a:p>
        </p:txBody>
      </p:sp>
    </p:spTree>
    <p:extLst>
      <p:ext uri="{BB962C8B-B14F-4D97-AF65-F5344CB8AC3E}">
        <p14:creationId xmlns:p14="http://schemas.microsoft.com/office/powerpoint/2010/main" xmlns="" val="35393511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5C2B61CA-BB30-4AC4-A8D4-ABC918B8CBFA}"/>
              </a:ext>
            </a:extLst>
          </p:cNvPr>
          <p:cNvPicPr>
            <a:picLocks noChangeAspect="1"/>
          </p:cNvPicPr>
          <p:nvPr/>
        </p:nvPicPr>
        <p:blipFill>
          <a:blip r:embed="rId2"/>
          <a:stretch>
            <a:fillRect/>
          </a:stretch>
        </p:blipFill>
        <p:spPr>
          <a:xfrm>
            <a:off x="530146" y="867229"/>
            <a:ext cx="7982258" cy="3987118"/>
          </a:xfrm>
          <a:prstGeom prst="rect">
            <a:avLst/>
          </a:prstGeom>
        </p:spPr>
      </p:pic>
      <p:pic>
        <p:nvPicPr>
          <p:cNvPr id="5" name="图片 4">
            <a:extLst>
              <a:ext uri="{FF2B5EF4-FFF2-40B4-BE49-F238E27FC236}">
                <a16:creationId xmlns:a16="http://schemas.microsoft.com/office/drawing/2014/main" xmlns="" id="{53146C22-C1F1-4BF1-BEFF-0A06303E03CC}"/>
              </a:ext>
            </a:extLst>
          </p:cNvPr>
          <p:cNvPicPr>
            <a:picLocks noChangeAspect="1"/>
          </p:cNvPicPr>
          <p:nvPr/>
        </p:nvPicPr>
        <p:blipFill>
          <a:blip r:embed="rId3"/>
          <a:stretch>
            <a:fillRect/>
          </a:stretch>
        </p:blipFill>
        <p:spPr>
          <a:xfrm>
            <a:off x="254524" y="4798423"/>
            <a:ext cx="8597246" cy="373022"/>
          </a:xfrm>
          <a:prstGeom prst="rect">
            <a:avLst/>
          </a:prstGeom>
        </p:spPr>
      </p:pic>
      <p:pic>
        <p:nvPicPr>
          <p:cNvPr id="4" name="图片 3">
            <a:extLst>
              <a:ext uri="{FF2B5EF4-FFF2-40B4-BE49-F238E27FC236}">
                <a16:creationId xmlns:a16="http://schemas.microsoft.com/office/drawing/2014/main" xmlns="" id="{F6EBA21C-D415-465C-BDDF-CA06A398B6F6}"/>
              </a:ext>
            </a:extLst>
          </p:cNvPr>
          <p:cNvPicPr>
            <a:picLocks noChangeAspect="1"/>
          </p:cNvPicPr>
          <p:nvPr/>
        </p:nvPicPr>
        <p:blipFill>
          <a:blip r:embed="rId4"/>
          <a:stretch>
            <a:fillRect/>
          </a:stretch>
        </p:blipFill>
        <p:spPr>
          <a:xfrm>
            <a:off x="7401994" y="0"/>
            <a:ext cx="1678781" cy="692944"/>
          </a:xfrm>
          <a:prstGeom prst="rect">
            <a:avLst/>
          </a:prstGeom>
        </p:spPr>
      </p:pic>
      <p:sp>
        <p:nvSpPr>
          <p:cNvPr id="2" name="文本框 1">
            <a:extLst>
              <a:ext uri="{FF2B5EF4-FFF2-40B4-BE49-F238E27FC236}">
                <a16:creationId xmlns:a16="http://schemas.microsoft.com/office/drawing/2014/main" xmlns="" id="{7F8F40B3-0CD4-4E66-910E-C7CA386CD8D7}"/>
              </a:ext>
            </a:extLst>
          </p:cNvPr>
          <p:cNvSpPr txBox="1"/>
          <p:nvPr/>
        </p:nvSpPr>
        <p:spPr>
          <a:xfrm>
            <a:off x="466626" y="207972"/>
            <a:ext cx="5511830" cy="346249"/>
          </a:xfrm>
          <a:prstGeom prst="rect">
            <a:avLst/>
          </a:prstGeom>
          <a:noFill/>
        </p:spPr>
        <p:txBody>
          <a:bodyPr wrap="none" lIns="68580" tIns="34290" rIns="68580" bIns="34290" rtlCol="0">
            <a:spAutoFit/>
          </a:bodyPr>
          <a:lstStyle/>
          <a:p>
            <a:pPr marL="214313" indent="-214313">
              <a:buFont typeface="Wingdings" panose="05000000000000000000" pitchFamily="2" charset="2"/>
              <a:buChar char="l"/>
            </a:pPr>
            <a:r>
              <a:rPr lang="en-US" altLang="zh-CN" sz="1800" b="1" dirty="0">
                <a:latin typeface="微软雅黑" panose="020B0503020204020204" pitchFamily="34" charset="-122"/>
                <a:ea typeface="微软雅黑" panose="020B0503020204020204" pitchFamily="34" charset="-122"/>
              </a:rPr>
              <a:t>Correlation of activity with oxygen vacancy </a:t>
            </a:r>
            <a:endParaRPr lang="zh-CN" altLang="en-US" sz="1800" b="1"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xmlns="" id="{C05F0305-8884-4112-B712-47C994055177}"/>
              </a:ext>
            </a:extLst>
          </p:cNvPr>
          <p:cNvSpPr txBox="1"/>
          <p:nvPr/>
        </p:nvSpPr>
        <p:spPr>
          <a:xfrm>
            <a:off x="897680" y="503087"/>
            <a:ext cx="4570821" cy="284693"/>
          </a:xfrm>
          <a:prstGeom prst="rect">
            <a:avLst/>
          </a:prstGeom>
          <a:noFill/>
        </p:spPr>
        <p:txBody>
          <a:bodyPr wrap="square" lIns="68580" tIns="34290" rIns="68580" bIns="34290">
            <a:spAutoFit/>
          </a:bodyPr>
          <a:lstStyle/>
          <a:p>
            <a:r>
              <a:rPr lang="zh-CN" altLang="en-US" dirty="0"/>
              <a:t>活性与氧空位的关系</a:t>
            </a:r>
          </a:p>
        </p:txBody>
      </p:sp>
    </p:spTree>
    <p:extLst>
      <p:ext uri="{BB962C8B-B14F-4D97-AF65-F5344CB8AC3E}">
        <p14:creationId xmlns:p14="http://schemas.microsoft.com/office/powerpoint/2010/main" xmlns="" val="38947984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64C26E9-F7B5-47C5-B920-071174E17969}"/>
              </a:ext>
            </a:extLst>
          </p:cNvPr>
          <p:cNvPicPr>
            <a:picLocks noChangeAspect="1"/>
          </p:cNvPicPr>
          <p:nvPr/>
        </p:nvPicPr>
        <p:blipFill>
          <a:blip r:embed="rId2"/>
          <a:stretch>
            <a:fillRect/>
          </a:stretch>
        </p:blipFill>
        <p:spPr>
          <a:xfrm>
            <a:off x="247970" y="1223128"/>
            <a:ext cx="3650482" cy="3110846"/>
          </a:xfrm>
          <a:prstGeom prst="rect">
            <a:avLst/>
          </a:prstGeom>
        </p:spPr>
      </p:pic>
      <p:pic>
        <p:nvPicPr>
          <p:cNvPr id="5" name="图片 4">
            <a:extLst>
              <a:ext uri="{FF2B5EF4-FFF2-40B4-BE49-F238E27FC236}">
                <a16:creationId xmlns:a16="http://schemas.microsoft.com/office/drawing/2014/main" xmlns="" id="{09C87539-14D0-4A1F-93E3-70DA346AA856}"/>
              </a:ext>
            </a:extLst>
          </p:cNvPr>
          <p:cNvPicPr>
            <a:picLocks noChangeAspect="1"/>
          </p:cNvPicPr>
          <p:nvPr/>
        </p:nvPicPr>
        <p:blipFill>
          <a:blip r:embed="rId3"/>
          <a:stretch>
            <a:fillRect/>
          </a:stretch>
        </p:blipFill>
        <p:spPr>
          <a:xfrm>
            <a:off x="3898452" y="1321574"/>
            <a:ext cx="5154743" cy="3012399"/>
          </a:xfrm>
          <a:prstGeom prst="rect">
            <a:avLst/>
          </a:prstGeom>
        </p:spPr>
      </p:pic>
      <p:pic>
        <p:nvPicPr>
          <p:cNvPr id="4" name="图片 3">
            <a:extLst>
              <a:ext uri="{FF2B5EF4-FFF2-40B4-BE49-F238E27FC236}">
                <a16:creationId xmlns:a16="http://schemas.microsoft.com/office/drawing/2014/main" xmlns="" id="{E5069811-81CD-4FC5-B415-4C6EC9496D68}"/>
              </a:ext>
            </a:extLst>
          </p:cNvPr>
          <p:cNvPicPr>
            <a:picLocks noChangeAspect="1"/>
          </p:cNvPicPr>
          <p:nvPr/>
        </p:nvPicPr>
        <p:blipFill>
          <a:blip r:embed="rId4"/>
          <a:stretch>
            <a:fillRect/>
          </a:stretch>
        </p:blipFill>
        <p:spPr>
          <a:xfrm>
            <a:off x="7465219" y="0"/>
            <a:ext cx="1678781" cy="692944"/>
          </a:xfrm>
          <a:prstGeom prst="rect">
            <a:avLst/>
          </a:prstGeom>
        </p:spPr>
      </p:pic>
      <p:sp>
        <p:nvSpPr>
          <p:cNvPr id="2" name="文本框 1">
            <a:extLst>
              <a:ext uri="{FF2B5EF4-FFF2-40B4-BE49-F238E27FC236}">
                <a16:creationId xmlns:a16="http://schemas.microsoft.com/office/drawing/2014/main" xmlns="" id="{FB702F90-CF74-4A33-A1F4-D9D3A412C15D}"/>
              </a:ext>
            </a:extLst>
          </p:cNvPr>
          <p:cNvSpPr txBox="1"/>
          <p:nvPr/>
        </p:nvSpPr>
        <p:spPr>
          <a:xfrm>
            <a:off x="346435" y="207972"/>
            <a:ext cx="6328592" cy="346249"/>
          </a:xfrm>
          <a:prstGeom prst="rect">
            <a:avLst/>
          </a:prstGeom>
          <a:noFill/>
        </p:spPr>
        <p:txBody>
          <a:bodyPr wrap="none" lIns="68580" tIns="34290" rIns="68580" bIns="34290" rtlCol="0">
            <a:spAutoFit/>
          </a:bodyPr>
          <a:lstStyle/>
          <a:p>
            <a:pPr marL="214313" indent="-214313">
              <a:buFont typeface="Wingdings" panose="05000000000000000000" pitchFamily="2" charset="2"/>
              <a:buChar char="l"/>
            </a:pPr>
            <a:r>
              <a:rPr lang="en-US" altLang="zh-CN" sz="1800" b="1" dirty="0">
                <a:latin typeface="微软雅黑" panose="020B0503020204020204" pitchFamily="34" charset="-122"/>
                <a:ea typeface="微软雅黑" panose="020B0503020204020204" pitchFamily="34" charset="-122"/>
              </a:rPr>
              <a:t>Biomass conversion to different product platforms</a:t>
            </a:r>
            <a:endParaRPr lang="zh-CN" altLang="en-US" sz="1800" b="1"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xmlns="" id="{147EC6C2-A8CD-4990-8E79-FD737E394555}"/>
              </a:ext>
            </a:extLst>
          </p:cNvPr>
          <p:cNvSpPr txBox="1"/>
          <p:nvPr/>
        </p:nvSpPr>
        <p:spPr>
          <a:xfrm>
            <a:off x="1034004" y="473176"/>
            <a:ext cx="2303086" cy="284693"/>
          </a:xfrm>
          <a:prstGeom prst="rect">
            <a:avLst/>
          </a:prstGeom>
          <a:noFill/>
        </p:spPr>
        <p:txBody>
          <a:bodyPr wrap="square" lIns="68580" tIns="34290" rIns="68580" bIns="34290">
            <a:spAutoFit/>
          </a:bodyPr>
          <a:lstStyle/>
          <a:p>
            <a:r>
              <a:rPr lang="zh-CN" altLang="en-US" dirty="0"/>
              <a:t>生物质转化为不同产品平台</a:t>
            </a:r>
          </a:p>
        </p:txBody>
      </p:sp>
    </p:spTree>
    <p:extLst>
      <p:ext uri="{BB962C8B-B14F-4D97-AF65-F5344CB8AC3E}">
        <p14:creationId xmlns:p14="http://schemas.microsoft.com/office/powerpoint/2010/main" xmlns="" val="41373750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84506CC4-411F-4822-A35B-F7B6DEE25658}"/>
              </a:ext>
            </a:extLst>
          </p:cNvPr>
          <p:cNvPicPr>
            <a:picLocks noChangeAspect="1"/>
          </p:cNvPicPr>
          <p:nvPr/>
        </p:nvPicPr>
        <p:blipFill>
          <a:blip r:embed="rId2"/>
          <a:stretch>
            <a:fillRect/>
          </a:stretch>
        </p:blipFill>
        <p:spPr>
          <a:xfrm>
            <a:off x="331374" y="613368"/>
            <a:ext cx="4167964" cy="4337508"/>
          </a:xfrm>
          <a:prstGeom prst="rect">
            <a:avLst/>
          </a:prstGeom>
        </p:spPr>
      </p:pic>
      <p:pic>
        <p:nvPicPr>
          <p:cNvPr id="4" name="图片 3">
            <a:extLst>
              <a:ext uri="{FF2B5EF4-FFF2-40B4-BE49-F238E27FC236}">
                <a16:creationId xmlns:a16="http://schemas.microsoft.com/office/drawing/2014/main" xmlns="" id="{A0C0FB74-3A52-4812-8C56-E96A49577A5D}"/>
              </a:ext>
            </a:extLst>
          </p:cNvPr>
          <p:cNvPicPr>
            <a:picLocks noChangeAspect="1"/>
          </p:cNvPicPr>
          <p:nvPr/>
        </p:nvPicPr>
        <p:blipFill>
          <a:blip r:embed="rId3"/>
          <a:stretch>
            <a:fillRect/>
          </a:stretch>
        </p:blipFill>
        <p:spPr>
          <a:xfrm>
            <a:off x="7465219" y="61827"/>
            <a:ext cx="1678781" cy="692944"/>
          </a:xfrm>
          <a:prstGeom prst="rect">
            <a:avLst/>
          </a:prstGeom>
        </p:spPr>
      </p:pic>
      <p:sp>
        <p:nvSpPr>
          <p:cNvPr id="6" name="文本框 5">
            <a:extLst>
              <a:ext uri="{FF2B5EF4-FFF2-40B4-BE49-F238E27FC236}">
                <a16:creationId xmlns:a16="http://schemas.microsoft.com/office/drawing/2014/main" xmlns="" id="{52B57F4D-1258-4335-9771-A8B1E7D77D43}"/>
              </a:ext>
            </a:extLst>
          </p:cNvPr>
          <p:cNvSpPr txBox="1"/>
          <p:nvPr/>
        </p:nvSpPr>
        <p:spPr>
          <a:xfrm>
            <a:off x="431276" y="190892"/>
            <a:ext cx="6870342" cy="346249"/>
          </a:xfrm>
          <a:prstGeom prst="rect">
            <a:avLst/>
          </a:prstGeom>
          <a:noFill/>
        </p:spPr>
        <p:txBody>
          <a:bodyPr wrap="none" lIns="68580" tIns="34290" rIns="68580" bIns="34290" rtlCol="0">
            <a:spAutoFit/>
          </a:bodyPr>
          <a:lstStyle/>
          <a:p>
            <a:pPr marL="214313" indent="-214313">
              <a:buFont typeface="Wingdings" panose="05000000000000000000" pitchFamily="2" charset="2"/>
              <a:buChar char="l"/>
            </a:pPr>
            <a:r>
              <a:rPr lang="en-US" altLang="zh-CN" sz="1800" b="1" dirty="0">
                <a:latin typeface="微软雅黑" panose="020B0503020204020204" pitchFamily="34" charset="-122"/>
                <a:ea typeface="微软雅黑" panose="020B0503020204020204" pitchFamily="34" charset="-122"/>
              </a:rPr>
              <a:t>Upgrading of Bio-Oil over Ceria</a:t>
            </a:r>
            <a:r>
              <a:rPr lang="zh-CN" altLang="en-US" sz="1800" b="1" dirty="0">
                <a:latin typeface="微软雅黑" panose="020B0503020204020204" pitchFamily="34" charset="-122"/>
                <a:ea typeface="微软雅黑" panose="020B0503020204020204" pitchFamily="34" charset="-122"/>
              </a:rPr>
              <a:t>生物油在二氧化铈上的改性</a:t>
            </a:r>
          </a:p>
        </p:txBody>
      </p:sp>
      <p:sp>
        <p:nvSpPr>
          <p:cNvPr id="7" name="文本框 6">
            <a:extLst>
              <a:ext uri="{FF2B5EF4-FFF2-40B4-BE49-F238E27FC236}">
                <a16:creationId xmlns:a16="http://schemas.microsoft.com/office/drawing/2014/main" xmlns="" id="{06A5BDBE-DD44-4684-BDFF-E7D215DF1D50}"/>
              </a:ext>
            </a:extLst>
          </p:cNvPr>
          <p:cNvSpPr txBox="1"/>
          <p:nvPr/>
        </p:nvSpPr>
        <p:spPr>
          <a:xfrm>
            <a:off x="5005633" y="754771"/>
            <a:ext cx="4138367" cy="4378122"/>
          </a:xfrm>
          <a:prstGeom prst="rect">
            <a:avLst/>
          </a:prstGeom>
          <a:noFill/>
        </p:spPr>
        <p:txBody>
          <a:bodyPr wrap="square" lIns="68580" tIns="34290" rIns="68580" bIns="34290" rtlCol="0">
            <a:spAutoFit/>
          </a:bodyPr>
          <a:lstStyle/>
          <a:p>
            <a:pPr marL="214313" indent="-214313">
              <a:buFont typeface="Wingdings" panose="05000000000000000000" pitchFamily="2" charset="2"/>
              <a:buChar char="l"/>
            </a:pPr>
            <a:r>
              <a:rPr lang="en-US" altLang="zh-CN" b="1" dirty="0">
                <a:latin typeface="微软雅黑" panose="020B0503020204020204" pitchFamily="34" charset="-122"/>
                <a:ea typeface="微软雅黑" panose="020B0503020204020204" pitchFamily="34" charset="-122"/>
              </a:rPr>
              <a:t>Bio-oil</a:t>
            </a:r>
            <a:r>
              <a:rPr lang="zh-CN" altLang="en-US" b="1" dirty="0">
                <a:latin typeface="微软雅黑" panose="020B0503020204020204" pitchFamily="34" charset="-122"/>
                <a:ea typeface="微软雅黑" panose="020B0503020204020204" pitchFamily="34" charset="-122"/>
              </a:rPr>
              <a:t> </a:t>
            </a:r>
            <a:r>
              <a:rPr lang="en-US" altLang="zh-CN" b="1" dirty="0">
                <a:latin typeface="微软雅黑" panose="020B0503020204020204" pitchFamily="34" charset="-122"/>
                <a:ea typeface="微软雅黑" panose="020B0503020204020204" pitchFamily="34" charset="-122"/>
              </a:rPr>
              <a:t>is</a:t>
            </a:r>
            <a:r>
              <a:rPr lang="zh-CN" altLang="en-US" b="1" dirty="0">
                <a:latin typeface="微软雅黑" panose="020B0503020204020204" pitchFamily="34" charset="-122"/>
                <a:ea typeface="微软雅黑" panose="020B0503020204020204" pitchFamily="34" charset="-122"/>
              </a:rPr>
              <a:t> </a:t>
            </a:r>
            <a:r>
              <a:rPr lang="en-US" altLang="zh-CN" b="1" dirty="0">
                <a:latin typeface="微软雅黑" panose="020B0503020204020204" pitchFamily="34" charset="-122"/>
                <a:ea typeface="微软雅黑" panose="020B0503020204020204" pitchFamily="34" charset="-122"/>
              </a:rPr>
              <a:t>the pyrolysis product of biomass raw materials</a:t>
            </a:r>
          </a:p>
          <a:p>
            <a:r>
              <a:rPr lang="en-US" altLang="zh-CN" dirty="0"/>
              <a:t>	</a:t>
            </a:r>
            <a:r>
              <a:rPr lang="zh-CN" altLang="en-US" dirty="0"/>
              <a:t>生物油是生物质原料的热解产物</a:t>
            </a:r>
            <a:endParaRPr lang="en-US" altLang="zh-CN" b="1" dirty="0">
              <a:latin typeface="微软雅黑" panose="020B0503020204020204" pitchFamily="34" charset="-122"/>
              <a:ea typeface="微软雅黑" panose="020B0503020204020204" pitchFamily="34" charset="-122"/>
            </a:endParaRPr>
          </a:p>
          <a:p>
            <a:pPr marL="214313" indent="-214313">
              <a:buFont typeface="Wingdings" panose="05000000000000000000" pitchFamily="2" charset="2"/>
              <a:buChar char="l"/>
            </a:pPr>
            <a:r>
              <a:rPr lang="en-US" altLang="zh-CN" b="1" dirty="0">
                <a:latin typeface="微软雅黑" panose="020B0503020204020204" pitchFamily="34" charset="-122"/>
                <a:ea typeface="微软雅黑" panose="020B0503020204020204" pitchFamily="34" charset="-122"/>
              </a:rPr>
              <a:t>Can be converted to a variety of oxygen–containing compounds with different functional groups being utilized as platform molecules</a:t>
            </a:r>
          </a:p>
          <a:p>
            <a:r>
              <a:rPr lang="en-US" altLang="zh-CN" dirty="0"/>
              <a:t>	</a:t>
            </a:r>
            <a:r>
              <a:rPr lang="zh-CN" altLang="en-US" dirty="0"/>
              <a:t>可以转化成各种含氧化合物，不同的官能团被用作平台分子</a:t>
            </a:r>
            <a:endParaRPr lang="en-US" altLang="zh-CN" b="1" dirty="0">
              <a:latin typeface="微软雅黑" panose="020B0503020204020204" pitchFamily="34" charset="-122"/>
              <a:ea typeface="微软雅黑" panose="020B0503020204020204" pitchFamily="34" charset="-122"/>
            </a:endParaRPr>
          </a:p>
          <a:p>
            <a:pPr marL="214313" indent="-214313">
              <a:buFont typeface="Wingdings" panose="05000000000000000000" pitchFamily="2" charset="2"/>
              <a:buChar char="l"/>
            </a:pPr>
            <a:r>
              <a:rPr lang="en-US" altLang="zh-CN" b="1" dirty="0">
                <a:latin typeface="微软雅黑" panose="020B0503020204020204" pitchFamily="34" charset="-122"/>
                <a:ea typeface="微软雅黑" panose="020B0503020204020204" pitchFamily="34" charset="-122"/>
              </a:rPr>
              <a:t>Subjected to </a:t>
            </a:r>
            <a:r>
              <a:rPr lang="en-US" altLang="zh-CN" b="1" dirty="0" err="1">
                <a:latin typeface="微软雅黑" panose="020B0503020204020204" pitchFamily="34" charset="-122"/>
                <a:ea typeface="微软雅黑" panose="020B0503020204020204" pitchFamily="34" charset="-122"/>
              </a:rPr>
              <a:t>ketonization</a:t>
            </a:r>
            <a:r>
              <a:rPr lang="en-US" altLang="zh-CN" b="1" dirty="0">
                <a:latin typeface="微软雅黑" panose="020B0503020204020204" pitchFamily="34" charset="-122"/>
                <a:ea typeface="微软雅黑" panose="020B0503020204020204" pitchFamily="34" charset="-122"/>
              </a:rPr>
              <a:t> to obtain higher ketone</a:t>
            </a:r>
          </a:p>
          <a:p>
            <a:r>
              <a:rPr lang="en-US" altLang="zh-CN" dirty="0"/>
              <a:t>	</a:t>
            </a:r>
            <a:r>
              <a:rPr lang="zh-CN" altLang="en-US" dirty="0"/>
              <a:t>经过酮化得到较高的酮</a:t>
            </a:r>
            <a:endParaRPr lang="en-US" altLang="zh-CN" b="1" dirty="0">
              <a:latin typeface="微软雅黑" panose="020B0503020204020204" pitchFamily="34" charset="-122"/>
              <a:ea typeface="微软雅黑" panose="020B0503020204020204" pitchFamily="34" charset="-122"/>
            </a:endParaRPr>
          </a:p>
          <a:p>
            <a:pPr marL="214313" indent="-214313">
              <a:buFont typeface="Wingdings" panose="05000000000000000000" pitchFamily="2" charset="2"/>
              <a:buChar char="l"/>
            </a:pPr>
            <a:r>
              <a:rPr lang="en-US" altLang="zh-CN" b="1" dirty="0">
                <a:latin typeface="微软雅黑" panose="020B0503020204020204" pitchFamily="34" charset="-122"/>
                <a:ea typeface="微软雅黑" panose="020B0503020204020204" pitchFamily="34" charset="-122"/>
              </a:rPr>
              <a:t>Further deoxygenated to obtain a high-quality fuel</a:t>
            </a:r>
          </a:p>
          <a:p>
            <a:r>
              <a:rPr lang="en-US" altLang="zh-CN" dirty="0"/>
              <a:t>	</a:t>
            </a:r>
            <a:r>
              <a:rPr lang="zh-CN" altLang="en-US" dirty="0"/>
              <a:t>进一步脱氧以获得高质量的燃料</a:t>
            </a:r>
            <a:endParaRPr lang="en-US" altLang="zh-CN" dirty="0"/>
          </a:p>
          <a:p>
            <a:pPr marL="214313" indent="-214313">
              <a:buFont typeface="Wingdings" panose="05000000000000000000" pitchFamily="2" charset="2"/>
              <a:buChar char="l"/>
            </a:pPr>
            <a:r>
              <a:rPr lang="en-US" altLang="zh-CN" b="1" dirty="0">
                <a:latin typeface="微软雅黑" panose="020B0503020204020204" pitchFamily="34" charset="-122"/>
                <a:ea typeface="微软雅黑" panose="020B0503020204020204" pitchFamily="34" charset="-122"/>
              </a:rPr>
              <a:t>For long-chain biological oils, hydrocarbons can be obtained through </a:t>
            </a:r>
            <a:r>
              <a:rPr lang="en-US" altLang="zh-CN" b="1" dirty="0" err="1">
                <a:latin typeface="微软雅黑" panose="020B0503020204020204" pitchFamily="34" charset="-122"/>
                <a:ea typeface="微软雅黑" panose="020B0503020204020204" pitchFamily="34" charset="-122"/>
              </a:rPr>
              <a:t>decarbonylation</a:t>
            </a:r>
            <a:r>
              <a:rPr lang="en-US" altLang="zh-CN" b="1" dirty="0">
                <a:latin typeface="微软雅黑" panose="020B0503020204020204" pitchFamily="34" charset="-122"/>
                <a:ea typeface="微软雅黑" panose="020B0503020204020204" pitchFamily="34" charset="-122"/>
              </a:rPr>
              <a:t> or decarboxylation processes</a:t>
            </a:r>
            <a:r>
              <a:rPr lang="zh-CN" altLang="en-US" dirty="0"/>
              <a:t>对于长链生物油</a:t>
            </a:r>
            <a:r>
              <a:rPr lang="en-US" altLang="zh-CN" dirty="0"/>
              <a:t>,</a:t>
            </a:r>
            <a:r>
              <a:rPr lang="zh-CN" altLang="en-US" dirty="0"/>
              <a:t>可以通过脱羰基或脱羧过程获得碳氢化合物</a:t>
            </a:r>
          </a:p>
        </p:txBody>
      </p:sp>
    </p:spTree>
    <p:extLst>
      <p:ext uri="{BB962C8B-B14F-4D97-AF65-F5344CB8AC3E}">
        <p14:creationId xmlns:p14="http://schemas.microsoft.com/office/powerpoint/2010/main" xmlns="" val="38311490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02C76E7B-AE00-4BA6-B02F-04A7E11F202C}"/>
              </a:ext>
            </a:extLst>
          </p:cNvPr>
          <p:cNvPicPr>
            <a:picLocks noChangeAspect="1"/>
          </p:cNvPicPr>
          <p:nvPr/>
        </p:nvPicPr>
        <p:blipFill>
          <a:blip r:embed="rId2"/>
          <a:stretch>
            <a:fillRect/>
          </a:stretch>
        </p:blipFill>
        <p:spPr>
          <a:xfrm>
            <a:off x="727697" y="809018"/>
            <a:ext cx="5001377" cy="4066113"/>
          </a:xfrm>
          <a:prstGeom prst="rect">
            <a:avLst/>
          </a:prstGeom>
        </p:spPr>
      </p:pic>
      <p:pic>
        <p:nvPicPr>
          <p:cNvPr id="4" name="图片 3">
            <a:extLst>
              <a:ext uri="{FF2B5EF4-FFF2-40B4-BE49-F238E27FC236}">
                <a16:creationId xmlns:a16="http://schemas.microsoft.com/office/drawing/2014/main" xmlns="" id="{7D75E32A-2B2B-4D76-9996-F19800947C12}"/>
              </a:ext>
            </a:extLst>
          </p:cNvPr>
          <p:cNvPicPr>
            <a:picLocks noChangeAspect="1"/>
          </p:cNvPicPr>
          <p:nvPr/>
        </p:nvPicPr>
        <p:blipFill>
          <a:blip r:embed="rId3"/>
          <a:stretch>
            <a:fillRect/>
          </a:stretch>
        </p:blipFill>
        <p:spPr>
          <a:xfrm>
            <a:off x="7465219" y="0"/>
            <a:ext cx="1678781" cy="692944"/>
          </a:xfrm>
          <a:prstGeom prst="rect">
            <a:avLst/>
          </a:prstGeom>
        </p:spPr>
      </p:pic>
      <p:sp>
        <p:nvSpPr>
          <p:cNvPr id="7" name="文本框 6">
            <a:extLst>
              <a:ext uri="{FF2B5EF4-FFF2-40B4-BE49-F238E27FC236}">
                <a16:creationId xmlns:a16="http://schemas.microsoft.com/office/drawing/2014/main" xmlns="" id="{0B7CCDC7-13F0-4421-BF3F-DC1483948DDD}"/>
              </a:ext>
            </a:extLst>
          </p:cNvPr>
          <p:cNvSpPr txBox="1"/>
          <p:nvPr/>
        </p:nvSpPr>
        <p:spPr>
          <a:xfrm>
            <a:off x="5978232" y="2352869"/>
            <a:ext cx="2973973" cy="500137"/>
          </a:xfrm>
          <a:prstGeom prst="rect">
            <a:avLst/>
          </a:prstGeom>
          <a:noFill/>
        </p:spPr>
        <p:txBody>
          <a:bodyPr wrap="square" lIns="68580" tIns="34290" rIns="68580" bIns="34290">
            <a:spAutoFit/>
          </a:bodyPr>
          <a:lstStyle/>
          <a:p>
            <a:r>
              <a:rPr lang="zh-CN" altLang="en-US" dirty="0"/>
              <a:t>提高甘油的质量以生产高附加值的化学品或燃料</a:t>
            </a:r>
          </a:p>
        </p:txBody>
      </p:sp>
      <p:sp>
        <p:nvSpPr>
          <p:cNvPr id="9" name="文本框 8">
            <a:extLst>
              <a:ext uri="{FF2B5EF4-FFF2-40B4-BE49-F238E27FC236}">
                <a16:creationId xmlns:a16="http://schemas.microsoft.com/office/drawing/2014/main" xmlns="" id="{D1432490-91D8-44F4-8B85-198F71F2ABC5}"/>
              </a:ext>
            </a:extLst>
          </p:cNvPr>
          <p:cNvSpPr txBox="1"/>
          <p:nvPr/>
        </p:nvSpPr>
        <p:spPr>
          <a:xfrm>
            <a:off x="5900880" y="1030069"/>
            <a:ext cx="3051325" cy="1361911"/>
          </a:xfrm>
          <a:prstGeom prst="rect">
            <a:avLst/>
          </a:prstGeom>
          <a:noFill/>
        </p:spPr>
        <p:txBody>
          <a:bodyPr wrap="square" lIns="68580" tIns="34290" rIns="68580" bIns="34290">
            <a:spAutoFit/>
          </a:bodyPr>
          <a:lstStyle/>
          <a:p>
            <a:pPr marL="214313" indent="-214313">
              <a:lnSpc>
                <a:spcPct val="150000"/>
              </a:lnSpc>
              <a:buFont typeface="Wingdings" panose="05000000000000000000" pitchFamily="2" charset="2"/>
              <a:buChar char="l"/>
            </a:pPr>
            <a:r>
              <a:rPr lang="en-US" altLang="zh-CN" b="1" dirty="0">
                <a:latin typeface="微软雅黑" panose="020B0503020204020204" pitchFamily="34" charset="-122"/>
                <a:ea typeface="微软雅黑" panose="020B0503020204020204" pitchFamily="34" charset="-122"/>
              </a:rPr>
              <a:t>Surplus of glycerol</a:t>
            </a:r>
            <a:r>
              <a:rPr lang="zh-CN" altLang="en-US" dirty="0"/>
              <a:t>甘油过剩</a:t>
            </a:r>
            <a:endParaRPr lang="en-US" altLang="zh-CN" b="1" dirty="0">
              <a:latin typeface="微软雅黑" panose="020B0503020204020204" pitchFamily="34" charset="-122"/>
              <a:ea typeface="微软雅黑" panose="020B0503020204020204" pitchFamily="34" charset="-122"/>
            </a:endParaRPr>
          </a:p>
          <a:p>
            <a:pPr marL="214313" indent="-214313">
              <a:lnSpc>
                <a:spcPct val="150000"/>
              </a:lnSpc>
              <a:buFont typeface="Wingdings" panose="05000000000000000000" pitchFamily="2" charset="2"/>
              <a:buChar char="l"/>
            </a:pPr>
            <a:r>
              <a:rPr lang="en-US" altLang="zh-CN" b="1" dirty="0">
                <a:latin typeface="微软雅黑" panose="020B0503020204020204" pitchFamily="34" charset="-122"/>
                <a:ea typeface="微软雅黑" panose="020B0503020204020204" pitchFamily="34" charset="-122"/>
              </a:rPr>
              <a:t>Upgrading glycerol to produce value-added </a:t>
            </a:r>
            <a:r>
              <a:rPr lang="en-US" altLang="zh-CN" b="1" dirty="0" smtClean="0">
                <a:latin typeface="微软雅黑" panose="020B0503020204020204" pitchFamily="34" charset="-122"/>
                <a:ea typeface="微软雅黑" panose="020B0503020204020204" pitchFamily="34" charset="-122"/>
              </a:rPr>
              <a:t>chemicals or </a:t>
            </a:r>
            <a:r>
              <a:rPr lang="en-US" altLang="zh-CN" b="1" dirty="0">
                <a:latin typeface="微软雅黑" panose="020B0503020204020204" pitchFamily="34" charset="-122"/>
                <a:ea typeface="微软雅黑" panose="020B0503020204020204" pitchFamily="34" charset="-122"/>
              </a:rPr>
              <a:t>fuels</a:t>
            </a:r>
          </a:p>
        </p:txBody>
      </p:sp>
      <p:sp>
        <p:nvSpPr>
          <p:cNvPr id="10" name="文本框 9">
            <a:extLst>
              <a:ext uri="{FF2B5EF4-FFF2-40B4-BE49-F238E27FC236}">
                <a16:creationId xmlns:a16="http://schemas.microsoft.com/office/drawing/2014/main" xmlns="" id="{FD838EB7-955F-47BB-8E5C-316DF4FA0C5C}"/>
              </a:ext>
            </a:extLst>
          </p:cNvPr>
          <p:cNvSpPr txBox="1"/>
          <p:nvPr/>
        </p:nvSpPr>
        <p:spPr>
          <a:xfrm>
            <a:off x="439330" y="114956"/>
            <a:ext cx="6235040" cy="346249"/>
          </a:xfrm>
          <a:prstGeom prst="rect">
            <a:avLst/>
          </a:prstGeom>
          <a:noFill/>
        </p:spPr>
        <p:txBody>
          <a:bodyPr wrap="none" lIns="68580" tIns="34290" rIns="68580" bIns="34290" rtlCol="0">
            <a:spAutoFit/>
          </a:bodyPr>
          <a:lstStyle/>
          <a:p>
            <a:pPr marL="214313" indent="-214313">
              <a:buFont typeface="Wingdings" panose="05000000000000000000" pitchFamily="2" charset="2"/>
              <a:buChar char="l"/>
            </a:pPr>
            <a:r>
              <a:rPr lang="en-US" altLang="zh-CN" sz="1800" b="1" dirty="0">
                <a:latin typeface="微软雅黑" panose="020B0503020204020204" pitchFamily="34" charset="-122"/>
                <a:ea typeface="微软雅黑" panose="020B0503020204020204" pitchFamily="34" charset="-122"/>
              </a:rPr>
              <a:t>Glycerol Catalytic Conversion Pathways over Ceria</a:t>
            </a:r>
            <a:endParaRPr lang="zh-CN" altLang="en-US" sz="1800" b="1" dirty="0">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xmlns="" id="{538FC49E-6270-4F01-95E4-6408ABD02C84}"/>
              </a:ext>
            </a:extLst>
          </p:cNvPr>
          <p:cNvSpPr txBox="1"/>
          <p:nvPr/>
        </p:nvSpPr>
        <p:spPr>
          <a:xfrm>
            <a:off x="1811715" y="375076"/>
            <a:ext cx="2833343" cy="284693"/>
          </a:xfrm>
          <a:prstGeom prst="rect">
            <a:avLst/>
          </a:prstGeom>
          <a:noFill/>
        </p:spPr>
        <p:txBody>
          <a:bodyPr wrap="square" lIns="68580" tIns="34290" rIns="68580" bIns="34290">
            <a:spAutoFit/>
          </a:bodyPr>
          <a:lstStyle/>
          <a:p>
            <a:r>
              <a:rPr lang="zh-CN" altLang="en-US" dirty="0"/>
              <a:t>甘油在氧化铈上的催化转化途径</a:t>
            </a:r>
          </a:p>
        </p:txBody>
      </p:sp>
    </p:spTree>
    <p:extLst>
      <p:ext uri="{BB962C8B-B14F-4D97-AF65-F5344CB8AC3E}">
        <p14:creationId xmlns:p14="http://schemas.microsoft.com/office/powerpoint/2010/main" xmlns="" val="17847773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21AD80BE-98C4-495C-BEF0-D4EA7F43855F}"/>
              </a:ext>
            </a:extLst>
          </p:cNvPr>
          <p:cNvSpPr txBox="1"/>
          <p:nvPr/>
        </p:nvSpPr>
        <p:spPr>
          <a:xfrm>
            <a:off x="312852" y="85777"/>
            <a:ext cx="7152367" cy="623248"/>
          </a:xfrm>
          <a:prstGeom prst="rect">
            <a:avLst/>
          </a:prstGeom>
          <a:noFill/>
        </p:spPr>
        <p:txBody>
          <a:bodyPr wrap="square" lIns="68580" tIns="34290" rIns="68580" bIns="34290">
            <a:spAutoFit/>
          </a:bodyPr>
          <a:lstStyle/>
          <a:p>
            <a:r>
              <a:rPr lang="en-US" altLang="zh-CN" sz="1800" b="1" dirty="0">
                <a:latin typeface="微软雅黑" panose="020B0503020204020204" pitchFamily="34" charset="-122"/>
                <a:ea typeface="微软雅黑" panose="020B0503020204020204" pitchFamily="34" charset="-122"/>
              </a:rPr>
              <a:t>3. Progress of applications of rare earth materials in new energy field</a:t>
            </a:r>
            <a:r>
              <a:rPr lang="zh-CN" altLang="en-US" b="1" dirty="0">
                <a:latin typeface="微软雅黑" panose="020B0503020204020204" pitchFamily="34" charset="-122"/>
                <a:ea typeface="微软雅黑" panose="020B0503020204020204" pitchFamily="34" charset="-122"/>
              </a:rPr>
              <a:t>稀土材料在新能源领域的应用进展</a:t>
            </a:r>
            <a:endParaRPr lang="en-US" altLang="zh-CN" b="1" dirty="0">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xmlns="" id="{495ECE9B-D89A-4606-B82F-10EFF34CA673}"/>
              </a:ext>
            </a:extLst>
          </p:cNvPr>
          <p:cNvSpPr txBox="1"/>
          <p:nvPr/>
        </p:nvSpPr>
        <p:spPr>
          <a:xfrm>
            <a:off x="397692" y="1272909"/>
            <a:ext cx="8517706" cy="3885679"/>
          </a:xfrm>
          <a:prstGeom prst="rect">
            <a:avLst/>
          </a:prstGeom>
          <a:noFill/>
        </p:spPr>
        <p:txBody>
          <a:bodyPr wrap="square" lIns="68580" tIns="34290" rIns="68580" bIns="34290">
            <a:spAutoFit/>
          </a:bodyPr>
          <a:lstStyle/>
          <a:p>
            <a:pPr marL="214313" indent="-214313">
              <a:buFont typeface="Wingdings" panose="05000000000000000000" pitchFamily="2" charset="2"/>
              <a:buChar char="l"/>
            </a:pPr>
            <a:r>
              <a:rPr lang="zh-CN" altLang="en-US" b="1" dirty="0">
                <a:latin typeface="微软雅黑" panose="020B0503020204020204" pitchFamily="34" charset="-122"/>
                <a:ea typeface="微软雅黑" panose="020B0503020204020204" pitchFamily="34" charset="-122"/>
              </a:rPr>
              <a:t>Rare earth permanent magnet motor稀土永磁电动机</a:t>
            </a:r>
            <a:endParaRPr lang="en-US" altLang="zh-CN" b="1" dirty="0">
              <a:latin typeface="微软雅黑" panose="020B0503020204020204" pitchFamily="34" charset="-122"/>
              <a:ea typeface="微软雅黑" panose="020B0503020204020204" pitchFamily="34" charset="-122"/>
            </a:endParaRPr>
          </a:p>
          <a:p>
            <a:pPr lvl="1"/>
            <a:r>
              <a:rPr lang="en-US" altLang="zh-CN" b="1" dirty="0">
                <a:latin typeface="微软雅黑" panose="020B0503020204020204" pitchFamily="34" charset="-122"/>
                <a:ea typeface="微软雅黑" panose="020B0503020204020204" pitchFamily="34" charset="-122"/>
              </a:rPr>
              <a:t>S</a:t>
            </a:r>
            <a:r>
              <a:rPr lang="zh-CN" altLang="en-US" b="1" dirty="0">
                <a:latin typeface="微软雅黑" panose="020B0503020204020204" pitchFamily="34" charset="-122"/>
                <a:ea typeface="微软雅黑" panose="020B0503020204020204" pitchFamily="34" charset="-122"/>
              </a:rPr>
              <a:t>imple structure, reliable operation, small volume, light weight, small loss and high efficiency. Moreover, the shape and size of the motor can be designed flexibly, which makes it highly valued in the field of new energy vehicles</a:t>
            </a:r>
            <a:endParaRPr lang="en-US" altLang="zh-CN" b="1" dirty="0">
              <a:latin typeface="微软雅黑" panose="020B0503020204020204" pitchFamily="34" charset="-122"/>
              <a:ea typeface="微软雅黑" panose="020B0503020204020204" pitchFamily="34" charset="-122"/>
            </a:endParaRPr>
          </a:p>
          <a:p>
            <a:pPr lvl="1"/>
            <a:r>
              <a:rPr lang="zh-CN" altLang="en-US" sz="900" dirty="0"/>
              <a:t>结构简单，运行可靠，体积小，重量轻，损耗小，效率高。而且，电机的外形尺寸设计灵活，在新能源汽车领域具有很高的应用价值</a:t>
            </a:r>
            <a:endParaRPr lang="en-US" altLang="zh-CN" sz="900" dirty="0"/>
          </a:p>
          <a:p>
            <a:pPr lvl="1"/>
            <a:endParaRPr lang="zh-CN" altLang="en-US" sz="900" dirty="0"/>
          </a:p>
          <a:p>
            <a:pPr marL="214313" indent="-214313">
              <a:buFont typeface="Wingdings" panose="05000000000000000000" pitchFamily="2" charset="2"/>
              <a:buChar char="l"/>
            </a:pPr>
            <a:r>
              <a:rPr lang="en-US" altLang="zh-CN" b="1" dirty="0">
                <a:latin typeface="微软雅黑" panose="020B0503020204020204" pitchFamily="34" charset="-122"/>
                <a:ea typeface="微软雅黑" panose="020B0503020204020204" pitchFamily="34" charset="-122"/>
              </a:rPr>
              <a:t>Rare earth power battery</a:t>
            </a:r>
            <a:r>
              <a:rPr lang="zh-CN" altLang="en-US" dirty="0"/>
              <a:t>稀土动力电池</a:t>
            </a:r>
            <a:endParaRPr lang="en-US" altLang="zh-CN" b="1" dirty="0">
              <a:latin typeface="微软雅黑" panose="020B0503020204020204" pitchFamily="34" charset="-122"/>
              <a:ea typeface="微软雅黑" panose="020B0503020204020204" pitchFamily="34" charset="-122"/>
            </a:endParaRPr>
          </a:p>
          <a:p>
            <a:pPr lvl="1"/>
            <a:r>
              <a:rPr lang="zh-CN" altLang="en-US" b="1" dirty="0">
                <a:latin typeface="微软雅黑" panose="020B0503020204020204" pitchFamily="34" charset="-122"/>
                <a:ea typeface="微软雅黑" panose="020B0503020204020204" pitchFamily="34" charset="-122"/>
              </a:rPr>
              <a:t>Lithium ion battery: </a:t>
            </a:r>
            <a:r>
              <a:rPr lang="en-US" altLang="zh-CN" b="1" dirty="0">
                <a:latin typeface="微软雅黑" panose="020B0503020204020204" pitchFamily="34" charset="-122"/>
                <a:ea typeface="微软雅黑" panose="020B0503020204020204" pitchFamily="34" charset="-122"/>
              </a:rPr>
              <a:t>T</a:t>
            </a:r>
            <a:r>
              <a:rPr lang="zh-CN" altLang="en-US" b="1" dirty="0">
                <a:latin typeface="微软雅黑" panose="020B0503020204020204" pitchFamily="34" charset="-122"/>
                <a:ea typeface="微软雅黑" panose="020B0503020204020204" pitchFamily="34" charset="-122"/>
              </a:rPr>
              <a:t>he addition of rare earth elements greatly guaranteed the structural stability of the material and </a:t>
            </a:r>
            <a:r>
              <a:rPr lang="en-US" altLang="zh-CN" b="1" dirty="0">
                <a:latin typeface="微软雅黑" panose="020B0503020204020204" pitchFamily="34" charset="-122"/>
                <a:ea typeface="微软雅黑" panose="020B0503020204020204" pitchFamily="34" charset="-122"/>
              </a:rPr>
              <a:t>improved </a:t>
            </a:r>
            <a:r>
              <a:rPr lang="zh-CN" altLang="en-US" b="1" dirty="0">
                <a:latin typeface="微软雅黑" panose="020B0503020204020204" pitchFamily="34" charset="-122"/>
                <a:ea typeface="微软雅黑" panose="020B0503020204020204" pitchFamily="34" charset="-122"/>
              </a:rPr>
              <a:t>the three-dimensional channel of active lithium ion migration, which makes the prepared lithium ion battery have higher charging stability, electrochemical cycle reversibility and longer cycle life.</a:t>
            </a:r>
            <a:r>
              <a:rPr lang="zh-CN" altLang="en-US" sz="800" dirty="0"/>
              <a:t>锂离子电池</a:t>
            </a:r>
            <a:r>
              <a:rPr lang="en-US" altLang="zh-CN" sz="800" dirty="0"/>
              <a:t>:</a:t>
            </a:r>
            <a:r>
              <a:rPr lang="zh-CN" altLang="en-US" sz="800" dirty="0"/>
              <a:t>稀土元素的加入大大保证了材料的结构稳定性，改善了活性锂离子迁移的三维通道，使制备的锂离子电池具有更高的充电稳定性、电化学循环可逆性和更长的循环寿命。</a:t>
            </a:r>
            <a:endParaRPr lang="en-US" altLang="zh-CN" sz="800" dirty="0"/>
          </a:p>
          <a:p>
            <a:pPr lvl="1"/>
            <a:endParaRPr lang="en-US" altLang="zh-CN" sz="800" b="1" dirty="0"/>
          </a:p>
          <a:p>
            <a:pPr lvl="1"/>
            <a:r>
              <a:rPr lang="zh-CN" altLang="en-US" b="1" dirty="0">
                <a:latin typeface="微软雅黑" panose="020B0503020204020204" pitchFamily="34" charset="-122"/>
                <a:ea typeface="微软雅黑" panose="020B0503020204020204" pitchFamily="34" charset="-122"/>
              </a:rPr>
              <a:t>Lead acid battery: </a:t>
            </a:r>
            <a:r>
              <a:rPr lang="en-US" altLang="zh-CN" b="1" dirty="0">
                <a:latin typeface="微软雅黑" panose="020B0503020204020204" pitchFamily="34" charset="-122"/>
                <a:ea typeface="微软雅黑" panose="020B0503020204020204" pitchFamily="34" charset="-122"/>
              </a:rPr>
              <a:t>T</a:t>
            </a:r>
            <a:r>
              <a:rPr lang="zh-CN" altLang="en-US" b="1" dirty="0">
                <a:latin typeface="微软雅黑" panose="020B0503020204020204" pitchFamily="34" charset="-122"/>
                <a:ea typeface="微软雅黑" panose="020B0503020204020204" pitchFamily="34" charset="-122"/>
              </a:rPr>
              <a:t>he addition of rare earth is beneficial to improve the tensile strength, hardness, corrosion resistance and oxygen evolution overpotential of lead base alloy for electrode plate, and the addition of rare earth in active component can reduce the amount of positive oxygen precipitation, improve the utilization rate of positive active material, so as to improve the performance and service life of battery.</a:t>
            </a:r>
            <a:r>
              <a:rPr lang="zh-CN" altLang="en-US" sz="900" dirty="0"/>
              <a:t>铅酸蓄电池：稀土的加入有利于提高电极板用铅基合金的抗拉强度、硬度、耐腐蚀性和析氧过电位，活性组分中稀土的加入可减少正氧沉淀量，提高正极活性物质的利用率，从而提高电池的性能和使用寿命。</a:t>
            </a:r>
            <a:endParaRPr lang="en-US" altLang="zh-CN" sz="900" b="1"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xmlns="" id="{BBB6B69A-003F-445F-90B0-ECA968EA18AF}"/>
              </a:ext>
            </a:extLst>
          </p:cNvPr>
          <p:cNvSpPr txBox="1"/>
          <p:nvPr/>
        </p:nvSpPr>
        <p:spPr>
          <a:xfrm>
            <a:off x="510814" y="746389"/>
            <a:ext cx="6785532" cy="300083"/>
          </a:xfrm>
          <a:prstGeom prst="rect">
            <a:avLst/>
          </a:prstGeom>
          <a:noFill/>
        </p:spPr>
        <p:txBody>
          <a:bodyPr wrap="square" lIns="68580" tIns="34290" rIns="68580" bIns="34290">
            <a:spAutoFit/>
          </a:bodyPr>
          <a:lstStyle/>
          <a:p>
            <a:r>
              <a:rPr lang="zh-CN" altLang="en-US" sz="1500" b="1" dirty="0">
                <a:latin typeface="微软雅黑" panose="020B0503020204020204" pitchFamily="34" charset="-122"/>
                <a:ea typeface="微软雅黑" panose="020B0503020204020204" pitchFamily="34" charset="-122"/>
              </a:rPr>
              <a:t>Rare earth is an essential element in the field of new energy vehicles</a:t>
            </a:r>
          </a:p>
        </p:txBody>
      </p:sp>
      <p:pic>
        <p:nvPicPr>
          <p:cNvPr id="4" name="图片 3">
            <a:extLst>
              <a:ext uri="{FF2B5EF4-FFF2-40B4-BE49-F238E27FC236}">
                <a16:creationId xmlns:a16="http://schemas.microsoft.com/office/drawing/2014/main" xmlns="" id="{B117DA66-6AA1-492A-8614-9F3683F0B0BC}"/>
              </a:ext>
            </a:extLst>
          </p:cNvPr>
          <p:cNvPicPr>
            <a:picLocks noChangeAspect="1"/>
          </p:cNvPicPr>
          <p:nvPr/>
        </p:nvPicPr>
        <p:blipFill>
          <a:blip r:embed="rId2"/>
          <a:stretch>
            <a:fillRect/>
          </a:stretch>
        </p:blipFill>
        <p:spPr>
          <a:xfrm>
            <a:off x="7465219" y="54756"/>
            <a:ext cx="1678781" cy="692944"/>
          </a:xfrm>
          <a:prstGeom prst="rect">
            <a:avLst/>
          </a:prstGeom>
        </p:spPr>
      </p:pic>
      <p:sp>
        <p:nvSpPr>
          <p:cNvPr id="8" name="文本框 7">
            <a:extLst>
              <a:ext uri="{FF2B5EF4-FFF2-40B4-BE49-F238E27FC236}">
                <a16:creationId xmlns:a16="http://schemas.microsoft.com/office/drawing/2014/main" xmlns="" id="{3C644A4B-06C9-4119-898C-47FCD6DE0FEF}"/>
              </a:ext>
            </a:extLst>
          </p:cNvPr>
          <p:cNvSpPr txBox="1"/>
          <p:nvPr/>
        </p:nvSpPr>
        <p:spPr>
          <a:xfrm>
            <a:off x="680498" y="945338"/>
            <a:ext cx="4570821" cy="284693"/>
          </a:xfrm>
          <a:prstGeom prst="rect">
            <a:avLst/>
          </a:prstGeom>
          <a:noFill/>
        </p:spPr>
        <p:txBody>
          <a:bodyPr wrap="square" lIns="68580" tIns="34290" rIns="68580" bIns="34290">
            <a:spAutoFit/>
          </a:bodyPr>
          <a:lstStyle/>
          <a:p>
            <a:r>
              <a:rPr lang="zh-CN" altLang="en-US" dirty="0"/>
              <a:t>稀土是新能源汽车领域不可或缺的元素</a:t>
            </a:r>
          </a:p>
        </p:txBody>
      </p:sp>
    </p:spTree>
    <p:extLst>
      <p:ext uri="{BB962C8B-B14F-4D97-AF65-F5344CB8AC3E}">
        <p14:creationId xmlns:p14="http://schemas.microsoft.com/office/powerpoint/2010/main" xmlns="" val="5774936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C48B7C68-6340-4C98-BBF9-2ADF85CB0382}"/>
              </a:ext>
            </a:extLst>
          </p:cNvPr>
          <p:cNvSpPr txBox="1"/>
          <p:nvPr/>
        </p:nvSpPr>
        <p:spPr>
          <a:xfrm>
            <a:off x="445417" y="1073107"/>
            <a:ext cx="8187179" cy="2993127"/>
          </a:xfrm>
          <a:prstGeom prst="rect">
            <a:avLst/>
          </a:prstGeom>
          <a:noFill/>
        </p:spPr>
        <p:txBody>
          <a:bodyPr wrap="square" lIns="68580" tIns="34290" rIns="68580" bIns="34290">
            <a:spAutoFit/>
          </a:bodyPr>
          <a:lstStyle/>
          <a:p>
            <a:pPr marL="214313" indent="-214313">
              <a:buFont typeface="Wingdings" panose="05000000000000000000" pitchFamily="2" charset="2"/>
              <a:buChar char="l"/>
            </a:pPr>
            <a:r>
              <a:rPr lang="en-US" altLang="zh-CN" b="1" dirty="0">
                <a:latin typeface="微软雅黑" panose="020B0503020204020204" pitchFamily="34" charset="-122"/>
                <a:ea typeface="微软雅黑" panose="020B0503020204020204" pitchFamily="34" charset="-122"/>
              </a:rPr>
              <a:t>Catalyst in three way catalytic converter</a:t>
            </a:r>
            <a:r>
              <a:rPr lang="zh-CN" altLang="en-US" dirty="0"/>
              <a:t>三元催化转化器中的催化剂</a:t>
            </a:r>
            <a:endParaRPr lang="en-US" altLang="zh-CN" dirty="0"/>
          </a:p>
          <a:p>
            <a:pPr marL="214313" indent="-214313">
              <a:buFont typeface="Wingdings" panose="05000000000000000000" pitchFamily="2" charset="2"/>
              <a:buChar char="l"/>
            </a:pPr>
            <a:endParaRPr lang="en-US" altLang="zh-CN" b="1" dirty="0">
              <a:latin typeface="微软雅黑" panose="020B0503020204020204" pitchFamily="34" charset="-122"/>
              <a:ea typeface="微软雅黑" panose="020B0503020204020204" pitchFamily="34" charset="-122"/>
            </a:endParaRPr>
          </a:p>
          <a:p>
            <a:pPr lvl="1"/>
            <a:r>
              <a:rPr lang="zh-CN" altLang="en-US" b="1" dirty="0">
                <a:latin typeface="微软雅黑" panose="020B0503020204020204" pitchFamily="34" charset="-122"/>
                <a:ea typeface="微软雅黑" panose="020B0503020204020204" pitchFamily="34" charset="-122"/>
              </a:rPr>
              <a:t>The key role of rare earth elements is to store materials, replace part of the main catalyst and act as catalytic promoter. The rare earth used in the catalyst for tail gas purification is mainly the mixture of ceria, praseodymium oxide and lanthanum oxide, which are rich in rare earth minerals in China</a:t>
            </a:r>
            <a:r>
              <a:rPr lang="en-US" altLang="zh-CN" b="1" dirty="0">
                <a:latin typeface="微软雅黑" panose="020B0503020204020204" pitchFamily="34" charset="-122"/>
                <a:ea typeface="微软雅黑" panose="020B0503020204020204" pitchFamily="34" charset="-122"/>
              </a:rPr>
              <a:t>.</a:t>
            </a:r>
            <a:r>
              <a:rPr lang="zh-CN" altLang="en-US" sz="1100" dirty="0"/>
              <a:t>稀土元素的关键作用是储存物质，取代部分主催化剂，起催化促进剂的作用。尾气净化催化剂所用的稀土主要是我国富含稀土矿物的氧化铈、氧化镨和氧化镧的混合物。</a:t>
            </a:r>
            <a:endParaRPr lang="en-US" altLang="zh-CN" sz="1100" dirty="0"/>
          </a:p>
          <a:p>
            <a:pPr lvl="1"/>
            <a:endParaRPr lang="en-US" altLang="zh-CN" b="1" dirty="0">
              <a:latin typeface="微软雅黑" panose="020B0503020204020204" pitchFamily="34" charset="-122"/>
              <a:ea typeface="微软雅黑" panose="020B0503020204020204" pitchFamily="34" charset="-122"/>
            </a:endParaRPr>
          </a:p>
          <a:p>
            <a:pPr marL="214313" indent="-214313">
              <a:buFont typeface="Wingdings" panose="05000000000000000000" pitchFamily="2" charset="2"/>
              <a:buChar char="l"/>
            </a:pPr>
            <a:r>
              <a:rPr lang="en-US" altLang="zh-CN" b="1" dirty="0">
                <a:latin typeface="微软雅黑" panose="020B0503020204020204" pitchFamily="34" charset="-122"/>
                <a:ea typeface="微软雅黑" panose="020B0503020204020204" pitchFamily="34" charset="-122"/>
              </a:rPr>
              <a:t>Ceramic materials in oxygen sensor</a:t>
            </a:r>
            <a:r>
              <a:rPr lang="zh-CN" altLang="en-US" dirty="0"/>
              <a:t>氧传感器中的陶瓷材料</a:t>
            </a:r>
            <a:endParaRPr lang="en-US" altLang="zh-CN" dirty="0"/>
          </a:p>
          <a:p>
            <a:pPr marL="214313" indent="-214313">
              <a:buFont typeface="Wingdings" panose="05000000000000000000" pitchFamily="2" charset="2"/>
              <a:buChar char="l"/>
            </a:pPr>
            <a:endParaRPr lang="en-US" altLang="zh-CN" b="1" dirty="0">
              <a:latin typeface="微软雅黑" panose="020B0503020204020204" pitchFamily="34" charset="-122"/>
              <a:ea typeface="微软雅黑" panose="020B0503020204020204" pitchFamily="34" charset="-122"/>
            </a:endParaRPr>
          </a:p>
          <a:p>
            <a:pPr lvl="1"/>
            <a:r>
              <a:rPr lang="zh-CN" altLang="en-US" b="1" dirty="0">
                <a:latin typeface="微软雅黑" panose="020B0503020204020204" pitchFamily="34" charset="-122"/>
                <a:ea typeface="微软雅黑" panose="020B0503020204020204" pitchFamily="34" charset="-122"/>
              </a:rPr>
              <a:t>Due to the special electronic structure and unique oxygen storage function, rare earth elements are often used in the preparation of ceramic materials in the oxygen sensor of electronic fuel injection system, which makes the catalytic effect better</a:t>
            </a:r>
            <a:r>
              <a:rPr lang="zh-CN" altLang="en-US" sz="1100" dirty="0"/>
              <a:t>由于其特殊的电子结构和独特的储氧功能，在电子燃油喷射系统氧传感器的陶瓷材料制备中经常使用稀土元素，使得催化效果更好。</a:t>
            </a:r>
          </a:p>
        </p:txBody>
      </p:sp>
      <p:sp>
        <p:nvSpPr>
          <p:cNvPr id="5" name="文本框 4">
            <a:extLst>
              <a:ext uri="{FF2B5EF4-FFF2-40B4-BE49-F238E27FC236}">
                <a16:creationId xmlns:a16="http://schemas.microsoft.com/office/drawing/2014/main" xmlns="" id="{DCDFE234-7A93-4D0F-84A3-5CCFDA8B364F}"/>
              </a:ext>
            </a:extLst>
          </p:cNvPr>
          <p:cNvSpPr txBox="1"/>
          <p:nvPr/>
        </p:nvSpPr>
        <p:spPr>
          <a:xfrm>
            <a:off x="390623" y="96990"/>
            <a:ext cx="7252158" cy="623248"/>
          </a:xfrm>
          <a:prstGeom prst="rect">
            <a:avLst/>
          </a:prstGeom>
          <a:noFill/>
        </p:spPr>
        <p:txBody>
          <a:bodyPr wrap="square" lIns="68580" tIns="34290" rIns="68580" bIns="34290">
            <a:spAutoFit/>
          </a:bodyPr>
          <a:lstStyle/>
          <a:p>
            <a:pPr marL="214313" indent="-214313">
              <a:buFont typeface="Wingdings" panose="05000000000000000000" pitchFamily="2" charset="2"/>
              <a:buChar char="l"/>
            </a:pPr>
            <a:r>
              <a:rPr lang="en-US" altLang="zh-CN" sz="1800" b="1" dirty="0">
                <a:latin typeface="微软雅黑" panose="020B0503020204020204" pitchFamily="34" charset="-122"/>
                <a:ea typeface="微软雅黑" panose="020B0503020204020204" pitchFamily="34" charset="-122"/>
              </a:rPr>
              <a:t>Progress of applications of rare earth materials in new energy field</a:t>
            </a:r>
            <a:r>
              <a:rPr lang="zh-CN" altLang="en-US" b="1" dirty="0">
                <a:latin typeface="微软雅黑" panose="020B0503020204020204" pitchFamily="34" charset="-122"/>
                <a:ea typeface="微软雅黑" panose="020B0503020204020204" pitchFamily="34" charset="-122"/>
              </a:rPr>
              <a:t>稀土材料在新能源领域的应用进展</a:t>
            </a:r>
            <a:endParaRPr lang="zh-CN" altLang="en-US" dirty="0"/>
          </a:p>
        </p:txBody>
      </p:sp>
      <p:pic>
        <p:nvPicPr>
          <p:cNvPr id="6" name="图片 5">
            <a:extLst>
              <a:ext uri="{FF2B5EF4-FFF2-40B4-BE49-F238E27FC236}">
                <a16:creationId xmlns:a16="http://schemas.microsoft.com/office/drawing/2014/main" xmlns="" id="{D50029C4-0B45-4FDC-BD07-C3E742D6E0CD}"/>
              </a:ext>
            </a:extLst>
          </p:cNvPr>
          <p:cNvPicPr>
            <a:picLocks noChangeAspect="1"/>
          </p:cNvPicPr>
          <p:nvPr/>
        </p:nvPicPr>
        <p:blipFill>
          <a:blip r:embed="rId2"/>
          <a:stretch>
            <a:fillRect/>
          </a:stretch>
        </p:blipFill>
        <p:spPr>
          <a:xfrm>
            <a:off x="7465219" y="54756"/>
            <a:ext cx="1678781" cy="692944"/>
          </a:xfrm>
          <a:prstGeom prst="rect">
            <a:avLst/>
          </a:prstGeom>
        </p:spPr>
      </p:pic>
    </p:spTree>
    <p:extLst>
      <p:ext uri="{BB962C8B-B14F-4D97-AF65-F5344CB8AC3E}">
        <p14:creationId xmlns:p14="http://schemas.microsoft.com/office/powerpoint/2010/main" xmlns="" val="24915374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04E67B9D-563E-47B4-BCB4-0F4C3A253BDA}"/>
              </a:ext>
            </a:extLst>
          </p:cNvPr>
          <p:cNvPicPr>
            <a:picLocks noChangeAspect="1"/>
          </p:cNvPicPr>
          <p:nvPr/>
        </p:nvPicPr>
        <p:blipFill>
          <a:blip r:embed="rId2"/>
          <a:stretch>
            <a:fillRect/>
          </a:stretch>
        </p:blipFill>
        <p:spPr>
          <a:xfrm>
            <a:off x="639089" y="470477"/>
            <a:ext cx="7493813" cy="4078109"/>
          </a:xfrm>
          <a:prstGeom prst="rect">
            <a:avLst/>
          </a:prstGeom>
        </p:spPr>
      </p:pic>
      <p:pic>
        <p:nvPicPr>
          <p:cNvPr id="5" name="图片 4">
            <a:extLst>
              <a:ext uri="{FF2B5EF4-FFF2-40B4-BE49-F238E27FC236}">
                <a16:creationId xmlns:a16="http://schemas.microsoft.com/office/drawing/2014/main" xmlns="" id="{76A2C3AC-7D4B-4016-836F-42485FD4CD83}"/>
              </a:ext>
            </a:extLst>
          </p:cNvPr>
          <p:cNvPicPr>
            <a:picLocks noChangeAspect="1"/>
          </p:cNvPicPr>
          <p:nvPr/>
        </p:nvPicPr>
        <p:blipFill>
          <a:blip r:embed="rId3"/>
          <a:stretch>
            <a:fillRect/>
          </a:stretch>
        </p:blipFill>
        <p:spPr>
          <a:xfrm>
            <a:off x="639090" y="4746052"/>
            <a:ext cx="4793456" cy="157163"/>
          </a:xfrm>
          <a:prstGeom prst="rect">
            <a:avLst/>
          </a:prstGeom>
        </p:spPr>
      </p:pic>
      <p:pic>
        <p:nvPicPr>
          <p:cNvPr id="4" name="图片 3">
            <a:extLst>
              <a:ext uri="{FF2B5EF4-FFF2-40B4-BE49-F238E27FC236}">
                <a16:creationId xmlns:a16="http://schemas.microsoft.com/office/drawing/2014/main" xmlns="" id="{7C05C9C0-35F7-44EE-BDFA-A032FEA8515E}"/>
              </a:ext>
            </a:extLst>
          </p:cNvPr>
          <p:cNvPicPr>
            <a:picLocks noChangeAspect="1"/>
          </p:cNvPicPr>
          <p:nvPr/>
        </p:nvPicPr>
        <p:blipFill>
          <a:blip r:embed="rId4"/>
          <a:stretch>
            <a:fillRect/>
          </a:stretch>
        </p:blipFill>
        <p:spPr>
          <a:xfrm>
            <a:off x="7465219" y="54756"/>
            <a:ext cx="1678781" cy="692944"/>
          </a:xfrm>
          <a:prstGeom prst="rect">
            <a:avLst/>
          </a:prstGeom>
        </p:spPr>
      </p:pic>
      <p:sp>
        <p:nvSpPr>
          <p:cNvPr id="6" name="文本框 5">
            <a:extLst>
              <a:ext uri="{FF2B5EF4-FFF2-40B4-BE49-F238E27FC236}">
                <a16:creationId xmlns:a16="http://schemas.microsoft.com/office/drawing/2014/main" xmlns="" id="{FC494E72-1C67-4E45-B171-740A2B2581C0}"/>
              </a:ext>
            </a:extLst>
          </p:cNvPr>
          <p:cNvSpPr txBox="1"/>
          <p:nvPr/>
        </p:nvSpPr>
        <p:spPr>
          <a:xfrm>
            <a:off x="489605" y="124229"/>
            <a:ext cx="6502727" cy="346249"/>
          </a:xfrm>
          <a:prstGeom prst="rect">
            <a:avLst/>
          </a:prstGeom>
          <a:noFill/>
        </p:spPr>
        <p:txBody>
          <a:bodyPr wrap="square" lIns="68580" tIns="34290" rIns="68580" bIns="34290">
            <a:spAutoFit/>
          </a:bodyPr>
          <a:lstStyle/>
          <a:p>
            <a:pPr marL="257175" indent="-257175">
              <a:buFont typeface="Wingdings" panose="05000000000000000000" pitchFamily="2" charset="2"/>
              <a:buChar char="l"/>
            </a:pPr>
            <a:r>
              <a:rPr lang="en-US" altLang="zh-CN" sz="1800" b="1" dirty="0">
                <a:latin typeface="微软雅黑" panose="020B0503020204020204" pitchFamily="34" charset="-122"/>
                <a:ea typeface="微软雅黑" panose="020B0503020204020204" pitchFamily="34" charset="-122"/>
                <a:cs typeface="Times New Roman" panose="02020603050405020304" pitchFamily="18" charset="0"/>
              </a:rPr>
              <a:t>The most powerful magnets</a:t>
            </a:r>
            <a:r>
              <a:rPr lang="zh-CN" altLang="en-US" sz="1800" b="1" dirty="0">
                <a:latin typeface="微软雅黑" panose="020B0503020204020204" pitchFamily="34" charset="-122"/>
                <a:ea typeface="微软雅黑" panose="020B0503020204020204" pitchFamily="34" charset="-122"/>
                <a:cs typeface="Times New Roman" panose="02020603050405020304" pitchFamily="18" charset="0"/>
              </a:rPr>
              <a:t>最强大的磁铁</a:t>
            </a:r>
            <a:endParaRPr lang="zh-CN" altLang="en-US" sz="1800" dirty="0"/>
          </a:p>
        </p:txBody>
      </p:sp>
    </p:spTree>
    <p:extLst>
      <p:ext uri="{BB962C8B-B14F-4D97-AF65-F5344CB8AC3E}">
        <p14:creationId xmlns:p14="http://schemas.microsoft.com/office/powerpoint/2010/main" xmlns="" val="39852339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5868EF20-0FBE-4D23-B930-CC450C6C45DB}"/>
              </a:ext>
            </a:extLst>
          </p:cNvPr>
          <p:cNvSpPr txBox="1"/>
          <p:nvPr/>
        </p:nvSpPr>
        <p:spPr>
          <a:xfrm>
            <a:off x="312852" y="1"/>
            <a:ext cx="5548264" cy="623248"/>
          </a:xfrm>
          <a:prstGeom prst="rect">
            <a:avLst/>
          </a:prstGeom>
          <a:noFill/>
        </p:spPr>
        <p:txBody>
          <a:bodyPr wrap="square" lIns="68580" tIns="34290" rIns="68580" bIns="34290">
            <a:spAutoFit/>
          </a:bodyPr>
          <a:lstStyle/>
          <a:p>
            <a:pPr>
              <a:lnSpc>
                <a:spcPct val="200000"/>
              </a:lnSpc>
            </a:pPr>
            <a:r>
              <a:rPr lang="en-US" altLang="zh-CN" sz="1800" b="1" dirty="0">
                <a:latin typeface="微软雅黑" panose="020B0503020204020204" pitchFamily="34" charset="-122"/>
                <a:ea typeface="微软雅黑" panose="020B0503020204020204" pitchFamily="34" charset="-122"/>
              </a:rPr>
              <a:t>4. Future Perspective</a:t>
            </a:r>
            <a:r>
              <a:rPr lang="zh-CN" altLang="en-US" sz="1800" b="1" dirty="0">
                <a:latin typeface="微软雅黑" panose="020B0503020204020204" pitchFamily="34" charset="-122"/>
                <a:ea typeface="微软雅黑" panose="020B0503020204020204" pitchFamily="34" charset="-122"/>
              </a:rPr>
              <a:t>未来展望</a:t>
            </a:r>
            <a:endParaRPr lang="en-US" altLang="zh-CN" sz="1800" b="1" dirty="0">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xmlns="" id="{3E1E69B6-3BF3-4654-A5D3-1B324EC6C120}"/>
              </a:ext>
            </a:extLst>
          </p:cNvPr>
          <p:cNvSpPr txBox="1"/>
          <p:nvPr/>
        </p:nvSpPr>
        <p:spPr>
          <a:xfrm>
            <a:off x="312852" y="671846"/>
            <a:ext cx="8121780" cy="3762568"/>
          </a:xfrm>
          <a:prstGeom prst="rect">
            <a:avLst/>
          </a:prstGeom>
          <a:noFill/>
        </p:spPr>
        <p:txBody>
          <a:bodyPr wrap="square" lIns="68580" tIns="34290" rIns="68580" bIns="34290">
            <a:spAutoFit/>
          </a:bodyPr>
          <a:lstStyle/>
          <a:p>
            <a:pPr marL="214313" indent="-214313">
              <a:buFont typeface="Wingdings" panose="05000000000000000000" pitchFamily="2" charset="2"/>
              <a:buChar char="l"/>
            </a:pPr>
            <a:r>
              <a:rPr lang="en-US" altLang="zh-CN" sz="1500" b="1" dirty="0">
                <a:solidFill>
                  <a:srgbClr val="333333"/>
                </a:solidFill>
                <a:latin typeface="微软雅黑" panose="020B0503020204020204" pitchFamily="34" charset="-122"/>
                <a:ea typeface="微软雅黑" panose="020B0503020204020204" pitchFamily="34" charset="-122"/>
              </a:rPr>
              <a:t>How adding a dash of rare-earth metals to materials is like adding a bit of magic fairy dust—the metals help everything perform better</a:t>
            </a:r>
            <a:r>
              <a:rPr lang="zh-CN" altLang="en-US" sz="1500" dirty="0"/>
              <a:t>在材料中添加少量稀土金属就像添加一点神奇的仙尘，这些金属可以帮助一切变得更好</a:t>
            </a:r>
            <a:endParaRPr lang="en-US" altLang="zh-CN" sz="1500" b="1" dirty="0">
              <a:solidFill>
                <a:srgbClr val="333333"/>
              </a:solidFill>
              <a:latin typeface="微软雅黑" panose="020B0503020204020204" pitchFamily="34" charset="-122"/>
              <a:ea typeface="微软雅黑" panose="020B0503020204020204" pitchFamily="34" charset="-122"/>
            </a:endParaRPr>
          </a:p>
          <a:p>
            <a:pPr marL="214313" indent="-214313">
              <a:buFont typeface="Wingdings" panose="05000000000000000000" pitchFamily="2" charset="2"/>
              <a:buChar char="l"/>
            </a:pPr>
            <a:endParaRPr lang="en-US" altLang="zh-CN" sz="1500" b="1" dirty="0">
              <a:solidFill>
                <a:srgbClr val="333333"/>
              </a:solidFill>
              <a:latin typeface="微软雅黑" panose="020B0503020204020204" pitchFamily="34" charset="-122"/>
              <a:ea typeface="微软雅黑" panose="020B0503020204020204" pitchFamily="34" charset="-122"/>
            </a:endParaRPr>
          </a:p>
          <a:p>
            <a:pPr marL="214313" indent="-214313">
              <a:buFont typeface="Wingdings" panose="05000000000000000000" pitchFamily="2" charset="2"/>
              <a:buChar char="l"/>
            </a:pPr>
            <a:r>
              <a:rPr lang="en-US" altLang="zh-CN" sz="1500" b="1" dirty="0">
                <a:solidFill>
                  <a:srgbClr val="00162D"/>
                </a:solidFill>
                <a:latin typeface="微软雅黑" panose="020B0503020204020204" pitchFamily="34" charset="-122"/>
                <a:ea typeface="微软雅黑" panose="020B0503020204020204" pitchFamily="34" charset="-122"/>
              </a:rPr>
              <a:t>Rare earth elements have seen increasing use and have become known as "industrial vitamins”</a:t>
            </a:r>
            <a:r>
              <a:rPr lang="zh-CN" altLang="en-US" sz="1500" dirty="0"/>
              <a:t>稀土元素的使用越来越多，被称为“工业维生素”</a:t>
            </a:r>
            <a:endParaRPr lang="en-US" altLang="zh-CN" sz="1500" b="1" dirty="0">
              <a:solidFill>
                <a:srgbClr val="00162D"/>
              </a:solidFill>
              <a:latin typeface="微软雅黑" panose="020B0503020204020204" pitchFamily="34" charset="-122"/>
              <a:ea typeface="微软雅黑" panose="020B0503020204020204" pitchFamily="34" charset="-122"/>
            </a:endParaRPr>
          </a:p>
          <a:p>
            <a:pPr marL="214313" indent="-214313">
              <a:buFont typeface="Wingdings" panose="05000000000000000000" pitchFamily="2" charset="2"/>
              <a:buChar char="l"/>
            </a:pPr>
            <a:endParaRPr lang="en-US" altLang="zh-CN" sz="1500" b="1" dirty="0">
              <a:solidFill>
                <a:srgbClr val="00162D"/>
              </a:solidFill>
              <a:latin typeface="微软雅黑" panose="020B0503020204020204" pitchFamily="34" charset="-122"/>
              <a:ea typeface="微软雅黑" panose="020B0503020204020204" pitchFamily="34" charset="-122"/>
            </a:endParaRPr>
          </a:p>
          <a:p>
            <a:pPr marL="214313" indent="-214313">
              <a:buFont typeface="Wingdings" panose="05000000000000000000" pitchFamily="2" charset="2"/>
              <a:buChar char="l"/>
            </a:pPr>
            <a:r>
              <a:rPr lang="en-US" altLang="zh-CN" sz="1500" b="1" dirty="0">
                <a:latin typeface="微软雅黑" panose="020B0503020204020204" pitchFamily="34" charset="-122"/>
                <a:ea typeface="微软雅黑" panose="020B0503020204020204" pitchFamily="34" charset="-122"/>
              </a:rPr>
              <a:t>China is leading in the rare earth production due to their various developed technologies.</a:t>
            </a:r>
            <a:r>
              <a:rPr lang="zh-CN" altLang="en-US" sz="1500" b="1" dirty="0">
                <a:latin typeface="微软雅黑" panose="020B0503020204020204" pitchFamily="34" charset="-122"/>
                <a:ea typeface="微软雅黑" panose="020B0503020204020204" pitchFamily="34" charset="-122"/>
              </a:rPr>
              <a:t> </a:t>
            </a:r>
            <a:r>
              <a:rPr lang="en-US" altLang="zh-CN" sz="1500" b="1" dirty="0">
                <a:latin typeface="微软雅黑" panose="020B0503020204020204" pitchFamily="34" charset="-122"/>
                <a:ea typeface="微软雅黑" panose="020B0503020204020204" pitchFamily="34" charset="-122"/>
              </a:rPr>
              <a:t>This</a:t>
            </a:r>
            <a:r>
              <a:rPr lang="zh-CN" altLang="en-US" sz="1500" b="1" dirty="0">
                <a:latin typeface="微软雅黑" panose="020B0503020204020204" pitchFamily="34" charset="-122"/>
                <a:ea typeface="微软雅黑" panose="020B0503020204020204" pitchFamily="34" charset="-122"/>
              </a:rPr>
              <a:t> </a:t>
            </a:r>
            <a:r>
              <a:rPr lang="en-US" altLang="zh-CN" sz="1500" b="1" dirty="0">
                <a:latin typeface="微软雅黑" panose="020B0503020204020204" pitchFamily="34" charset="-122"/>
                <a:ea typeface="微软雅黑" panose="020B0503020204020204" pitchFamily="34" charset="-122"/>
              </a:rPr>
              <a:t>will</a:t>
            </a:r>
            <a:r>
              <a:rPr lang="zh-CN" altLang="en-US" sz="1500" b="1" dirty="0">
                <a:latin typeface="微软雅黑" panose="020B0503020204020204" pitchFamily="34" charset="-122"/>
                <a:ea typeface="微软雅黑" panose="020B0503020204020204" pitchFamily="34" charset="-122"/>
              </a:rPr>
              <a:t> </a:t>
            </a:r>
            <a:r>
              <a:rPr lang="en-US" altLang="zh-CN" sz="1500" b="1" dirty="0">
                <a:latin typeface="微软雅黑" panose="020B0503020204020204" pitchFamily="34" charset="-122"/>
                <a:ea typeface="微软雅黑" panose="020B0503020204020204" pitchFamily="34" charset="-122"/>
              </a:rPr>
              <a:t>maintain.</a:t>
            </a:r>
            <a:r>
              <a:rPr lang="zh-CN" altLang="en-US" sz="1500" dirty="0"/>
              <a:t>由于技术的发展，中国在稀土生产方面处于领先地位。这将保持</a:t>
            </a:r>
            <a:endParaRPr lang="zh-CN" altLang="en-US" sz="1500" b="1" dirty="0">
              <a:latin typeface="微软雅黑" panose="020B0503020204020204" pitchFamily="34" charset="-122"/>
              <a:ea typeface="微软雅黑" panose="020B0503020204020204" pitchFamily="34" charset="-122"/>
            </a:endParaRPr>
          </a:p>
          <a:p>
            <a:pPr marL="214313" indent="-214313">
              <a:buFont typeface="Wingdings" panose="05000000000000000000" pitchFamily="2" charset="2"/>
              <a:buChar char="l"/>
            </a:pPr>
            <a:endParaRPr lang="en-US" altLang="zh-CN" sz="1500" b="1" dirty="0">
              <a:solidFill>
                <a:srgbClr val="333333"/>
              </a:solidFill>
              <a:latin typeface="微软雅黑" panose="020B0503020204020204" pitchFamily="34" charset="-122"/>
              <a:ea typeface="微软雅黑" panose="020B0503020204020204" pitchFamily="34" charset="-122"/>
            </a:endParaRPr>
          </a:p>
          <a:p>
            <a:pPr marL="214313" indent="-214313">
              <a:buFont typeface="Wingdings" panose="05000000000000000000" pitchFamily="2" charset="2"/>
              <a:buChar char="l"/>
            </a:pPr>
            <a:r>
              <a:rPr lang="en-US" altLang="zh-CN" sz="1500" b="1" dirty="0">
                <a:solidFill>
                  <a:srgbClr val="333333"/>
                </a:solidFill>
                <a:latin typeface="微软雅黑" panose="020B0503020204020204" pitchFamily="34" charset="-122"/>
                <a:ea typeface="微软雅黑" panose="020B0503020204020204" pitchFamily="34" charset="-122"/>
              </a:rPr>
              <a:t>Defects chemistry plays the important role in applications of rare earth materials</a:t>
            </a:r>
          </a:p>
          <a:p>
            <a:r>
              <a:rPr lang="en-US" altLang="zh-CN" sz="1500" dirty="0"/>
              <a:t>	</a:t>
            </a:r>
            <a:r>
              <a:rPr lang="zh-CN" altLang="en-US" sz="1500" dirty="0"/>
              <a:t>缺陷化学在稀土材料的应用中起着重要的作用</a:t>
            </a:r>
            <a:endParaRPr lang="en-US" altLang="zh-CN" sz="1500" b="1" dirty="0">
              <a:solidFill>
                <a:srgbClr val="333333"/>
              </a:solidFill>
              <a:latin typeface="微软雅黑" panose="020B0503020204020204" pitchFamily="34" charset="-122"/>
              <a:ea typeface="微软雅黑" panose="020B0503020204020204" pitchFamily="34" charset="-122"/>
            </a:endParaRPr>
          </a:p>
          <a:p>
            <a:pPr marL="214313" indent="-214313">
              <a:buFont typeface="Wingdings" panose="05000000000000000000" pitchFamily="2" charset="2"/>
              <a:buChar char="l"/>
            </a:pPr>
            <a:r>
              <a:rPr lang="en-US" altLang="zh-CN" sz="1500" b="1" dirty="0">
                <a:latin typeface="微软雅黑" panose="020B0503020204020204" pitchFamily="34" charset="-122"/>
                <a:ea typeface="微软雅黑" panose="020B0503020204020204" pitchFamily="34" charset="-122"/>
                <a:cs typeface="Times New Roman" panose="02020603050405020304" pitchFamily="18" charset="0"/>
              </a:rPr>
              <a:t>Today’s most powerful magnets are made from metallic alloys that contain rare earth elements</a:t>
            </a:r>
            <a:r>
              <a:rPr lang="zh-CN" altLang="en-US" sz="1500" dirty="0"/>
              <a:t>今天最强大的磁铁是由含有稀土元素的金属合金制成的</a:t>
            </a:r>
            <a:endParaRPr lang="en-US" altLang="zh-CN" sz="1500" b="1" dirty="0">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xmlns="" id="{240213EC-B78E-44F5-B9CF-C4500486CF59}"/>
              </a:ext>
            </a:extLst>
          </p:cNvPr>
          <p:cNvPicPr>
            <a:picLocks noChangeAspect="1"/>
          </p:cNvPicPr>
          <p:nvPr/>
        </p:nvPicPr>
        <p:blipFill>
          <a:blip r:embed="rId2"/>
          <a:stretch>
            <a:fillRect/>
          </a:stretch>
        </p:blipFill>
        <p:spPr>
          <a:xfrm>
            <a:off x="7465219" y="0"/>
            <a:ext cx="1678781" cy="692944"/>
          </a:xfrm>
          <a:prstGeom prst="rect">
            <a:avLst/>
          </a:prstGeom>
        </p:spPr>
      </p:pic>
    </p:spTree>
    <p:extLst>
      <p:ext uri="{BB962C8B-B14F-4D97-AF65-F5344CB8AC3E}">
        <p14:creationId xmlns:p14="http://schemas.microsoft.com/office/powerpoint/2010/main" xmlns="" val="11160114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BF16D906-7FDD-43B7-B679-E87CE222F127}"/>
              </a:ext>
            </a:extLst>
          </p:cNvPr>
          <p:cNvPicPr>
            <a:picLocks noChangeAspect="1"/>
          </p:cNvPicPr>
          <p:nvPr/>
        </p:nvPicPr>
        <p:blipFill>
          <a:blip r:embed="rId2"/>
          <a:stretch>
            <a:fillRect/>
          </a:stretch>
        </p:blipFill>
        <p:spPr>
          <a:xfrm>
            <a:off x="7352098" y="63631"/>
            <a:ext cx="1678781" cy="692944"/>
          </a:xfrm>
          <a:prstGeom prst="rect">
            <a:avLst/>
          </a:prstGeom>
        </p:spPr>
      </p:pic>
      <p:sp>
        <p:nvSpPr>
          <p:cNvPr id="3" name="文本框 2">
            <a:extLst>
              <a:ext uri="{FF2B5EF4-FFF2-40B4-BE49-F238E27FC236}">
                <a16:creationId xmlns:a16="http://schemas.microsoft.com/office/drawing/2014/main" xmlns="" id="{DC0C26E0-A9CD-4DA4-98DC-B63BBD27A770}"/>
              </a:ext>
            </a:extLst>
          </p:cNvPr>
          <p:cNvSpPr txBox="1"/>
          <p:nvPr/>
        </p:nvSpPr>
        <p:spPr>
          <a:xfrm>
            <a:off x="3351229" y="2306293"/>
            <a:ext cx="2298450" cy="992579"/>
          </a:xfrm>
          <a:prstGeom prst="rect">
            <a:avLst/>
          </a:prstGeom>
          <a:noFill/>
        </p:spPr>
        <p:txBody>
          <a:bodyPr wrap="none" lIns="68580" tIns="34290" rIns="68580" bIns="34290" rtlCol="0">
            <a:spAutoFit/>
          </a:bodyPr>
          <a:lstStyle/>
          <a:p>
            <a:r>
              <a:rPr lang="en-US" altLang="zh-CN" sz="3000" b="1" dirty="0">
                <a:latin typeface="微软雅黑" panose="020B0503020204020204" pitchFamily="34" charset="-122"/>
                <a:ea typeface="微软雅黑" panose="020B0503020204020204" pitchFamily="34" charset="-122"/>
              </a:rPr>
              <a:t>Thank you!</a:t>
            </a:r>
          </a:p>
          <a:p>
            <a:pPr algn="ctr"/>
            <a:r>
              <a:rPr lang="zh-CN" altLang="en-US" sz="3000" b="1" dirty="0">
                <a:latin typeface="微软雅黑" panose="020B0503020204020204" pitchFamily="34" charset="-122"/>
                <a:ea typeface="微软雅黑" panose="020B0503020204020204" pitchFamily="34" charset="-122"/>
              </a:rPr>
              <a:t>谢谢！</a:t>
            </a:r>
          </a:p>
        </p:txBody>
      </p:sp>
    </p:spTree>
    <p:extLst>
      <p:ext uri="{BB962C8B-B14F-4D97-AF65-F5344CB8AC3E}">
        <p14:creationId xmlns:p14="http://schemas.microsoft.com/office/powerpoint/2010/main" xmlns="" val="217291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AAE7466D-59E7-42D3-8BF5-3FCBFFAB0CB6}"/>
              </a:ext>
            </a:extLst>
          </p:cNvPr>
          <p:cNvPicPr>
            <a:picLocks noChangeAspect="1"/>
          </p:cNvPicPr>
          <p:nvPr/>
        </p:nvPicPr>
        <p:blipFill>
          <a:blip r:embed="rId2"/>
          <a:stretch>
            <a:fillRect/>
          </a:stretch>
        </p:blipFill>
        <p:spPr>
          <a:xfrm>
            <a:off x="4343080" y="743944"/>
            <a:ext cx="4562747" cy="3469838"/>
          </a:xfrm>
          <a:prstGeom prst="rect">
            <a:avLst/>
          </a:prstGeom>
        </p:spPr>
      </p:pic>
      <p:pic>
        <p:nvPicPr>
          <p:cNvPr id="4" name="图片 3">
            <a:extLst>
              <a:ext uri="{FF2B5EF4-FFF2-40B4-BE49-F238E27FC236}">
                <a16:creationId xmlns:a16="http://schemas.microsoft.com/office/drawing/2014/main" xmlns="" id="{19B516BC-A348-401D-898A-63662A380F90}"/>
              </a:ext>
            </a:extLst>
          </p:cNvPr>
          <p:cNvPicPr>
            <a:picLocks noChangeAspect="1"/>
          </p:cNvPicPr>
          <p:nvPr/>
        </p:nvPicPr>
        <p:blipFill>
          <a:blip r:embed="rId3"/>
          <a:stretch>
            <a:fillRect/>
          </a:stretch>
        </p:blipFill>
        <p:spPr>
          <a:xfrm>
            <a:off x="103117" y="743945"/>
            <a:ext cx="4239963" cy="2476973"/>
          </a:xfrm>
          <a:prstGeom prst="rect">
            <a:avLst/>
          </a:prstGeom>
        </p:spPr>
      </p:pic>
      <p:sp>
        <p:nvSpPr>
          <p:cNvPr id="5" name="文本框 4">
            <a:extLst>
              <a:ext uri="{FF2B5EF4-FFF2-40B4-BE49-F238E27FC236}">
                <a16:creationId xmlns:a16="http://schemas.microsoft.com/office/drawing/2014/main" xmlns="" id="{5C7F55A3-0D2A-49BE-92AC-ED5B50C19979}"/>
              </a:ext>
            </a:extLst>
          </p:cNvPr>
          <p:cNvSpPr txBox="1"/>
          <p:nvPr/>
        </p:nvSpPr>
        <p:spPr>
          <a:xfrm>
            <a:off x="103116" y="186725"/>
            <a:ext cx="7123928" cy="346249"/>
          </a:xfrm>
          <a:prstGeom prst="rect">
            <a:avLst/>
          </a:prstGeom>
          <a:noFill/>
        </p:spPr>
        <p:txBody>
          <a:bodyPr wrap="square" lIns="68580" tIns="34290" rIns="68580" bIns="34290">
            <a:spAutoFit/>
          </a:bodyPr>
          <a:lstStyle/>
          <a:p>
            <a:r>
              <a:rPr lang="en-US" altLang="zh-CN" sz="1800" b="1" dirty="0">
                <a:latin typeface="微软雅黑" panose="020B0503020204020204" pitchFamily="34" charset="-122"/>
                <a:ea typeface="微软雅黑" panose="020B0503020204020204" pitchFamily="34" charset="-122"/>
              </a:rPr>
              <a:t>Details of the Rare Earth Reserves </a:t>
            </a:r>
            <a:r>
              <a:rPr lang="zh-CN" altLang="en-US" sz="1800" b="1" dirty="0">
                <a:latin typeface="微软雅黑" panose="020B0503020204020204" pitchFamily="34" charset="-122"/>
                <a:ea typeface="微软雅黑" panose="020B0503020204020204" pitchFamily="34" charset="-122"/>
              </a:rPr>
              <a:t>稀土储量明细</a:t>
            </a:r>
            <a:endParaRPr lang="zh-CN" altLang="en-US" sz="1800" dirty="0"/>
          </a:p>
        </p:txBody>
      </p:sp>
      <p:pic>
        <p:nvPicPr>
          <p:cNvPr id="6" name="图片 5">
            <a:extLst>
              <a:ext uri="{FF2B5EF4-FFF2-40B4-BE49-F238E27FC236}">
                <a16:creationId xmlns:a16="http://schemas.microsoft.com/office/drawing/2014/main" xmlns="" id="{CFEA5BE4-27C5-4A13-87FE-1812DEB367A6}"/>
              </a:ext>
            </a:extLst>
          </p:cNvPr>
          <p:cNvPicPr>
            <a:picLocks noChangeAspect="1"/>
          </p:cNvPicPr>
          <p:nvPr/>
        </p:nvPicPr>
        <p:blipFill>
          <a:blip r:embed="rId4"/>
          <a:stretch>
            <a:fillRect/>
          </a:stretch>
        </p:blipFill>
        <p:spPr>
          <a:xfrm>
            <a:off x="7303012" y="51001"/>
            <a:ext cx="1678781" cy="692944"/>
          </a:xfrm>
          <a:prstGeom prst="rect">
            <a:avLst/>
          </a:prstGeom>
        </p:spPr>
      </p:pic>
    </p:spTree>
    <p:extLst>
      <p:ext uri="{BB962C8B-B14F-4D97-AF65-F5344CB8AC3E}">
        <p14:creationId xmlns:p14="http://schemas.microsoft.com/office/powerpoint/2010/main" xmlns="" val="3111414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79A03DD4-FD45-4441-8EF7-8F506FC4088F}"/>
              </a:ext>
            </a:extLst>
          </p:cNvPr>
          <p:cNvGrpSpPr/>
          <p:nvPr/>
        </p:nvGrpSpPr>
        <p:grpSpPr>
          <a:xfrm>
            <a:off x="1443038" y="1054710"/>
            <a:ext cx="6182916" cy="4160228"/>
            <a:chOff x="804962" y="1036948"/>
            <a:chExt cx="6623360" cy="5691522"/>
          </a:xfrm>
        </p:grpSpPr>
        <p:pic>
          <p:nvPicPr>
            <p:cNvPr id="2" name="图片 1">
              <a:extLst>
                <a:ext uri="{FF2B5EF4-FFF2-40B4-BE49-F238E27FC236}">
                  <a16:creationId xmlns:a16="http://schemas.microsoft.com/office/drawing/2014/main" xmlns="" id="{36547F93-7040-437D-B45D-32A8F80EC1DA}"/>
                </a:ext>
              </a:extLst>
            </p:cNvPr>
            <p:cNvPicPr>
              <a:picLocks noChangeAspect="1"/>
            </p:cNvPicPr>
            <p:nvPr/>
          </p:nvPicPr>
          <p:blipFill>
            <a:blip r:embed="rId2"/>
            <a:stretch>
              <a:fillRect/>
            </a:stretch>
          </p:blipFill>
          <p:spPr>
            <a:xfrm>
              <a:off x="804962" y="1036948"/>
              <a:ext cx="6623360" cy="5691522"/>
            </a:xfrm>
            <a:prstGeom prst="rect">
              <a:avLst/>
            </a:prstGeom>
          </p:spPr>
        </p:pic>
        <p:sp>
          <p:nvSpPr>
            <p:cNvPr id="4" name="矩形 3">
              <a:extLst>
                <a:ext uri="{FF2B5EF4-FFF2-40B4-BE49-F238E27FC236}">
                  <a16:creationId xmlns:a16="http://schemas.microsoft.com/office/drawing/2014/main" xmlns="" id="{B733F897-9075-4BE3-BA5D-2C967D65CE38}"/>
                </a:ext>
              </a:extLst>
            </p:cNvPr>
            <p:cNvSpPr/>
            <p:nvPr/>
          </p:nvSpPr>
          <p:spPr>
            <a:xfrm>
              <a:off x="804962" y="1187777"/>
              <a:ext cx="882436" cy="292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ADC7A21D-C24F-4A77-8770-9C44EDA5C169}"/>
                </a:ext>
              </a:extLst>
            </p:cNvPr>
            <p:cNvSpPr txBox="1"/>
            <p:nvPr/>
          </p:nvSpPr>
          <p:spPr>
            <a:xfrm>
              <a:off x="824808" y="1172231"/>
              <a:ext cx="862590" cy="357903"/>
            </a:xfrm>
            <a:prstGeom prst="rect">
              <a:avLst/>
            </a:prstGeom>
            <a:noFill/>
          </p:spPr>
          <p:txBody>
            <a:bodyPr wrap="square">
              <a:spAutoFit/>
            </a:bodyPr>
            <a:lstStyle/>
            <a:p>
              <a:r>
                <a:rPr lang="en-US" altLang="zh-CN" sz="1100" b="1" dirty="0">
                  <a:solidFill>
                    <a:schemeClr val="bg1"/>
                  </a:solidFill>
                </a:rPr>
                <a:t>Example:</a:t>
              </a:r>
              <a:endParaRPr lang="zh-CN" altLang="en-US" sz="1100" b="1" dirty="0">
                <a:solidFill>
                  <a:schemeClr val="bg1"/>
                </a:solidFill>
              </a:endParaRPr>
            </a:p>
          </p:txBody>
        </p:sp>
      </p:grpSp>
      <p:sp>
        <p:nvSpPr>
          <p:cNvPr id="8" name="文本框 7">
            <a:extLst>
              <a:ext uri="{FF2B5EF4-FFF2-40B4-BE49-F238E27FC236}">
                <a16:creationId xmlns:a16="http://schemas.microsoft.com/office/drawing/2014/main" xmlns="" id="{08B694F2-39E6-42A7-84D6-1B35C0648F3A}"/>
              </a:ext>
            </a:extLst>
          </p:cNvPr>
          <p:cNvSpPr txBox="1"/>
          <p:nvPr/>
        </p:nvSpPr>
        <p:spPr>
          <a:xfrm>
            <a:off x="325225" y="154464"/>
            <a:ext cx="6985262" cy="900246"/>
          </a:xfrm>
          <a:prstGeom prst="rect">
            <a:avLst/>
          </a:prstGeom>
          <a:noFill/>
        </p:spPr>
        <p:txBody>
          <a:bodyPr wrap="square" lIns="68580" tIns="34290" rIns="68580" bIns="34290" rtlCol="0">
            <a:spAutoFit/>
          </a:bodyPr>
          <a:lstStyle/>
          <a:p>
            <a:r>
              <a:rPr lang="en-US" altLang="zh-CN" sz="1800" b="1" dirty="0">
                <a:latin typeface="微软雅黑" panose="020B0503020204020204" pitchFamily="34" charset="-122"/>
                <a:ea typeface="微软雅黑" panose="020B0503020204020204" pitchFamily="34" charset="-122"/>
              </a:rPr>
              <a:t>China is leading in the rare earth production due to their various developed technologies </a:t>
            </a:r>
          </a:p>
          <a:p>
            <a:r>
              <a:rPr lang="zh-CN" altLang="en-US" sz="1800" b="1" dirty="0">
                <a:latin typeface="微软雅黑" panose="020B0503020204020204" pitchFamily="34" charset="-122"/>
                <a:ea typeface="微软雅黑" panose="020B0503020204020204" pitchFamily="34" charset="-122"/>
              </a:rPr>
              <a:t>由于技术的发展，中国在稀土生产方面处于领先地位</a:t>
            </a:r>
          </a:p>
        </p:txBody>
      </p:sp>
      <p:pic>
        <p:nvPicPr>
          <p:cNvPr id="5" name="图片 4">
            <a:extLst>
              <a:ext uri="{FF2B5EF4-FFF2-40B4-BE49-F238E27FC236}">
                <a16:creationId xmlns:a16="http://schemas.microsoft.com/office/drawing/2014/main" xmlns="" id="{EE7C7AF9-D71A-4707-878F-C2101935A196}"/>
              </a:ext>
            </a:extLst>
          </p:cNvPr>
          <p:cNvPicPr>
            <a:picLocks noChangeAspect="1"/>
          </p:cNvPicPr>
          <p:nvPr/>
        </p:nvPicPr>
        <p:blipFill>
          <a:blip r:embed="rId3"/>
          <a:stretch>
            <a:fillRect/>
          </a:stretch>
        </p:blipFill>
        <p:spPr>
          <a:xfrm>
            <a:off x="7366642" y="119615"/>
            <a:ext cx="1678781" cy="692944"/>
          </a:xfrm>
          <a:prstGeom prst="rect">
            <a:avLst/>
          </a:prstGeom>
        </p:spPr>
      </p:pic>
    </p:spTree>
    <p:extLst>
      <p:ext uri="{BB962C8B-B14F-4D97-AF65-F5344CB8AC3E}">
        <p14:creationId xmlns:p14="http://schemas.microsoft.com/office/powerpoint/2010/main" xmlns="" val="476178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F36F5256-621B-4835-B6D5-32DFAD621158}"/>
              </a:ext>
            </a:extLst>
          </p:cNvPr>
          <p:cNvSpPr txBox="1"/>
          <p:nvPr/>
        </p:nvSpPr>
        <p:spPr>
          <a:xfrm>
            <a:off x="222600" y="194761"/>
            <a:ext cx="7357295" cy="900246"/>
          </a:xfrm>
          <a:prstGeom prst="rect">
            <a:avLst/>
          </a:prstGeom>
          <a:noFill/>
        </p:spPr>
        <p:txBody>
          <a:bodyPr wrap="square" lIns="68580" tIns="34290" rIns="68580" bIns="34290" rtlCol="0">
            <a:spAutoFit/>
          </a:bodyPr>
          <a:lstStyle/>
          <a:p>
            <a:r>
              <a:rPr lang="en-US" altLang="zh-CN" sz="1800" b="1" dirty="0">
                <a:latin typeface="微软雅黑" panose="020B0503020204020204" pitchFamily="34" charset="-122"/>
                <a:ea typeface="微软雅黑" panose="020B0503020204020204" pitchFamily="34" charset="-122"/>
              </a:rPr>
              <a:t>2. Progress of Applications of Rare Earth Materials in Catalysis</a:t>
            </a:r>
          </a:p>
          <a:p>
            <a:r>
              <a:rPr lang="en-US" altLang="zh-CN" sz="1800" b="1" dirty="0">
                <a:latin typeface="微软雅黑" panose="020B0503020204020204" pitchFamily="34" charset="-122"/>
                <a:ea typeface="微软雅黑" panose="020B0503020204020204" pitchFamily="34" charset="-122"/>
              </a:rPr>
              <a:t> 	</a:t>
            </a:r>
            <a:r>
              <a:rPr lang="en-US" altLang="zh-CN" sz="1800" dirty="0">
                <a:latin typeface="微软雅黑" panose="020B0503020204020204" pitchFamily="34" charset="-122"/>
                <a:ea typeface="微软雅黑" panose="020B0503020204020204" pitchFamily="34" charset="-122"/>
              </a:rPr>
              <a:t>- Continuously Widely Used as a Major Component</a:t>
            </a:r>
          </a:p>
          <a:p>
            <a:r>
              <a:rPr lang="en-US" altLang="zh-CN" sz="1800" dirty="0">
                <a:latin typeface="微软雅黑" panose="020B0503020204020204" pitchFamily="34" charset="-122"/>
                <a:ea typeface="微软雅黑" panose="020B0503020204020204" pitchFamily="34" charset="-122"/>
              </a:rPr>
              <a:t> </a:t>
            </a:r>
            <a:r>
              <a:rPr lang="zh-CN" altLang="en-US" sz="1800" dirty="0">
                <a:latin typeface="微软雅黑" panose="020B0503020204020204" pitchFamily="34" charset="-122"/>
                <a:ea typeface="微软雅黑" panose="020B0503020204020204" pitchFamily="34" charset="-122"/>
              </a:rPr>
              <a:t>稀土材料在催化中的应用进展</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作为主要组分持续广泛使用</a:t>
            </a:r>
          </a:p>
        </p:txBody>
      </p:sp>
      <p:sp>
        <p:nvSpPr>
          <p:cNvPr id="4" name="文本框 3">
            <a:extLst>
              <a:ext uri="{FF2B5EF4-FFF2-40B4-BE49-F238E27FC236}">
                <a16:creationId xmlns:a16="http://schemas.microsoft.com/office/drawing/2014/main" xmlns="" id="{3E5C7E57-0F94-4F84-BB6F-45F6DAA6626E}"/>
              </a:ext>
            </a:extLst>
          </p:cNvPr>
          <p:cNvSpPr txBox="1"/>
          <p:nvPr/>
        </p:nvSpPr>
        <p:spPr>
          <a:xfrm>
            <a:off x="476054" y="1191423"/>
            <a:ext cx="4048263" cy="3531736"/>
          </a:xfrm>
          <a:prstGeom prst="rect">
            <a:avLst/>
          </a:prstGeom>
          <a:noFill/>
        </p:spPr>
        <p:txBody>
          <a:bodyPr wrap="square" lIns="68580" tIns="34290" rIns="68580" bIns="34290" rtlCol="0">
            <a:spAutoFit/>
          </a:bodyPr>
          <a:lstStyle/>
          <a:p>
            <a:r>
              <a:rPr lang="en-US" altLang="zh-CN" sz="1500" b="1" dirty="0">
                <a:latin typeface="微软雅黑" panose="020B0503020204020204" pitchFamily="34" charset="-122"/>
                <a:ea typeface="微软雅黑" panose="020B0503020204020204" pitchFamily="34" charset="-122"/>
              </a:rPr>
              <a:t>Development in Materials:</a:t>
            </a:r>
            <a:r>
              <a:rPr lang="zh-CN" altLang="en-US" sz="1500" dirty="0"/>
              <a:t>材料开发：</a:t>
            </a:r>
            <a:endParaRPr lang="en-US" altLang="zh-CN" sz="1500" b="1" dirty="0">
              <a:latin typeface="微软雅黑" panose="020B0503020204020204" pitchFamily="34" charset="-122"/>
              <a:ea typeface="微软雅黑" panose="020B0503020204020204" pitchFamily="34" charset="-122"/>
            </a:endParaRPr>
          </a:p>
          <a:p>
            <a:endParaRPr lang="en-US" altLang="zh-CN" sz="1500" b="1" dirty="0">
              <a:latin typeface="微软雅黑" panose="020B0503020204020204" pitchFamily="34" charset="-122"/>
              <a:ea typeface="微软雅黑" panose="020B0503020204020204" pitchFamily="34" charset="-122"/>
            </a:endParaRPr>
          </a:p>
          <a:p>
            <a:pPr marL="257175" indent="-257175">
              <a:buFont typeface="Wingdings" panose="05000000000000000000" pitchFamily="2" charset="2"/>
              <a:buChar char="l"/>
            </a:pPr>
            <a:r>
              <a:rPr lang="en-US" altLang="zh-CN" sz="1500" dirty="0">
                <a:solidFill>
                  <a:srgbClr val="FF0000"/>
                </a:solidFill>
                <a:latin typeface="微软雅黑" panose="020B0503020204020204" pitchFamily="34" charset="-122"/>
                <a:ea typeface="微软雅黑" panose="020B0503020204020204" pitchFamily="34" charset="-122"/>
              </a:rPr>
              <a:t>Metal-rare earth alloys</a:t>
            </a:r>
            <a:r>
              <a:rPr lang="zh-CN" altLang="en-US" sz="1500" dirty="0"/>
              <a:t>金属</a:t>
            </a:r>
            <a:r>
              <a:rPr lang="en-US" altLang="zh-CN" sz="1500" dirty="0"/>
              <a:t>-</a:t>
            </a:r>
            <a:r>
              <a:rPr lang="zh-CN" altLang="en-US" sz="1500" dirty="0"/>
              <a:t>稀土合金</a:t>
            </a:r>
            <a:endParaRPr lang="en-US" altLang="zh-CN" sz="1500" dirty="0">
              <a:solidFill>
                <a:srgbClr val="FF0000"/>
              </a:solidFill>
              <a:latin typeface="微软雅黑" panose="020B0503020204020204" pitchFamily="34" charset="-122"/>
              <a:ea typeface="微软雅黑" panose="020B0503020204020204" pitchFamily="34" charset="-122"/>
            </a:endParaRPr>
          </a:p>
          <a:p>
            <a:pPr marL="257175" indent="-257175">
              <a:lnSpc>
                <a:spcPct val="200000"/>
              </a:lnSpc>
              <a:buFont typeface="Wingdings" panose="05000000000000000000" pitchFamily="2" charset="2"/>
              <a:buChar char="l"/>
            </a:pPr>
            <a:r>
              <a:rPr lang="en-US" altLang="zh-CN" sz="1500" dirty="0">
                <a:latin typeface="微软雅黑" panose="020B0503020204020204" pitchFamily="34" charset="-122"/>
                <a:ea typeface="微软雅黑" panose="020B0503020204020204" pitchFamily="34" charset="-122"/>
              </a:rPr>
              <a:t>Mixed metal oxides</a:t>
            </a:r>
            <a:r>
              <a:rPr lang="zh-CN" altLang="en-US" sz="1500" dirty="0"/>
              <a:t>混合金属氧化物</a:t>
            </a:r>
            <a:endParaRPr lang="en-US" altLang="zh-CN" sz="1500" dirty="0">
              <a:latin typeface="微软雅黑" panose="020B0503020204020204" pitchFamily="34" charset="-122"/>
              <a:ea typeface="微软雅黑" panose="020B0503020204020204" pitchFamily="34" charset="-122"/>
            </a:endParaRPr>
          </a:p>
          <a:p>
            <a:pPr marL="257175" indent="-257175">
              <a:lnSpc>
                <a:spcPct val="200000"/>
              </a:lnSpc>
              <a:buFont typeface="Wingdings" panose="05000000000000000000" pitchFamily="2" charset="2"/>
              <a:buChar char="l"/>
            </a:pPr>
            <a:r>
              <a:rPr lang="en-US" altLang="zh-CN" sz="1500" dirty="0">
                <a:latin typeface="微软雅黑" panose="020B0503020204020204" pitchFamily="34" charset="-122"/>
                <a:ea typeface="微软雅黑" panose="020B0503020204020204" pitchFamily="34" charset="-122"/>
              </a:rPr>
              <a:t>Nano-precious metals and nano rare-earth oxides</a:t>
            </a:r>
            <a:r>
              <a:rPr lang="zh-CN" altLang="en-US" sz="1500" dirty="0"/>
              <a:t>纳米贵金属和纳米稀土氧化物</a:t>
            </a:r>
            <a:endParaRPr lang="en-US" altLang="zh-CN" sz="1500" dirty="0">
              <a:latin typeface="微软雅黑" panose="020B0503020204020204" pitchFamily="34" charset="-122"/>
              <a:ea typeface="微软雅黑" panose="020B0503020204020204" pitchFamily="34" charset="-122"/>
            </a:endParaRPr>
          </a:p>
          <a:p>
            <a:pPr marL="257175" indent="-257175">
              <a:buFont typeface="Wingdings" panose="05000000000000000000" pitchFamily="2" charset="2"/>
              <a:buChar char="l"/>
            </a:pPr>
            <a:r>
              <a:rPr lang="en-US" altLang="zh-CN" sz="1500" dirty="0">
                <a:latin typeface="微软雅黑" panose="020B0503020204020204" pitchFamily="34" charset="-122"/>
                <a:ea typeface="微软雅黑" panose="020B0503020204020204" pitchFamily="34" charset="-122"/>
              </a:rPr>
              <a:t>Rare-earth metal–organic frameworks</a:t>
            </a:r>
          </a:p>
          <a:p>
            <a:pPr lvl="1"/>
            <a:r>
              <a:rPr lang="en-US" altLang="zh-CN" sz="1500" dirty="0"/>
              <a:t>	</a:t>
            </a:r>
            <a:r>
              <a:rPr lang="zh-CN" altLang="en-US" sz="1500" dirty="0"/>
              <a:t>稀土金属-有机框架</a:t>
            </a:r>
            <a:endParaRPr lang="en-US" altLang="zh-CN" sz="1500" dirty="0">
              <a:latin typeface="微软雅黑" panose="020B0503020204020204" pitchFamily="34" charset="-122"/>
              <a:ea typeface="微软雅黑" panose="020B0503020204020204" pitchFamily="34" charset="-122"/>
            </a:endParaRPr>
          </a:p>
          <a:p>
            <a:pPr marL="257175" indent="-257175">
              <a:lnSpc>
                <a:spcPct val="200000"/>
              </a:lnSpc>
              <a:buFont typeface="Wingdings" panose="05000000000000000000" pitchFamily="2" charset="2"/>
              <a:buChar char="l"/>
            </a:pPr>
            <a:r>
              <a:rPr lang="en-US" altLang="zh-CN" sz="1500" dirty="0">
                <a:latin typeface="微软雅黑" panose="020B0503020204020204" pitchFamily="34" charset="-122"/>
                <a:ea typeface="微软雅黑" panose="020B0503020204020204" pitchFamily="34" charset="-122"/>
              </a:rPr>
              <a:t>Rare-earth triflates</a:t>
            </a:r>
            <a:r>
              <a:rPr lang="zh-CN" altLang="en-US" sz="1500" dirty="0"/>
              <a:t>稀土三氟甲基磺酸盐</a:t>
            </a:r>
            <a:endParaRPr lang="en-US" altLang="zh-CN" sz="1500" dirty="0">
              <a:latin typeface="微软雅黑" panose="020B0503020204020204" pitchFamily="34" charset="-122"/>
              <a:ea typeface="微软雅黑" panose="020B0503020204020204" pitchFamily="34" charset="-122"/>
            </a:endParaRPr>
          </a:p>
          <a:p>
            <a:pPr marL="257175" indent="-257175">
              <a:buFont typeface="Wingdings" panose="05000000000000000000" pitchFamily="2" charset="2"/>
              <a:buChar char="l"/>
            </a:pPr>
            <a:r>
              <a:rPr lang="en-US" altLang="zh-CN" sz="1500" dirty="0">
                <a:latin typeface="微软雅黑" panose="020B0503020204020204" pitchFamily="34" charset="-122"/>
                <a:ea typeface="微软雅黑" panose="020B0503020204020204" pitchFamily="34" charset="-122"/>
              </a:rPr>
              <a:t>Rare-earth containing polyoxometalate</a:t>
            </a:r>
          </a:p>
          <a:p>
            <a:r>
              <a:rPr lang="en-US" altLang="zh-CN" sz="1500" dirty="0"/>
              <a:t>	</a:t>
            </a:r>
            <a:r>
              <a:rPr lang="zh-CN" altLang="en-US" sz="1500" dirty="0"/>
              <a:t>含稀土多金属氧酸盐</a:t>
            </a:r>
          </a:p>
        </p:txBody>
      </p:sp>
      <p:pic>
        <p:nvPicPr>
          <p:cNvPr id="6" name="图片 5">
            <a:extLst>
              <a:ext uri="{FF2B5EF4-FFF2-40B4-BE49-F238E27FC236}">
                <a16:creationId xmlns:a16="http://schemas.microsoft.com/office/drawing/2014/main" xmlns="" id="{DDD17531-F934-4F06-AB04-81910F483DAD}"/>
              </a:ext>
            </a:extLst>
          </p:cNvPr>
          <p:cNvPicPr>
            <a:picLocks noChangeAspect="1"/>
          </p:cNvPicPr>
          <p:nvPr/>
        </p:nvPicPr>
        <p:blipFill>
          <a:blip r:embed="rId2"/>
          <a:stretch>
            <a:fillRect/>
          </a:stretch>
        </p:blipFill>
        <p:spPr>
          <a:xfrm>
            <a:off x="4713954" y="1125037"/>
            <a:ext cx="3953993" cy="3624903"/>
          </a:xfrm>
          <a:prstGeom prst="rect">
            <a:avLst/>
          </a:prstGeom>
        </p:spPr>
      </p:pic>
      <p:pic>
        <p:nvPicPr>
          <p:cNvPr id="10" name="图片 9">
            <a:extLst>
              <a:ext uri="{FF2B5EF4-FFF2-40B4-BE49-F238E27FC236}">
                <a16:creationId xmlns:a16="http://schemas.microsoft.com/office/drawing/2014/main" xmlns="" id="{900A1B8E-5FED-41D1-81EC-F841C5C272C9}"/>
              </a:ext>
            </a:extLst>
          </p:cNvPr>
          <p:cNvPicPr>
            <a:picLocks noChangeAspect="1"/>
          </p:cNvPicPr>
          <p:nvPr/>
        </p:nvPicPr>
        <p:blipFill>
          <a:blip r:embed="rId3"/>
          <a:stretch>
            <a:fillRect/>
          </a:stretch>
        </p:blipFill>
        <p:spPr>
          <a:xfrm>
            <a:off x="4713954" y="4749940"/>
            <a:ext cx="2037995" cy="156769"/>
          </a:xfrm>
          <a:prstGeom prst="rect">
            <a:avLst/>
          </a:prstGeom>
        </p:spPr>
      </p:pic>
      <p:pic>
        <p:nvPicPr>
          <p:cNvPr id="12" name="图片 11">
            <a:extLst>
              <a:ext uri="{FF2B5EF4-FFF2-40B4-BE49-F238E27FC236}">
                <a16:creationId xmlns:a16="http://schemas.microsoft.com/office/drawing/2014/main" xmlns="" id="{6786442D-A8CB-44C4-B5CC-4D08477E294B}"/>
              </a:ext>
            </a:extLst>
          </p:cNvPr>
          <p:cNvPicPr>
            <a:picLocks noChangeAspect="1"/>
          </p:cNvPicPr>
          <p:nvPr/>
        </p:nvPicPr>
        <p:blipFill>
          <a:blip r:embed="rId4"/>
          <a:stretch>
            <a:fillRect/>
          </a:stretch>
        </p:blipFill>
        <p:spPr>
          <a:xfrm>
            <a:off x="4692744" y="4894510"/>
            <a:ext cx="1157729" cy="106409"/>
          </a:xfrm>
          <a:prstGeom prst="rect">
            <a:avLst/>
          </a:prstGeom>
        </p:spPr>
      </p:pic>
      <p:pic>
        <p:nvPicPr>
          <p:cNvPr id="5" name="图片 4">
            <a:extLst>
              <a:ext uri="{FF2B5EF4-FFF2-40B4-BE49-F238E27FC236}">
                <a16:creationId xmlns:a16="http://schemas.microsoft.com/office/drawing/2014/main" xmlns="" id="{0202A180-2C53-4096-AC6E-B83477154D06}"/>
              </a:ext>
            </a:extLst>
          </p:cNvPr>
          <p:cNvPicPr>
            <a:picLocks noChangeAspect="1"/>
          </p:cNvPicPr>
          <p:nvPr/>
        </p:nvPicPr>
        <p:blipFill>
          <a:blip r:embed="rId5"/>
          <a:stretch>
            <a:fillRect/>
          </a:stretch>
        </p:blipFill>
        <p:spPr>
          <a:xfrm>
            <a:off x="7465219" y="77960"/>
            <a:ext cx="1678781" cy="692944"/>
          </a:xfrm>
          <a:prstGeom prst="rect">
            <a:avLst/>
          </a:prstGeom>
        </p:spPr>
      </p:pic>
    </p:spTree>
    <p:extLst>
      <p:ext uri="{BB962C8B-B14F-4D97-AF65-F5344CB8AC3E}">
        <p14:creationId xmlns:p14="http://schemas.microsoft.com/office/powerpoint/2010/main" xmlns="" val="1403721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47CAF330-1BF2-4091-8BBD-43968EDDC675}"/>
              </a:ext>
            </a:extLst>
          </p:cNvPr>
          <p:cNvPicPr>
            <a:picLocks noChangeAspect="1"/>
          </p:cNvPicPr>
          <p:nvPr/>
        </p:nvPicPr>
        <p:blipFill>
          <a:blip r:embed="rId2"/>
          <a:stretch>
            <a:fillRect/>
          </a:stretch>
        </p:blipFill>
        <p:spPr>
          <a:xfrm>
            <a:off x="4742655" y="445772"/>
            <a:ext cx="4375820" cy="4211138"/>
          </a:xfrm>
          <a:prstGeom prst="rect">
            <a:avLst/>
          </a:prstGeom>
        </p:spPr>
      </p:pic>
      <p:sp>
        <p:nvSpPr>
          <p:cNvPr id="6" name="文本框 5">
            <a:extLst>
              <a:ext uri="{FF2B5EF4-FFF2-40B4-BE49-F238E27FC236}">
                <a16:creationId xmlns:a16="http://schemas.microsoft.com/office/drawing/2014/main" xmlns="" id="{0C377EA5-3398-4A1F-BD12-B549A178A233}"/>
              </a:ext>
            </a:extLst>
          </p:cNvPr>
          <p:cNvSpPr txBox="1"/>
          <p:nvPr/>
        </p:nvSpPr>
        <p:spPr>
          <a:xfrm>
            <a:off x="176387" y="4155814"/>
            <a:ext cx="4562076" cy="761747"/>
          </a:xfrm>
          <a:prstGeom prst="rect">
            <a:avLst/>
          </a:prstGeom>
          <a:noFill/>
        </p:spPr>
        <p:txBody>
          <a:bodyPr wrap="square" lIns="68580" tIns="34290" rIns="68580" bIns="34290">
            <a:spAutoFit/>
          </a:bodyPr>
          <a:lstStyle/>
          <a:p>
            <a:pPr algn="l"/>
            <a:r>
              <a:rPr lang="en-US" altLang="zh-CN" sz="900" b="1" dirty="0">
                <a:solidFill>
                  <a:srgbClr val="1C1D1E"/>
                </a:solidFill>
                <a:latin typeface="Open Sans Subset"/>
              </a:rPr>
              <a:t>Rare‐Earth Incorporated Alloy Catalysts: Synthesis, Properties, and Applications</a:t>
            </a:r>
          </a:p>
          <a:p>
            <a:pPr algn="l"/>
            <a:r>
              <a:rPr lang="en-US" altLang="zh-CN" sz="900" dirty="0">
                <a:solidFill>
                  <a:srgbClr val="005274"/>
                </a:solidFill>
                <a:latin typeface="Open Sans Subset"/>
                <a:hlinkClick r:id="rId3"/>
              </a:rPr>
              <a:t>Adv. Mater. 2021</a:t>
            </a:r>
          </a:p>
          <a:p>
            <a:pPr algn="l"/>
            <a:r>
              <a:rPr lang="en-US" altLang="zh-CN" sz="900" dirty="0">
                <a:solidFill>
                  <a:srgbClr val="005274"/>
                </a:solidFill>
                <a:latin typeface="Open Sans Subset"/>
                <a:hlinkClick r:id="rId3"/>
              </a:rPr>
              <a:t>Shuai Zhang</a:t>
            </a:r>
            <a:r>
              <a:rPr lang="zh-CN" altLang="en-US" sz="900" dirty="0">
                <a:solidFill>
                  <a:srgbClr val="8B8B8B"/>
                </a:solidFill>
                <a:latin typeface="Open Sans Subset"/>
              </a:rPr>
              <a:t>，</a:t>
            </a:r>
            <a:r>
              <a:rPr lang="en-US" altLang="zh-CN" sz="900" dirty="0">
                <a:solidFill>
                  <a:srgbClr val="005274"/>
                </a:solidFill>
                <a:latin typeface="Open Sans Subset"/>
                <a:hlinkClick r:id="rId4"/>
              </a:rPr>
              <a:t>Sandra Elizabeth </a:t>
            </a:r>
            <a:r>
              <a:rPr lang="en-US" altLang="zh-CN" sz="900" dirty="0" err="1">
                <a:solidFill>
                  <a:srgbClr val="005274"/>
                </a:solidFill>
                <a:latin typeface="Open Sans Subset"/>
                <a:hlinkClick r:id="rId4"/>
              </a:rPr>
              <a:t>Saji</a:t>
            </a:r>
            <a:r>
              <a:rPr lang="en-US" altLang="zh-CN" sz="900" dirty="0">
                <a:solidFill>
                  <a:srgbClr val="8B8B8B"/>
                </a:solidFill>
                <a:latin typeface="Open Sans Subset"/>
              </a:rPr>
              <a:t> </a:t>
            </a:r>
            <a:r>
              <a:rPr lang="zh-CN" altLang="en-US" sz="900" dirty="0">
                <a:solidFill>
                  <a:srgbClr val="8B8B8B"/>
                </a:solidFill>
                <a:latin typeface="Open Sans Subset"/>
              </a:rPr>
              <a:t>，</a:t>
            </a:r>
            <a:r>
              <a:rPr lang="en-US" altLang="zh-CN" sz="900" dirty="0" err="1">
                <a:solidFill>
                  <a:srgbClr val="005274"/>
                </a:solidFill>
                <a:latin typeface="Open Sans Subset"/>
                <a:hlinkClick r:id="rId5"/>
              </a:rPr>
              <a:t>Zongyou</a:t>
            </a:r>
            <a:r>
              <a:rPr lang="en-US" altLang="zh-CN" sz="900" dirty="0">
                <a:solidFill>
                  <a:srgbClr val="005274"/>
                </a:solidFill>
                <a:latin typeface="Open Sans Subset"/>
                <a:hlinkClick r:id="rId5"/>
              </a:rPr>
              <a:t> Yin</a:t>
            </a:r>
            <a:r>
              <a:rPr lang="zh-CN" altLang="en-US" sz="900" dirty="0">
                <a:solidFill>
                  <a:srgbClr val="8B8B8B"/>
                </a:solidFill>
                <a:latin typeface="Open Sans Subset"/>
              </a:rPr>
              <a:t>，</a:t>
            </a:r>
            <a:r>
              <a:rPr lang="en-US" altLang="zh-CN" sz="900" dirty="0" err="1">
                <a:solidFill>
                  <a:srgbClr val="005274"/>
                </a:solidFill>
                <a:latin typeface="Open Sans Subset"/>
                <a:hlinkClick r:id="rId6"/>
              </a:rPr>
              <a:t>Hongbo</a:t>
            </a:r>
            <a:r>
              <a:rPr lang="en-US" altLang="zh-CN" sz="900" dirty="0">
                <a:solidFill>
                  <a:srgbClr val="005274"/>
                </a:solidFill>
                <a:latin typeface="Open Sans Subset"/>
                <a:hlinkClick r:id="rId6"/>
              </a:rPr>
              <a:t> Zhang</a:t>
            </a:r>
            <a:r>
              <a:rPr lang="zh-CN" altLang="en-US" sz="900" dirty="0">
                <a:solidFill>
                  <a:srgbClr val="8B8B8B"/>
                </a:solidFill>
                <a:latin typeface="Open Sans Subset"/>
              </a:rPr>
              <a:t>，</a:t>
            </a:r>
            <a:r>
              <a:rPr lang="en-US" altLang="zh-CN" sz="900" dirty="0" err="1">
                <a:solidFill>
                  <a:srgbClr val="005274"/>
                </a:solidFill>
                <a:latin typeface="Open Sans Subset"/>
                <a:hlinkClick r:id="rId7"/>
              </a:rPr>
              <a:t>Yaping</a:t>
            </a:r>
            <a:r>
              <a:rPr lang="en-US" altLang="zh-CN" sz="900" dirty="0">
                <a:solidFill>
                  <a:srgbClr val="005274"/>
                </a:solidFill>
                <a:latin typeface="Open Sans Subset"/>
                <a:hlinkClick r:id="rId7"/>
              </a:rPr>
              <a:t> Du</a:t>
            </a:r>
            <a:r>
              <a:rPr lang="zh-CN" altLang="en-US" sz="900" dirty="0">
                <a:solidFill>
                  <a:srgbClr val="8B8B8B"/>
                </a:solidFill>
                <a:latin typeface="Open Sans Subset"/>
              </a:rPr>
              <a:t>，</a:t>
            </a:r>
            <a:r>
              <a:rPr lang="en-US" altLang="zh-CN" sz="900" dirty="0">
                <a:solidFill>
                  <a:srgbClr val="005274"/>
                </a:solidFill>
                <a:latin typeface="Open Sans Subset"/>
                <a:hlinkClick r:id="rId8"/>
              </a:rPr>
              <a:t>Chun‐Hua Yan</a:t>
            </a:r>
            <a:endParaRPr lang="en-US" altLang="zh-CN" sz="900" dirty="0">
              <a:solidFill>
                <a:srgbClr val="8B8B8B"/>
              </a:solidFill>
              <a:latin typeface="Open Sans Subset"/>
            </a:endParaRPr>
          </a:p>
          <a:p>
            <a:pPr algn="l"/>
            <a:r>
              <a:rPr lang="en-US" altLang="zh-CN" sz="900" b="1" dirty="0">
                <a:solidFill>
                  <a:srgbClr val="005274"/>
                </a:solidFill>
                <a:latin typeface="Open Sans Subset"/>
                <a:hlinkClick r:id="rId9"/>
              </a:rPr>
              <a:t>https://doi.org/10.1002/adma.202005988</a:t>
            </a:r>
            <a:endParaRPr lang="en-US" altLang="zh-CN" sz="900" dirty="0">
              <a:solidFill>
                <a:srgbClr val="767676"/>
              </a:solidFill>
              <a:latin typeface="Open Sans Subset"/>
            </a:endParaRPr>
          </a:p>
        </p:txBody>
      </p:sp>
      <p:grpSp>
        <p:nvGrpSpPr>
          <p:cNvPr id="7" name="组合 6">
            <a:extLst>
              <a:ext uri="{FF2B5EF4-FFF2-40B4-BE49-F238E27FC236}">
                <a16:creationId xmlns:a16="http://schemas.microsoft.com/office/drawing/2014/main" xmlns="" id="{AF321A22-38EC-4E2D-A291-BFC62A13F297}"/>
              </a:ext>
            </a:extLst>
          </p:cNvPr>
          <p:cNvGrpSpPr/>
          <p:nvPr/>
        </p:nvGrpSpPr>
        <p:grpSpPr>
          <a:xfrm>
            <a:off x="350790" y="1027846"/>
            <a:ext cx="5375980" cy="2733864"/>
            <a:chOff x="677283" y="368316"/>
            <a:chExt cx="7167973" cy="3645151"/>
          </a:xfrm>
        </p:grpSpPr>
        <p:sp>
          <p:nvSpPr>
            <p:cNvPr id="2" name="文本框 1">
              <a:extLst>
                <a:ext uri="{FF2B5EF4-FFF2-40B4-BE49-F238E27FC236}">
                  <a16:creationId xmlns:a16="http://schemas.microsoft.com/office/drawing/2014/main" xmlns="" id="{859B3ABC-7C58-428C-9A30-24FEB487F94A}"/>
                </a:ext>
              </a:extLst>
            </p:cNvPr>
            <p:cNvSpPr txBox="1"/>
            <p:nvPr/>
          </p:nvSpPr>
          <p:spPr>
            <a:xfrm>
              <a:off x="677283" y="368316"/>
              <a:ext cx="5026614" cy="430887"/>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 </a:t>
              </a:r>
              <a:r>
                <a:rPr lang="en-US" altLang="zh-CN" sz="1500" b="1" dirty="0">
                  <a:latin typeface="微软雅黑" panose="020B0503020204020204" pitchFamily="34" charset="-122"/>
                  <a:ea typeface="微软雅黑" panose="020B0503020204020204" pitchFamily="34" charset="-122"/>
                </a:rPr>
                <a:t>Electrocatalytic Reactions </a:t>
              </a:r>
              <a:r>
                <a:rPr lang="zh-CN" altLang="en-US" sz="1500" b="1" dirty="0">
                  <a:latin typeface="微软雅黑" panose="020B0503020204020204" pitchFamily="34" charset="-122"/>
                  <a:ea typeface="微软雅黑" panose="020B0503020204020204" pitchFamily="34" charset="-122"/>
                </a:rPr>
                <a:t>电催化反应</a:t>
              </a:r>
            </a:p>
          </p:txBody>
        </p:sp>
        <p:sp>
          <p:nvSpPr>
            <p:cNvPr id="4" name="文本框 3">
              <a:extLst>
                <a:ext uri="{FF2B5EF4-FFF2-40B4-BE49-F238E27FC236}">
                  <a16:creationId xmlns:a16="http://schemas.microsoft.com/office/drawing/2014/main" xmlns="" id="{FE1B36E5-46C4-41A3-AE0D-1D60714C7290}"/>
                </a:ext>
              </a:extLst>
            </p:cNvPr>
            <p:cNvSpPr txBox="1"/>
            <p:nvPr/>
          </p:nvSpPr>
          <p:spPr>
            <a:xfrm>
              <a:off x="776140" y="2011354"/>
              <a:ext cx="5529424" cy="430887"/>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 </a:t>
              </a:r>
              <a:r>
                <a:rPr lang="en-US" altLang="zh-CN" sz="1500" b="1" dirty="0" err="1">
                  <a:latin typeface="微软雅黑" panose="020B0503020204020204" pitchFamily="34" charset="-122"/>
                  <a:ea typeface="微软雅黑" panose="020B0503020204020204" pitchFamily="34" charset="-122"/>
                </a:rPr>
                <a:t>Thermocatalytic</a:t>
              </a:r>
              <a:r>
                <a:rPr lang="en-US" altLang="zh-CN" sz="1500" b="1" dirty="0">
                  <a:latin typeface="微软雅黑" panose="020B0503020204020204" pitchFamily="34" charset="-122"/>
                  <a:ea typeface="微软雅黑" panose="020B0503020204020204" pitchFamily="34" charset="-122"/>
                </a:rPr>
                <a:t> Reactions </a:t>
              </a:r>
              <a:r>
                <a:rPr lang="zh-CN" altLang="en-US" sz="1500" b="1" dirty="0">
                  <a:latin typeface="微软雅黑" panose="020B0503020204020204" pitchFamily="34" charset="-122"/>
                  <a:ea typeface="微软雅黑" panose="020B0503020204020204" pitchFamily="34" charset="-122"/>
                </a:rPr>
                <a:t>热催化反应</a:t>
              </a:r>
            </a:p>
          </p:txBody>
        </p:sp>
        <p:sp>
          <p:nvSpPr>
            <p:cNvPr id="8" name="文本框 7">
              <a:extLst>
                <a:ext uri="{FF2B5EF4-FFF2-40B4-BE49-F238E27FC236}">
                  <a16:creationId xmlns:a16="http://schemas.microsoft.com/office/drawing/2014/main" xmlns="" id="{B9637508-0ACC-4514-9FA0-B1FFBDEA59B8}"/>
                </a:ext>
              </a:extLst>
            </p:cNvPr>
            <p:cNvSpPr txBox="1"/>
            <p:nvPr/>
          </p:nvSpPr>
          <p:spPr>
            <a:xfrm>
              <a:off x="776142" y="770787"/>
              <a:ext cx="5504498" cy="1272142"/>
            </a:xfrm>
            <a:prstGeom prst="rect">
              <a:avLst/>
            </a:prstGeom>
            <a:noFill/>
          </p:spPr>
          <p:txBody>
            <a:bodyPr wrap="none" rtlCol="0">
              <a:spAutoFit/>
            </a:bodyPr>
            <a:lstStyle/>
            <a:p>
              <a:r>
                <a:rPr lang="en-US" altLang="zh-CN" b="1" dirty="0">
                  <a:solidFill>
                    <a:srgbClr val="0070C0"/>
                  </a:solidFill>
                  <a:latin typeface="微软雅黑" panose="020B0503020204020204" pitchFamily="34" charset="-122"/>
                  <a:ea typeface="微软雅黑" panose="020B0503020204020204" pitchFamily="34" charset="-122"/>
                </a:rPr>
                <a:t>HER: Hydrogen evolution reaction</a:t>
              </a:r>
              <a:r>
                <a:rPr lang="zh-CN" altLang="en-US" b="1" dirty="0">
                  <a:solidFill>
                    <a:srgbClr val="0070C0"/>
                  </a:solidFill>
                  <a:latin typeface="微软雅黑" panose="020B0503020204020204" pitchFamily="34" charset="-122"/>
                  <a:ea typeface="微软雅黑" panose="020B0503020204020204" pitchFamily="34" charset="-122"/>
                </a:rPr>
                <a:t>析氢反应</a:t>
              </a:r>
              <a:endParaRPr lang="en-US" altLang="zh-CN" b="1" dirty="0">
                <a:solidFill>
                  <a:srgbClr val="0070C0"/>
                </a:solidFill>
                <a:latin typeface="微软雅黑" panose="020B0503020204020204" pitchFamily="34" charset="-122"/>
                <a:ea typeface="微软雅黑" panose="020B0503020204020204" pitchFamily="34" charset="-122"/>
              </a:endParaRPr>
            </a:p>
            <a:p>
              <a:r>
                <a:rPr lang="en-US" altLang="zh-CN" b="1" dirty="0">
                  <a:solidFill>
                    <a:srgbClr val="0070C0"/>
                  </a:solidFill>
                  <a:latin typeface="微软雅黑" panose="020B0503020204020204" pitchFamily="34" charset="-122"/>
                  <a:ea typeface="微软雅黑" panose="020B0503020204020204" pitchFamily="34" charset="-122"/>
                </a:rPr>
                <a:t>OER: Oxygen evolution reaction</a:t>
              </a:r>
              <a:r>
                <a:rPr lang="zh-CN" altLang="en-US" b="1" dirty="0">
                  <a:solidFill>
                    <a:srgbClr val="0070C0"/>
                  </a:solidFill>
                  <a:latin typeface="微软雅黑" panose="020B0503020204020204" pitchFamily="34" charset="-122"/>
                  <a:ea typeface="微软雅黑" panose="020B0503020204020204" pitchFamily="34" charset="-122"/>
                </a:rPr>
                <a:t>析氧反应</a:t>
              </a:r>
              <a:endParaRPr lang="en-US" altLang="zh-CN" b="1" dirty="0">
                <a:solidFill>
                  <a:srgbClr val="0070C0"/>
                </a:solidFill>
                <a:latin typeface="微软雅黑" panose="020B0503020204020204" pitchFamily="34" charset="-122"/>
                <a:ea typeface="微软雅黑" panose="020B0503020204020204" pitchFamily="34" charset="-122"/>
              </a:endParaRPr>
            </a:p>
            <a:p>
              <a:r>
                <a:rPr lang="en-US" altLang="zh-CN" b="1" dirty="0">
                  <a:solidFill>
                    <a:srgbClr val="0070C0"/>
                  </a:solidFill>
                  <a:latin typeface="微软雅黑" panose="020B0503020204020204" pitchFamily="34" charset="-122"/>
                  <a:ea typeface="微软雅黑" panose="020B0503020204020204" pitchFamily="34" charset="-122"/>
                </a:rPr>
                <a:t>ORR: Oxygen reduction reaction</a:t>
              </a:r>
              <a:r>
                <a:rPr lang="zh-CN" altLang="en-US" b="1" dirty="0">
                  <a:solidFill>
                    <a:srgbClr val="0070C0"/>
                  </a:solidFill>
                  <a:latin typeface="微软雅黑" panose="020B0503020204020204" pitchFamily="34" charset="-122"/>
                  <a:ea typeface="微软雅黑" panose="020B0503020204020204" pitchFamily="34" charset="-122"/>
                </a:rPr>
                <a:t>氧还原反应</a:t>
              </a:r>
              <a:endParaRPr lang="en-US" altLang="zh-CN" b="1" dirty="0">
                <a:solidFill>
                  <a:srgbClr val="0070C0"/>
                </a:solidFill>
                <a:latin typeface="微软雅黑" panose="020B0503020204020204" pitchFamily="34" charset="-122"/>
                <a:ea typeface="微软雅黑" panose="020B0503020204020204" pitchFamily="34" charset="-122"/>
              </a:endParaRPr>
            </a:p>
            <a:p>
              <a:r>
                <a:rPr lang="en-US" altLang="zh-CN" b="1" dirty="0">
                  <a:solidFill>
                    <a:srgbClr val="0070C0"/>
                  </a:solidFill>
                  <a:latin typeface="微软雅黑" panose="020B0503020204020204" pitchFamily="34" charset="-122"/>
                  <a:ea typeface="微软雅黑" panose="020B0503020204020204" pitchFamily="34" charset="-122"/>
                </a:rPr>
                <a:t>EOR: Ethanol oxidation reaction</a:t>
              </a:r>
              <a:r>
                <a:rPr lang="zh-CN" altLang="en-US" b="1" dirty="0">
                  <a:solidFill>
                    <a:srgbClr val="0070C0"/>
                  </a:solidFill>
                  <a:latin typeface="微软雅黑" panose="020B0503020204020204" pitchFamily="34" charset="-122"/>
                  <a:ea typeface="微软雅黑" panose="020B0503020204020204" pitchFamily="34" charset="-122"/>
                </a:rPr>
                <a:t>乙醇氧化反应</a:t>
              </a:r>
            </a:p>
          </p:txBody>
        </p:sp>
        <p:sp>
          <p:nvSpPr>
            <p:cNvPr id="9" name="文本框 8">
              <a:extLst>
                <a:ext uri="{FF2B5EF4-FFF2-40B4-BE49-F238E27FC236}">
                  <a16:creationId xmlns:a16="http://schemas.microsoft.com/office/drawing/2014/main" xmlns="" id="{3F2EF4FC-8C36-4727-B3AD-0F01A85B257E}"/>
                </a:ext>
              </a:extLst>
            </p:cNvPr>
            <p:cNvSpPr txBox="1"/>
            <p:nvPr/>
          </p:nvSpPr>
          <p:spPr>
            <a:xfrm>
              <a:off x="776142" y="2454066"/>
              <a:ext cx="7069114" cy="1559401"/>
            </a:xfrm>
            <a:prstGeom prst="rect">
              <a:avLst/>
            </a:prstGeom>
            <a:noFill/>
          </p:spPr>
          <p:txBody>
            <a:bodyPr wrap="none" rtlCol="0">
              <a:spAutoFit/>
            </a:bodyPr>
            <a:lstStyle/>
            <a:p>
              <a:r>
                <a:rPr lang="en-US" altLang="zh-CN" b="1" dirty="0">
                  <a:solidFill>
                    <a:srgbClr val="FFC000"/>
                  </a:solidFill>
                  <a:latin typeface="微软雅黑" panose="020B0503020204020204" pitchFamily="34" charset="-122"/>
                  <a:ea typeface="微软雅黑" panose="020B0503020204020204" pitchFamily="34" charset="-122"/>
                </a:rPr>
                <a:t>AHR: Alkene hydrogenation reaction</a:t>
              </a:r>
              <a:r>
                <a:rPr lang="zh-CN" altLang="en-US" b="1" dirty="0">
                  <a:solidFill>
                    <a:srgbClr val="FFC000"/>
                  </a:solidFill>
                  <a:latin typeface="微软雅黑" panose="020B0503020204020204" pitchFamily="34" charset="-122"/>
                  <a:ea typeface="微软雅黑" panose="020B0503020204020204" pitchFamily="34" charset="-122"/>
                </a:rPr>
                <a:t>烯烃加氢反应</a:t>
              </a:r>
              <a:endParaRPr lang="en-US" altLang="zh-CN" b="1" dirty="0">
                <a:solidFill>
                  <a:srgbClr val="FFC000"/>
                </a:solidFill>
                <a:latin typeface="微软雅黑" panose="020B0503020204020204" pitchFamily="34" charset="-122"/>
                <a:ea typeface="微软雅黑" panose="020B0503020204020204" pitchFamily="34" charset="-122"/>
              </a:endParaRPr>
            </a:p>
            <a:p>
              <a:r>
                <a:rPr lang="en-US" altLang="zh-CN" b="1" dirty="0">
                  <a:solidFill>
                    <a:srgbClr val="FFC000"/>
                  </a:solidFill>
                  <a:latin typeface="微软雅黑" panose="020B0503020204020204" pitchFamily="34" charset="-122"/>
                  <a:ea typeface="微软雅黑" panose="020B0503020204020204" pitchFamily="34" charset="-122"/>
                </a:rPr>
                <a:t>CMR: CO</a:t>
              </a:r>
              <a:r>
                <a:rPr lang="en-US" altLang="zh-CN" sz="1100" b="1" dirty="0">
                  <a:solidFill>
                    <a:srgbClr val="FFC000"/>
                  </a:solidFill>
                  <a:latin typeface="微软雅黑" panose="020B0503020204020204" pitchFamily="34" charset="-122"/>
                  <a:ea typeface="微软雅黑" panose="020B0503020204020204" pitchFamily="34" charset="-122"/>
                </a:rPr>
                <a:t>2</a:t>
              </a:r>
              <a:r>
                <a:rPr lang="en-US" altLang="zh-CN" b="1" dirty="0">
                  <a:solidFill>
                    <a:srgbClr val="FFC000"/>
                  </a:solidFill>
                  <a:latin typeface="微软雅黑" panose="020B0503020204020204" pitchFamily="34" charset="-122"/>
                  <a:ea typeface="微软雅黑" panose="020B0503020204020204" pitchFamily="34" charset="-122"/>
                </a:rPr>
                <a:t> methanation reaction CO2</a:t>
              </a:r>
              <a:r>
                <a:rPr lang="zh-CN" altLang="en-US" b="1" dirty="0">
                  <a:solidFill>
                    <a:srgbClr val="FFC000"/>
                  </a:solidFill>
                  <a:latin typeface="微软雅黑" panose="020B0503020204020204" pitchFamily="34" charset="-122"/>
                  <a:ea typeface="微软雅黑" panose="020B0503020204020204" pitchFamily="34" charset="-122"/>
                </a:rPr>
                <a:t>甲烷化反应</a:t>
              </a:r>
              <a:endParaRPr lang="en-US" altLang="zh-CN" b="1" dirty="0">
                <a:solidFill>
                  <a:srgbClr val="FFC000"/>
                </a:solidFill>
                <a:latin typeface="微软雅黑" panose="020B0503020204020204" pitchFamily="34" charset="-122"/>
                <a:ea typeface="微软雅黑" panose="020B0503020204020204" pitchFamily="34" charset="-122"/>
              </a:endParaRPr>
            </a:p>
            <a:p>
              <a:r>
                <a:rPr lang="en-US" altLang="zh-CN" b="1" dirty="0">
                  <a:solidFill>
                    <a:srgbClr val="FFC000"/>
                  </a:solidFill>
                  <a:latin typeface="微软雅黑" panose="020B0503020204020204" pitchFamily="34" charset="-122"/>
                  <a:ea typeface="微软雅黑" panose="020B0503020204020204" pitchFamily="34" charset="-122"/>
                </a:rPr>
                <a:t>NHR: Nitroarene hydrogenation reaction</a:t>
              </a:r>
              <a:r>
                <a:rPr lang="zh-CN" altLang="en-US" b="1" dirty="0">
                  <a:solidFill>
                    <a:srgbClr val="FFC000"/>
                  </a:solidFill>
                  <a:latin typeface="微软雅黑" panose="020B0503020204020204" pitchFamily="34" charset="-122"/>
                  <a:ea typeface="微软雅黑" panose="020B0503020204020204" pitchFamily="34" charset="-122"/>
                </a:rPr>
                <a:t>硝基芳烃加氢反应</a:t>
              </a:r>
              <a:endParaRPr lang="en-US" altLang="zh-CN" b="1" dirty="0">
                <a:solidFill>
                  <a:srgbClr val="FFC000"/>
                </a:solidFill>
                <a:latin typeface="微软雅黑" panose="020B0503020204020204" pitchFamily="34" charset="-122"/>
                <a:ea typeface="微软雅黑" panose="020B0503020204020204" pitchFamily="34" charset="-122"/>
              </a:endParaRPr>
            </a:p>
            <a:p>
              <a:r>
                <a:rPr lang="en-US" altLang="zh-CN" b="1" dirty="0">
                  <a:solidFill>
                    <a:srgbClr val="FFC000"/>
                  </a:solidFill>
                  <a:latin typeface="微软雅黑" panose="020B0503020204020204" pitchFamily="34" charset="-122"/>
                  <a:ea typeface="微软雅黑" panose="020B0503020204020204" pitchFamily="34" charset="-122"/>
                </a:rPr>
                <a:t>ASR: Ammonia synthesis reaction</a:t>
              </a:r>
              <a:r>
                <a:rPr lang="zh-CN" altLang="en-US" b="1" dirty="0">
                  <a:solidFill>
                    <a:srgbClr val="FFC000"/>
                  </a:solidFill>
                  <a:latin typeface="微软雅黑" panose="020B0503020204020204" pitchFamily="34" charset="-122"/>
                  <a:ea typeface="微软雅黑" panose="020B0503020204020204" pitchFamily="34" charset="-122"/>
                </a:rPr>
                <a:t>氨合成反应</a:t>
              </a:r>
              <a:endParaRPr lang="en-US" altLang="zh-CN" b="1" dirty="0">
                <a:solidFill>
                  <a:srgbClr val="FFC000"/>
                </a:solidFill>
                <a:latin typeface="微软雅黑" panose="020B0503020204020204" pitchFamily="34" charset="-122"/>
                <a:ea typeface="微软雅黑" panose="020B0503020204020204" pitchFamily="34" charset="-122"/>
              </a:endParaRPr>
            </a:p>
            <a:p>
              <a:r>
                <a:rPr lang="en-US" altLang="zh-CN" b="1" dirty="0">
                  <a:solidFill>
                    <a:srgbClr val="FFC000"/>
                  </a:solidFill>
                  <a:latin typeface="微软雅黑" panose="020B0503020204020204" pitchFamily="34" charset="-122"/>
                  <a:ea typeface="微软雅黑" panose="020B0503020204020204" pitchFamily="34" charset="-122"/>
                </a:rPr>
                <a:t>SCR: Suzuki coupling reaction </a:t>
              </a:r>
              <a:r>
                <a:rPr lang="zh-CN" altLang="en-US" b="1" dirty="0">
                  <a:solidFill>
                    <a:srgbClr val="FFC000"/>
                  </a:solidFill>
                  <a:latin typeface="微软雅黑" panose="020B0503020204020204" pitchFamily="34" charset="-122"/>
                  <a:ea typeface="微软雅黑" panose="020B0503020204020204" pitchFamily="34" charset="-122"/>
                </a:rPr>
                <a:t>铃木耦合反应</a:t>
              </a:r>
            </a:p>
          </p:txBody>
        </p:sp>
      </p:grpSp>
      <p:sp>
        <p:nvSpPr>
          <p:cNvPr id="11" name="文本框 10">
            <a:extLst>
              <a:ext uri="{FF2B5EF4-FFF2-40B4-BE49-F238E27FC236}">
                <a16:creationId xmlns:a16="http://schemas.microsoft.com/office/drawing/2014/main" xmlns="" id="{93A2EF58-0855-4ADF-86CD-72E207420EF3}"/>
              </a:ext>
            </a:extLst>
          </p:cNvPr>
          <p:cNvSpPr txBox="1"/>
          <p:nvPr/>
        </p:nvSpPr>
        <p:spPr>
          <a:xfrm>
            <a:off x="426975" y="225940"/>
            <a:ext cx="5031145" cy="346249"/>
          </a:xfrm>
          <a:prstGeom prst="rect">
            <a:avLst/>
          </a:prstGeom>
          <a:noFill/>
        </p:spPr>
        <p:txBody>
          <a:bodyPr wrap="square" lIns="68580" tIns="34290" rIns="68580" bIns="34290">
            <a:spAutoFit/>
          </a:bodyPr>
          <a:lstStyle/>
          <a:p>
            <a:pPr marL="257175" indent="-257175">
              <a:buFont typeface="Wingdings" panose="05000000000000000000" pitchFamily="2" charset="2"/>
              <a:buChar char="l"/>
            </a:pPr>
            <a:r>
              <a:rPr lang="en-US" altLang="zh-CN" sz="1800" b="1" dirty="0">
                <a:latin typeface="微软雅黑" panose="020B0503020204020204" pitchFamily="34" charset="-122"/>
                <a:ea typeface="微软雅黑" panose="020B0503020204020204" pitchFamily="34" charset="-122"/>
              </a:rPr>
              <a:t>Metal-Rare Earth Alloys</a:t>
            </a:r>
            <a:r>
              <a:rPr lang="zh-CN" altLang="en-US" sz="1800" dirty="0"/>
              <a:t>金属</a:t>
            </a:r>
            <a:r>
              <a:rPr lang="en-US" altLang="zh-CN" sz="1800" dirty="0"/>
              <a:t>-</a:t>
            </a:r>
            <a:r>
              <a:rPr lang="zh-CN" altLang="en-US" sz="1800" dirty="0"/>
              <a:t>稀土合金</a:t>
            </a:r>
            <a:endParaRPr lang="en-US" altLang="zh-CN" sz="1800" dirty="0"/>
          </a:p>
        </p:txBody>
      </p:sp>
      <p:pic>
        <p:nvPicPr>
          <p:cNvPr id="12" name="图片 11">
            <a:extLst>
              <a:ext uri="{FF2B5EF4-FFF2-40B4-BE49-F238E27FC236}">
                <a16:creationId xmlns:a16="http://schemas.microsoft.com/office/drawing/2014/main" xmlns="" id="{5E682360-5460-4DA3-9A13-8C427D927FBF}"/>
              </a:ext>
            </a:extLst>
          </p:cNvPr>
          <p:cNvPicPr>
            <a:picLocks noChangeAspect="1"/>
          </p:cNvPicPr>
          <p:nvPr/>
        </p:nvPicPr>
        <p:blipFill>
          <a:blip r:embed="rId10"/>
          <a:stretch>
            <a:fillRect/>
          </a:stretch>
        </p:blipFill>
        <p:spPr>
          <a:xfrm>
            <a:off x="7439694" y="22685"/>
            <a:ext cx="1678781" cy="692944"/>
          </a:xfrm>
          <a:prstGeom prst="rect">
            <a:avLst/>
          </a:prstGeom>
        </p:spPr>
      </p:pic>
      <p:sp>
        <p:nvSpPr>
          <p:cNvPr id="10" name="文本框 9">
            <a:extLst>
              <a:ext uri="{FF2B5EF4-FFF2-40B4-BE49-F238E27FC236}">
                <a16:creationId xmlns:a16="http://schemas.microsoft.com/office/drawing/2014/main" xmlns="" id="{DC78B040-F707-47A6-A44D-2AC62EF99087}"/>
              </a:ext>
            </a:extLst>
          </p:cNvPr>
          <p:cNvSpPr txBox="1"/>
          <p:nvPr/>
        </p:nvSpPr>
        <p:spPr>
          <a:xfrm>
            <a:off x="4738463" y="4633383"/>
            <a:ext cx="4229151" cy="407804"/>
          </a:xfrm>
          <a:prstGeom prst="rect">
            <a:avLst/>
          </a:prstGeom>
          <a:noFill/>
        </p:spPr>
        <p:txBody>
          <a:bodyPr wrap="square" lIns="68580" tIns="34290" rIns="68580" bIns="34290" rtlCol="0">
            <a:spAutoFit/>
          </a:bodyPr>
          <a:lstStyle/>
          <a:p>
            <a:r>
              <a:rPr lang="en-US" altLang="zh-CN" sz="1100" b="1" dirty="0">
                <a:latin typeface="微软雅黑" panose="020B0503020204020204" pitchFamily="34" charset="-122"/>
                <a:ea typeface="微软雅黑" panose="020B0503020204020204" pitchFamily="34" charset="-122"/>
              </a:rPr>
              <a:t>Schematic illustration of the structures, performance, synthesis and applications of RE-containing alloy catalysts</a:t>
            </a:r>
            <a:endParaRPr lang="zh-CN" altLang="en-US" sz="1100" b="1" dirty="0">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xmlns="" id="{FD871272-8B2A-46D4-8C2E-EAB6BFA17E1F}"/>
              </a:ext>
            </a:extLst>
          </p:cNvPr>
          <p:cNvSpPr txBox="1"/>
          <p:nvPr/>
        </p:nvSpPr>
        <p:spPr>
          <a:xfrm>
            <a:off x="5154283" y="4964580"/>
            <a:ext cx="4570821" cy="238527"/>
          </a:xfrm>
          <a:prstGeom prst="rect">
            <a:avLst/>
          </a:prstGeom>
          <a:noFill/>
        </p:spPr>
        <p:txBody>
          <a:bodyPr wrap="square" lIns="68580" tIns="34290" rIns="68580" bIns="34290">
            <a:spAutoFit/>
          </a:bodyPr>
          <a:lstStyle/>
          <a:p>
            <a:r>
              <a:rPr lang="zh-CN" altLang="en-US" sz="1100" dirty="0"/>
              <a:t>稀土合金催化剂的结构、性能、合成及应用示意图</a:t>
            </a:r>
          </a:p>
        </p:txBody>
      </p:sp>
    </p:spTree>
    <p:extLst>
      <p:ext uri="{BB962C8B-B14F-4D97-AF65-F5344CB8AC3E}">
        <p14:creationId xmlns:p14="http://schemas.microsoft.com/office/powerpoint/2010/main" xmlns="" val="59938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4816ED61-93CC-4E04-B1AC-EA1C847ECFF3}"/>
              </a:ext>
            </a:extLst>
          </p:cNvPr>
          <p:cNvPicPr>
            <a:picLocks noChangeAspect="1"/>
          </p:cNvPicPr>
          <p:nvPr/>
        </p:nvPicPr>
        <p:blipFill>
          <a:blip r:embed="rId2"/>
          <a:stretch>
            <a:fillRect/>
          </a:stretch>
        </p:blipFill>
        <p:spPr>
          <a:xfrm>
            <a:off x="791851" y="701504"/>
            <a:ext cx="6118238" cy="4318270"/>
          </a:xfrm>
          <a:prstGeom prst="rect">
            <a:avLst/>
          </a:prstGeom>
        </p:spPr>
      </p:pic>
      <p:pic>
        <p:nvPicPr>
          <p:cNvPr id="5" name="图片 4">
            <a:extLst>
              <a:ext uri="{FF2B5EF4-FFF2-40B4-BE49-F238E27FC236}">
                <a16:creationId xmlns:a16="http://schemas.microsoft.com/office/drawing/2014/main" xmlns="" id="{0CC9299F-6CA4-4544-B66D-FBE0337131F1}"/>
              </a:ext>
            </a:extLst>
          </p:cNvPr>
          <p:cNvPicPr>
            <a:picLocks noChangeAspect="1"/>
          </p:cNvPicPr>
          <p:nvPr/>
        </p:nvPicPr>
        <p:blipFill>
          <a:blip r:embed="rId3" cstate="print"/>
          <a:stretch>
            <a:fillRect/>
          </a:stretch>
        </p:blipFill>
        <p:spPr>
          <a:xfrm>
            <a:off x="1322109" y="801797"/>
            <a:ext cx="713492" cy="713492"/>
          </a:xfrm>
          <a:prstGeom prst="rect">
            <a:avLst/>
          </a:prstGeom>
        </p:spPr>
      </p:pic>
      <p:pic>
        <p:nvPicPr>
          <p:cNvPr id="7" name="图片 6">
            <a:extLst>
              <a:ext uri="{FF2B5EF4-FFF2-40B4-BE49-F238E27FC236}">
                <a16:creationId xmlns:a16="http://schemas.microsoft.com/office/drawing/2014/main" xmlns="" id="{1628F060-1331-4591-8292-3C9FEBBECCA8}"/>
              </a:ext>
            </a:extLst>
          </p:cNvPr>
          <p:cNvPicPr>
            <a:picLocks noChangeAspect="1"/>
          </p:cNvPicPr>
          <p:nvPr/>
        </p:nvPicPr>
        <p:blipFill>
          <a:blip r:embed="rId4" cstate="print"/>
          <a:stretch>
            <a:fillRect/>
          </a:stretch>
        </p:blipFill>
        <p:spPr>
          <a:xfrm>
            <a:off x="3592533" y="3215129"/>
            <a:ext cx="710804" cy="842963"/>
          </a:xfrm>
          <a:prstGeom prst="rect">
            <a:avLst/>
          </a:prstGeom>
        </p:spPr>
      </p:pic>
      <p:pic>
        <p:nvPicPr>
          <p:cNvPr id="4" name="图片 3">
            <a:extLst>
              <a:ext uri="{FF2B5EF4-FFF2-40B4-BE49-F238E27FC236}">
                <a16:creationId xmlns:a16="http://schemas.microsoft.com/office/drawing/2014/main" xmlns="" id="{6575B125-562B-4139-8EC3-267CC7AF9D34}"/>
              </a:ext>
            </a:extLst>
          </p:cNvPr>
          <p:cNvPicPr>
            <a:picLocks noChangeAspect="1"/>
          </p:cNvPicPr>
          <p:nvPr/>
        </p:nvPicPr>
        <p:blipFill>
          <a:blip r:embed="rId5"/>
          <a:stretch>
            <a:fillRect/>
          </a:stretch>
        </p:blipFill>
        <p:spPr>
          <a:xfrm>
            <a:off x="7465219" y="108853"/>
            <a:ext cx="1678781" cy="692944"/>
          </a:xfrm>
          <a:prstGeom prst="rect">
            <a:avLst/>
          </a:prstGeom>
        </p:spPr>
      </p:pic>
      <p:sp>
        <p:nvSpPr>
          <p:cNvPr id="2" name="文本框 1">
            <a:extLst>
              <a:ext uri="{FF2B5EF4-FFF2-40B4-BE49-F238E27FC236}">
                <a16:creationId xmlns:a16="http://schemas.microsoft.com/office/drawing/2014/main" xmlns="" id="{E2E0415F-3C04-44F3-86FC-7E0205984326}"/>
              </a:ext>
            </a:extLst>
          </p:cNvPr>
          <p:cNvSpPr txBox="1"/>
          <p:nvPr/>
        </p:nvSpPr>
        <p:spPr>
          <a:xfrm>
            <a:off x="388856" y="131985"/>
            <a:ext cx="5371214" cy="346249"/>
          </a:xfrm>
          <a:prstGeom prst="rect">
            <a:avLst/>
          </a:prstGeom>
          <a:noFill/>
        </p:spPr>
        <p:txBody>
          <a:bodyPr wrap="none" lIns="68580" tIns="34290" rIns="68580" bIns="34290" rtlCol="0">
            <a:spAutoFit/>
          </a:bodyPr>
          <a:lstStyle/>
          <a:p>
            <a:pPr marL="257175" indent="-257175">
              <a:buFont typeface="Wingdings" panose="05000000000000000000" pitchFamily="2" charset="2"/>
              <a:buChar char="l"/>
            </a:pPr>
            <a:r>
              <a:rPr lang="en-US" altLang="zh-CN" sz="1800" b="1" dirty="0">
                <a:latin typeface="微软雅黑" panose="020B0503020204020204" pitchFamily="34" charset="-122"/>
                <a:ea typeface="微软雅黑" panose="020B0503020204020204" pitchFamily="34" charset="-122"/>
              </a:rPr>
              <a:t>Phase Diagram of Metal-Rare Earth Alloys</a:t>
            </a:r>
            <a:endParaRPr lang="zh-CN" altLang="en-US" sz="1800" b="1"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xmlns="" id="{52D51EB4-0848-4F85-B341-1B482D1AF47B}"/>
              </a:ext>
            </a:extLst>
          </p:cNvPr>
          <p:cNvSpPr txBox="1"/>
          <p:nvPr/>
        </p:nvSpPr>
        <p:spPr>
          <a:xfrm>
            <a:off x="1607197" y="424505"/>
            <a:ext cx="1623840" cy="500137"/>
          </a:xfrm>
          <a:prstGeom prst="rect">
            <a:avLst/>
          </a:prstGeom>
          <a:noFill/>
        </p:spPr>
        <p:txBody>
          <a:bodyPr wrap="square" lIns="68580" tIns="34290" rIns="68580" bIns="34290">
            <a:spAutoFit/>
          </a:bodyPr>
          <a:lstStyle/>
          <a:p>
            <a:r>
              <a:rPr lang="zh-CN" altLang="en-US" b="1" dirty="0">
                <a:latin typeface="微软雅黑" panose="020B0503020204020204" pitchFamily="34" charset="-122"/>
                <a:ea typeface="微软雅黑" panose="020B0503020204020204" pitchFamily="34" charset="-122"/>
              </a:rPr>
              <a:t>金属</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稀土合金相图</a:t>
            </a:r>
            <a:r>
              <a:rPr lang="en-US" altLang="zh-CN" b="1" dirty="0">
                <a:latin typeface="微软雅黑" panose="020B0503020204020204" pitchFamily="34" charset="-122"/>
                <a:ea typeface="微软雅黑" panose="020B0503020204020204" pitchFamily="34" charset="-122"/>
              </a:rPr>
              <a:t> </a:t>
            </a:r>
            <a:endParaRPr lang="zh-CN" altLang="en-US" dirty="0"/>
          </a:p>
        </p:txBody>
      </p:sp>
      <p:sp>
        <p:nvSpPr>
          <p:cNvPr id="9" name="文本框 8">
            <a:extLst>
              <a:ext uri="{FF2B5EF4-FFF2-40B4-BE49-F238E27FC236}">
                <a16:creationId xmlns:a16="http://schemas.microsoft.com/office/drawing/2014/main" xmlns="" id="{C9D5188C-64F2-4ED2-8628-AA12EAC37340}"/>
              </a:ext>
            </a:extLst>
          </p:cNvPr>
          <p:cNvSpPr txBox="1"/>
          <p:nvPr/>
        </p:nvSpPr>
        <p:spPr>
          <a:xfrm>
            <a:off x="4913722" y="1102937"/>
            <a:ext cx="677108" cy="284693"/>
          </a:xfrm>
          <a:prstGeom prst="rect">
            <a:avLst/>
          </a:prstGeom>
          <a:noFill/>
        </p:spPr>
        <p:txBody>
          <a:bodyPr wrap="none" lIns="68580" tIns="34290" rIns="68580" bIns="34290" rtlCol="0">
            <a:spAutoFit/>
          </a:bodyPr>
          <a:lstStyle/>
          <a:p>
            <a:r>
              <a:rPr lang="zh-CN" altLang="en-US" dirty="0"/>
              <a:t>固熔体</a:t>
            </a:r>
          </a:p>
        </p:txBody>
      </p:sp>
      <p:sp>
        <p:nvSpPr>
          <p:cNvPr id="10" name="文本框 9">
            <a:extLst>
              <a:ext uri="{FF2B5EF4-FFF2-40B4-BE49-F238E27FC236}">
                <a16:creationId xmlns:a16="http://schemas.microsoft.com/office/drawing/2014/main" xmlns="" id="{75C9D965-C245-40CB-BAB5-141D30EB6F25}"/>
              </a:ext>
            </a:extLst>
          </p:cNvPr>
          <p:cNvSpPr txBox="1"/>
          <p:nvPr/>
        </p:nvSpPr>
        <p:spPr>
          <a:xfrm>
            <a:off x="5571594" y="2021153"/>
            <a:ext cx="677108" cy="284693"/>
          </a:xfrm>
          <a:prstGeom prst="rect">
            <a:avLst/>
          </a:prstGeom>
          <a:noFill/>
        </p:spPr>
        <p:txBody>
          <a:bodyPr wrap="none" lIns="68580" tIns="34290" rIns="68580" bIns="34290" rtlCol="0">
            <a:spAutoFit/>
          </a:bodyPr>
          <a:lstStyle/>
          <a:p>
            <a:r>
              <a:rPr lang="zh-CN" altLang="en-US" dirty="0"/>
              <a:t>混合物</a:t>
            </a:r>
          </a:p>
        </p:txBody>
      </p:sp>
      <p:sp>
        <p:nvSpPr>
          <p:cNvPr id="11" name="文本框 10">
            <a:extLst>
              <a:ext uri="{FF2B5EF4-FFF2-40B4-BE49-F238E27FC236}">
                <a16:creationId xmlns:a16="http://schemas.microsoft.com/office/drawing/2014/main" xmlns="" id="{413E4CC7-E84D-445A-B1E4-5E22240B1972}"/>
              </a:ext>
            </a:extLst>
          </p:cNvPr>
          <p:cNvSpPr txBox="1"/>
          <p:nvPr/>
        </p:nvSpPr>
        <p:spPr>
          <a:xfrm>
            <a:off x="3262348" y="2938130"/>
            <a:ext cx="1215717" cy="284693"/>
          </a:xfrm>
          <a:prstGeom prst="rect">
            <a:avLst/>
          </a:prstGeom>
          <a:noFill/>
        </p:spPr>
        <p:txBody>
          <a:bodyPr wrap="none" lIns="68580" tIns="34290" rIns="68580" bIns="34290" rtlCol="0">
            <a:spAutoFit/>
          </a:bodyPr>
          <a:lstStyle/>
          <a:p>
            <a:r>
              <a:rPr lang="zh-CN" altLang="en-US" dirty="0"/>
              <a:t>金属间化合物</a:t>
            </a:r>
          </a:p>
        </p:txBody>
      </p:sp>
    </p:spTree>
    <p:extLst>
      <p:ext uri="{BB962C8B-B14F-4D97-AF65-F5344CB8AC3E}">
        <p14:creationId xmlns:p14="http://schemas.microsoft.com/office/powerpoint/2010/main" xmlns="" val="3906153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2B86AC87-3E9E-450C-B550-0428271A0CAC}"/>
              </a:ext>
            </a:extLst>
          </p:cNvPr>
          <p:cNvSpPr txBox="1"/>
          <p:nvPr/>
        </p:nvSpPr>
        <p:spPr>
          <a:xfrm>
            <a:off x="268075" y="82304"/>
            <a:ext cx="7923818" cy="623248"/>
          </a:xfrm>
          <a:prstGeom prst="rect">
            <a:avLst/>
          </a:prstGeom>
          <a:noFill/>
        </p:spPr>
        <p:txBody>
          <a:bodyPr wrap="square" lIns="68580" tIns="34290" rIns="68580" bIns="34290">
            <a:spAutoFit/>
          </a:bodyPr>
          <a:lstStyle/>
          <a:p>
            <a:pPr marL="257175" indent="-257175">
              <a:buFont typeface="Wingdings" panose="05000000000000000000" pitchFamily="2" charset="2"/>
              <a:buChar char="l"/>
            </a:pPr>
            <a:r>
              <a:rPr lang="en-US" altLang="zh-CN" sz="1800" b="1" dirty="0">
                <a:latin typeface="微软雅黑" panose="020B0503020204020204" pitchFamily="34" charset="-122"/>
                <a:ea typeface="微软雅黑" panose="020B0503020204020204" pitchFamily="34" charset="-122"/>
              </a:rPr>
              <a:t>Nano-Precious Metals and Nano Rare-Earth Oxides</a:t>
            </a:r>
          </a:p>
          <a:p>
            <a:r>
              <a:rPr lang="zh-CN" altLang="en-US" sz="1800" dirty="0"/>
              <a:t>纳米贵金属和纳米稀土氧化物</a:t>
            </a:r>
            <a:endParaRPr lang="en-US" altLang="zh-CN" sz="1800" b="1"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xmlns="" id="{2A0E7E9E-62BC-49FB-86BC-4C6EA45FF673}"/>
              </a:ext>
            </a:extLst>
          </p:cNvPr>
          <p:cNvPicPr>
            <a:picLocks noChangeAspect="1"/>
          </p:cNvPicPr>
          <p:nvPr/>
        </p:nvPicPr>
        <p:blipFill>
          <a:blip r:embed="rId2"/>
          <a:stretch>
            <a:fillRect/>
          </a:stretch>
        </p:blipFill>
        <p:spPr>
          <a:xfrm>
            <a:off x="3277457" y="650450"/>
            <a:ext cx="4626919" cy="4087361"/>
          </a:xfrm>
          <a:prstGeom prst="rect">
            <a:avLst/>
          </a:prstGeom>
        </p:spPr>
      </p:pic>
      <p:pic>
        <p:nvPicPr>
          <p:cNvPr id="6" name="图片 5">
            <a:extLst>
              <a:ext uri="{FF2B5EF4-FFF2-40B4-BE49-F238E27FC236}">
                <a16:creationId xmlns:a16="http://schemas.microsoft.com/office/drawing/2014/main" xmlns="" id="{9AD741F8-224B-4CB7-B8E4-7CC2B0029C37}"/>
              </a:ext>
            </a:extLst>
          </p:cNvPr>
          <p:cNvPicPr>
            <a:picLocks noChangeAspect="1"/>
          </p:cNvPicPr>
          <p:nvPr/>
        </p:nvPicPr>
        <p:blipFill>
          <a:blip r:embed="rId3"/>
          <a:stretch>
            <a:fillRect/>
          </a:stretch>
        </p:blipFill>
        <p:spPr>
          <a:xfrm>
            <a:off x="7352503" y="149175"/>
            <a:ext cx="1678781" cy="692944"/>
          </a:xfrm>
          <a:prstGeom prst="rect">
            <a:avLst/>
          </a:prstGeom>
        </p:spPr>
      </p:pic>
      <p:sp>
        <p:nvSpPr>
          <p:cNvPr id="8" name="文本框 7">
            <a:extLst>
              <a:ext uri="{FF2B5EF4-FFF2-40B4-BE49-F238E27FC236}">
                <a16:creationId xmlns:a16="http://schemas.microsoft.com/office/drawing/2014/main" xmlns="" id="{B4FB48C1-8FB2-402D-99B2-2FE583AB025A}"/>
              </a:ext>
            </a:extLst>
          </p:cNvPr>
          <p:cNvSpPr txBox="1"/>
          <p:nvPr/>
        </p:nvSpPr>
        <p:spPr>
          <a:xfrm>
            <a:off x="1326196" y="934031"/>
            <a:ext cx="1998689" cy="2439129"/>
          </a:xfrm>
          <a:prstGeom prst="rect">
            <a:avLst/>
          </a:prstGeom>
          <a:noFill/>
        </p:spPr>
        <p:txBody>
          <a:bodyPr wrap="none" lIns="68580" tIns="34290" rIns="68580" bIns="34290" rtlCol="0">
            <a:spAutoFit/>
          </a:bodyPr>
          <a:lstStyle/>
          <a:p>
            <a:pPr marL="214313" indent="-214313">
              <a:buFont typeface="Wingdings" panose="05000000000000000000" pitchFamily="2" charset="2"/>
              <a:buChar char="l"/>
            </a:pPr>
            <a:r>
              <a:rPr lang="en-US" altLang="zh-CN" b="1" dirty="0">
                <a:latin typeface="微软雅黑" panose="020B0503020204020204" pitchFamily="34" charset="-122"/>
                <a:ea typeface="微软雅黑" panose="020B0503020204020204" pitchFamily="34" charset="-122"/>
              </a:rPr>
              <a:t>Core – shell</a:t>
            </a:r>
            <a:r>
              <a:rPr lang="zh-CN" altLang="en-US" b="1" dirty="0">
                <a:latin typeface="微软雅黑" panose="020B0503020204020204" pitchFamily="34" charset="-122"/>
                <a:ea typeface="微软雅黑" panose="020B0503020204020204" pitchFamily="34" charset="-122"/>
              </a:rPr>
              <a:t>核壳法</a:t>
            </a:r>
            <a:endParaRPr lang="en-US" altLang="zh-CN" b="1" dirty="0">
              <a:latin typeface="微软雅黑" panose="020B0503020204020204" pitchFamily="34" charset="-122"/>
              <a:ea typeface="微软雅黑" panose="020B0503020204020204" pitchFamily="34" charset="-122"/>
            </a:endParaRPr>
          </a:p>
          <a:p>
            <a:pPr marL="214313" indent="-214313">
              <a:buFont typeface="Wingdings" panose="05000000000000000000" pitchFamily="2" charset="2"/>
              <a:buChar char="l"/>
            </a:pPr>
            <a:endParaRPr lang="en-US" altLang="zh-CN" b="1" dirty="0">
              <a:latin typeface="微软雅黑" panose="020B0503020204020204" pitchFamily="34" charset="-122"/>
              <a:ea typeface="微软雅黑" panose="020B0503020204020204" pitchFamily="34" charset="-122"/>
            </a:endParaRPr>
          </a:p>
          <a:p>
            <a:pPr marL="214313" indent="-214313">
              <a:buFont typeface="Wingdings" panose="05000000000000000000" pitchFamily="2" charset="2"/>
              <a:buChar char="l"/>
            </a:pPr>
            <a:endParaRPr lang="en-US" altLang="zh-CN" b="1" dirty="0">
              <a:latin typeface="微软雅黑" panose="020B0503020204020204" pitchFamily="34" charset="-122"/>
              <a:ea typeface="微软雅黑" panose="020B0503020204020204" pitchFamily="34" charset="-122"/>
            </a:endParaRPr>
          </a:p>
          <a:p>
            <a:pPr marL="214313" indent="-214313">
              <a:buFont typeface="Wingdings" panose="05000000000000000000" pitchFamily="2" charset="2"/>
              <a:buChar char="l"/>
            </a:pPr>
            <a:endParaRPr lang="en-US" altLang="zh-CN" b="1" dirty="0">
              <a:latin typeface="微软雅黑" panose="020B0503020204020204" pitchFamily="34" charset="-122"/>
              <a:ea typeface="微软雅黑" panose="020B0503020204020204" pitchFamily="34" charset="-122"/>
            </a:endParaRPr>
          </a:p>
          <a:p>
            <a:pPr marL="214313" indent="-214313">
              <a:buFont typeface="Wingdings" panose="05000000000000000000" pitchFamily="2" charset="2"/>
              <a:buChar char="l"/>
            </a:pPr>
            <a:r>
              <a:rPr lang="en-US" altLang="zh-CN" b="1" dirty="0">
                <a:latin typeface="微软雅黑" panose="020B0503020204020204" pitchFamily="34" charset="-122"/>
                <a:ea typeface="微软雅黑" panose="020B0503020204020204" pitchFamily="34" charset="-122"/>
              </a:rPr>
              <a:t>Incipient wetness</a:t>
            </a:r>
          </a:p>
          <a:p>
            <a:pPr lvl="1"/>
            <a:r>
              <a:rPr lang="en-US" altLang="zh-CN" b="1" dirty="0">
                <a:latin typeface="微软雅黑" panose="020B0503020204020204" pitchFamily="34" charset="-122"/>
                <a:ea typeface="微软雅黑" panose="020B0503020204020204" pitchFamily="34" charset="-122"/>
              </a:rPr>
              <a:t>Impregnation</a:t>
            </a:r>
          </a:p>
          <a:p>
            <a:pPr lvl="1"/>
            <a:r>
              <a:rPr lang="zh-CN" altLang="en-US" b="1" dirty="0">
                <a:latin typeface="微软雅黑" panose="020B0503020204020204" pitchFamily="34" charset="-122"/>
                <a:ea typeface="微软雅黑" panose="020B0503020204020204" pitchFamily="34" charset="-122"/>
              </a:rPr>
              <a:t>微湿含浸法</a:t>
            </a:r>
            <a:endParaRPr lang="en-US" altLang="zh-CN" b="1" dirty="0">
              <a:latin typeface="微软雅黑" panose="020B0503020204020204" pitchFamily="34" charset="-122"/>
              <a:ea typeface="微软雅黑" panose="020B0503020204020204" pitchFamily="34" charset="-122"/>
            </a:endParaRPr>
          </a:p>
          <a:p>
            <a:pPr lvl="1"/>
            <a:endParaRPr lang="en-US" altLang="zh-CN" b="1" dirty="0">
              <a:latin typeface="微软雅黑" panose="020B0503020204020204" pitchFamily="34" charset="-122"/>
              <a:ea typeface="微软雅黑" panose="020B0503020204020204" pitchFamily="34" charset="-122"/>
            </a:endParaRPr>
          </a:p>
          <a:p>
            <a:pPr marL="214313" indent="-214313">
              <a:buFont typeface="Wingdings" panose="05000000000000000000" pitchFamily="2" charset="2"/>
              <a:buChar char="l"/>
            </a:pPr>
            <a:r>
              <a:rPr lang="en-US" altLang="zh-CN" b="1" dirty="0">
                <a:latin typeface="微软雅黑" panose="020B0503020204020204" pitchFamily="34" charset="-122"/>
                <a:ea typeface="微软雅黑" panose="020B0503020204020204" pitchFamily="34" charset="-122"/>
              </a:rPr>
              <a:t>Conventional</a:t>
            </a:r>
          </a:p>
          <a:p>
            <a:pPr lvl="1"/>
            <a:r>
              <a:rPr lang="en-US" altLang="zh-CN" b="1" dirty="0">
                <a:latin typeface="微软雅黑" panose="020B0503020204020204" pitchFamily="34" charset="-122"/>
                <a:ea typeface="微软雅黑" panose="020B0503020204020204" pitchFamily="34" charset="-122"/>
              </a:rPr>
              <a:t>Impregnation</a:t>
            </a:r>
          </a:p>
          <a:p>
            <a:pPr lvl="1"/>
            <a:r>
              <a:rPr lang="zh-CN" altLang="en-US" b="1" dirty="0">
                <a:latin typeface="微软雅黑" panose="020B0503020204020204" pitchFamily="34" charset="-122"/>
                <a:ea typeface="微软雅黑" panose="020B0503020204020204" pitchFamily="34" charset="-122"/>
              </a:rPr>
              <a:t>常规浸渍法</a:t>
            </a:r>
            <a:endParaRPr lang="en-US" altLang="zh-CN" b="1" dirty="0">
              <a:latin typeface="微软雅黑" panose="020B0503020204020204" pitchFamily="34" charset="-122"/>
              <a:ea typeface="微软雅黑" panose="020B0503020204020204" pitchFamily="34" charset="-122"/>
            </a:endParaRPr>
          </a:p>
        </p:txBody>
      </p:sp>
      <p:grpSp>
        <p:nvGrpSpPr>
          <p:cNvPr id="10" name="组合 9">
            <a:extLst>
              <a:ext uri="{FF2B5EF4-FFF2-40B4-BE49-F238E27FC236}">
                <a16:creationId xmlns:a16="http://schemas.microsoft.com/office/drawing/2014/main" xmlns="" id="{E76AD802-9345-4695-9764-2A19A008C61B}"/>
              </a:ext>
            </a:extLst>
          </p:cNvPr>
          <p:cNvGrpSpPr/>
          <p:nvPr/>
        </p:nvGrpSpPr>
        <p:grpSpPr>
          <a:xfrm>
            <a:off x="3277457" y="3612823"/>
            <a:ext cx="4618028" cy="1448374"/>
            <a:chOff x="4221540" y="4817097"/>
            <a:chExt cx="6157371" cy="1931165"/>
          </a:xfrm>
        </p:grpSpPr>
        <p:pic>
          <p:nvPicPr>
            <p:cNvPr id="7" name="图片 6">
              <a:extLst>
                <a:ext uri="{FF2B5EF4-FFF2-40B4-BE49-F238E27FC236}">
                  <a16:creationId xmlns:a16="http://schemas.microsoft.com/office/drawing/2014/main" xmlns="" id="{FFAA4F69-1993-433E-9BB1-054E1DED00FA}"/>
                </a:ext>
              </a:extLst>
            </p:cNvPr>
            <p:cNvPicPr>
              <a:picLocks noChangeAspect="1"/>
            </p:cNvPicPr>
            <p:nvPr/>
          </p:nvPicPr>
          <p:blipFill>
            <a:blip r:embed="rId4"/>
            <a:stretch>
              <a:fillRect/>
            </a:stretch>
          </p:blipFill>
          <p:spPr>
            <a:xfrm>
              <a:off x="4293761" y="6353832"/>
              <a:ext cx="3982973" cy="394430"/>
            </a:xfrm>
            <a:prstGeom prst="rect">
              <a:avLst/>
            </a:prstGeom>
          </p:spPr>
        </p:pic>
        <p:sp>
          <p:nvSpPr>
            <p:cNvPr id="9" name="矩形 8">
              <a:extLst>
                <a:ext uri="{FF2B5EF4-FFF2-40B4-BE49-F238E27FC236}">
                  <a16:creationId xmlns:a16="http://schemas.microsoft.com/office/drawing/2014/main" xmlns="" id="{7A94CC98-5CE2-4061-93DC-F9983C1066A9}"/>
                </a:ext>
              </a:extLst>
            </p:cNvPr>
            <p:cNvSpPr/>
            <p:nvPr/>
          </p:nvSpPr>
          <p:spPr>
            <a:xfrm>
              <a:off x="9954705" y="5297864"/>
              <a:ext cx="424206" cy="254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xmlns="" id="{D98997C1-8B1E-49EF-BD65-7D46234A3577}"/>
                </a:ext>
              </a:extLst>
            </p:cNvPr>
            <p:cNvSpPr/>
            <p:nvPr/>
          </p:nvSpPr>
          <p:spPr>
            <a:xfrm>
              <a:off x="4221540" y="4817097"/>
              <a:ext cx="72221" cy="4336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a16="http://schemas.microsoft.com/office/drawing/2014/main" xmlns="" id="{025C1632-E32E-4004-A349-B40C1AB8E8AA}"/>
                </a:ext>
              </a:extLst>
            </p:cNvPr>
            <p:cNvSpPr/>
            <p:nvPr/>
          </p:nvSpPr>
          <p:spPr>
            <a:xfrm>
              <a:off x="4769963" y="5043340"/>
              <a:ext cx="188536" cy="207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22087259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5、9、13、17、22、23、26"/>
  <p:tag name="KSO_WM_TEMPLATE_CATEGORY" val="custom"/>
  <p:tag name="KSO_WM_TEMPLATE_INDEX" val="160337"/>
  <p:tag name="KSO_WM_TAG_VERSION" val="1.0"/>
  <p:tag name="KSO_WM_SLIDE_ID" val="custom160337_1"/>
  <p:tag name="KSO_WM_SLIDE_INDEX" val="1"/>
  <p:tag name="KSO_WM_SLIDE_ITEM_CNT" val="2"/>
  <p:tag name="KSO_WM_SLIDE_LAYOUT" val="a_b"/>
  <p:tag name="KSO_WM_SLIDE_LAYOUT_CNT" val="1_1"/>
  <p:tag name="KSO_WM_SLIDE_TYPE" val="title"/>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1*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Lst>
</file>

<file path=ppt/theme/theme1.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834</TotalTime>
  <Words>2851</Words>
  <Application>Microsoft Office PowerPoint</Application>
  <PresentationFormat>全屏显示(16:9)</PresentationFormat>
  <Paragraphs>350</Paragraphs>
  <Slides>38</Slides>
  <Notes>1</Notes>
  <HiddenSlides>0</HiddenSlides>
  <MMClips>0</MMClips>
  <ScaleCrop>false</ScaleCrop>
  <HeadingPairs>
    <vt:vector size="4" baseType="variant">
      <vt:variant>
        <vt:lpstr>主题</vt:lpstr>
      </vt:variant>
      <vt:variant>
        <vt:i4>1</vt:i4>
      </vt:variant>
      <vt:variant>
        <vt:lpstr>幻灯片标题</vt:lpstr>
      </vt:variant>
      <vt:variant>
        <vt:i4>38</vt:i4>
      </vt:variant>
    </vt:vector>
  </HeadingPairs>
  <TitlesOfParts>
    <vt:vector size="39" baseType="lpstr">
      <vt:lpstr>Office 主题​​</vt:lpstr>
      <vt:lpstr>Progress of Application of Rare Earth in Catalytic Materials and New Energy Field 稀土在催化材料和新能源领域的应用进展</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of Application of Rare Earth in Catalytic Materials and New Energy Field</dc:title>
  <dc:creator>Liu Xinsheng</dc:creator>
  <cp:lastModifiedBy>hp</cp:lastModifiedBy>
  <cp:revision>67</cp:revision>
  <dcterms:created xsi:type="dcterms:W3CDTF">2021-04-27T08:46:20Z</dcterms:created>
  <dcterms:modified xsi:type="dcterms:W3CDTF">2021-05-25T06:09:50Z</dcterms:modified>
</cp:coreProperties>
</file>