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2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72" r:id="rId7"/>
    <p:sldId id="295" r:id="rId8"/>
    <p:sldId id="273" r:id="rId9"/>
    <p:sldId id="296" r:id="rId10"/>
    <p:sldId id="297" r:id="rId11"/>
    <p:sldId id="274" r:id="rId12"/>
    <p:sldId id="275" r:id="rId13"/>
    <p:sldId id="260" r:id="rId14"/>
    <p:sldId id="268" r:id="rId15"/>
    <p:sldId id="269" r:id="rId16"/>
    <p:sldId id="271" r:id="rId17"/>
    <p:sldId id="270" r:id="rId18"/>
    <p:sldId id="266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650E6"/>
    <a:srgbClr val="FF9999"/>
    <a:srgbClr val="FF6600"/>
    <a:srgbClr val="FFCCFF"/>
    <a:srgbClr val="DC6A24"/>
    <a:srgbClr val="694FB1"/>
    <a:srgbClr val="4F78C9"/>
    <a:srgbClr val="4887D3"/>
    <a:srgbClr val="BFD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725" y="67"/>
      </p:cViewPr>
      <p:guideLst>
        <p:guide orient="horz" pos="2103"/>
        <p:guide pos="38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01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01%20&#24037;&#20316;&#3492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01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DC6A24"/>
              </a:solidFill>
            </c:spPr>
            <c:extLst>
              <c:ext xmlns:c16="http://schemas.microsoft.com/office/drawing/2014/chart" uri="{C3380CC4-5D6E-409C-BE32-E72D297353CC}">
                <c16:uniqueId val="{00000001-FCA5-4A86-A7D9-5C86390F872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FCA5-4A86-A7D9-5C86390F872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FCA5-4A86-A7D9-5C86390F872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FCA5-4A86-A7D9-5C86390F872B}"/>
              </c:ext>
            </c:extLst>
          </c:dPt>
          <c:dLbls>
            <c:dLbl>
              <c:idx val="0"/>
              <c:layout>
                <c:manualLayout>
                  <c:x val="-8.37460629921261E-2"/>
                  <c:y val="0.1368397635305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A5-4A86-A7D9-5C86390F872B}"/>
                </c:ext>
              </c:extLst>
            </c:dLbl>
            <c:dLbl>
              <c:idx val="1"/>
              <c:layout>
                <c:manualLayout>
                  <c:x val="3.0329833770778698E-2"/>
                  <c:y val="0.1124356909061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A5-4A86-A7D9-5C86390F872B}"/>
                </c:ext>
              </c:extLst>
            </c:dLbl>
            <c:dLbl>
              <c:idx val="2"/>
              <c:layout>
                <c:manualLayout>
                  <c:x val="4.2939632545931803E-3"/>
                  <c:y val="-4.80777242699529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A5-4A86-A7D9-5C86390F872B}"/>
                </c:ext>
              </c:extLst>
            </c:dLbl>
            <c:dLbl>
              <c:idx val="3"/>
              <c:layout>
                <c:manualLayout>
                  <c:x val="3.3773075240594898E-2"/>
                  <c:y val="-4.00297402852674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A5-4A86-A7D9-5C86390F87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Sheet1!$B$5:$B$8</c:f>
              <c:strCache>
                <c:ptCount val="4"/>
                <c:pt idx="0">
                  <c:v>田东锦盛</c:v>
                </c:pt>
                <c:pt idx="1">
                  <c:v>柳化氯碱</c:v>
                </c:pt>
                <c:pt idx="2">
                  <c:v>柳州东化</c:v>
                </c:pt>
                <c:pt idx="3">
                  <c:v>梧州联益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50</c:v>
                </c:pt>
                <c:pt idx="1">
                  <c:v>23</c:v>
                </c:pt>
                <c:pt idx="2">
                  <c:v>7.5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A5-4A86-A7D9-5C86390F87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2761811023622001"/>
          <c:y val="0.23162543905378"/>
          <c:w val="0.155715223097113"/>
          <c:h val="0.5367491218924389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rgbClr val="90570A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C3300"/>
              </a:solidFill>
            </c:spPr>
            <c:extLst>
              <c:ext xmlns:c16="http://schemas.microsoft.com/office/drawing/2014/chart" uri="{C3380CC4-5D6E-409C-BE32-E72D297353CC}">
                <c16:uniqueId val="{00000001-612B-403A-9A8D-29B199BDA0F7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3-612B-403A-9A8D-29B199BDA0F7}"/>
              </c:ext>
            </c:extLst>
          </c:dPt>
          <c:dPt>
            <c:idx val="2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5-612B-403A-9A8D-29B199BDA0F7}"/>
              </c:ext>
            </c:extLst>
          </c:dPt>
          <c:dPt>
            <c:idx val="3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7-612B-403A-9A8D-29B199BDA0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Sheet1!$D$18:$D$21</c:f>
              <c:strCache>
                <c:ptCount val="4"/>
                <c:pt idx="0">
                  <c:v>氧化铝</c:v>
                </c:pt>
                <c:pt idx="1">
                  <c:v>新能源</c:v>
                </c:pt>
                <c:pt idx="2">
                  <c:v>制浆造纸</c:v>
                </c:pt>
                <c:pt idx="3">
                  <c:v>其他</c:v>
                </c:pt>
              </c:strCache>
            </c:strRef>
          </c:cat>
          <c:val>
            <c:numRef>
              <c:f>Sheet1!$E$18:$E$21</c:f>
              <c:numCache>
                <c:formatCode>General</c:formatCode>
                <c:ptCount val="4"/>
                <c:pt idx="0">
                  <c:v>124.2</c:v>
                </c:pt>
                <c:pt idx="1">
                  <c:v>13.5</c:v>
                </c:pt>
                <c:pt idx="2">
                  <c:v>16.5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2B-403A-9A8D-29B199BDA0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820</c:v>
                </c:pt>
                <c:pt idx="1">
                  <c:v>900</c:v>
                </c:pt>
                <c:pt idx="2">
                  <c:v>1110</c:v>
                </c:pt>
                <c:pt idx="3">
                  <c:v>1210</c:v>
                </c:pt>
                <c:pt idx="4">
                  <c:v>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1-4706-8DD0-AB07268C9B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043840"/>
        <c:axId val="85049728"/>
      </c:barChart>
      <c:catAx>
        <c:axId val="8504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049728"/>
        <c:crosses val="autoZero"/>
        <c:auto val="1"/>
        <c:lblAlgn val="ctr"/>
        <c:lblOffset val="100"/>
        <c:noMultiLvlLbl val="0"/>
      </c:catAx>
      <c:valAx>
        <c:axId val="8504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04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FF96-441E-A030-9A26E0B331E3}"/>
              </c:ext>
            </c:extLst>
          </c:dPt>
          <c:dPt>
            <c:idx val="1"/>
            <c:bubble3D val="0"/>
            <c:spPr>
              <a:solidFill>
                <a:srgbClr val="CC3300"/>
              </a:solidFill>
            </c:spPr>
            <c:extLst>
              <c:ext xmlns:c16="http://schemas.microsoft.com/office/drawing/2014/chart" uri="{C3380CC4-5D6E-409C-BE32-E72D297353CC}">
                <c16:uniqueId val="{00000003-FF96-441E-A030-9A26E0B331E3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5-FF96-441E-A030-9A26E0B331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Sheet1!$Q$12:$Q$14</c:f>
              <c:strCache>
                <c:ptCount val="3"/>
                <c:pt idx="0">
                  <c:v>片碱</c:v>
                </c:pt>
                <c:pt idx="1">
                  <c:v>本地液碱</c:v>
                </c:pt>
                <c:pt idx="2">
                  <c:v>外来液碱</c:v>
                </c:pt>
              </c:strCache>
            </c:strRef>
          </c:cat>
          <c:val>
            <c:numRef>
              <c:f>Sheet1!$R$12:$R$14</c:f>
              <c:numCache>
                <c:formatCode>General</c:formatCode>
                <c:ptCount val="3"/>
                <c:pt idx="0">
                  <c:v>64</c:v>
                </c:pt>
                <c:pt idx="1">
                  <c:v>82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96-441E-A030-9A26E0B331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7181050396109902E-2"/>
          <c:y val="0.761134806065909"/>
          <c:w val="0.26764200345260802"/>
          <c:h val="0.23698928258967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chart" Target="../charts/chart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chart" Target="../charts/chart3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1505" y="2543175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accent3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广西烧碱市场需求及发展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7408" y="335699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Demand and development of caustic soda market in Guangxi</a:t>
            </a:r>
            <a:endParaRPr lang="zh-CN" altLang="en-US" sz="2800" dirty="0">
              <a:solidFill>
                <a:srgbClr val="00B0F0"/>
              </a:solidFill>
              <a:latin typeface="Cambria Math" panose="020405030504060302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>
            <a:off x="6782435" y="1449070"/>
            <a:ext cx="6858635" cy="396049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16200000">
            <a:off x="6824345" y="237490"/>
            <a:ext cx="5605145" cy="5131435"/>
          </a:xfrm>
          <a:prstGeom prst="triangle">
            <a:avLst>
              <a:gd name="adj" fmla="val 7538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7171055" y="4300220"/>
            <a:ext cx="4912360" cy="2557780"/>
          </a:xfrm>
          <a:prstGeom prst="triangle">
            <a:avLst>
              <a:gd name="adj" fmla="val 399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1697990" y="0"/>
            <a:ext cx="10298430" cy="1505585"/>
          </a:xfrm>
          <a:prstGeom prst="triangle">
            <a:avLst>
              <a:gd name="adj" fmla="val 5642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0280" y="5348605"/>
            <a:ext cx="6170295" cy="4711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55440" y="5399405"/>
            <a:ext cx="2304256" cy="360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黄 灵</a:t>
            </a:r>
            <a:r>
              <a:rPr lang="en-US" altLang="zh-CN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 </a:t>
            </a:r>
            <a:r>
              <a:rPr lang="zh-CN" altLang="en-US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驹</a:t>
            </a:r>
          </a:p>
        </p:txBody>
      </p:sp>
      <p:sp>
        <p:nvSpPr>
          <p:cNvPr id="15" name="矩形 14"/>
          <p:cNvSpPr/>
          <p:nvPr/>
        </p:nvSpPr>
        <p:spPr>
          <a:xfrm>
            <a:off x="4168140" y="5400040"/>
            <a:ext cx="2762885" cy="360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85265" y="54000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汇报人：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23740" y="5391150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日期：</a:t>
            </a:r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2022.11.14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626485" y="4418965"/>
            <a:ext cx="656590" cy="6565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18" name="图片 17" descr="3632467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4755" y="4547235"/>
            <a:ext cx="399415" cy="3994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611120" y="1543050"/>
            <a:ext cx="863600" cy="8636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234055" y="2997835"/>
            <a:ext cx="863600" cy="8636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611120" y="4451985"/>
            <a:ext cx="863600" cy="8636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07768" y="1268760"/>
            <a:ext cx="578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今年广西本地烧碱对本土市场的供应量预计为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82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万吨，均为液体烧碱，占广西市场需求的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50.3%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，有少量液碱流入广东的粤西地区市场，暂无出口流向。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48583" y="4422383"/>
            <a:ext cx="5725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今年流入广西烧碱市场的液碱（外省）数量预计为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17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万吨，占广西市场需求的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10.4%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，主要有两方面：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1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、消化云南和四川两地市场的外溢量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2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、吸收部分北方沿海地区流出的液碱。</a:t>
            </a:r>
          </a:p>
        </p:txBody>
      </p:sp>
      <p:pic>
        <p:nvPicPr>
          <p:cNvPr id="8" name="图片 7" descr="20288679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8290" y="4669155"/>
            <a:ext cx="429260" cy="429260"/>
          </a:xfrm>
          <a:prstGeom prst="rect">
            <a:avLst/>
          </a:prstGeom>
        </p:spPr>
      </p:pic>
      <p:pic>
        <p:nvPicPr>
          <p:cNvPr id="9" name="图片 8" descr="20288687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4720" y="3207385"/>
            <a:ext cx="442595" cy="442595"/>
          </a:xfrm>
          <a:prstGeom prst="rect">
            <a:avLst/>
          </a:prstGeom>
        </p:spPr>
      </p:pic>
      <p:pic>
        <p:nvPicPr>
          <p:cNvPr id="10" name="图片 9" descr="20288703"/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4475" y="1699260"/>
            <a:ext cx="516890" cy="516890"/>
          </a:xfrm>
          <a:prstGeom prst="rect">
            <a:avLst/>
          </a:prstGeom>
        </p:spPr>
      </p:pic>
      <p:sp>
        <p:nvSpPr>
          <p:cNvPr id="16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119336" y="1916832"/>
          <a:ext cx="3744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文本框 6"/>
          <p:cNvSpPr txBox="1"/>
          <p:nvPr/>
        </p:nvSpPr>
        <p:spPr>
          <a:xfrm>
            <a:off x="4655840" y="2852936"/>
            <a:ext cx="5725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今年流入广西烧碱市场的片碱（固体碱）数量预计为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64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万吨，占广西市场需求的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39.3%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，主要是来源地为西北。</a:t>
            </a:r>
          </a:p>
        </p:txBody>
      </p:sp>
      <p:sp>
        <p:nvSpPr>
          <p:cNvPr id="15" name="文本框 13"/>
          <p:cNvSpPr txBox="1"/>
          <p:nvPr/>
        </p:nvSpPr>
        <p:spPr>
          <a:xfrm>
            <a:off x="4151784" y="62068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广西烧碱供给结构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15480" y="1268760"/>
            <a:ext cx="9505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未来三年，广西烧碱市场需求增量主要集中在四方面：氧化铝、新能源材料、纸浆造纸及沿海需碱产业转移，前三者占绝对大头，后者是锦上添花。增量预计在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40—60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万吨之间，以每年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10%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左右的增度在发展。</a:t>
            </a: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9456" y="4437112"/>
            <a:ext cx="4869180" cy="13677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26505" y="2626995"/>
            <a:ext cx="4869815" cy="1367790"/>
          </a:xfrm>
          <a:prstGeom prst="rect">
            <a:avLst/>
          </a:prstGeom>
          <a:solidFill>
            <a:srgbClr val="BFD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1895" y="2626995"/>
            <a:ext cx="4869180" cy="1367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2024" y="4437112"/>
            <a:ext cx="4869815" cy="1367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99456" y="2711450"/>
            <a:ext cx="489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spc="3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氧化铝行业的增量主要体现在方面：</a:t>
            </a:r>
            <a:r>
              <a:rPr lang="en-US" altLang="zh-CN" sz="1600" b="1" spc="3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1</a:t>
            </a:r>
            <a:r>
              <a:rPr lang="zh-CN" altLang="en-US" sz="1600" b="1" spc="3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、沿海新建氧化铝项目；</a:t>
            </a:r>
            <a:r>
              <a:rPr lang="en-US" altLang="zh-CN" sz="1600" b="1" spc="3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2</a:t>
            </a:r>
            <a:r>
              <a:rPr lang="zh-CN" altLang="en-US" sz="1600" b="1" spc="3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、现有产能因矿石品位下滑带来的碱耗增加。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88455" y="2711450"/>
            <a:ext cx="41459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FF66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新能源材料行业的增量将是广西烧碱市场需求增幅最大的板块，主要得益于该行业进入建成投产阶段的拉动。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9456" y="4437112"/>
            <a:ext cx="5040560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纸浆造纸行业的增量主要是已落地的“浆、纸一体化”项目建成投产。广西纸浆能力将从现在的</a:t>
            </a:r>
            <a:r>
              <a:rPr lang="en-US" altLang="zh-CN" sz="1600" b="1" spc="30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600</a:t>
            </a:r>
            <a:r>
              <a:rPr lang="zh-CN" altLang="en-US" sz="1600" b="1" spc="30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万吨迈向</a:t>
            </a:r>
            <a:r>
              <a:rPr lang="en-US" altLang="zh-CN" sz="1600" b="1" spc="30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1000</a:t>
            </a:r>
            <a:r>
              <a:rPr lang="zh-CN" altLang="en-US" sz="1600" b="1" spc="30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万吨的新高。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56040" y="465313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沿海需碱产业转移的增量主要体现在印染纺织、小化工、水处理等，增量较小。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91895" y="1223645"/>
            <a:ext cx="0" cy="103124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196320" y="1223645"/>
            <a:ext cx="0" cy="103124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3"/>
          <p:cNvSpPr txBox="1"/>
          <p:nvPr/>
        </p:nvSpPr>
        <p:spPr>
          <a:xfrm>
            <a:off x="4151784" y="54868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未来市场需求增量情况</a:t>
            </a:r>
          </a:p>
        </p:txBody>
      </p:sp>
      <p:sp>
        <p:nvSpPr>
          <p:cNvPr id="17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152265" y="1484630"/>
            <a:ext cx="3888105" cy="3888105"/>
          </a:xfrm>
          <a:prstGeom prst="ellipse">
            <a:avLst/>
          </a:prstGeom>
          <a:noFill/>
          <a:ln w="317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655840" y="2492896"/>
            <a:ext cx="2796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广西田东锦盛化工有限公司</a:t>
            </a:r>
            <a:endParaRPr lang="en-US" altLang="zh-CN" sz="1400" b="1" dirty="0">
              <a:solidFill>
                <a:srgbClr val="7030A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新增产能</a:t>
            </a:r>
            <a:r>
              <a:rPr lang="en-US" altLang="zh-CN" sz="1400" b="1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25</a:t>
            </a:r>
            <a:r>
              <a:rPr lang="zh-CN" altLang="en-US" sz="1400" b="1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万吨</a:t>
            </a:r>
            <a:endParaRPr lang="en-US" altLang="zh-CN" sz="1400" b="1" dirty="0">
              <a:solidFill>
                <a:srgbClr val="7030A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百色田东</a:t>
            </a:r>
            <a:endParaRPr lang="en-US" altLang="zh-CN" sz="1400" b="1" dirty="0">
              <a:solidFill>
                <a:srgbClr val="7030A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400" b="1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2024</a:t>
            </a:r>
            <a:r>
              <a:rPr lang="zh-CN" altLang="en-US" sz="1400" b="1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年前后</a:t>
            </a:r>
          </a:p>
        </p:txBody>
      </p:sp>
      <p:sp>
        <p:nvSpPr>
          <p:cNvPr id="48" name="椭圆 47"/>
          <p:cNvSpPr/>
          <p:nvPr/>
        </p:nvSpPr>
        <p:spPr>
          <a:xfrm>
            <a:off x="1865630" y="2125980"/>
            <a:ext cx="2606040" cy="2606040"/>
          </a:xfrm>
          <a:prstGeom prst="ellipse">
            <a:avLst/>
          </a:prstGeom>
          <a:noFill/>
          <a:ln w="317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721600" y="2091055"/>
            <a:ext cx="2606040" cy="2606040"/>
          </a:xfrm>
          <a:prstGeom prst="ellipse">
            <a:avLst/>
          </a:prstGeom>
          <a:noFill/>
          <a:ln w="317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135560" y="2564904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B05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  <a:sym typeface="+mn-ea"/>
              </a:rPr>
              <a:t>广西华谊氯碱</a:t>
            </a:r>
            <a:endParaRPr lang="en-US" altLang="zh-CN" sz="1600" b="1" dirty="0">
              <a:solidFill>
                <a:srgbClr val="00B05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B05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新增产能</a:t>
            </a:r>
            <a:r>
              <a:rPr lang="en-US" altLang="zh-CN" sz="1600" b="1" dirty="0">
                <a:solidFill>
                  <a:srgbClr val="00B05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30</a:t>
            </a:r>
            <a:r>
              <a:rPr lang="zh-CN" altLang="en-US" sz="1600" b="1" dirty="0">
                <a:solidFill>
                  <a:srgbClr val="00B05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万吨</a:t>
            </a:r>
            <a:endParaRPr lang="en-US" altLang="zh-CN" sz="1600" b="1" dirty="0">
              <a:solidFill>
                <a:srgbClr val="00B05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B05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钦州市港口区</a:t>
            </a:r>
            <a:endParaRPr lang="en-US" altLang="zh-CN" sz="1600" b="1" dirty="0">
              <a:solidFill>
                <a:srgbClr val="00B05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00B05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2022</a:t>
            </a:r>
            <a:r>
              <a:rPr lang="zh-CN" altLang="en-US" sz="1600" b="1" dirty="0">
                <a:solidFill>
                  <a:srgbClr val="00B05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年</a:t>
            </a:r>
            <a:r>
              <a:rPr lang="en-US" altLang="zh-CN" sz="1600" b="1" dirty="0">
                <a:solidFill>
                  <a:srgbClr val="00B05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12</a:t>
            </a:r>
            <a:r>
              <a:rPr lang="zh-CN" altLang="en-US" sz="1600" b="1" dirty="0">
                <a:solidFill>
                  <a:srgbClr val="00B05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月份</a:t>
            </a:r>
            <a:endParaRPr lang="en-US" altLang="zh-CN" sz="1600" b="1" dirty="0">
              <a:solidFill>
                <a:srgbClr val="00B05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/>
            <a:endParaRPr lang="zh-CN" altLang="en-US" sz="1600" b="1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12224" y="2492896"/>
            <a:ext cx="1823412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现有其他装置通过技改扩等</a:t>
            </a:r>
            <a:endParaRPr lang="en-US" altLang="zh-CN" sz="1600" b="1" dirty="0">
              <a:solidFill>
                <a:srgbClr val="C0000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预计增产</a:t>
            </a:r>
            <a:r>
              <a:rPr lang="en-US" altLang="zh-CN" sz="1600" b="1" dirty="0">
                <a:solidFill>
                  <a:srgbClr val="C0000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10</a:t>
            </a:r>
            <a:r>
              <a:rPr lang="zh-CN" altLang="en-US" sz="1600" b="1" dirty="0">
                <a:solidFill>
                  <a:srgbClr val="C0000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万吨</a:t>
            </a:r>
            <a:endParaRPr lang="en-US" altLang="zh-CN" sz="1600" b="1" dirty="0">
              <a:solidFill>
                <a:srgbClr val="C0000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柳州、梧州</a:t>
            </a:r>
            <a:endParaRPr lang="en-US" altLang="zh-CN" sz="1600" b="1" dirty="0">
              <a:solidFill>
                <a:srgbClr val="C0000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时间未定</a:t>
            </a:r>
          </a:p>
        </p:txBody>
      </p:sp>
      <p:sp>
        <p:nvSpPr>
          <p:cNvPr id="53" name="新月形 52"/>
          <p:cNvSpPr/>
          <p:nvPr/>
        </p:nvSpPr>
        <p:spPr>
          <a:xfrm>
            <a:off x="770255" y="1880870"/>
            <a:ext cx="1008380" cy="3096895"/>
          </a:xfrm>
          <a:prstGeom prst="mo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4" name="新月形 53"/>
          <p:cNvSpPr/>
          <p:nvPr/>
        </p:nvSpPr>
        <p:spPr>
          <a:xfrm flipH="1">
            <a:off x="10556240" y="1880870"/>
            <a:ext cx="1008380" cy="3096895"/>
          </a:xfrm>
          <a:prstGeom prst="mo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3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39920" y="692785"/>
            <a:ext cx="3877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广西未来烧碱增产情况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5425" y="19050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4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  <a:p>
            <a:endParaRPr lang="en-US" altLang="zh-CN" sz="2400" b="1" dirty="0">
              <a:solidFill>
                <a:schemeClr val="accent2">
                  <a:lumMod val="40000"/>
                  <a:lumOff val="60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16990" y="2392045"/>
            <a:ext cx="9557385" cy="0"/>
          </a:xfrm>
          <a:prstGeom prst="line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317625" y="4097655"/>
            <a:ext cx="9557385" cy="0"/>
          </a:xfrm>
          <a:prstGeom prst="line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397125" y="2645410"/>
            <a:ext cx="693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未来三年，随着钦州氯碱化工一期项目（</a:t>
            </a:r>
            <a:r>
              <a:rPr lang="en-US" altLang="zh-CN" sz="1600" b="1" spc="3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30</a:t>
            </a:r>
            <a:r>
              <a:rPr lang="zh-CN" altLang="en-US" sz="1600" b="1" spc="3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万吨）投产，二期项目（</a:t>
            </a:r>
            <a:r>
              <a:rPr lang="en-US" altLang="zh-CN" sz="1600" b="1" spc="3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30</a:t>
            </a:r>
            <a:r>
              <a:rPr lang="zh-CN" altLang="en-US" sz="1600" b="1" spc="3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万吨）开工建设，百色田东锦盛化工新增氯碱一体化项目（</a:t>
            </a:r>
            <a:r>
              <a:rPr lang="en-US" altLang="zh-CN" sz="1600" b="1" spc="3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25</a:t>
            </a:r>
            <a:r>
              <a:rPr lang="zh-CN" altLang="en-US" sz="1600" b="1" spc="300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万吨）落地，广西烧碱产能将实现翻一番。</a:t>
            </a:r>
            <a:endParaRPr lang="zh-CN" altLang="en-US" sz="1600" dirty="0">
              <a:solidFill>
                <a:srgbClr val="00B0F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5600" y="1196752"/>
            <a:ext cx="66247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近三年来广西烧碱市场需求增速迅猛，本地产能基本原地徘徊，两者形成鲜明对比。</a:t>
            </a:r>
            <a:endParaRPr lang="zh-CN" altLang="en-US" sz="1600" dirty="0">
              <a:solidFill>
                <a:srgbClr val="00B05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95600" y="4509120"/>
            <a:ext cx="7299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未来三年广西将迎来烧碱产能新一轮的扩产浪潮，将基本实现本土“自给自足”，更好的服务于广西产业发展。</a:t>
            </a:r>
            <a:endParaRPr lang="zh-CN" altLang="en-US" sz="1600" dirty="0">
              <a:solidFill>
                <a:srgbClr val="0070C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99856" y="54868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广西未来增产情况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559496" y="1412776"/>
            <a:ext cx="648072" cy="648072"/>
            <a:chOff x="3127" y="4050"/>
            <a:chExt cx="2040" cy="2040"/>
          </a:xfrm>
        </p:grpSpPr>
        <p:sp>
          <p:nvSpPr>
            <p:cNvPr id="18" name="椭圆 17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Regular" panose="020B0500000000000000" charset="-122"/>
                  <a:ea typeface="思源黑体 CN Regular" panose="020B0500000000000000" charset="-122"/>
                </a:rPr>
                <a:t>1</a:t>
              </a:r>
              <a:endParaRPr lang="zh-CN" altLang="en-US" dirty="0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59496" y="4581128"/>
            <a:ext cx="648072" cy="648072"/>
            <a:chOff x="3127" y="4050"/>
            <a:chExt cx="2040" cy="2040"/>
          </a:xfrm>
        </p:grpSpPr>
        <p:sp>
          <p:nvSpPr>
            <p:cNvPr id="21" name="椭圆 20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Regular" panose="020B0500000000000000" charset="-122"/>
                  <a:ea typeface="思源黑体 CN Regular" panose="020B0500000000000000" charset="-122"/>
                </a:rPr>
                <a:t>3</a:t>
              </a:r>
              <a:endParaRPr lang="zh-CN" altLang="en-US" dirty="0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59496" y="2996952"/>
            <a:ext cx="648072" cy="648072"/>
            <a:chOff x="3127" y="4050"/>
            <a:chExt cx="2040" cy="2040"/>
          </a:xfrm>
        </p:grpSpPr>
        <p:sp>
          <p:nvSpPr>
            <p:cNvPr id="24" name="椭圆 23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Regular" panose="020B0500000000000000" charset="-122"/>
                  <a:ea typeface="思源黑体 CN Regular" panose="020B0500000000000000" charset="-122"/>
                </a:rPr>
                <a:t>2</a:t>
              </a:r>
              <a:endParaRPr lang="zh-CN" altLang="en-US" dirty="0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 bwMode="auto">
          <a:xfrm>
            <a:off x="7392144" y="1916832"/>
            <a:ext cx="3822719" cy="3384376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公司位于百色田东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锦江产业园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区，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于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2007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年由杭州锦江集团投资兴建，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与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锦鑫化工、锦亿科技、锦康锰业、锦桂科技、锦泽化工、锦鑫稀材等主体组成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一体化循环产业园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，占地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2000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多亩，员工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1700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多人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并带动发展了新特化工、锦星化工、世裕科技等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13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家周边下游企业。</a:t>
            </a:r>
            <a:endParaRPr lang="zh-CN" altLang="en-US" sz="1600" b="1" spc="300" dirty="0">
              <a:solidFill>
                <a:srgbClr val="1F74AD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 bwMode="auto">
          <a:xfrm>
            <a:off x="6235496" y="1732475"/>
            <a:ext cx="4902840" cy="367817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97500"/>
          </a:bodyPr>
          <a:lstStyle/>
          <a:p>
            <a:pPr>
              <a:lnSpc>
                <a:spcPct val="120000"/>
              </a:lnSpc>
            </a:pPr>
            <a:endParaRPr lang="zh-CN" altLang="en-US" sz="1400" spc="150" dirty="0"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 bwMode="auto">
          <a:xfrm flipH="1">
            <a:off x="7104112" y="3356992"/>
            <a:ext cx="146624" cy="146627"/>
          </a:xfrm>
          <a:prstGeom prst="ellipse">
            <a:avLst/>
          </a:prstGeom>
          <a:solidFill>
            <a:srgbClr val="3498DB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0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4295800" y="7647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广西田东锦盛化工介绍</a:t>
            </a:r>
          </a:p>
        </p:txBody>
      </p:sp>
      <p:pic>
        <p:nvPicPr>
          <p:cNvPr id="1026" name="Picture 2" descr="C:\Users\ADMINI~1\AppData\Local\Temp\360zip$Temp\360$0\园区鸟瞰图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424" y="1340768"/>
            <a:ext cx="5904656" cy="4289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 bwMode="auto">
          <a:xfrm>
            <a:off x="6235496" y="1732475"/>
            <a:ext cx="4902840" cy="367817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97500"/>
          </a:bodyPr>
          <a:lstStyle/>
          <a:p>
            <a:pPr>
              <a:lnSpc>
                <a:spcPct val="120000"/>
              </a:lnSpc>
            </a:pPr>
            <a:endParaRPr lang="zh-CN" altLang="en-US" sz="1400" spc="150" dirty="0"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 bwMode="auto">
          <a:xfrm flipH="1">
            <a:off x="6023992" y="3212976"/>
            <a:ext cx="146624" cy="146627"/>
          </a:xfrm>
          <a:prstGeom prst="ellipse">
            <a:avLst/>
          </a:prstGeom>
          <a:solidFill>
            <a:srgbClr val="1AA3AA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0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7" name="文本框 13"/>
          <p:cNvSpPr txBox="1"/>
          <p:nvPr/>
        </p:nvSpPr>
        <p:spPr>
          <a:xfrm>
            <a:off x="4295800" y="7647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广西田东锦盛化工介绍</a:t>
            </a:r>
          </a:p>
        </p:txBody>
      </p:sp>
      <p:sp>
        <p:nvSpPr>
          <p:cNvPr id="20" name="矩形 19"/>
          <p:cNvSpPr/>
          <p:nvPr/>
        </p:nvSpPr>
        <p:spPr>
          <a:xfrm>
            <a:off x="6384032" y="1916832"/>
            <a:ext cx="4536504" cy="298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田东锦江产业园经过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10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多年的发展，已形成有色、化工、冶金、电厂等产业多元化发展的格局，主要产业有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220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年氧化铝、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50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年离子膜烧碱、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30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年甲烷氯化物、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年硅锰合金等，各产业之间互动协调发展，配套设施齐全，资源高效利用，产业园循环经济已初具规模。</a:t>
            </a:r>
            <a:endParaRPr lang="zh-CN" altLang="en-US" sz="1600" b="1" spc="300" dirty="0">
              <a:solidFill>
                <a:srgbClr val="1F74AD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368" y="1340768"/>
            <a:ext cx="561662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 bwMode="auto">
          <a:xfrm>
            <a:off x="6235496" y="1732475"/>
            <a:ext cx="4902840" cy="367817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97500"/>
          </a:bodyPr>
          <a:lstStyle/>
          <a:p>
            <a:pPr>
              <a:lnSpc>
                <a:spcPct val="120000"/>
              </a:lnSpc>
            </a:pPr>
            <a:endParaRPr lang="zh-CN" altLang="en-US" sz="1400" spc="150" dirty="0"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2"/>
            </p:custDataLst>
          </p:nvPr>
        </p:nvSpPr>
        <p:spPr bwMode="auto">
          <a:xfrm flipH="1">
            <a:off x="6600056" y="3140968"/>
            <a:ext cx="146624" cy="146627"/>
          </a:xfrm>
          <a:prstGeom prst="ellipse">
            <a:avLst/>
          </a:prstGeom>
          <a:solidFill>
            <a:srgbClr val="69A35B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0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88088" y="2060848"/>
            <a:ext cx="4511824" cy="300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“十四五”期间，公司将重点发展建设“化工新材料一体化项目”。项目内容主要包括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25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年离子膜烧碱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、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年有机硅、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30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年甲烷氯化物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及配套公辅设施。上述项目计划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2023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年初开始动土建设，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2024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年中投入运行。新一期项目投产后公司烧碱产能将从现有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50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万吨提升到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75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万吨。</a:t>
            </a:r>
          </a:p>
        </p:txBody>
      </p:sp>
      <p:sp>
        <p:nvSpPr>
          <p:cNvPr id="20" name="文本框 13"/>
          <p:cNvSpPr txBox="1"/>
          <p:nvPr/>
        </p:nvSpPr>
        <p:spPr>
          <a:xfrm>
            <a:off x="4295800" y="7647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广西田东锦盛化工介绍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1556792"/>
            <a:ext cx="54006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5400000" flipH="1">
            <a:off x="-1449070" y="1449070"/>
            <a:ext cx="6858635" cy="396049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 flipH="1">
            <a:off x="-236855" y="236855"/>
            <a:ext cx="5605145" cy="5131435"/>
          </a:xfrm>
          <a:prstGeom prst="triangle">
            <a:avLst>
              <a:gd name="adj" fmla="val 7538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flipH="1">
            <a:off x="109855" y="4300855"/>
            <a:ext cx="4912360" cy="2557780"/>
          </a:xfrm>
          <a:prstGeom prst="triangle">
            <a:avLst>
              <a:gd name="adj" fmla="val 399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 flipH="1">
            <a:off x="170815" y="0"/>
            <a:ext cx="10298430" cy="1505585"/>
          </a:xfrm>
          <a:prstGeom prst="triangle">
            <a:avLst>
              <a:gd name="adj" fmla="val 5474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62780" y="2292985"/>
            <a:ext cx="6106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chemeClr val="accent3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感  谢  聆  听</a:t>
            </a:r>
            <a:endParaRPr lang="en-US" altLang="zh-CN" sz="8000" dirty="0">
              <a:solidFill>
                <a:schemeClr val="accent3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11824" y="3717032"/>
            <a:ext cx="6461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4F78C9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THANKS FOR YOUR LISTENING</a:t>
            </a:r>
          </a:p>
        </p:txBody>
      </p:sp>
      <p:sp>
        <p:nvSpPr>
          <p:cNvPr id="10" name="矩形 9"/>
          <p:cNvSpPr/>
          <p:nvPr/>
        </p:nvSpPr>
        <p:spPr>
          <a:xfrm>
            <a:off x="5022215" y="4982210"/>
            <a:ext cx="6170295" cy="4711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33670" y="5033010"/>
            <a:ext cx="2762885" cy="360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思源黑体 CN Regular" panose="020B0500000000000000" charset="-122"/>
                <a:ea typeface="思源黑体 CN Regular" panose="020B0500000000000000" charset="-122"/>
              </a:rPr>
              <a:t>黄灵驹</a:t>
            </a:r>
          </a:p>
        </p:txBody>
      </p:sp>
      <p:sp>
        <p:nvSpPr>
          <p:cNvPr id="12" name="矩形 11"/>
          <p:cNvSpPr/>
          <p:nvPr/>
        </p:nvSpPr>
        <p:spPr>
          <a:xfrm>
            <a:off x="8220075" y="5033645"/>
            <a:ext cx="2762885" cy="3600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33670" y="503364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汇报人：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20075" y="5024755"/>
            <a:ext cx="2583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联系方式：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15177635512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50360" y="771525"/>
            <a:ext cx="170243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accent1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目录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83580" y="1048385"/>
            <a:ext cx="27838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CONTENTS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53865" y="4027170"/>
            <a:ext cx="85471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430655" y="2212340"/>
            <a:ext cx="1295400" cy="1295400"/>
            <a:chOff x="3127" y="4050"/>
            <a:chExt cx="2040" cy="2040"/>
          </a:xfrm>
        </p:grpSpPr>
        <p:sp>
          <p:nvSpPr>
            <p:cNvPr id="11" name="椭圆 10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34810" y="2212340"/>
            <a:ext cx="1295400" cy="1295400"/>
            <a:chOff x="3127" y="4050"/>
            <a:chExt cx="2040" cy="2040"/>
          </a:xfrm>
        </p:grpSpPr>
        <p:sp>
          <p:nvSpPr>
            <p:cNvPr id="16" name="椭圆 15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33520" y="2212340"/>
            <a:ext cx="1295400" cy="1295400"/>
            <a:chOff x="3127" y="4050"/>
            <a:chExt cx="2040" cy="2040"/>
          </a:xfrm>
        </p:grpSpPr>
        <p:sp>
          <p:nvSpPr>
            <p:cNvPr id="19" name="椭圆 18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353550" y="2211705"/>
            <a:ext cx="1295400" cy="1295400"/>
            <a:chOff x="3127" y="4050"/>
            <a:chExt cx="2040" cy="2040"/>
          </a:xfrm>
        </p:grpSpPr>
        <p:sp>
          <p:nvSpPr>
            <p:cNvPr id="22" name="椭圆 21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729105" y="2506980"/>
            <a:ext cx="698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01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31970" y="2506980"/>
            <a:ext cx="698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02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33260" y="2506345"/>
            <a:ext cx="698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03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652000" y="2506345"/>
            <a:ext cx="698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04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0915" y="420878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国内氯碱发展简述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573780" y="420878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广西烧碱现状和发展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275070" y="420878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广西市场需求和供给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893810" y="420878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锦盛化工企业介绍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1651000" y="4027170"/>
            <a:ext cx="85471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955155" y="4027170"/>
            <a:ext cx="85471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573895" y="4027170"/>
            <a:ext cx="85471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" name="流程图: 显示 2"/>
          <p:cNvSpPr/>
          <p:nvPr/>
        </p:nvSpPr>
        <p:spPr>
          <a:xfrm>
            <a:off x="847725" y="1790700"/>
            <a:ext cx="1896110" cy="1326515"/>
          </a:xfrm>
          <a:prstGeom prst="flowChartDisplay">
            <a:avLst/>
          </a:prstGeom>
          <a:solidFill>
            <a:schemeClr val="accent1">
              <a:lumMod val="40000"/>
              <a:lumOff val="60000"/>
            </a:schemeClr>
          </a:solidFill>
          <a:ln w="666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" name="流程图: 显示 3"/>
          <p:cNvSpPr/>
          <p:nvPr/>
        </p:nvSpPr>
        <p:spPr>
          <a:xfrm>
            <a:off x="847725" y="3234690"/>
            <a:ext cx="1896110" cy="1326515"/>
          </a:xfrm>
          <a:prstGeom prst="flowChartDisplay">
            <a:avLst/>
          </a:prstGeom>
          <a:solidFill>
            <a:schemeClr val="accent1">
              <a:lumMod val="40000"/>
              <a:lumOff val="60000"/>
            </a:schemeClr>
          </a:solidFill>
          <a:ln w="666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" name="流程图: 显示 4"/>
          <p:cNvSpPr/>
          <p:nvPr/>
        </p:nvSpPr>
        <p:spPr>
          <a:xfrm flipH="1">
            <a:off x="2879725" y="1790700"/>
            <a:ext cx="1896110" cy="1326515"/>
          </a:xfrm>
          <a:prstGeom prst="flowChartDisplay">
            <a:avLst/>
          </a:prstGeom>
          <a:solidFill>
            <a:schemeClr val="accent1">
              <a:lumMod val="40000"/>
              <a:lumOff val="60000"/>
            </a:schemeClr>
          </a:solidFill>
          <a:ln w="666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6" name="流程图: 显示 5"/>
          <p:cNvSpPr/>
          <p:nvPr/>
        </p:nvSpPr>
        <p:spPr>
          <a:xfrm flipH="1">
            <a:off x="2879725" y="3234690"/>
            <a:ext cx="1896110" cy="1326515"/>
          </a:xfrm>
          <a:prstGeom prst="flowChartDisplay">
            <a:avLst/>
          </a:prstGeom>
          <a:solidFill>
            <a:schemeClr val="accent1">
              <a:lumMod val="40000"/>
              <a:lumOff val="60000"/>
            </a:schemeClr>
          </a:solidFill>
          <a:ln w="666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432" y="2060848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B0F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4600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71464" y="350100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DC6A24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700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27648" y="2132856"/>
            <a:ext cx="1755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7030A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1.00%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55640" y="35730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E650E6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84.41%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28360" y="1219835"/>
            <a:ext cx="5725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2022</a:t>
            </a:r>
            <a:r>
              <a:rPr lang="zh-CN" altLang="en-US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年全国烧碱产能为</a:t>
            </a:r>
            <a:r>
              <a:rPr lang="en-US" altLang="zh-CN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4600</a:t>
            </a:r>
            <a:r>
              <a:rPr lang="zh-CN" altLang="en-US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万吨，较</a:t>
            </a:r>
            <a:r>
              <a:rPr lang="en-US" altLang="zh-CN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2018</a:t>
            </a:r>
            <a:r>
              <a:rPr lang="zh-CN" altLang="en-US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年的</a:t>
            </a:r>
            <a:r>
              <a:rPr lang="en-US" altLang="zh-CN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3700</a:t>
            </a:r>
            <a:r>
              <a:rPr lang="zh-CN" altLang="en-US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万吨，增加了</a:t>
            </a:r>
            <a:r>
              <a:rPr lang="en-US" altLang="zh-CN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800</a:t>
            </a:r>
            <a:r>
              <a:rPr lang="zh-CN" altLang="en-US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万吨，增幅达</a:t>
            </a:r>
            <a:r>
              <a:rPr lang="en-US" altLang="zh-CN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23%</a:t>
            </a:r>
            <a:r>
              <a:rPr lang="zh-CN" altLang="en-US" sz="1600" b="1" dirty="0">
                <a:solidFill>
                  <a:srgbClr val="00B0F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，产能分布主要集中在山东、江苏、新疆、内蒙、河南、浙江等地。</a:t>
            </a:r>
          </a:p>
        </p:txBody>
      </p:sp>
      <p:sp>
        <p:nvSpPr>
          <p:cNvPr id="13" name="椭圆 12"/>
          <p:cNvSpPr/>
          <p:nvPr/>
        </p:nvSpPr>
        <p:spPr>
          <a:xfrm>
            <a:off x="5492115" y="1526540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28360" y="2287270"/>
            <a:ext cx="5725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2022</a:t>
            </a: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年烧碱新增产能</a:t>
            </a:r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40</a:t>
            </a: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万吨，产能增长率不足</a:t>
            </a:r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1.00%</a:t>
            </a: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。近几年来烧碱产能增速明显放缓，主因是国家对能耗双控管控较严，企业新项目投建困难。</a:t>
            </a:r>
          </a:p>
        </p:txBody>
      </p:sp>
      <p:sp>
        <p:nvSpPr>
          <p:cNvPr id="15" name="椭圆 14"/>
          <p:cNvSpPr/>
          <p:nvPr/>
        </p:nvSpPr>
        <p:spPr>
          <a:xfrm>
            <a:off x="5492115" y="2593975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28360" y="3390265"/>
            <a:ext cx="572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截至今年</a:t>
            </a:r>
            <a:r>
              <a:rPr lang="en-US" altLang="zh-CN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8</a:t>
            </a:r>
            <a:r>
              <a:rPr lang="zh-CN" altLang="en-US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月份，国内</a:t>
            </a:r>
            <a:r>
              <a:rPr lang="en-US" altLang="zh-CN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2022</a:t>
            </a:r>
            <a:r>
              <a:rPr lang="zh-CN" altLang="en-US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年烧碱开工率为</a:t>
            </a:r>
            <a:r>
              <a:rPr lang="en-US" altLang="zh-CN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84.41%</a:t>
            </a:r>
            <a:r>
              <a:rPr lang="zh-CN" altLang="en-US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，较</a:t>
            </a:r>
            <a:r>
              <a:rPr lang="en-US" altLang="zh-CN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2018</a:t>
            </a:r>
            <a:r>
              <a:rPr lang="zh-CN" altLang="en-US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年的</a:t>
            </a:r>
            <a:r>
              <a:rPr lang="en-US" altLang="zh-CN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80.62%</a:t>
            </a:r>
            <a:r>
              <a:rPr lang="zh-CN" altLang="en-US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高出</a:t>
            </a:r>
            <a:r>
              <a:rPr lang="en-US" altLang="zh-CN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3.79</a:t>
            </a:r>
            <a:r>
              <a:rPr lang="zh-CN" altLang="en-US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个百分点，即等于释放了</a:t>
            </a:r>
            <a:r>
              <a:rPr lang="en-US" altLang="zh-CN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174</a:t>
            </a:r>
            <a:r>
              <a:rPr lang="zh-CN" altLang="en-US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</a:t>
            </a:r>
            <a:r>
              <a:rPr lang="en-US" altLang="zh-CN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/</a:t>
            </a:r>
            <a:r>
              <a:rPr lang="zh-CN" altLang="en-US" sz="16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年的烧碱产量，创近五年来的新高。</a:t>
            </a:r>
          </a:p>
        </p:txBody>
      </p:sp>
      <p:sp>
        <p:nvSpPr>
          <p:cNvPr id="17" name="椭圆 16"/>
          <p:cNvSpPr/>
          <p:nvPr/>
        </p:nvSpPr>
        <p:spPr>
          <a:xfrm>
            <a:off x="5492115" y="3696970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28360" y="4489450"/>
            <a:ext cx="572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2022</a:t>
            </a:r>
            <a:r>
              <a:rPr lang="zh-CN" altLang="en-US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年国内烧碱装置中，片碱产能约</a:t>
            </a:r>
            <a:r>
              <a:rPr lang="en-US" altLang="zh-CN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700</a:t>
            </a:r>
            <a:r>
              <a:rPr lang="zh-CN" altLang="en-US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万年，较</a:t>
            </a:r>
            <a:r>
              <a:rPr lang="en-US" altLang="zh-CN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2018</a:t>
            </a:r>
            <a:r>
              <a:rPr lang="zh-CN" altLang="en-US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</a:t>
            </a:r>
            <a:r>
              <a:rPr lang="en-US" altLang="zh-CN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530</a:t>
            </a:r>
            <a:r>
              <a:rPr lang="zh-CN" altLang="en-US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万吨增加了</a:t>
            </a:r>
            <a:r>
              <a:rPr lang="en-US" altLang="zh-CN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170</a:t>
            </a:r>
            <a:r>
              <a:rPr lang="zh-CN" altLang="en-US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万吨，增幅高达</a:t>
            </a:r>
            <a:r>
              <a:rPr lang="en-US" altLang="zh-CN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32%</a:t>
            </a:r>
            <a:r>
              <a:rPr lang="zh-CN" altLang="en-US" sz="1600" b="1" dirty="0">
                <a:solidFill>
                  <a:srgbClr val="DC6A24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。片碱产能主要集中在西北和华北地区。</a:t>
            </a:r>
          </a:p>
        </p:txBody>
      </p:sp>
      <p:sp>
        <p:nvSpPr>
          <p:cNvPr id="19" name="椭圆 18"/>
          <p:cNvSpPr/>
          <p:nvPr/>
        </p:nvSpPr>
        <p:spPr>
          <a:xfrm>
            <a:off x="5492115" y="4796155"/>
            <a:ext cx="215900" cy="21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20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21" name="文本框 13"/>
          <p:cNvSpPr txBox="1"/>
          <p:nvPr/>
        </p:nvSpPr>
        <p:spPr>
          <a:xfrm>
            <a:off x="839417" y="62068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 </a:t>
            </a:r>
            <a:endParaRPr lang="zh-CN" altLang="en-US" sz="1600" b="1" dirty="0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  <a:sym typeface="+mn-ea"/>
            </a:endParaRPr>
          </a:p>
        </p:txBody>
      </p:sp>
      <p:sp>
        <p:nvSpPr>
          <p:cNvPr id="22" name="文本框 13"/>
          <p:cNvSpPr txBox="1"/>
          <p:nvPr/>
        </p:nvSpPr>
        <p:spPr>
          <a:xfrm>
            <a:off x="4007768" y="620688"/>
            <a:ext cx="216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国内烧碱概况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1"/>
            <a:ext cx="12192000" cy="548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60096" y="1844824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截至</a:t>
            </a:r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2022</a:t>
            </a: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</a:t>
            </a:r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8</a:t>
            </a: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月份，广西在运行的烧碱产能合计为</a:t>
            </a:r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88</a:t>
            </a: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万吨。分布在桂西的百色市、桂北的柳州市及桂东的梧州市。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32104" y="3284984"/>
            <a:ext cx="39624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2021</a:t>
            </a: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年广西烧碱产量</a:t>
            </a:r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81</a:t>
            </a: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万吨，预计今年产量为</a:t>
            </a:r>
            <a:r>
              <a:rPr lang="en-US" altLang="zh-CN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86</a:t>
            </a: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万吨，生产稳定、产能利用率高。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1271464" y="1772816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4583832" y="908720"/>
            <a:ext cx="216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广西烧碱产能</a:t>
            </a:r>
          </a:p>
        </p:txBody>
      </p:sp>
      <p:sp>
        <p:nvSpPr>
          <p:cNvPr id="12" name="文本框 10"/>
          <p:cNvSpPr txBox="1"/>
          <p:nvPr/>
        </p:nvSpPr>
        <p:spPr>
          <a:xfrm>
            <a:off x="7104112" y="4437112"/>
            <a:ext cx="403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近三年未有新产能投放，本土氯碱企业均集中力量发展“耗氯耗酸”产业链，解决氯平衡难度。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023992" y="2132856"/>
            <a:ext cx="648072" cy="648072"/>
            <a:chOff x="3127" y="4050"/>
            <a:chExt cx="2040" cy="2040"/>
          </a:xfrm>
        </p:grpSpPr>
        <p:sp>
          <p:nvSpPr>
            <p:cNvPr id="14" name="椭圆 13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Regular" panose="020B0500000000000000" charset="-122"/>
                  <a:ea typeface="思源黑体 CN Regular" panose="020B0500000000000000" charset="-122"/>
                </a:rPr>
                <a:t>1</a:t>
              </a:r>
              <a:endParaRPr lang="zh-CN" altLang="en-US" dirty="0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96000" y="4653136"/>
            <a:ext cx="648072" cy="648072"/>
            <a:chOff x="3127" y="4050"/>
            <a:chExt cx="2040" cy="2040"/>
          </a:xfrm>
        </p:grpSpPr>
        <p:sp>
          <p:nvSpPr>
            <p:cNvPr id="17" name="椭圆 16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Regular" panose="020B0500000000000000" charset="-122"/>
                  <a:ea typeface="思源黑体 CN Regular" panose="020B0500000000000000" charset="-122"/>
                </a:rPr>
                <a:t>3</a:t>
              </a:r>
              <a:endParaRPr lang="zh-CN" altLang="en-US" dirty="0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23992" y="3429000"/>
            <a:ext cx="648072" cy="648072"/>
            <a:chOff x="3127" y="4050"/>
            <a:chExt cx="2040" cy="2040"/>
          </a:xfrm>
        </p:grpSpPr>
        <p:sp>
          <p:nvSpPr>
            <p:cNvPr id="20" name="椭圆 19"/>
            <p:cNvSpPr/>
            <p:nvPr/>
          </p:nvSpPr>
          <p:spPr>
            <a:xfrm>
              <a:off x="3127" y="4050"/>
              <a:ext cx="2040" cy="20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269" y="4192"/>
              <a:ext cx="1756" cy="17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CN Regular" panose="020B0500000000000000" charset="-122"/>
                  <a:ea typeface="思源黑体 CN Regular" panose="020B0500000000000000" charset="-122"/>
                </a:rPr>
                <a:t>2</a:t>
              </a:r>
              <a:endParaRPr lang="zh-CN" altLang="en-US" dirty="0"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16990" y="2392045"/>
            <a:ext cx="9557385" cy="0"/>
          </a:xfrm>
          <a:prstGeom prst="line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317625" y="4097655"/>
            <a:ext cx="9557385" cy="0"/>
          </a:xfrm>
          <a:prstGeom prst="line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271464" y="1196752"/>
            <a:ext cx="1080135" cy="1080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94875" y="2704465"/>
            <a:ext cx="1080135" cy="1080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6990" y="4429760"/>
            <a:ext cx="1080135" cy="1080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1584" y="2780928"/>
            <a:ext cx="7299960" cy="85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广西本土的小煤炭资源已基本枯竭，工业用煤均依赖北方资源及进口，发电及产蒸汽的用煤成本高于北方同行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15-20%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23592" y="4509120"/>
            <a:ext cx="828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随着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2021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年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10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月份国家对工业电价上调及当前执行新的“峰、谷、平”电价政策，烧碱生产用电成本较调整前增加三分之一。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15480" y="1412776"/>
            <a:ext cx="8350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Calibri Light" panose="020F0302020204030204" charset="0"/>
              </a:rPr>
              <a:t>盐</a:t>
            </a:r>
          </a:p>
          <a:p>
            <a:pPr algn="ctr"/>
            <a:endParaRPr lang="en-US" altLang="zh-CN" sz="4800" dirty="0">
              <a:solidFill>
                <a:schemeClr val="bg2">
                  <a:lumMod val="7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12424" y="2924944"/>
            <a:ext cx="83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C3300"/>
                </a:solidFill>
                <a:latin typeface="思源黑体 CN Regular" panose="020B0500000000000000" charset="-122"/>
                <a:ea typeface="思源黑体 CN Regular" panose="020B0500000000000000" charset="-122"/>
                <a:cs typeface="Calibri Light" panose="020F0302020204030204" charset="0"/>
              </a:rPr>
              <a:t>煤</a:t>
            </a:r>
            <a:endParaRPr lang="en-US" altLang="zh-CN" sz="2800" dirty="0">
              <a:solidFill>
                <a:srgbClr val="CC3300"/>
              </a:solidFill>
              <a:latin typeface="思源黑体 CN Regular" panose="020B0500000000000000" charset="-122"/>
              <a:ea typeface="思源黑体 CN Regular" panose="020B0500000000000000" charset="-122"/>
              <a:cs typeface="Calibri Light" panose="020F03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15480" y="4653136"/>
            <a:ext cx="83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650E6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电</a:t>
            </a:r>
            <a:endParaRPr lang="en-US" altLang="zh-CN" sz="2800" b="1" dirty="0">
              <a:solidFill>
                <a:srgbClr val="E650E6"/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67608" y="126876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盐是氯碱生产中主要原料，也是烧碱成本的核心要素之一。广西本土不产盐，均依赖外省输入及进口，采购成本高于国内其他省份同行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25%-30%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。未来周边省份输入量缩减的局面在加剧，成本依然见涨。</a:t>
            </a:r>
            <a:endParaRPr lang="zh-CN" altLang="en-US" dirty="0"/>
          </a:p>
        </p:txBody>
      </p:sp>
      <p:sp>
        <p:nvSpPr>
          <p:cNvPr id="17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4223792" y="5486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烧碱成本增幅凸显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43872" y="2780928"/>
            <a:ext cx="600381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国内耗氯产业主要集中在聚氯乙烯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(PVC)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、甲烷氯化物、氯化石蜡、氯化聚乙烯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(CPE)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等行业，其中聚氯乙烯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(PVC)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行业是主力军，并受基建房地产影响明显。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15680" y="4509120"/>
            <a:ext cx="7489517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000"/>
              </a:lnSpc>
            </a:pP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当前房地产市场低迷，多数耗氯耗酸产品需求大幅回落，售价也跌穿成本，所以今年氯酸售价“倒贴”的现象时常出现。在此情况的影响下，“以碱养氯”成为今年氯碱行业的共识，未来也将持续一段较长的时间，氯碱平衡的难度和代价均在飘升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575720" y="1268760"/>
            <a:ext cx="727280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烧碱生产工艺确定了氯碱产品结构的比率：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0.9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：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1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ea"/>
              </a:rPr>
              <a:t>，两者相生相伴，无法实现人为分割或者控制。在国内的消费市场上，氯与碱的表现并非“携手共进”，而是一派“相克相杀”的局面，跷跷板特性明显。</a:t>
            </a:r>
            <a:endParaRPr lang="zh-CN" altLang="en-US" dirty="0"/>
          </a:p>
        </p:txBody>
      </p:sp>
      <p:sp>
        <p:nvSpPr>
          <p:cNvPr id="17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4223792" y="548680"/>
            <a:ext cx="38164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氯、碱平衡困难加剧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6" y="2564904"/>
            <a:ext cx="2376264" cy="14890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9456" y="4221088"/>
            <a:ext cx="1733443" cy="15841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9456" y="836712"/>
            <a:ext cx="1746885" cy="15659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>
            <p:custDataLst>
              <p:tags r:id="rId1"/>
            </p:custDataLst>
          </p:nvPr>
        </p:nvSpPr>
        <p:spPr bwMode="auto">
          <a:xfrm flipH="1">
            <a:off x="6010790" y="1459155"/>
            <a:ext cx="146624" cy="146627"/>
          </a:xfrm>
          <a:prstGeom prst="ellipse">
            <a:avLst/>
          </a:prstGeom>
          <a:solidFill>
            <a:srgbClr val="1F74AD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 bwMode="auto">
          <a:xfrm>
            <a:off x="6240016" y="1196752"/>
            <a:ext cx="4902839" cy="799865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截至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2022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9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月份，广西烧碱市场需求为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163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.</a:t>
            </a:r>
            <a:endParaRPr lang="zh-CN" altLang="en-US" sz="1600" b="1" spc="300" dirty="0">
              <a:solidFill>
                <a:srgbClr val="1F74AD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 bwMode="auto">
          <a:xfrm flipH="1">
            <a:off x="6010790" y="2339475"/>
            <a:ext cx="146624" cy="146627"/>
          </a:xfrm>
          <a:prstGeom prst="ellipse">
            <a:avLst/>
          </a:prstGeom>
          <a:solidFill>
            <a:srgbClr val="3498DB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 bwMode="auto">
          <a:xfrm>
            <a:off x="6240016" y="2060848"/>
            <a:ext cx="4902839" cy="792088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较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2019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年的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125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年增加了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38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年，增幅为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30.4%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，主要得益于近三年来氧化铝、新能源及造纸的快速发展。</a:t>
            </a: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 bwMode="auto">
          <a:xfrm flipH="1">
            <a:off x="6023992" y="3501008"/>
            <a:ext cx="146624" cy="146627"/>
          </a:xfrm>
          <a:prstGeom prst="ellipse">
            <a:avLst/>
          </a:prstGeom>
          <a:solidFill>
            <a:srgbClr val="1AA3AA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 bwMode="auto">
          <a:xfrm>
            <a:off x="6240016" y="3284984"/>
            <a:ext cx="4902839" cy="560883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广西烧碱市场主要集中在氧化铝行业，占市场总容量的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76.1%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，但较三年前明显下降。</a:t>
            </a:r>
          </a:p>
        </p:txBody>
      </p:sp>
      <p:sp>
        <p:nvSpPr>
          <p:cNvPr id="7" name="椭圆 6"/>
          <p:cNvSpPr/>
          <p:nvPr>
            <p:custDataLst>
              <p:tags r:id="rId7"/>
            </p:custDataLst>
          </p:nvPr>
        </p:nvSpPr>
        <p:spPr bwMode="auto">
          <a:xfrm flipH="1">
            <a:off x="6023992" y="4509120"/>
            <a:ext cx="146624" cy="146627"/>
          </a:xfrm>
          <a:prstGeom prst="ellipse">
            <a:avLst/>
          </a:prstGeom>
          <a:solidFill>
            <a:srgbClr val="69A35B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 bwMode="auto">
          <a:xfrm>
            <a:off x="6312024" y="4221088"/>
            <a:ext cx="4902839" cy="870382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广西新能源及造纸行业的发展迅速，对烧碱的需求已经站上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30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/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年的级别，成为广西烧碱市场的重要支撑。</a:t>
            </a: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graphicFrame>
        <p:nvGraphicFramePr>
          <p:cNvPr id="29" name="图表 28"/>
          <p:cNvGraphicFramePr/>
          <p:nvPr/>
        </p:nvGraphicFramePr>
        <p:xfrm>
          <a:off x="911424" y="1340768"/>
          <a:ext cx="4572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0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4295800" y="7647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广西烧碱需求及构成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>
            <p:custDataLst>
              <p:tags r:id="rId1"/>
            </p:custDataLst>
          </p:nvPr>
        </p:nvSpPr>
        <p:spPr bwMode="auto">
          <a:xfrm flipH="1">
            <a:off x="5951984" y="3212976"/>
            <a:ext cx="146624" cy="146627"/>
          </a:xfrm>
          <a:prstGeom prst="ellipse">
            <a:avLst/>
          </a:prstGeom>
          <a:solidFill>
            <a:srgbClr val="1F74AD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 bwMode="auto">
          <a:xfrm>
            <a:off x="6168008" y="3068960"/>
            <a:ext cx="4902839" cy="36004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2019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年广西天桂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80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万吨项目投产</a:t>
            </a: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 bwMode="auto">
          <a:xfrm>
            <a:off x="5879976" y="1556792"/>
            <a:ext cx="4902840" cy="720080"/>
          </a:xfrm>
          <a:prstGeom prst="rect">
            <a:avLst/>
          </a:prstGeom>
          <a:noFill/>
        </p:spPr>
        <p:txBody>
          <a:bodyPr wrap="square" lIns="90000" tIns="0" rIns="90000" bIns="46800">
            <a:normAutofit fontScale="97500"/>
          </a:bodyPr>
          <a:lstStyle/>
          <a:p>
            <a:pPr>
              <a:lnSpc>
                <a:spcPct val="120000"/>
              </a:lnSpc>
            </a:pPr>
            <a:endParaRPr lang="zh-CN" altLang="en-US" sz="1400" spc="150" dirty="0"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 bwMode="auto">
          <a:xfrm flipH="1">
            <a:off x="5951984" y="3717032"/>
            <a:ext cx="146624" cy="146627"/>
          </a:xfrm>
          <a:prstGeom prst="ellipse">
            <a:avLst/>
          </a:prstGeom>
          <a:solidFill>
            <a:srgbClr val="3498DB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 bwMode="auto">
          <a:xfrm>
            <a:off x="6168008" y="3573016"/>
            <a:ext cx="4902839" cy="36004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2020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年广西华昇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200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万吨项目投产</a:t>
            </a:r>
          </a:p>
        </p:txBody>
      </p:sp>
      <p:sp>
        <p:nvSpPr>
          <p:cNvPr id="6" name="椭圆 5"/>
          <p:cNvSpPr/>
          <p:nvPr>
            <p:custDataLst>
              <p:tags r:id="rId6"/>
            </p:custDataLst>
          </p:nvPr>
        </p:nvSpPr>
        <p:spPr bwMode="auto">
          <a:xfrm flipH="1">
            <a:off x="5951984" y="4293096"/>
            <a:ext cx="146624" cy="146627"/>
          </a:xfrm>
          <a:prstGeom prst="ellipse">
            <a:avLst/>
          </a:prstGeom>
          <a:solidFill>
            <a:srgbClr val="1AA3AA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 bwMode="auto">
          <a:xfrm>
            <a:off x="6168008" y="4149080"/>
            <a:ext cx="4902839" cy="344859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2021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年广西龙州新翔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100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万吨项目投产</a:t>
            </a: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 bwMode="auto">
          <a:xfrm flipH="1">
            <a:off x="5951984" y="4869160"/>
            <a:ext cx="146624" cy="146627"/>
          </a:xfrm>
          <a:prstGeom prst="ellipse">
            <a:avLst/>
          </a:prstGeom>
          <a:solidFill>
            <a:srgbClr val="69A35B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思源黑体 CN Regular" panose="020B0500000000000000" charset="-122"/>
              <a:ea typeface="思源黑体 CN Regular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 bwMode="auto">
          <a:xfrm>
            <a:off x="6168008" y="4797152"/>
            <a:ext cx="4902839" cy="294318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2022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年广西天桂</a:t>
            </a:r>
            <a:r>
              <a:rPr lang="en-US" altLang="zh-CN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170</a:t>
            </a:r>
            <a:r>
              <a:rPr lang="zh-CN" altLang="en-US" sz="1600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万吨项目投产</a:t>
            </a: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30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4295800" y="76470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广西近五年氧化铝的发展</a:t>
            </a:r>
          </a:p>
        </p:txBody>
      </p:sp>
      <p:graphicFrame>
        <p:nvGraphicFramePr>
          <p:cNvPr id="17" name="图表 16"/>
          <p:cNvGraphicFramePr/>
          <p:nvPr/>
        </p:nvGraphicFramePr>
        <p:xfrm>
          <a:off x="767408" y="1412776"/>
          <a:ext cx="47880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0" name="矩形 19"/>
          <p:cNvSpPr/>
          <p:nvPr/>
        </p:nvSpPr>
        <p:spPr>
          <a:xfrm>
            <a:off x="5807968" y="1556792"/>
            <a:ext cx="5688632" cy="1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当前广西氧化铝年产能已经达到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1380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万吨，超越河南省进入中国前三。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2013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—2018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年之间一直处于发展停滞期，</a:t>
            </a:r>
            <a:r>
              <a:rPr lang="en-US" altLang="zh-CN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2018</a:t>
            </a:r>
            <a:r>
              <a:rPr lang="zh-CN" altLang="en-US" b="1" spc="300" dirty="0">
                <a:solidFill>
                  <a:srgbClr val="1F74AD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Arial" panose="020B0604020202020204" pitchFamily="34" charset="0"/>
              </a:rPr>
              <a:t>年之后又进入快速成长期，未来三年将延续这样发展势头，直追国内排第二的山西省。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0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16" name="文本框 13"/>
          <p:cNvSpPr txBox="1"/>
          <p:nvPr/>
        </p:nvSpPr>
        <p:spPr>
          <a:xfrm>
            <a:off x="545287" y="1445303"/>
            <a:ext cx="526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 </a:t>
            </a:r>
            <a:r>
              <a:rPr lang="en-US" altLang="zh-CN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2012-2021</a:t>
            </a:r>
            <a:r>
              <a:rPr lang="zh-CN" altLang="en-US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年机制纸及纸板产量（单位：万吨）</a:t>
            </a:r>
          </a:p>
        </p:txBody>
      </p:sp>
      <p:sp>
        <p:nvSpPr>
          <p:cNvPr id="17" name="文本框 41"/>
          <p:cNvSpPr txBox="1"/>
          <p:nvPr/>
        </p:nvSpPr>
        <p:spPr>
          <a:xfrm>
            <a:off x="225424" y="19050"/>
            <a:ext cx="39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</a:rPr>
              <a:t>广西田东锦盛化工有限公司</a:t>
            </a:r>
            <a:endParaRPr lang="en-US" altLang="zh-CN" sz="2000" b="1" dirty="0">
              <a:solidFill>
                <a:schemeClr val="accent2">
                  <a:lumMod val="40000"/>
                  <a:lumOff val="60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</a:endParaRPr>
          </a:p>
        </p:txBody>
      </p:sp>
      <p:sp>
        <p:nvSpPr>
          <p:cNvPr id="18" name="文本框 13"/>
          <p:cNvSpPr txBox="1"/>
          <p:nvPr/>
        </p:nvSpPr>
        <p:spPr>
          <a:xfrm>
            <a:off x="5807968" y="1420522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 </a:t>
            </a:r>
            <a:r>
              <a:rPr lang="en-US" altLang="zh-CN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2012-2021</a:t>
            </a:r>
            <a:r>
              <a:rPr lang="zh-CN" altLang="en-US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年我国粘胶短纤维产能、产量及</a:t>
            </a:r>
            <a:endParaRPr lang="en-US" altLang="zh-CN" b="1" dirty="0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  <a:cs typeface="Calibri Light" panose="020F0302020204030204" charset="0"/>
              <a:sym typeface="+mn-ea"/>
            </a:endParaRPr>
          </a:p>
          <a:p>
            <a:pPr algn="ctr"/>
            <a:r>
              <a:rPr lang="zh-CN" altLang="en-US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  <a:cs typeface="Calibri Light" panose="020F0302020204030204" charset="0"/>
                <a:sym typeface="+mn-ea"/>
              </a:rPr>
              <a:t>开工率统计（单位：万吨）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2701913"/>
            <a:ext cx="458239" cy="2291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276872"/>
            <a:ext cx="5647410" cy="30763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70" y="2287776"/>
            <a:ext cx="6009524" cy="306660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e150021-3716-45d2-b6cf-6266ea2e0a31"/>
  <p:tag name="COMMONDATA" val="eyJjb3VudCI6MTAsImhkaWQiOiI3YWQ4YmQ2Y2E3YWY3ZjVjMzg0MGM2NzdjMDQ4NDZjZSIsInVzZXJDb3VudCI6MX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706_5*l_h_i*1_1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706_5*l_h_a*1_1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706_5*l_h_f*1_1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706_5*l_h_i*1_2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706_5*l_h_a*1_2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706_5*l_h_i*1_3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706_5*l_h_a*1_3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706_5*l_h_i*1_4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706_5*l_h_a*1_4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706_5*l_h_a*1_1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706_5*l_h_i*1_1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706_5*l_h_f*1_1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706_5*l_h_i*1_2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706_5*l_h_f*1_1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706_5*l_h_i*1_3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706_5*l_h_f*1_1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706_5*l_h_i*1_4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706_5*l_h_a*1_1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706_5*l_h_i*1_2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706_5*l_h_a*1_2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706_5*l_h_i*1_3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706_5*l_h_a*1_3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706_5*l_h_i*1_4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706_5*l_h_a*1_4_1"/>
  <p:tag name="KSO_WM_TEMPLATE_CATEGORY" val="diagram"/>
  <p:tag name="KSO_WM_TEMPLATE_INDEX" val="2018770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水天一色">
      <a:dk1>
        <a:srgbClr val="000000"/>
      </a:dk1>
      <a:lt1>
        <a:srgbClr val="FFFFFF"/>
      </a:lt1>
      <a:dk2>
        <a:srgbClr val="D0D9E8"/>
      </a:dk2>
      <a:lt2>
        <a:srgbClr val="B6CDE8"/>
      </a:lt2>
      <a:accent1>
        <a:srgbClr val="94B9E5"/>
      </a:accent1>
      <a:accent2>
        <a:srgbClr val="6C99DA"/>
      </a:accent2>
      <a:accent3>
        <a:srgbClr val="4F78C9"/>
      </a:accent3>
      <a:accent4>
        <a:srgbClr val="3B539D"/>
      </a:accent4>
      <a:accent5>
        <a:srgbClr val="273677"/>
      </a:accent5>
      <a:accent6>
        <a:srgbClr val="212A4D"/>
      </a:accent6>
      <a:hlink>
        <a:srgbClr val="866054"/>
      </a:hlink>
      <a:folHlink>
        <a:srgbClr val="422F28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水天一色">
      <a:dk1>
        <a:srgbClr val="000000"/>
      </a:dk1>
      <a:lt1>
        <a:srgbClr val="FFFFFF"/>
      </a:lt1>
      <a:dk2>
        <a:srgbClr val="D0D9E8"/>
      </a:dk2>
      <a:lt2>
        <a:srgbClr val="B6CDE8"/>
      </a:lt2>
      <a:accent1>
        <a:srgbClr val="94B9E5"/>
      </a:accent1>
      <a:accent2>
        <a:srgbClr val="6C99DA"/>
      </a:accent2>
      <a:accent3>
        <a:srgbClr val="4F78C9"/>
      </a:accent3>
      <a:accent4>
        <a:srgbClr val="3B539D"/>
      </a:accent4>
      <a:accent5>
        <a:srgbClr val="273677"/>
      </a:accent5>
      <a:accent6>
        <a:srgbClr val="212A4D"/>
      </a:accent6>
      <a:hlink>
        <a:srgbClr val="866054"/>
      </a:hlink>
      <a:folHlink>
        <a:srgbClr val="422F28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1694</Words>
  <Application>Microsoft Office PowerPoint</Application>
  <PresentationFormat>宽屏</PresentationFormat>
  <Paragraphs>118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仿宋</vt:lpstr>
      <vt:lpstr>楷体</vt:lpstr>
      <vt:lpstr>思源黑体 CN Heavy</vt:lpstr>
      <vt:lpstr>思源黑体 CN Regular</vt:lpstr>
      <vt:lpstr>Arial</vt:lpstr>
      <vt:lpstr>Calibri</vt:lpstr>
      <vt:lpstr>Cambria Math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86181</dc:creator>
  <cp:lastModifiedBy>Gao friday</cp:lastModifiedBy>
  <cp:revision>279</cp:revision>
  <dcterms:created xsi:type="dcterms:W3CDTF">2020-02-21T12:21:00Z</dcterms:created>
  <dcterms:modified xsi:type="dcterms:W3CDTF">2022-11-20T06:38:29Z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KSOTemplateUUID">
    <vt:lpwstr>v1.0_mb_FR4vU9H+zFkmatbzijbVsg==</vt:lpwstr>
  </property>
  <property fmtid="{D5CDD505-2E9C-101B-9397-08002B2CF9AE}" pid="4" name="ICV">
    <vt:lpwstr>FC1A931DA6394E3BA6473BB964647FCE</vt:lpwstr>
  </property>
</Properties>
</file>