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05" r:id="rId3"/>
    <p:sldId id="298" r:id="rId4"/>
    <p:sldId id="289" r:id="rId5"/>
    <p:sldId id="311" r:id="rId6"/>
    <p:sldId id="278" r:id="rId7"/>
    <p:sldId id="279" r:id="rId8"/>
    <p:sldId id="306" r:id="rId9"/>
    <p:sldId id="307" r:id="rId10"/>
    <p:sldId id="299" r:id="rId11"/>
    <p:sldId id="300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6"/>
    <p:restoredTop sz="94651"/>
  </p:normalViewPr>
  <p:slideViewPr>
    <p:cSldViewPr snapToGrid="0" snapToObjects="1">
      <p:cViewPr varScale="1">
        <p:scale>
          <a:sx n="64" d="100"/>
          <a:sy n="64" d="100"/>
        </p:scale>
        <p:origin x="-13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B2AF0-E0D2-1940-87FD-18D4B7EA345B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650A2-AE81-4D4B-B2F0-D5C410E6AC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444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650A2-AE81-4D4B-B2F0-D5C410E6AC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93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0327-54E2-FC42-88F5-56A745B47C84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184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59243-B077-F74A-994B-545EC7269FE6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87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D10B-17B3-DF4C-BC44-D4EA2C13C9A5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3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EA9-128C-CA4B-A7E1-19839EDBD34F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76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B7CD-E430-1147-95D0-B7788B3016F8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951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8E36C-A3CF-1C40-B414-280FDAF643EC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80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E243-02D0-5F4D-AC15-E346CD2787C6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16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CD17-CB12-C74C-B85C-B17A5FBAE7EA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551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0DA4-62F2-4F42-9D94-45F8C710EE01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971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7919-6DEE-E642-8F72-CD5D6B235CEA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8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5F76-1764-1344-97AF-F3256FD7EE14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3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3554-209B-7448-9643-E4531EAE95B8}" type="datetime1">
              <a:rPr lang="en-IN" smtClean="0"/>
              <a:pPr/>
              <a:t>05-05-2018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Magnetic Minerals Resources Pvt.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2226-63F3-4644-8258-643E5E106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93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mrunivers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4121" y="1314450"/>
            <a:ext cx="87056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亚洲金属</a:t>
            </a:r>
            <a:endParaRPr lang="en-US" altLang="zh-CN" sz="3200" b="1" dirty="0" smtClean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zh-CN" altLang="en-US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第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9</a:t>
            </a:r>
            <a:r>
              <a:rPr lang="zh-CN" altLang="en-US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届全球铝土矿原料峰会</a:t>
            </a:r>
            <a:endParaRPr lang="en-US" sz="3200" b="1" dirty="0" smtClean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4361" y="2828925"/>
            <a:ext cx="34275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u="sng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印度铝土矿市场</a:t>
            </a:r>
            <a:endParaRPr lang="en-US" sz="3600" b="1" u="sng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1400" u="sng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7974" y="4137664"/>
            <a:ext cx="4515981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主讲人</a:t>
            </a:r>
            <a:r>
              <a:rPr 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algn="ctr"/>
            <a:r>
              <a:rPr lang="zh-CN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穆拉里德哈兰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zh-CN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特依凯特</a:t>
            </a:r>
            <a:endParaRPr lang="en-US" altLang="en-US" sz="2400" dirty="0" smtClean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CEO</a:t>
            </a:r>
            <a:r>
              <a:rPr lang="zh-CN" altLang="en-US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、董事会成员</a:t>
            </a:r>
            <a:r>
              <a:rPr lang="en-US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)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印度磁性</a:t>
            </a:r>
            <a:r>
              <a:rPr lang="zh-CN" alt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矿产资源私人有限公司</a:t>
            </a:r>
            <a:endParaRPr lang="en-US" sz="24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4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38600" y="515834"/>
            <a:ext cx="3246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印度潜在铝土矿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 descr="C:\Users\Dell\Documents\Asian Metal conference\Bauxite and  alumina plant  final 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52587" y="1123434"/>
            <a:ext cx="5670950" cy="509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51622" y="3087239"/>
            <a:ext cx="2063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东高止山脉是印度最大的冶金级铝土矿带，拥有约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24</a:t>
            </a: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亿吨的红土铝土矿。</a:t>
            </a:r>
            <a:endParaRPr lang="en-IN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6257676" y="4512364"/>
            <a:ext cx="1335820" cy="3697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900" dirty="0" smtClean="0"/>
              <a:t>铝土矿床</a:t>
            </a:r>
            <a:r>
              <a:rPr lang="en-US" altLang="zh-CN" sz="900" dirty="0" smtClean="0"/>
              <a:t>/</a:t>
            </a:r>
            <a:r>
              <a:rPr lang="zh-CN" altLang="en-US" sz="900" dirty="0" smtClean="0"/>
              <a:t>矿山</a:t>
            </a:r>
            <a:endParaRPr lang="en-US" altLang="zh-CN" sz="900" dirty="0" smtClean="0"/>
          </a:p>
          <a:p>
            <a:r>
              <a:rPr lang="zh-CN" altLang="en-US" sz="900" dirty="0" smtClean="0"/>
              <a:t>氧化铝冶炼厂</a:t>
            </a:r>
            <a:endParaRPr lang="zh-CN" altLang="en-US" sz="900" dirty="0"/>
          </a:p>
        </p:txBody>
      </p:sp>
      <p:sp>
        <p:nvSpPr>
          <p:cNvPr id="14" name="矩形 13"/>
          <p:cNvSpPr/>
          <p:nvPr/>
        </p:nvSpPr>
        <p:spPr>
          <a:xfrm>
            <a:off x="5669280" y="1486894"/>
            <a:ext cx="1144988" cy="461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印度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16664" y="1948070"/>
            <a:ext cx="2476832" cy="405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铝土矿山和氧化铝冶炼厂分布图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5116664" y="2997642"/>
            <a:ext cx="892885" cy="2067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雷努科奥特</a:t>
            </a:r>
            <a:endParaRPr lang="zh-CN" altLang="en-US" sz="800" b="1" dirty="0"/>
          </a:p>
        </p:txBody>
      </p:sp>
      <p:sp>
        <p:nvSpPr>
          <p:cNvPr id="17" name="矩形 16"/>
          <p:cNvSpPr/>
          <p:nvPr/>
        </p:nvSpPr>
        <p:spPr>
          <a:xfrm>
            <a:off x="5808837" y="3363402"/>
            <a:ext cx="663525" cy="2067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穆里</a:t>
            </a:r>
            <a:endParaRPr lang="zh-CN" altLang="en-US" sz="800" b="1" dirty="0"/>
          </a:p>
        </p:txBody>
      </p:sp>
      <p:sp>
        <p:nvSpPr>
          <p:cNvPr id="19" name="矩形 18"/>
          <p:cNvSpPr/>
          <p:nvPr/>
        </p:nvSpPr>
        <p:spPr>
          <a:xfrm>
            <a:off x="5669280" y="3619169"/>
            <a:ext cx="574131" cy="2067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科尔巴</a:t>
            </a:r>
            <a:endParaRPr lang="zh-CN" altLang="en-US" sz="800" b="1" dirty="0"/>
          </a:p>
        </p:txBody>
      </p:sp>
      <p:sp>
        <p:nvSpPr>
          <p:cNvPr id="20" name="矩形 19"/>
          <p:cNvSpPr/>
          <p:nvPr/>
        </p:nvSpPr>
        <p:spPr>
          <a:xfrm>
            <a:off x="4323248" y="3930929"/>
            <a:ext cx="793416" cy="307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兰吉加尔</a:t>
            </a:r>
            <a:endParaRPr lang="zh-CN" altLang="en-US" sz="800" b="1" dirty="0"/>
          </a:p>
        </p:txBody>
      </p:sp>
      <p:sp>
        <p:nvSpPr>
          <p:cNvPr id="21" name="矩形 20"/>
          <p:cNvSpPr/>
          <p:nvPr/>
        </p:nvSpPr>
        <p:spPr>
          <a:xfrm>
            <a:off x="4166795" y="4137664"/>
            <a:ext cx="835238" cy="3071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达曼乔迪</a:t>
            </a:r>
            <a:endParaRPr lang="zh-CN" altLang="en-US" sz="800" b="1" dirty="0"/>
          </a:p>
        </p:txBody>
      </p:sp>
      <p:sp>
        <p:nvSpPr>
          <p:cNvPr id="22" name="矩形 21"/>
          <p:cNvSpPr/>
          <p:nvPr/>
        </p:nvSpPr>
        <p:spPr>
          <a:xfrm>
            <a:off x="5808837" y="3830549"/>
            <a:ext cx="663525" cy="4074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b="1" dirty="0" smtClean="0"/>
              <a:t>乌特卡尔</a:t>
            </a:r>
            <a:endParaRPr lang="zh-CN" altLang="en-US" sz="800" b="1" dirty="0"/>
          </a:p>
        </p:txBody>
      </p:sp>
      <p:sp>
        <p:nvSpPr>
          <p:cNvPr id="23" name="矩形 22"/>
          <p:cNvSpPr/>
          <p:nvPr/>
        </p:nvSpPr>
        <p:spPr>
          <a:xfrm>
            <a:off x="3934818" y="4675367"/>
            <a:ext cx="677914" cy="2067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贝尔高姆</a:t>
            </a:r>
            <a:endParaRPr lang="zh-CN" altLang="en-US" sz="800" b="1" dirty="0"/>
          </a:p>
        </p:txBody>
      </p:sp>
      <p:sp>
        <p:nvSpPr>
          <p:cNvPr id="24" name="矩形 23"/>
          <p:cNvSpPr/>
          <p:nvPr/>
        </p:nvSpPr>
        <p:spPr>
          <a:xfrm>
            <a:off x="4633136" y="4444778"/>
            <a:ext cx="737794" cy="2743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/>
              <a:t>阿纳拉克</a:t>
            </a:r>
            <a:endParaRPr lang="zh-CN" altLang="en-US" sz="800" b="1" dirty="0"/>
          </a:p>
        </p:txBody>
      </p:sp>
      <p:sp>
        <p:nvSpPr>
          <p:cNvPr id="26" name="矩形 25"/>
          <p:cNvSpPr/>
          <p:nvPr/>
        </p:nvSpPr>
        <p:spPr>
          <a:xfrm>
            <a:off x="5370931" y="5017062"/>
            <a:ext cx="1669140" cy="768743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750" b="1" dirty="0" smtClean="0">
              <a:solidFill>
                <a:schemeClr val="tx1"/>
              </a:solidFill>
            </a:endParaRPr>
          </a:p>
          <a:p>
            <a:r>
              <a:rPr lang="zh-CN" altLang="en-US" sz="800" b="1" dirty="0" smtClean="0">
                <a:solidFill>
                  <a:schemeClr val="tx1"/>
                </a:solidFill>
              </a:rPr>
              <a:t>铝土矿省份</a:t>
            </a:r>
            <a:endParaRPr lang="en-US" altLang="zh-CN" sz="800" b="1" dirty="0" smtClean="0">
              <a:solidFill>
                <a:schemeClr val="tx1"/>
              </a:solidFill>
            </a:endParaRPr>
          </a:p>
          <a:p>
            <a:r>
              <a:rPr lang="en-US" altLang="zh-CN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1 - </a:t>
            </a:r>
            <a:r>
              <a:rPr lang="zh-CN" altLang="en-US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古吉拉特邦</a:t>
            </a:r>
            <a:endParaRPr lang="en-US" altLang="zh-CN" sz="7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2- </a:t>
            </a:r>
            <a:r>
              <a:rPr lang="zh-CN" altLang="en-US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中印度</a:t>
            </a:r>
            <a:endParaRPr lang="en-US" altLang="zh-CN" sz="7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3- </a:t>
            </a:r>
            <a:r>
              <a:rPr lang="zh-CN" altLang="en-US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西高止山脉和沿岸</a:t>
            </a:r>
            <a:endParaRPr lang="en-US" altLang="zh-CN" sz="7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4- </a:t>
            </a:r>
            <a:r>
              <a:rPr lang="zh-CN" altLang="en-US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东高止山脉</a:t>
            </a:r>
            <a:endParaRPr lang="en-US" altLang="zh-CN" sz="7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5- </a:t>
            </a:r>
            <a:r>
              <a:rPr lang="zh-CN" altLang="en-US" sz="7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东南高止山脉</a:t>
            </a:r>
            <a:endParaRPr lang="en-US" altLang="zh-CN" sz="7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700" b="1" dirty="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040071" y="5017062"/>
            <a:ext cx="776835" cy="1294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b="1" dirty="0" smtClean="0">
                <a:solidFill>
                  <a:schemeClr val="tx1"/>
                </a:solidFill>
              </a:rPr>
              <a:t>资源量</a:t>
            </a:r>
            <a:endParaRPr lang="zh-CN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6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496" y="1335517"/>
            <a:ext cx="9946244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印度铝土矿储量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5.93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亿吨，其中包含大量天然三水铝土矿。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印度矿业局统计的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152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座矿山中包含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134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座私营矿山和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18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座国有矿山。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奥里萨邦矿山产量最大，其次是古吉拉特邦、贾坎德邦和马哈拉施特拉邦。</a:t>
            </a:r>
            <a:endParaRPr lang="en-US" alt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充足的铝土矿储量使印度成为铝土矿净出口国。铝土矿主要用于生产氧化铝，此外还用于耐火材料、磨料、化学制品、矾土水泥和支撑剂等其他产品。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印度铝行业虽潜力较大，但到目前为止，其发展相对低迷。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虽然印度过去发布了大量公告，但其中只有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个新氧化铝项目可以落实。然而由于上届政府政策执行不力，其中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家冶炼厂正在努力争取指定的铝土矿配额。</a:t>
            </a:r>
            <a:endParaRPr lang="en-US" alt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尽管韦丹塔氧化铝厂当地没有铝土矿，但凭借其从印度其他邦以及几内亚、马来西亚和塞拉利昂进口的铝土矿，该厂已启动冶炼厂。这为印度铝业发展带来希望。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defRPr/>
            </a:pP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defRPr/>
            </a:pP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8600" y="515834"/>
            <a:ext cx="4483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印度潜在铝土矿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7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47400" y="617337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印度优势：</a:t>
            </a:r>
            <a:endParaRPr lang="en-US" altLang="zh-CN" sz="2000" b="1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1509064"/>
            <a:ext cx="9005399" cy="1872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不同于中国，印度拥有丰富的红土氧化铝，经粉碎和筛选后可用于冶炼，以除去部分二氧化硅。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韦丹塔（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Vedanta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）已开始使用当地低氧化铝（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35-40%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）高硅（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5-8%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）红土矿并将其与低硅进口铝土矿混合。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经过适当选矿，红土矿（主要为三水铝石）也可用于出口。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Times New Roman" charset="0"/>
            </a:endParaRPr>
          </a:p>
          <a:p>
            <a:endParaRPr lang="en-US" dirty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4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7087" y="2634220"/>
            <a:ext cx="8499428" cy="34506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6039560"/>
            <a:ext cx="7820422" cy="1866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471956"/>
            <a:ext cx="3710468" cy="22833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600" y="2456116"/>
            <a:ext cx="3944384" cy="2441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44471" y="480927"/>
            <a:ext cx="280452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ctr"/>
            <a:r>
              <a:rPr lang="zh-CN" altLang="en-US" dirty="0" smtClean="0"/>
              <a:t>印度铝土矿出口</a:t>
            </a:r>
            <a:r>
              <a:rPr lang="en-US" altLang="zh-CN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3647" y="1360811"/>
            <a:ext cx="10621925" cy="71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印度继续从古吉拉特邦（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Gujarat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）和马哈拉施特拉邦（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Maharashtra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）出口铝土矿，出口量约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200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万吨。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印度主要出口氧化铝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40-42% 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硅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6-8%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（活性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80%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）三水铝石。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3998" y="6039560"/>
            <a:ext cx="3579629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000" dirty="0" smtClean="0"/>
              <a:t>数据来源：印度矿山局</a:t>
            </a:r>
            <a:endParaRPr lang="zh-CN" altLang="en-US" sz="1000" dirty="0"/>
          </a:p>
        </p:txBody>
      </p:sp>
      <p:sp>
        <p:nvSpPr>
          <p:cNvPr id="19" name="矩形 18"/>
          <p:cNvSpPr/>
          <p:nvPr/>
        </p:nvSpPr>
        <p:spPr>
          <a:xfrm>
            <a:off x="2264735" y="5613991"/>
            <a:ext cx="723014" cy="2764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050" dirty="0" smtClean="0"/>
              <a:t>产量</a:t>
            </a:r>
            <a:endParaRPr lang="zh-CN" altLang="en-US" sz="1050" dirty="0"/>
          </a:p>
        </p:txBody>
      </p:sp>
      <p:sp>
        <p:nvSpPr>
          <p:cNvPr id="20" name="矩形 19"/>
          <p:cNvSpPr/>
          <p:nvPr/>
        </p:nvSpPr>
        <p:spPr>
          <a:xfrm>
            <a:off x="7113181" y="5613991"/>
            <a:ext cx="499731" cy="276446"/>
          </a:xfrm>
          <a:prstGeom prst="rect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050" dirty="0" smtClean="0"/>
              <a:t>出口</a:t>
            </a:r>
            <a:endParaRPr lang="zh-CN" altLang="en-US" sz="1050" dirty="0"/>
          </a:p>
        </p:txBody>
      </p:sp>
      <p:sp>
        <p:nvSpPr>
          <p:cNvPr id="21" name="矩形 20"/>
          <p:cNvSpPr/>
          <p:nvPr/>
        </p:nvSpPr>
        <p:spPr>
          <a:xfrm>
            <a:off x="7793665" y="5613991"/>
            <a:ext cx="637954" cy="2764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050" dirty="0" smtClean="0"/>
              <a:t>进口</a:t>
            </a:r>
            <a:endParaRPr lang="zh-CN" altLang="en-US" sz="1050" dirty="0"/>
          </a:p>
        </p:txBody>
      </p:sp>
      <p:sp>
        <p:nvSpPr>
          <p:cNvPr id="22" name="矩形 21"/>
          <p:cNvSpPr/>
          <p:nvPr/>
        </p:nvSpPr>
        <p:spPr>
          <a:xfrm>
            <a:off x="3287989" y="5613991"/>
            <a:ext cx="1501221" cy="276446"/>
          </a:xfrm>
          <a:prstGeom prst="rect">
            <a:avLst/>
          </a:prstGeom>
          <a:ln w="25400" cmpd="sng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050" dirty="0" smtClean="0"/>
              <a:t>显性消耗量</a:t>
            </a:r>
            <a:endParaRPr lang="zh-CN" alt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6508898" y="6039560"/>
            <a:ext cx="2677632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 smtClean="0"/>
              <a:t>数据来源：印度矿山局、印度外贸总局</a:t>
            </a:r>
            <a:endParaRPr lang="zh-CN" altLang="en-US" sz="1000" dirty="0"/>
          </a:p>
        </p:txBody>
      </p:sp>
      <p:sp>
        <p:nvSpPr>
          <p:cNvPr id="24" name="矩形 23"/>
          <p:cNvSpPr/>
          <p:nvPr/>
        </p:nvSpPr>
        <p:spPr>
          <a:xfrm>
            <a:off x="1523999" y="2456116"/>
            <a:ext cx="3920197" cy="2441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/>
              <a:t>铝土矿产量和消耗量（百万吨）</a:t>
            </a:r>
            <a:endParaRPr lang="zh-CN" altLang="en-US" sz="1600" b="1" dirty="0"/>
          </a:p>
        </p:txBody>
      </p:sp>
      <p:sp>
        <p:nvSpPr>
          <p:cNvPr id="25" name="矩形 24"/>
          <p:cNvSpPr/>
          <p:nvPr/>
        </p:nvSpPr>
        <p:spPr>
          <a:xfrm>
            <a:off x="5647600" y="2443002"/>
            <a:ext cx="4078915" cy="2414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/>
              <a:t>铝矿石进出口趋势（百万吨）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12447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419253" y="1311050"/>
          <a:ext cx="8867130" cy="4521217"/>
        </p:xfrm>
        <a:graphic>
          <a:graphicData uri="http://schemas.openxmlformats.org/drawingml/2006/table">
            <a:tbl>
              <a:tblPr/>
              <a:tblGrid>
                <a:gridCol w="3815356"/>
                <a:gridCol w="1298713"/>
                <a:gridCol w="1099930"/>
                <a:gridCol w="1285461"/>
                <a:gridCol w="1367670"/>
              </a:tblGrid>
              <a:tr h="35582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铝土矿规格</a:t>
                      </a:r>
                      <a:endParaRPr lang="en-US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原产地</a:t>
                      </a:r>
                      <a:endParaRPr lang="en-US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离岸价</a:t>
                      </a:r>
                      <a:endParaRPr lang="en-US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到中国运费</a:t>
                      </a:r>
                      <a:endParaRPr lang="en-US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中国到岸价</a:t>
                      </a:r>
                      <a:endParaRPr lang="en-US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印度尼西亚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de-DE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25 - 26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32 - 33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48%min;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印度尼西亚</a:t>
                      </a:r>
                      <a:endParaRPr lang="en-US" sz="18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41- 42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48 - 49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几内亚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34 - 36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55 - 57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巴西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42 - 44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s-I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65 - 67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52%min;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澳大利亚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33 - 34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s-I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45 - 46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52%min;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1.5%max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加纳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47 - 48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s-I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67 - 68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52%min;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所罗门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39 - 40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48 - 49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43%min;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印度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29 - 30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40 - 41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印度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de-DE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26 - 27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37 - 38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马来西亚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33 - 34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39 - 40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de-DE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46%min;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de-DE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12%max </a:t>
                      </a:r>
                      <a:endParaRPr lang="de-DE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马来西亚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33 - 34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39 - 40</a:t>
                      </a:r>
                    </a:p>
                  </a:txBody>
                  <a:tcPr marL="12700" marR="12700" marT="12700" marB="0" anchor="ctr"/>
                </a:tc>
              </a:tr>
              <a:tr h="3471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45%min;</a:t>
                      </a:r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r>
                        <a:rPr lang="mr-IN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5%max </a:t>
                      </a:r>
                      <a:endParaRPr lang="mr-IN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zh-CN" altLang="en-US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马拉西亚</a:t>
                      </a:r>
                      <a:endParaRPr lang="en-US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44 - 45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mr-IN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50 - 51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34770" y="515834"/>
            <a:ext cx="6351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铝土矿规格及价格分国别统计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24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3250" y="515834"/>
            <a:ext cx="3860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印度铝市场前景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530" y="1318437"/>
            <a:ext cx="1093026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印度是全球铝成本最低的国家之一，因其原料容易获得，且劳动力成本相对较低。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过去十年，铝需求不断增加，因此印度国内主要冶炼厂产能扩大。随着新铝产能增加，印度的目标不仅在于满足国内需求，更希望在国际铝市场上发挥重要作用。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鉴于印度政府采取各种措施造成国内需求增长，预计印度铝产量将随之增加，过剩库存将继续用于出口。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随着冶炼商产能增加，印度铝产量有望随国内需求一同增长。因具有低成本优势，过剩产量或将用于出口。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铝消费正在增加。印度政府提出的改革方案，如“印度制造”、“智能城市”、“农村电气化”以及根据国家电力政策重点建设可再生能源项目，均有助于推动铝消费增长。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研究中心预计，未来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2-3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年，铝消费复合年增长率有望达到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3.5%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。电力传输和汽车行业的发展可能推动消费增长。</a:t>
            </a: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建筑和耐用消费品市场需求或依旧低迷，但包装行业可能会支撑国内需求。铝土矿和氧化铝消耗量有望与国内铝产量呈现相同走势。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铝价回升的主要原因之一在于中国的经济举措，以及对铝的新需求。</a:t>
            </a: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321750" algn="just">
              <a:spcBef>
                <a:spcPts val="600"/>
              </a:spcBef>
              <a:buFont typeface="Wingdings" charset="2"/>
              <a:buChar char="Ø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9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5224" y="515834"/>
            <a:ext cx="658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磁性矿产资源私人有限公司简介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615" y="1166191"/>
            <a:ext cx="94844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磁性矿产资源私人有限公司（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CIN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No. 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U74999GJ2017PTC100001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）是一家销售公司，由位于古吉拉特邦贾纳加尔的肖努亚矿山矿产公司（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Shaurya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Mines and Minerals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100%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控股。</a:t>
            </a: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肖努亚矿山矿产公司位于印度古吉拉特邦，是一家独家采矿公司，主要从事铝土矿的开采和挖掘。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公司有铝土矿出口许可，可出口铝土矿至海外各铝厂，同时也可向印度国内铝厂销售。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公司位于印度古吉拉特邦，今年出口配额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800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万吨；矿山资源储量约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亿吨。</a:t>
            </a:r>
            <a:endParaRPr lang="en-US" alt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公司从古吉拉特邦奥哈（</a:t>
            </a:r>
            <a:r>
              <a:rPr lang="en-US" altLang="en-US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Okha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）港口出口，在锚点利用起重船载货。港口距矿山约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70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公里，港区通常存放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万公吨库存。</a:t>
            </a:r>
            <a:endParaRPr lang="en-US" alt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港口泊位与锚点之间的距离约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海里。公司基础设施先进，可将铝土矿从矿山转移至古吉拉特邦奥哈港口的指定区域。公司后勤基地完善，可通过驳船在泊位和锚点间进行货物运输。</a:t>
            </a: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endParaRPr lang="zh-CN" alt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spcAft>
                <a:spcPts val="1200"/>
              </a:spcAft>
              <a:buFont typeface="Wingdings" charset="2"/>
              <a:buChar char="q"/>
            </a:pPr>
            <a:endParaRPr lang="en-US" alt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1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4575377"/>
              </p:ext>
            </p:extLst>
          </p:nvPr>
        </p:nvGraphicFramePr>
        <p:xfrm>
          <a:off x="3449734" y="1743394"/>
          <a:ext cx="5645524" cy="2889250"/>
        </p:xfrm>
        <a:graphic>
          <a:graphicData uri="http://schemas.openxmlformats.org/drawingml/2006/table">
            <a:tbl>
              <a:tblPr/>
              <a:tblGrid>
                <a:gridCol w="1840917"/>
                <a:gridCol w="3804607"/>
              </a:tblGrid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产品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（三水）铝土矿块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原产地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印度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三氧化二铝</a:t>
                      </a:r>
                      <a:endParaRPr lang="is-I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mr-IN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45% </a:t>
                      </a:r>
                      <a:r>
                        <a:rPr lang="mr-IN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Min</a:t>
                      </a:r>
                      <a:endParaRPr lang="mr-IN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二氧化硅</a:t>
                      </a:r>
                      <a:endParaRPr lang="is-I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mr-IN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  <a:r>
                        <a:rPr lang="mr-IN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 </a:t>
                      </a:r>
                      <a:r>
                        <a:rPr lang="mr-IN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</a:t>
                      </a:r>
                      <a:endParaRPr lang="mr-IN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游离水分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mr-IN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10% </a:t>
                      </a:r>
                      <a:r>
                        <a:rPr lang="mr-IN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</a:t>
                      </a:r>
                      <a:endParaRPr lang="mr-IN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大小</a:t>
                      </a:r>
                      <a:endParaRPr lang="is-I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mr-IN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0mm-150mm&gt;95%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装货口岸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印度西海岸一安全港口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装载率</a:t>
                      </a:r>
                      <a:endParaRPr lang="en-US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10000MT </a:t>
                      </a:r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PWWDSHINC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265714" y="515834"/>
            <a:ext cx="566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我司铝土矿规格如下：</a:t>
            </a:r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20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79" y="2510496"/>
            <a:ext cx="5421631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3812" y="754102"/>
            <a:ext cx="8875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采矿图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						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3640" y="228040"/>
            <a:ext cx="5417196" cy="3606442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38" y="2735551"/>
            <a:ext cx="5419122" cy="3620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4691" y="216880"/>
            <a:ext cx="5521989" cy="360836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8182" y="754102"/>
            <a:ext cx="10015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采矿图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						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4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916324" y="420424"/>
            <a:ext cx="435935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风险警示和免责声明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3214" y="1370518"/>
            <a:ext cx="9464634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本报告可能包含一些前瞻性陈述，实际结果可能与明示或暗示的内容出现本质或实质上的差别。本报告不代表磁性矿产资源私人有限公司的建议和预测。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报告所表达的观点仅为主讲人的个人观点，可能包含摘自未经独立核实的公开资料的相关信息。任何人未对本报告任何信息的准确性、完整性或可靠性做出任何承诺和保证。</a:t>
            </a:r>
            <a:endParaRPr lang="en-US" altLang="zh-CN" sz="2400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zh-CN" altLang="en-US" sz="2400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1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42" y="3126798"/>
            <a:ext cx="5294442" cy="2980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4708" y="308344"/>
            <a:ext cx="5372562" cy="2965995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76462" y="754102"/>
            <a:ext cx="10015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采矿图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						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3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2877" y="1494239"/>
            <a:ext cx="99462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我们有意与优秀买家及终端用户合作并签订长期合同。如有需要，请联系：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Muralidharan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Thoykkat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CEO 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、董事会成员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​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电话：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91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9820047419</a:t>
            </a:r>
          </a:p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邮箱：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murali@mmruniverse.com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​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Deepak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Rana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市场部总经理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​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电话：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+919873766300</a:t>
            </a:r>
          </a:p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邮箱：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deepak.rana@mmruniverse.com</a:t>
            </a:r>
          </a:p>
          <a:p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1722" y="723324"/>
            <a:ext cx="2001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联系我们：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86543" y="1983545"/>
            <a:ext cx="50077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Private Limited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1st Ground floor,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Shivranjani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Apartment,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Vardhman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ahavir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arg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Palace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Ground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Road,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Jamnagar 361008 Gujarat,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India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www.mmruniverse.com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Shaurya Mines &amp; Mineral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1st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Ground floor,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Shivranjani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Apartment,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Vardhman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ahavir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arg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Palace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Ground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Road,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Jamnagar 361008 Gujarat, India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7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30" y="1166191"/>
            <a:ext cx="8926286" cy="491215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283033" y="538658"/>
            <a:ext cx="2850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铝价值链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19559" y="1229262"/>
            <a:ext cx="1442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数据来源</a:t>
            </a:r>
            <a:r>
              <a:rPr lang="en-US" altLang="zh-CN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美国地质调查局、</a:t>
            </a:r>
            <a:r>
              <a:rPr lang="en-US" altLang="zh-CN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2018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zh-CN" alt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月矿物商品概述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3138" y="1201222"/>
            <a:ext cx="1028700" cy="36933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铝土矿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100637" y="1201222"/>
            <a:ext cx="1100138" cy="36933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氧化铝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153400" y="1201222"/>
            <a:ext cx="1033130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铝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871663" y="5414963"/>
            <a:ext cx="1714500" cy="471487"/>
          </a:xfrm>
          <a:prstGeom prst="rect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4-6</a:t>
            </a:r>
            <a:r>
              <a:rPr lang="zh-CN" altLang="en-US" dirty="0" smtClean="0"/>
              <a:t>吨铝土矿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776394" y="5414963"/>
            <a:ext cx="1718999" cy="471487"/>
          </a:xfrm>
          <a:prstGeom prst="rect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r>
              <a:rPr lang="zh-CN" altLang="en-US" dirty="0" smtClean="0"/>
              <a:t>吨氧化铝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858125" y="5414963"/>
            <a:ext cx="1743075" cy="471487"/>
          </a:xfrm>
          <a:prstGeom prst="rect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r>
              <a:rPr lang="zh-CN" altLang="en-US" dirty="0" smtClean="0"/>
              <a:t>吨铝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278731" y="3104478"/>
            <a:ext cx="2759870" cy="6245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广阔的全球资源基地</a:t>
            </a:r>
            <a:endParaRPr lang="zh-CN" altLang="en-US" b="1" dirty="0"/>
          </a:p>
        </p:txBody>
      </p:sp>
      <p:sp>
        <p:nvSpPr>
          <p:cNvPr id="18" name="矩形 17"/>
          <p:cNvSpPr/>
          <p:nvPr/>
        </p:nvSpPr>
        <p:spPr>
          <a:xfrm>
            <a:off x="1278730" y="3729037"/>
            <a:ext cx="2759870" cy="6429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品位和位置是价值的主要驱动力</a:t>
            </a:r>
            <a:endParaRPr lang="zh-CN" altLang="en-US" b="1" dirty="0"/>
          </a:p>
        </p:txBody>
      </p:sp>
      <p:sp>
        <p:nvSpPr>
          <p:cNvPr id="19" name="矩形 18"/>
          <p:cNvSpPr/>
          <p:nvPr/>
        </p:nvSpPr>
        <p:spPr>
          <a:xfrm>
            <a:off x="1278731" y="4353596"/>
            <a:ext cx="2759869" cy="661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中国国内品位下降</a:t>
            </a:r>
            <a:endParaRPr lang="zh-CN" altLang="en-US" b="1" dirty="0"/>
          </a:p>
        </p:txBody>
      </p:sp>
      <p:sp>
        <p:nvSpPr>
          <p:cNvPr id="22" name="矩形 21"/>
          <p:cNvSpPr/>
          <p:nvPr/>
        </p:nvSpPr>
        <p:spPr>
          <a:xfrm>
            <a:off x="4283034" y="3086099"/>
            <a:ext cx="2850077" cy="64293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逐渐脱离伦铝</a:t>
            </a:r>
            <a:endParaRPr lang="zh-CN" altLang="en-US" b="1" dirty="0"/>
          </a:p>
        </p:txBody>
      </p:sp>
      <p:sp>
        <p:nvSpPr>
          <p:cNvPr id="23" name="矩形 22"/>
          <p:cNvSpPr/>
          <p:nvPr/>
        </p:nvSpPr>
        <p:spPr>
          <a:xfrm>
            <a:off x="4283034" y="3729038"/>
            <a:ext cx="2850077" cy="64293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纵向整合度高</a:t>
            </a:r>
            <a:endParaRPr lang="zh-CN" altLang="en-US" b="1" dirty="0"/>
          </a:p>
        </p:txBody>
      </p:sp>
      <p:sp>
        <p:nvSpPr>
          <p:cNvPr id="24" name="矩形 23"/>
          <p:cNvSpPr/>
          <p:nvPr/>
        </p:nvSpPr>
        <p:spPr>
          <a:xfrm>
            <a:off x="4283034" y="4371976"/>
            <a:ext cx="2850078" cy="64293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 smtClean="0"/>
              <a:t>中国以外资本集约度高</a:t>
            </a:r>
            <a:endParaRPr lang="zh-CN" altLang="en-US" b="1" dirty="0"/>
          </a:p>
        </p:txBody>
      </p:sp>
      <p:sp>
        <p:nvSpPr>
          <p:cNvPr id="26" name="矩形 25"/>
          <p:cNvSpPr/>
          <p:nvPr/>
        </p:nvSpPr>
        <p:spPr>
          <a:xfrm>
            <a:off x="7337900" y="3710659"/>
            <a:ext cx="2833316" cy="6429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近期供应过剩</a:t>
            </a:r>
            <a:endParaRPr lang="zh-CN" altLang="en-US" b="1" dirty="0"/>
          </a:p>
        </p:txBody>
      </p:sp>
      <p:sp>
        <p:nvSpPr>
          <p:cNvPr id="27" name="矩形 26"/>
          <p:cNvSpPr/>
          <p:nvPr/>
        </p:nvSpPr>
        <p:spPr>
          <a:xfrm>
            <a:off x="7337900" y="3104478"/>
            <a:ext cx="2833316" cy="6429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需求涨势强劲</a:t>
            </a:r>
            <a:endParaRPr lang="zh-CN" altLang="en-US" b="1" dirty="0"/>
          </a:p>
        </p:txBody>
      </p:sp>
      <p:sp>
        <p:nvSpPr>
          <p:cNvPr id="29" name="矩形 28"/>
          <p:cNvSpPr/>
          <p:nvPr/>
        </p:nvSpPr>
        <p:spPr>
          <a:xfrm>
            <a:off x="7337900" y="4353597"/>
            <a:ext cx="2833316" cy="6613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一季度水电冶炼厂具有竞争优势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801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78396" y="515834"/>
            <a:ext cx="8235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zh-CN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铝需求增长已超过其他所有大宗商品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661" y="1365662"/>
            <a:ext cx="8763988" cy="494792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24000" y="1608083"/>
            <a:ext cx="3636579" cy="18918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全球市场累计增长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22963" y="1365661"/>
            <a:ext cx="4281398" cy="24242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/>
              <a:t>大宗商品需求增长</a:t>
            </a:r>
            <a:endParaRPr lang="zh-CN" altLang="en-US" sz="2000" dirty="0"/>
          </a:p>
        </p:txBody>
      </p:sp>
      <p:sp>
        <p:nvSpPr>
          <p:cNvPr id="22" name="矩形 21"/>
          <p:cNvSpPr/>
          <p:nvPr/>
        </p:nvSpPr>
        <p:spPr>
          <a:xfrm>
            <a:off x="1692166" y="5433848"/>
            <a:ext cx="8342483" cy="63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 smtClean="0"/>
              <a:t>   钢铁       铝         煤       玉米     </a:t>
            </a:r>
            <a:r>
              <a:rPr lang="en-US" altLang="zh-CN" dirty="0" smtClean="0"/>
              <a:t>PVC     GDP       </a:t>
            </a:r>
            <a:r>
              <a:rPr lang="zh-CN" altLang="en-US" dirty="0" smtClean="0"/>
              <a:t>铅         镍         锌        铜      小麦       油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70660" y="6125518"/>
            <a:ext cx="8502927" cy="2616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dirty="0" smtClean="0"/>
              <a:t>数据来源：必和必拓、经济学人智库、美国农业部有机认证、化工市场情报、澳洲能源认证、亨特咨询、国际能源署、美国能源信息署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6971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13" y="1448790"/>
            <a:ext cx="8594917" cy="49289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5284" y="515834"/>
            <a:ext cx="570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铝需求增长预期良好</a:t>
            </a:r>
            <a:endParaRPr lang="en-US" alt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00806" y="2743707"/>
            <a:ext cx="1172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数据来源：</a:t>
            </a:r>
            <a:endParaRPr lang="en-US" altLang="zh-CN" sz="1400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zh-CN" alt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力拓</a:t>
            </a:r>
            <a:r>
              <a:rPr lang="en-US" altLang="zh-CN" sz="1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2015</a:t>
            </a:r>
            <a:r>
              <a:rPr lang="zh-CN" alt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sz="1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lang="zh-CN" alt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月报告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0166" y="1755228"/>
            <a:ext cx="1350068" cy="1366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/>
              <a:t>百万吨</a:t>
            </a:r>
            <a:endParaRPr lang="zh-CN" altLang="en-US" sz="1000" dirty="0"/>
          </a:p>
        </p:txBody>
      </p:sp>
      <p:sp>
        <p:nvSpPr>
          <p:cNvPr id="13" name="矩形 12"/>
          <p:cNvSpPr/>
          <p:nvPr/>
        </p:nvSpPr>
        <p:spPr>
          <a:xfrm>
            <a:off x="8106530" y="1632116"/>
            <a:ext cx="1188000" cy="25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1000" dirty="0" smtClean="0"/>
              <a:t>全球（除中国外）</a:t>
            </a:r>
            <a:endParaRPr lang="zh-CN" altLang="en-US" sz="1000" dirty="0"/>
          </a:p>
        </p:txBody>
      </p:sp>
      <p:sp>
        <p:nvSpPr>
          <p:cNvPr id="14" name="矩形 13"/>
          <p:cNvSpPr/>
          <p:nvPr/>
        </p:nvSpPr>
        <p:spPr>
          <a:xfrm>
            <a:off x="9448800" y="1632116"/>
            <a:ext cx="540000" cy="259746"/>
          </a:xfrm>
          <a:prstGeom prst="rect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/>
              <a:t>中国</a:t>
            </a:r>
            <a:endParaRPr lang="zh-CN" alt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9448800" y="1632116"/>
            <a:ext cx="53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389413" y="1448790"/>
            <a:ext cx="2649187" cy="3064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电解铝需求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3923907" y="5657850"/>
            <a:ext cx="3634181" cy="442913"/>
          </a:xfrm>
          <a:prstGeom prst="rect">
            <a:avLst/>
          </a:prstGeom>
          <a:solidFill>
            <a:schemeClr val="bg2"/>
          </a:solidFill>
          <a:ln w="76200" cmpd="sng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</a:rPr>
              <a:t>原料争夺将继续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600" dirty="0" smtClean="0">
                <a:solidFill>
                  <a:schemeClr val="tx1"/>
                </a:solidFill>
              </a:rPr>
              <a:t>全球资源受限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31" y="1123434"/>
            <a:ext cx="9096499" cy="4517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6920" y="544648"/>
            <a:ext cx="8797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全球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氧化铝冶炼厂和铝土矿矿山产量及铝土矿储量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0031" y="5811752"/>
            <a:ext cx="9029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*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代表估计值。</a:t>
            </a:r>
            <a:r>
              <a:rPr lang="en-US" altLang="zh-CN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代表保留数据，以免披露公司专有数据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。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**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单位均为千干公吨，除非另做说明。储量指可行性开采量。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4556" y="1555531"/>
            <a:ext cx="1402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数据来源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美国地质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调查局、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2018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年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月矿物商品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概述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0030" y="1555531"/>
            <a:ext cx="2076135" cy="4085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美国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澳大利亚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巴西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加拿大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中国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德国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希腊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几内亚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圭亚那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印度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印度尼西亚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爱尔兰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牙买加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哈萨克斯坦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马来西亚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俄罗斯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沙特阿拉伯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西班牙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乌克兰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越南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其他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250" b="1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总计（约）</a:t>
            </a:r>
            <a:endParaRPr lang="en-US" altLang="zh-CN" sz="1250" b="1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38601" y="1123434"/>
            <a:ext cx="1419224" cy="2195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氧化铝产量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34176" y="1123434"/>
            <a:ext cx="1419224" cy="2195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铝土矿产量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05332" y="1123434"/>
            <a:ext cx="1419224" cy="2195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铝土矿储量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4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96" y="1205659"/>
            <a:ext cx="9580798" cy="48609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67039" y="515834"/>
            <a:ext cx="4730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国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66%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铝土矿储量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28895" y="2968113"/>
            <a:ext cx="1533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数据来源：罗斯基尔、水力分析报告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7269" y="3100552"/>
            <a:ext cx="819806" cy="12612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牙买加</a:t>
            </a:r>
            <a:endParaRPr lang="zh-CN" altLang="en-US" sz="1000" b="1" dirty="0"/>
          </a:p>
        </p:txBody>
      </p:sp>
      <p:sp>
        <p:nvSpPr>
          <p:cNvPr id="13" name="矩形 12"/>
          <p:cNvSpPr/>
          <p:nvPr/>
        </p:nvSpPr>
        <p:spPr>
          <a:xfrm>
            <a:off x="2932386" y="3100552"/>
            <a:ext cx="819807" cy="1261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委内瑞拉</a:t>
            </a:r>
            <a:endParaRPr lang="zh-CN" altLang="en-US" sz="1000" b="1" dirty="0"/>
          </a:p>
        </p:txBody>
      </p:sp>
      <p:sp>
        <p:nvSpPr>
          <p:cNvPr id="14" name="矩形 13"/>
          <p:cNvSpPr/>
          <p:nvPr/>
        </p:nvSpPr>
        <p:spPr>
          <a:xfrm>
            <a:off x="4035463" y="4137664"/>
            <a:ext cx="737795" cy="2556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巴西</a:t>
            </a:r>
            <a:endParaRPr lang="zh-CN" altLang="en-US" sz="1000" b="1" dirty="0"/>
          </a:p>
        </p:txBody>
      </p:sp>
      <p:sp>
        <p:nvSpPr>
          <p:cNvPr id="15" name="矩形 14"/>
          <p:cNvSpPr/>
          <p:nvPr/>
        </p:nvSpPr>
        <p:spPr>
          <a:xfrm>
            <a:off x="4035463" y="2060028"/>
            <a:ext cx="589089" cy="1681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几内亚</a:t>
            </a:r>
            <a:endParaRPr lang="zh-CN" altLang="en-US" sz="1000" b="1" dirty="0"/>
          </a:p>
        </p:txBody>
      </p:sp>
      <p:sp>
        <p:nvSpPr>
          <p:cNvPr id="17" name="矩形 16"/>
          <p:cNvSpPr/>
          <p:nvPr/>
        </p:nvSpPr>
        <p:spPr>
          <a:xfrm>
            <a:off x="5139560" y="2522483"/>
            <a:ext cx="630620" cy="1261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马里</a:t>
            </a:r>
            <a:endParaRPr lang="zh-CN" altLang="en-US" sz="1000" b="1" dirty="0"/>
          </a:p>
        </p:txBody>
      </p:sp>
      <p:sp>
        <p:nvSpPr>
          <p:cNvPr id="18" name="矩形 17"/>
          <p:cNvSpPr/>
          <p:nvPr/>
        </p:nvSpPr>
        <p:spPr>
          <a:xfrm>
            <a:off x="5454869" y="3762704"/>
            <a:ext cx="735724" cy="20523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喀麦隆</a:t>
            </a:r>
            <a:endParaRPr lang="zh-CN" altLang="en-US" sz="1000" b="1" dirty="0"/>
          </a:p>
        </p:txBody>
      </p:sp>
      <p:sp>
        <p:nvSpPr>
          <p:cNvPr id="19" name="矩形 18"/>
          <p:cNvSpPr/>
          <p:nvPr/>
        </p:nvSpPr>
        <p:spPr>
          <a:xfrm>
            <a:off x="8282152" y="2228193"/>
            <a:ext cx="515007" cy="16816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中国</a:t>
            </a:r>
            <a:endParaRPr lang="zh-CN" altLang="en-US" sz="1000" b="1" dirty="0"/>
          </a:p>
        </p:txBody>
      </p:sp>
      <p:sp>
        <p:nvSpPr>
          <p:cNvPr id="20" name="矩形 19"/>
          <p:cNvSpPr/>
          <p:nvPr/>
        </p:nvSpPr>
        <p:spPr>
          <a:xfrm>
            <a:off x="7630510" y="2968113"/>
            <a:ext cx="522890" cy="19550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印度</a:t>
            </a:r>
            <a:endParaRPr lang="zh-CN" altLang="en-US" sz="1000" b="1" dirty="0"/>
          </a:p>
        </p:txBody>
      </p:sp>
      <p:sp>
        <p:nvSpPr>
          <p:cNvPr id="22" name="矩形 21"/>
          <p:cNvSpPr/>
          <p:nvPr/>
        </p:nvSpPr>
        <p:spPr>
          <a:xfrm>
            <a:off x="8597462" y="2968113"/>
            <a:ext cx="589068" cy="19550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越南</a:t>
            </a:r>
            <a:endParaRPr lang="zh-CN" altLang="en-US" sz="1000" b="1" dirty="0"/>
          </a:p>
        </p:txBody>
      </p:sp>
      <p:sp>
        <p:nvSpPr>
          <p:cNvPr id="24" name="矩形 23"/>
          <p:cNvSpPr/>
          <p:nvPr/>
        </p:nvSpPr>
        <p:spPr>
          <a:xfrm>
            <a:off x="8429297" y="3594538"/>
            <a:ext cx="893379" cy="32768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印度尼西亚</a:t>
            </a:r>
            <a:endParaRPr lang="zh-CN" altLang="en-US" sz="1000" b="1" dirty="0"/>
          </a:p>
        </p:txBody>
      </p:sp>
      <p:sp>
        <p:nvSpPr>
          <p:cNvPr id="25" name="矩形 24"/>
          <p:cNvSpPr/>
          <p:nvPr/>
        </p:nvSpPr>
        <p:spPr>
          <a:xfrm>
            <a:off x="7921568" y="4393324"/>
            <a:ext cx="875591" cy="1786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b="1" dirty="0" smtClean="0"/>
              <a:t>澳大利亚</a:t>
            </a:r>
            <a:endParaRPr lang="zh-CN" altLang="en-US" sz="1000" b="1" dirty="0"/>
          </a:p>
        </p:txBody>
      </p:sp>
      <p:sp>
        <p:nvSpPr>
          <p:cNvPr id="21" name="矩形 20"/>
          <p:cNvSpPr/>
          <p:nvPr/>
        </p:nvSpPr>
        <p:spPr>
          <a:xfrm>
            <a:off x="724396" y="1205659"/>
            <a:ext cx="1072873" cy="223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/>
              <a:t>十亿吨</a:t>
            </a:r>
            <a:endParaRPr lang="zh-CN" altLang="en-US" sz="1100" dirty="0"/>
          </a:p>
        </p:txBody>
      </p:sp>
      <p:sp>
        <p:nvSpPr>
          <p:cNvPr id="26" name="矩形 25"/>
          <p:cNvSpPr/>
          <p:nvPr/>
        </p:nvSpPr>
        <p:spPr>
          <a:xfrm>
            <a:off x="4404360" y="5666584"/>
            <a:ext cx="5900833" cy="4000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200" b="1" dirty="0" smtClean="0"/>
              <a:t>铝土矿总量（单位：十亿吨）：包括储量、矿山资源量</a:t>
            </a:r>
            <a:r>
              <a:rPr lang="en-US" altLang="zh-CN" sz="1200" b="1" dirty="0" smtClean="0"/>
              <a:t>*</a:t>
            </a:r>
            <a:r>
              <a:rPr lang="zh-CN" altLang="en-US" sz="1200" b="1" dirty="0" smtClean="0"/>
              <a:t>和未开发资源量**</a:t>
            </a:r>
            <a:endParaRPr lang="en-US" altLang="zh-CN" sz="1200" b="1" dirty="0" smtClean="0"/>
          </a:p>
          <a:p>
            <a:r>
              <a:rPr lang="zh-CN" altLang="en-US" sz="1200" b="1" dirty="0" smtClean="0"/>
              <a:t>潜在储量（单位：十亿吨）：目前运行矿山***</a:t>
            </a:r>
            <a:endParaRPr lang="zh-CN" altLang="en-US" sz="1200" b="1" dirty="0"/>
          </a:p>
        </p:txBody>
      </p:sp>
      <p:sp>
        <p:nvSpPr>
          <p:cNvPr id="28" name="矩形 27"/>
          <p:cNvSpPr/>
          <p:nvPr/>
        </p:nvSpPr>
        <p:spPr>
          <a:xfrm>
            <a:off x="971550" y="5666584"/>
            <a:ext cx="3063913" cy="4000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CN" altLang="en-US" sz="1200" b="1" dirty="0" smtClean="0">
                <a:solidFill>
                  <a:prstClr val="black"/>
                </a:solidFill>
              </a:rPr>
              <a:t>大联盟（排名</a:t>
            </a:r>
            <a:r>
              <a:rPr lang="en-US" altLang="zh-CN" sz="1200" b="1" dirty="0" smtClean="0">
                <a:solidFill>
                  <a:prstClr val="black"/>
                </a:solidFill>
              </a:rPr>
              <a:t>1-3</a:t>
            </a:r>
            <a:r>
              <a:rPr lang="zh-CN" altLang="en-US" sz="1200" b="1" dirty="0" smtClean="0">
                <a:solidFill>
                  <a:prstClr val="black"/>
                </a:solidFill>
              </a:rPr>
              <a:t>）</a:t>
            </a:r>
            <a:endParaRPr lang="en-US" altLang="zh-CN" sz="1200" b="1" dirty="0" smtClean="0">
              <a:solidFill>
                <a:prstClr val="black"/>
              </a:solidFill>
            </a:endParaRPr>
          </a:p>
          <a:p>
            <a:pPr lvl="0"/>
            <a:r>
              <a:rPr lang="zh-CN" altLang="en-US" sz="1200" b="1" dirty="0" smtClean="0">
                <a:solidFill>
                  <a:prstClr val="black"/>
                </a:solidFill>
              </a:rPr>
              <a:t>中联盟（排名</a:t>
            </a:r>
            <a:r>
              <a:rPr lang="en-US" altLang="zh-CN" sz="1200" b="1" dirty="0" smtClean="0">
                <a:solidFill>
                  <a:prstClr val="black"/>
                </a:solidFill>
              </a:rPr>
              <a:t>1-11</a:t>
            </a:r>
            <a:r>
              <a:rPr lang="zh-CN" altLang="en-US" sz="1200" b="1" dirty="0" smtClean="0">
                <a:solidFill>
                  <a:prstClr val="black"/>
                </a:solidFill>
              </a:rPr>
              <a:t>）；每国</a:t>
            </a:r>
            <a:r>
              <a:rPr lang="en-US" altLang="zh-CN" sz="1200" b="1" dirty="0" smtClean="0">
                <a:solidFill>
                  <a:prstClr val="black"/>
                </a:solidFill>
              </a:rPr>
              <a:t>&gt;</a:t>
            </a:r>
            <a:r>
              <a:rPr lang="zh-CN" altLang="en-US" sz="1200" b="1" dirty="0" smtClean="0">
                <a:solidFill>
                  <a:prstClr val="black"/>
                </a:solidFill>
              </a:rPr>
              <a:t>全球储量的</a:t>
            </a:r>
            <a:r>
              <a:rPr lang="en-US" altLang="zh-CN" sz="1200" b="1" dirty="0" smtClean="0">
                <a:solidFill>
                  <a:prstClr val="black"/>
                </a:solidFill>
              </a:rPr>
              <a:t>2%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3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pic>
        <p:nvPicPr>
          <p:cNvPr id="10" name="image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1123434"/>
            <a:ext cx="8570308" cy="4656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4361" y="701946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2016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年全球铝土矿产量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4308" y="2782293"/>
            <a:ext cx="1846055" cy="93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"/>
              </a:spcBef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数据来源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CARE, 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70"/>
              </a:spcBef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美国地质勘探局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90345" y="4887310"/>
            <a:ext cx="767255" cy="2522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澳大利亚</a:t>
            </a:r>
            <a:endParaRPr lang="zh-CN" altLang="en-US" sz="1100" dirty="0"/>
          </a:p>
        </p:txBody>
      </p:sp>
      <p:sp>
        <p:nvSpPr>
          <p:cNvPr id="16" name="矩形 15"/>
          <p:cNvSpPr/>
          <p:nvPr/>
        </p:nvSpPr>
        <p:spPr>
          <a:xfrm>
            <a:off x="5345827" y="4887310"/>
            <a:ext cx="767255" cy="2522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巴西</a:t>
            </a:r>
            <a:endParaRPr lang="zh-CN" altLang="en-US" sz="1100" dirty="0"/>
          </a:p>
        </p:txBody>
      </p:sp>
      <p:sp>
        <p:nvSpPr>
          <p:cNvPr id="17" name="矩形 16"/>
          <p:cNvSpPr/>
          <p:nvPr/>
        </p:nvSpPr>
        <p:spPr>
          <a:xfrm>
            <a:off x="6533496" y="4887310"/>
            <a:ext cx="767255" cy="2522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印度</a:t>
            </a:r>
            <a:endParaRPr lang="zh-CN" altLang="en-US" sz="1100" dirty="0"/>
          </a:p>
        </p:txBody>
      </p:sp>
      <p:sp>
        <p:nvSpPr>
          <p:cNvPr id="18" name="矩形 17"/>
          <p:cNvSpPr/>
          <p:nvPr/>
        </p:nvSpPr>
        <p:spPr>
          <a:xfrm>
            <a:off x="7769772" y="4887310"/>
            <a:ext cx="767255" cy="2522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几内亚</a:t>
            </a:r>
            <a:endParaRPr lang="zh-CN" altLang="en-US" sz="1100" dirty="0"/>
          </a:p>
        </p:txBody>
      </p:sp>
      <p:sp>
        <p:nvSpPr>
          <p:cNvPr id="19" name="矩形 18"/>
          <p:cNvSpPr/>
          <p:nvPr/>
        </p:nvSpPr>
        <p:spPr>
          <a:xfrm>
            <a:off x="2890345" y="5265683"/>
            <a:ext cx="629304" cy="1891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/>
              <a:t>牙买加</a:t>
            </a:r>
            <a:endParaRPr lang="zh-CN" altLang="en-US" sz="1100" dirty="0"/>
          </a:p>
        </p:txBody>
      </p:sp>
      <p:sp>
        <p:nvSpPr>
          <p:cNvPr id="20" name="矩形 19"/>
          <p:cNvSpPr/>
          <p:nvPr/>
        </p:nvSpPr>
        <p:spPr>
          <a:xfrm>
            <a:off x="4038600" y="4887310"/>
            <a:ext cx="585952" cy="2522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/>
              <a:t>中国</a:t>
            </a:r>
            <a:endParaRPr lang="zh-CN" altLang="en-US" sz="1100" dirty="0"/>
          </a:p>
        </p:txBody>
      </p:sp>
      <p:sp>
        <p:nvSpPr>
          <p:cNvPr id="21" name="矩形 20"/>
          <p:cNvSpPr/>
          <p:nvPr/>
        </p:nvSpPr>
        <p:spPr>
          <a:xfrm>
            <a:off x="4089709" y="5265683"/>
            <a:ext cx="629304" cy="1891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俄罗斯</a:t>
            </a:r>
            <a:endParaRPr lang="zh-CN" altLang="en-US" sz="1100" dirty="0"/>
          </a:p>
        </p:txBody>
      </p:sp>
      <p:sp>
        <p:nvSpPr>
          <p:cNvPr id="22" name="矩形 21"/>
          <p:cNvSpPr/>
          <p:nvPr/>
        </p:nvSpPr>
        <p:spPr>
          <a:xfrm>
            <a:off x="5345827" y="5265683"/>
            <a:ext cx="897318" cy="1891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哈萨克斯坦</a:t>
            </a:r>
            <a:endParaRPr lang="zh-CN" altLang="en-US" sz="1100" dirty="0"/>
          </a:p>
        </p:txBody>
      </p:sp>
      <p:sp>
        <p:nvSpPr>
          <p:cNvPr id="23" name="矩形 22"/>
          <p:cNvSpPr/>
          <p:nvPr/>
        </p:nvSpPr>
        <p:spPr>
          <a:xfrm>
            <a:off x="6533495" y="5265683"/>
            <a:ext cx="928849" cy="1891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沙特阿拉伯</a:t>
            </a:r>
            <a:endParaRPr lang="zh-CN" altLang="en-US" sz="1100" dirty="0"/>
          </a:p>
        </p:txBody>
      </p:sp>
      <p:sp>
        <p:nvSpPr>
          <p:cNvPr id="24" name="矩形 23"/>
          <p:cNvSpPr/>
          <p:nvPr/>
        </p:nvSpPr>
        <p:spPr>
          <a:xfrm>
            <a:off x="7769771" y="5228897"/>
            <a:ext cx="1216573" cy="2259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100" dirty="0" smtClean="0"/>
              <a:t>其他国家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4746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30" y="4137664"/>
            <a:ext cx="3005470" cy="272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308344"/>
            <a:ext cx="1084521" cy="81509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Magnetic Minerals Resources Pvt. Ltd.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1" y="6399107"/>
            <a:ext cx="372034" cy="2796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3972" y="515834"/>
            <a:ext cx="3436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印度铝土矿介绍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1739" y="1334750"/>
            <a:ext cx="9941442" cy="285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新政府锐意开拓，印度工业状况有望迅速转变。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政府出台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《2015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年矿产（拍卖）规则 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》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，规定包括铝土矿在内的大部分金属矿将用于拍卖。</a:t>
            </a:r>
            <a:endParaRPr lang="en-IN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已获批铝土矿没有发生改变。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其他铝土矿和矿山将被拍卖，并优先考虑终端用户及附加价值。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修正案旨在引入竞标，所有采矿租约只能通过竞标或电子拍卖途径获得。</a:t>
            </a:r>
            <a:endParaRPr lang="en-IN" altLang="zh-CN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虽然最近通过的新采矿法将有助于简化采矿租约的分配和续租流程，但因对地区矿产基金（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DMF 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）和国家矿产勘探信托基金（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NMET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）的支出增加，将导致矿产成本增加。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DMF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旨在援助受灾地区开发；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NMET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旨在通过设立机构协助矿产勘探，并巩固矿产基地。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5312</TotalTime>
  <Words>1933</Words>
  <Application>Microsoft Office PowerPoint</Application>
  <PresentationFormat>自定义</PresentationFormat>
  <Paragraphs>307</Paragraphs>
  <Slides>21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联想</cp:lastModifiedBy>
  <cp:revision>163</cp:revision>
  <dcterms:created xsi:type="dcterms:W3CDTF">2018-01-23T06:11:01Z</dcterms:created>
  <dcterms:modified xsi:type="dcterms:W3CDTF">2018-05-05T05:31:50Z</dcterms:modified>
</cp:coreProperties>
</file>