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80" r:id="rId2"/>
    <p:sldMasterId id="2147483692" r:id="rId3"/>
  </p:sldMasterIdLst>
  <p:notesMasterIdLst>
    <p:notesMasterId r:id="rId43"/>
  </p:notesMasterIdLst>
  <p:handoutMasterIdLst>
    <p:handoutMasterId r:id="rId44"/>
  </p:handoutMasterIdLst>
  <p:sldIdLst>
    <p:sldId id="1877" r:id="rId4"/>
    <p:sldId id="1526" r:id="rId5"/>
    <p:sldId id="1313" r:id="rId6"/>
    <p:sldId id="1301" r:id="rId7"/>
    <p:sldId id="1615" r:id="rId8"/>
    <p:sldId id="1618" r:id="rId9"/>
    <p:sldId id="1619" r:id="rId10"/>
    <p:sldId id="1620" r:id="rId11"/>
    <p:sldId id="1621" r:id="rId12"/>
    <p:sldId id="1622" r:id="rId13"/>
    <p:sldId id="1624" r:id="rId14"/>
    <p:sldId id="1625" r:id="rId15"/>
    <p:sldId id="1626" r:id="rId16"/>
    <p:sldId id="1627" r:id="rId17"/>
    <p:sldId id="1628" r:id="rId18"/>
    <p:sldId id="1843" r:id="rId19"/>
    <p:sldId id="1844" r:id="rId20"/>
    <p:sldId id="1718" r:id="rId21"/>
    <p:sldId id="1840" r:id="rId22"/>
    <p:sldId id="1841" r:id="rId23"/>
    <p:sldId id="1842" r:id="rId24"/>
    <p:sldId id="1719" r:id="rId25"/>
    <p:sldId id="1720" r:id="rId26"/>
    <p:sldId id="1721" r:id="rId27"/>
    <p:sldId id="1722" r:id="rId28"/>
    <p:sldId id="1723" r:id="rId29"/>
    <p:sldId id="1726" r:id="rId30"/>
    <p:sldId id="1913" r:id="rId31"/>
    <p:sldId id="1914" r:id="rId32"/>
    <p:sldId id="1728" r:id="rId33"/>
    <p:sldId id="1270" r:id="rId34"/>
    <p:sldId id="1926" r:id="rId35"/>
    <p:sldId id="1927" r:id="rId36"/>
    <p:sldId id="1232" r:id="rId37"/>
    <p:sldId id="1832" r:id="rId38"/>
    <p:sldId id="1198" r:id="rId39"/>
    <p:sldId id="586" r:id="rId40"/>
    <p:sldId id="1400" r:id="rId41"/>
    <p:sldId id="1833" r:id="rId42"/>
  </p:sldIdLst>
  <p:sldSz cx="12192000" cy="6858000"/>
  <p:notesSz cx="9902825" cy="67722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300" b="1" i="0" u="none" kern="1200" baseline="0">
        <a:solidFill>
          <a:srgbClr val="000000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3674271-6104-4FBD-A712-8CFB388002CA}">
          <p14:sldIdLst>
            <p14:sldId id="1877"/>
            <p14:sldId id="1526"/>
            <p14:sldId id="1313"/>
          </p14:sldIdLst>
        </p14:section>
        <p14:section name="无标题节" id="{E15ACBAC-56B0-4788-9142-CFDCFD74BBB4}">
          <p14:sldIdLst>
            <p14:sldId id="1301"/>
            <p14:sldId id="1615"/>
            <p14:sldId id="1618"/>
            <p14:sldId id="1619"/>
            <p14:sldId id="1620"/>
            <p14:sldId id="1621"/>
            <p14:sldId id="1622"/>
            <p14:sldId id="1624"/>
            <p14:sldId id="1625"/>
            <p14:sldId id="1626"/>
            <p14:sldId id="1627"/>
            <p14:sldId id="1628"/>
            <p14:sldId id="1843"/>
            <p14:sldId id="1844"/>
            <p14:sldId id="1718"/>
            <p14:sldId id="1840"/>
            <p14:sldId id="1841"/>
            <p14:sldId id="1842"/>
            <p14:sldId id="1719"/>
            <p14:sldId id="1720"/>
            <p14:sldId id="1721"/>
            <p14:sldId id="1722"/>
            <p14:sldId id="1723"/>
            <p14:sldId id="1726"/>
            <p14:sldId id="1913"/>
            <p14:sldId id="1914"/>
            <p14:sldId id="1728"/>
            <p14:sldId id="1270"/>
            <p14:sldId id="1926"/>
            <p14:sldId id="1927"/>
            <p14:sldId id="1232"/>
            <p14:sldId id="1832"/>
            <p14:sldId id="1198"/>
            <p14:sldId id="586"/>
            <p14:sldId id="1400"/>
            <p14:sldId id="1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7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B4A697"/>
    <a:srgbClr val="FFAA00"/>
    <a:srgbClr val="00B0EE"/>
    <a:srgbClr val="172F37"/>
    <a:srgbClr val="FFFFFF"/>
    <a:srgbClr val="EB0934"/>
    <a:srgbClr val="FC9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44" y="52"/>
      </p:cViewPr>
      <p:guideLst>
        <p:guide orient="horz" pos="1071"/>
        <p:guide pos="7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5613" cy="303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>
              <a:defRPr kumimoji="1" sz="1200"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213" y="0"/>
            <a:ext cx="4265613" cy="303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algn="r">
              <a:defRPr kumimoji="1" sz="1200">
                <a:latin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775"/>
            <a:ext cx="4265613" cy="303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>
              <a:defRPr kumimoji="1" sz="1200"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213" y="6454775"/>
            <a:ext cx="4265613" cy="303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/>
          <a:p>
            <a:pPr lvl="0" algn="r"/>
            <a:fld id="{9A0DB2DC-4C9A-4742-B13C-FB6460FD3503}" type="slidenum">
              <a:rPr lang="en-GB" altLang="zh-CN" sz="1200" dirty="0"/>
              <a:t>‹#›</a:t>
            </a:fld>
            <a:endParaRPr lang="en-GB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1013" cy="338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13" y="0"/>
            <a:ext cx="4291013" cy="338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589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695575" y="508000"/>
            <a:ext cx="4511675" cy="25384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16275"/>
            <a:ext cx="7261225" cy="304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34138"/>
            <a:ext cx="4291013" cy="338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13" y="6434138"/>
            <a:ext cx="4291013" cy="338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/>
          <a:p>
            <a:pPr lvl="0" algn="r"/>
            <a:fld id="{9A0DB2DC-4C9A-4742-B13C-FB6460FD3503}" type="slidenum">
              <a:rPr lang="de-DE" altLang="de-DE" sz="1200" b="0" dirty="0">
                <a:solidFill>
                  <a:schemeClr val="tx1"/>
                </a:solidFill>
              </a:rPr>
              <a:t>‹#›</a:t>
            </a:fld>
            <a:endParaRPr lang="de-DE" altLang="de-DE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5575" y="508000"/>
            <a:ext cx="4511675" cy="2538413"/>
          </a:xfrm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30" tIns="45715" rIns="91430" bIns="45715" anchor="t"/>
          <a:lstStyle/>
          <a:p>
            <a:pPr lvl="0"/>
            <a:r>
              <a:rPr lang="zh-CN" altLang="en-US" dirty="0"/>
              <a:t>使用方法：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更改文字</a:t>
            </a:r>
            <a:r>
              <a:rPr lang="en-US" altLang="zh-CN" dirty="0"/>
              <a:t>】</a:t>
            </a:r>
            <a:r>
              <a:rPr lang="zh-CN" altLang="en-US" dirty="0"/>
              <a:t>：将标题框及正文框中的文字可直接改为您所需文字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更改图片</a:t>
            </a:r>
            <a:r>
              <a:rPr lang="en-US" altLang="zh-CN" dirty="0"/>
              <a:t>】</a:t>
            </a:r>
            <a:r>
              <a:rPr lang="zh-CN" altLang="en-US" dirty="0"/>
              <a:t>：点中图片</a:t>
            </a:r>
            <a:r>
              <a:rPr lang="en-US" altLang="zh-CN" dirty="0"/>
              <a:t>》</a:t>
            </a:r>
            <a:r>
              <a:rPr lang="zh-CN" altLang="en-US" dirty="0"/>
              <a:t>绘图工具</a:t>
            </a:r>
            <a:r>
              <a:rPr lang="en-US" altLang="zh-CN" dirty="0"/>
              <a:t>》</a:t>
            </a:r>
            <a:r>
              <a:rPr lang="zh-CN" altLang="en-US" dirty="0"/>
              <a:t>格式</a:t>
            </a:r>
            <a:r>
              <a:rPr lang="en-US" altLang="zh-CN" dirty="0"/>
              <a:t>》</a:t>
            </a:r>
            <a:r>
              <a:rPr lang="zh-CN" altLang="en-US" dirty="0"/>
              <a:t>填充</a:t>
            </a:r>
            <a:r>
              <a:rPr lang="en-US" altLang="zh-CN" dirty="0"/>
              <a:t>》</a:t>
            </a:r>
            <a:r>
              <a:rPr lang="zh-CN" altLang="en-US" dirty="0"/>
              <a:t>图片</a:t>
            </a:r>
            <a:r>
              <a:rPr lang="en-US" altLang="zh-CN" dirty="0"/>
              <a:t>》</a:t>
            </a:r>
            <a:r>
              <a:rPr lang="zh-CN" altLang="en-US" dirty="0"/>
              <a:t>选择您需要展示的图片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增加减少图片</a:t>
            </a:r>
            <a:r>
              <a:rPr lang="en-US" altLang="zh-CN" dirty="0"/>
              <a:t>】</a:t>
            </a:r>
            <a:r>
              <a:rPr lang="zh-CN" altLang="en-US" dirty="0"/>
              <a:t>：直接复制粘贴图片来增加图片数，复制后更改方法见</a:t>
            </a:r>
            <a:r>
              <a:rPr lang="en-US" altLang="zh-CN" dirty="0"/>
              <a:t>【</a:t>
            </a:r>
            <a:r>
              <a:rPr lang="zh-CN" altLang="en-US" dirty="0"/>
              <a:t>更改图片</a:t>
            </a:r>
            <a:r>
              <a:rPr lang="en-US" altLang="zh-CN" dirty="0"/>
              <a:t>】</a:t>
            </a:r>
            <a:br>
              <a:rPr lang="en-US" altLang="zh-CN" dirty="0"/>
            </a:br>
            <a:r>
              <a:rPr lang="en-US" altLang="zh-CN" dirty="0"/>
              <a:t>【</a:t>
            </a:r>
            <a:r>
              <a:rPr lang="zh-CN" altLang="en-US" dirty="0"/>
              <a:t>更改图片色彩</a:t>
            </a:r>
            <a:r>
              <a:rPr lang="en-US" altLang="zh-CN" dirty="0"/>
              <a:t>】</a:t>
            </a:r>
            <a:r>
              <a:rPr lang="zh-CN" altLang="en-US" dirty="0"/>
              <a:t>：点中图片</a:t>
            </a:r>
            <a:r>
              <a:rPr lang="en-US" altLang="zh-CN" dirty="0"/>
              <a:t>》</a:t>
            </a:r>
            <a:r>
              <a:rPr lang="zh-CN" altLang="en-US" dirty="0"/>
              <a:t>图片工具</a:t>
            </a:r>
            <a:r>
              <a:rPr lang="en-US" altLang="zh-CN" dirty="0"/>
              <a:t>》</a:t>
            </a:r>
            <a:r>
              <a:rPr lang="zh-CN" altLang="en-US" dirty="0"/>
              <a:t>格式</a:t>
            </a:r>
            <a:r>
              <a:rPr lang="en-US" altLang="zh-CN" dirty="0"/>
              <a:t>》</a:t>
            </a:r>
            <a:r>
              <a:rPr lang="zh-CN" altLang="en-US" dirty="0"/>
              <a:t>色彩（重新着色）</a:t>
            </a:r>
            <a:r>
              <a:rPr lang="en-US" altLang="zh-CN" dirty="0"/>
              <a:t>》</a:t>
            </a:r>
            <a:r>
              <a:rPr lang="zh-CN" altLang="en-US" dirty="0"/>
              <a:t>选择您喜欢的色彩</a:t>
            </a:r>
            <a:br>
              <a:rPr lang="zh-CN" altLang="en-US" dirty="0"/>
            </a:br>
            <a:r>
              <a:rPr lang="zh-CN" altLang="en-US" dirty="0"/>
              <a:t>下载更多模板、视频教程：</a:t>
            </a:r>
            <a:r>
              <a:rPr lang="en-US" altLang="zh-CN" dirty="0"/>
              <a:t>http://www.mysoeasy.com</a:t>
            </a:r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11813" y="6434138"/>
            <a:ext cx="4291012" cy="338137"/>
          </a:xfrm>
          <a:prstGeom prst="rect">
            <a:avLst/>
          </a:prstGeom>
          <a:noFill/>
          <a:ln w="9525">
            <a:noFill/>
          </a:ln>
        </p:spPr>
        <p:txBody>
          <a:bodyPr lIns="91430" tIns="45715" rIns="91430" bIns="45715" anchor="b"/>
          <a:lstStyle/>
          <a:p>
            <a:pPr lvl="0" algn="r">
              <a:buNone/>
            </a:pPr>
            <a:fld id="{9A0DB2DC-4C9A-4742-B13C-FB6460FD3503}" type="slidenum">
              <a:rPr lang="zh-CN" altLang="en-US" sz="1200" b="0" dirty="0">
                <a:solidFill>
                  <a:schemeClr val="tx1"/>
                </a:solidFill>
              </a:rPr>
              <a:t>2</a:t>
            </a:fld>
            <a:endParaRPr lang="zh-CN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11675" cy="2538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31E-D4D9-4526-A0C2-37B52098FC46}" type="slidenum">
              <a:rPr lang="en-US" altLang="zh-CN" smtClean="0"/>
              <a:t>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11675" cy="2538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31E-D4D9-4526-A0C2-37B52098FC46}" type="slidenum">
              <a:rPr lang="en-US" altLang="zh-CN" smtClean="0"/>
              <a:t>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5575" y="508000"/>
            <a:ext cx="4511675" cy="2538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31E-D4D9-4526-A0C2-37B52098FC46}" type="slidenum">
              <a:rPr lang="en-US" altLang="zh-CN" smtClean="0"/>
              <a:t>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  <a:t>27</a:t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  <a:t>28</a:t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  <a:t>29</a:t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  <a:t>32</a:t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  <a:t>33</a:t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>
            <p:custDataLst>
              <p:tags r:id="rId1"/>
            </p:custDataLst>
          </p:nvPr>
        </p:nvSpPr>
        <p:spPr bwMode="auto">
          <a:xfrm>
            <a:off x="0" y="1077913"/>
            <a:ext cx="12192000" cy="5711825"/>
          </a:xfrm>
          <a:custGeom>
            <a:avLst/>
            <a:gdLst>
              <a:gd name="T0" fmla="*/ 0 w 5762"/>
              <a:gd name="T1" fmla="*/ 2147483646 h 3638"/>
              <a:gd name="T2" fmla="*/ 2147483646 w 5762"/>
              <a:gd name="T3" fmla="*/ 2147483646 h 3638"/>
              <a:gd name="T4" fmla="*/ 2147483646 w 5762"/>
              <a:gd name="T5" fmla="*/ 2147483646 h 3638"/>
              <a:gd name="T6" fmla="*/ 2147483646 w 5762"/>
              <a:gd name="T7" fmla="*/ 2147483646 h 3638"/>
              <a:gd name="T8" fmla="*/ 2147483646 w 5762"/>
              <a:gd name="T9" fmla="*/ 2147483646 h 3638"/>
              <a:gd name="T10" fmla="*/ 2147483646 w 5762"/>
              <a:gd name="T11" fmla="*/ 2147483646 h 3638"/>
              <a:gd name="T12" fmla="*/ 2147483646 w 5762"/>
              <a:gd name="T13" fmla="*/ 2147483646 h 3638"/>
              <a:gd name="T14" fmla="*/ 2147483646 w 5762"/>
              <a:gd name="T15" fmla="*/ 2147483646 h 36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2" h="3638">
                <a:moveTo>
                  <a:pt x="0" y="3638"/>
                </a:moveTo>
                <a:cubicBezTo>
                  <a:pt x="58" y="3452"/>
                  <a:pt x="291" y="2920"/>
                  <a:pt x="516" y="2658"/>
                </a:cubicBezTo>
                <a:cubicBezTo>
                  <a:pt x="794" y="2320"/>
                  <a:pt x="1284" y="2093"/>
                  <a:pt x="1352" y="2063"/>
                </a:cubicBezTo>
                <a:cubicBezTo>
                  <a:pt x="1942" y="1786"/>
                  <a:pt x="2872" y="1624"/>
                  <a:pt x="3348" y="1519"/>
                </a:cubicBezTo>
                <a:cubicBezTo>
                  <a:pt x="3895" y="1390"/>
                  <a:pt x="4592" y="1228"/>
                  <a:pt x="4987" y="1078"/>
                </a:cubicBezTo>
                <a:cubicBezTo>
                  <a:pt x="5384" y="933"/>
                  <a:pt x="5632" y="702"/>
                  <a:pt x="5762" y="534"/>
                </a:cubicBezTo>
                <a:cubicBezTo>
                  <a:pt x="5762" y="0"/>
                  <a:pt x="5762" y="61"/>
                  <a:pt x="5762" y="66"/>
                </a:cubicBezTo>
                <a:cubicBezTo>
                  <a:pt x="4803" y="66"/>
                  <a:pt x="1204" y="68"/>
                  <a:pt x="4" y="68"/>
                </a:cubicBezTo>
              </a:path>
            </a:pathLst>
          </a:custGeom>
          <a:solidFill>
            <a:srgbClr val="FEFCF8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90" b="1" i="0" u="none" strike="noStrike" kern="1200" cap="none" spc="0" normalizeH="0" baseline="0" noProof="0">
              <a:ln>
                <a:noFill/>
              </a:ln>
              <a:solidFill>
                <a:srgbClr val="77ADAA"/>
              </a:solidFill>
              <a:effectLst/>
              <a:uLnTx/>
              <a:uFillTx/>
              <a:latin typeface="Ericsson Capital TT" charset="0"/>
              <a:ea typeface="微软雅黑" pitchFamily="34" charset="-122"/>
              <a:cs typeface="+mn-cs"/>
            </a:endParaRPr>
          </a:p>
        </p:txBody>
      </p:sp>
      <p:graphicFrame>
        <p:nvGraphicFramePr>
          <p:cNvPr id="24579" name="Rectangle 4" hidden="1"/>
          <p:cNvGraphicFramePr/>
          <p:nvPr/>
        </p:nvGraphicFramePr>
        <p:xfrm>
          <a:off x="0" y="0"/>
          <a:ext cx="2110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矩形 2048"/>
                      <p:cNvPicPr/>
                      <p:nvPr/>
                    </p:nvPicPr>
                    <p:blipFill>
                      <a:blip/>
                    </p:blipFill>
                    <p:spPr>
                      <a:xfrm>
                        <a:off x="0" y="0"/>
                        <a:ext cx="211015" cy="15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9" descr="ppt 模版-2"/>
          <p:cNvPicPr>
            <a:picLocks noChangeAspect="1"/>
          </p:cNvPicPr>
          <p:nvPr userDrawn="1"/>
        </p:nvPicPr>
        <p:blipFill>
          <a:blip r:embed="rId4" cstate="print"/>
          <a:srcRect t="3032" b="43427"/>
          <a:stretch>
            <a:fillRect/>
          </a:stretch>
        </p:blipFill>
        <p:spPr>
          <a:xfrm>
            <a:off x="15631" y="1233489"/>
            <a:ext cx="12192000" cy="369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0" y="1222375"/>
            <a:ext cx="12192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90" b="1" i="0" u="none" strike="noStrike" kern="1200" cap="none" spc="0" normalizeH="0" baseline="0" noProof="0">
              <a:ln>
                <a:noFill/>
              </a:ln>
              <a:solidFill>
                <a:srgbClr val="77ADAA"/>
              </a:solidFill>
              <a:effectLst/>
              <a:uLnTx/>
              <a:uFillTx/>
              <a:latin typeface="Ericsson Capital TT" charset="0"/>
              <a:ea typeface="微软雅黑" pitchFamily="34" charset="-122"/>
              <a:cs typeface="+mn-cs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0" y="4946650"/>
            <a:ext cx="121920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90" b="1" i="0" u="none" strike="noStrike" kern="1200" cap="none" spc="0" normalizeH="0" baseline="0" noProof="0">
              <a:ln>
                <a:noFill/>
              </a:ln>
              <a:solidFill>
                <a:srgbClr val="77ADAA"/>
              </a:solidFill>
              <a:effectLst/>
              <a:uLnTx/>
              <a:uFillTx/>
              <a:latin typeface="Ericsson Capital TT" charset="0"/>
              <a:ea typeface="微软雅黑" pitchFamily="34" charset="-122"/>
              <a:cs typeface="+mn-cs"/>
            </a:endParaRPr>
          </a:p>
        </p:txBody>
      </p:sp>
      <p:sp>
        <p:nvSpPr>
          <p:cNvPr id="423951" name="Rectangle 15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2671235" y="4943477"/>
            <a:ext cx="9366251" cy="1236474"/>
          </a:xfrm>
        </p:spPr>
        <p:txBody>
          <a:bodyPr lIns="972000" tIns="72000" rIns="72000" bIns="72000"/>
          <a:lstStyle>
            <a:lvl1pPr algn="r">
              <a:defRPr b="0"/>
            </a:lvl1pPr>
          </a:lstStyle>
          <a:p>
            <a:pPr lvl="0"/>
            <a:r>
              <a:rPr lang="en-US" altLang="zh-CN" noProof="0"/>
              <a:t>分</a:t>
            </a:r>
            <a:r>
              <a:rPr lang="zh-CN" altLang="en-US" noProof="0"/>
              <a:t>标题（名称，日期）</a:t>
            </a:r>
          </a:p>
          <a:p>
            <a:pPr lvl="0"/>
            <a:endParaRPr lang="fr-FR" altLang="en-US" noProof="0"/>
          </a:p>
        </p:txBody>
      </p:sp>
      <p:sp>
        <p:nvSpPr>
          <p:cNvPr id="423952" name="Rectangle 16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82553" y="2484440"/>
            <a:ext cx="11954933" cy="1101016"/>
          </a:xfrm>
        </p:spPr>
        <p:txBody>
          <a:bodyPr lIns="972000" tIns="360000" rIns="72000" bIns="72000" anchor="t">
            <a:spAutoFit/>
          </a:bodyPr>
          <a:lstStyle>
            <a:lvl1pPr algn="r">
              <a:defRPr sz="2400"/>
            </a:lvl1pPr>
          </a:lstStyle>
          <a:p>
            <a:pPr lvl="0"/>
            <a:r>
              <a:rPr lang="fr-FR" altLang="zh-CN" noProof="0"/>
              <a:t>&lt;</a:t>
            </a:r>
            <a:r>
              <a:rPr lang="zh-CN" altLang="fr-FR" noProof="0"/>
              <a:t>主标题</a:t>
            </a:r>
            <a:r>
              <a:rPr lang="fr-FR" altLang="zh-CN" noProof="0"/>
              <a:t>&gt;</a:t>
            </a:r>
            <a:br>
              <a:rPr lang="fr-FR" noProof="0"/>
            </a:br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47187" y="1055688"/>
            <a:ext cx="3705630" cy="13763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61454" y="115888"/>
            <a:ext cx="2891366" cy="23161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91450" y="115888"/>
            <a:ext cx="2366802" cy="23161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9" descr="ppt 模版-2">
            <a:extLst>
              <a:ext uri="{FF2B5EF4-FFF2-40B4-BE49-F238E27FC236}">
                <a16:creationId xmlns:a16="http://schemas.microsoft.com/office/drawing/2014/main" id="{5B10C413-2F1D-416D-AF5A-67A379525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3032" b="43427"/>
          <a:stretch>
            <a:fillRect/>
          </a:stretch>
        </p:blipFill>
        <p:spPr>
          <a:xfrm>
            <a:off x="15631" y="1233489"/>
            <a:ext cx="12192000" cy="3690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928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8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1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200" smtClean="0">
                <a:solidFill>
                  <a:srgbClr val="77ADAA"/>
                </a:solidFill>
                <a:latin typeface="Ericsson Capital TT" charset="0"/>
                <a:ea typeface="微软雅黑" pitchFamily="34" charset="-122"/>
              </a:rPr>
              <a:t>‹#›</a:t>
            </a:fld>
            <a:endParaRPr lang="en-US" altLang="zh-CN" sz="1200" dirty="0">
              <a:solidFill>
                <a:srgbClr val="77ADAA"/>
              </a:solidFill>
              <a:latin typeface="Ericsson Capital TT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84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9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4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4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0085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868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0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36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42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/>
          <a:lstStyle>
            <a:lvl1pPr>
              <a:defRPr sz="55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340863"/>
          </a:xfrm>
        </p:spPr>
        <p:txBody>
          <a:bodyPr/>
          <a:lstStyle>
            <a:lvl1pPr marL="0" indent="0">
              <a:buNone/>
              <a:defRPr sz="2215"/>
            </a:lvl1pPr>
            <a:lvl2pPr marL="422275" indent="0">
              <a:buNone/>
              <a:defRPr sz="1845"/>
            </a:lvl2pPr>
            <a:lvl3pPr marL="843915" indent="0">
              <a:buNone/>
              <a:defRPr sz="1660"/>
            </a:lvl3pPr>
            <a:lvl4pPr marL="1266190" indent="0">
              <a:buNone/>
              <a:defRPr sz="1475"/>
            </a:lvl4pPr>
            <a:lvl5pPr marL="1688465" indent="0">
              <a:buNone/>
              <a:defRPr sz="1475"/>
            </a:lvl5pPr>
            <a:lvl6pPr marL="2110105" indent="0">
              <a:buNone/>
              <a:defRPr sz="1475"/>
            </a:lvl6pPr>
            <a:lvl7pPr marL="2532380" indent="0">
              <a:buNone/>
              <a:defRPr sz="1475"/>
            </a:lvl7pPr>
            <a:lvl8pPr marL="2954020" indent="0">
              <a:buNone/>
              <a:defRPr sz="1475"/>
            </a:lvl8pPr>
            <a:lvl9pPr marL="3376295" indent="0">
              <a:buNone/>
              <a:defRPr sz="1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2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1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53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15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948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 userDrawn="1"/>
        </p:nvSpPr>
        <p:spPr bwMode="auto">
          <a:xfrm>
            <a:off x="522818" y="0"/>
            <a:ext cx="315383" cy="84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/>
            <a:r>
              <a:rPr lang="en-US" altLang="zh-CN" sz="4900" dirty="0">
                <a:solidFill>
                  <a:srgbClr val="C00000"/>
                </a:solidFill>
                <a:latin typeface="Impact" pitchFamily="34" charset="0"/>
              </a:rPr>
              <a:t>2</a:t>
            </a:r>
            <a:endParaRPr lang="zh-CN" altLang="en-US" sz="49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26066" y="765175"/>
            <a:ext cx="11076517" cy="88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23283" y="768350"/>
            <a:ext cx="524933" cy="88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altLang="zh-CN" sz="1200">
                <a:solidFill>
                  <a:schemeClr val="bg1"/>
                </a:solidFill>
              </a:rPr>
              <a:t>‹#›</a:t>
            </a:fld>
            <a:endParaRPr lang="en-US" altLang="zh-CN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公司项目\2014项目\用友\股份\产业互联网PPT\存图\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100" y="321734"/>
            <a:ext cx="850900" cy="5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251886"/>
            <a:ext cx="10972800" cy="557411"/>
          </a:xfrm>
          <a:prstGeom prst="rect">
            <a:avLst/>
          </a:prstGeom>
        </p:spPr>
        <p:txBody>
          <a:bodyPr/>
          <a:lstStyle>
            <a:lvl1pPr algn="l">
              <a:defRPr lang="zh-CN" altLang="en-US" sz="2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9468" y="1055689"/>
            <a:ext cx="5679018" cy="1474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1684" y="1055689"/>
            <a:ext cx="5681134" cy="1474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Rectangle 6" hidden="1"/>
          <p:cNvGraphicFramePr/>
          <p:nvPr/>
        </p:nvGraphicFramePr>
        <p:xfrm>
          <a:off x="0" y="0"/>
          <a:ext cx="2110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">
                  <p:embed/>
                </p:oleObj>
              </mc:Choice>
              <mc:Fallback>
                <p:oleObj r:id="rId2" imgW="0" imgH="0" progId="">
                  <p:embed/>
                  <p:pic>
                    <p:nvPicPr>
                      <p:cNvPr id="0" name="矩形 3072"/>
                      <p:cNvPicPr/>
                      <p:nvPr/>
                    </p:nvPicPr>
                    <p:blipFill>
                      <a:blip/>
                    </p:blipFill>
                    <p:spPr>
                      <a:xfrm>
                        <a:off x="0" y="0"/>
                        <a:ext cx="211015" cy="15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955" y="914400"/>
            <a:ext cx="12190047" cy="0"/>
          </a:xfrm>
          <a:prstGeom prst="line">
            <a:avLst/>
          </a:prstGeom>
          <a:noFill/>
          <a:ln w="25400">
            <a:solidFill>
              <a:srgbClr val="DFDBCB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90" b="1" i="0" u="none" strike="noStrike" kern="1200" cap="none" spc="0" normalizeH="0" baseline="0" noProof="0">
              <a:ln>
                <a:noFill/>
              </a:ln>
              <a:solidFill>
                <a:srgbClr val="77ADAA"/>
              </a:solidFill>
              <a:effectLst/>
              <a:uLnTx/>
              <a:uFillTx/>
              <a:latin typeface="Ericsson Capital TT" charset="0"/>
              <a:ea typeface="微软雅黑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164214"/>
            <a:ext cx="5158316" cy="340863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8465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7"/>
            <a:ext cx="5158316" cy="1474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2164214"/>
            <a:ext cx="5183717" cy="340863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275" indent="0">
              <a:buNone/>
              <a:defRPr sz="1845" b="1"/>
            </a:lvl2pPr>
            <a:lvl3pPr marL="843915" indent="0">
              <a:buNone/>
              <a:defRPr sz="1660" b="1"/>
            </a:lvl3pPr>
            <a:lvl4pPr marL="1266190" indent="0">
              <a:buNone/>
              <a:defRPr sz="1475" b="1"/>
            </a:lvl4pPr>
            <a:lvl5pPr marL="1688465" indent="0">
              <a:buNone/>
              <a:defRPr sz="1475" b="1"/>
            </a:lvl5pPr>
            <a:lvl6pPr marL="2110105" indent="0">
              <a:buNone/>
              <a:defRPr sz="1475" b="1"/>
            </a:lvl6pPr>
            <a:lvl7pPr marL="2532380" indent="0">
              <a:buNone/>
              <a:defRPr sz="1475" b="1"/>
            </a:lvl7pPr>
            <a:lvl8pPr marL="2954020" indent="0">
              <a:buNone/>
              <a:defRPr sz="1475" b="1"/>
            </a:lvl8pPr>
            <a:lvl9pPr marL="3376295" indent="0">
              <a:buNone/>
              <a:defRPr sz="14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717" cy="1474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4673600" y="626745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ct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200" dirty="0">
                <a:solidFill>
                  <a:srgbClr val="77ADAA"/>
                </a:solidFill>
                <a:latin typeface="Ericsson Capital TT" charset="0"/>
                <a:ea typeface="微软雅黑" pitchFamily="34" charset="-122"/>
              </a:rPr>
              <a:t>‹#›</a:t>
            </a:fld>
            <a:endParaRPr lang="en-US" altLang="zh-CN" sz="1200" dirty="0">
              <a:solidFill>
                <a:srgbClr val="77ADAA"/>
              </a:solidFill>
              <a:latin typeface="Ericsson Capital TT" charset="0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1" cy="2204450"/>
          </a:xfrm>
        </p:spPr>
        <p:txBody>
          <a:bodyPr/>
          <a:lstStyle>
            <a:lvl1pPr>
              <a:defRPr sz="2955"/>
            </a:lvl1pPr>
            <a:lvl2pPr>
              <a:defRPr sz="2585"/>
            </a:lvl2pPr>
            <a:lvl3pPr>
              <a:defRPr sz="2215"/>
            </a:lvl3pPr>
            <a:lvl4pPr>
              <a:defRPr sz="1845"/>
            </a:lvl4pPr>
            <a:lvl5pPr>
              <a:defRPr sz="1845"/>
            </a:lvl5pPr>
            <a:lvl6pPr>
              <a:defRPr sz="1845"/>
            </a:lvl6pPr>
            <a:lvl7pPr>
              <a:defRPr sz="1845"/>
            </a:lvl7pPr>
            <a:lvl8pPr>
              <a:defRPr sz="1845"/>
            </a:lvl8pPr>
            <a:lvl9pPr>
              <a:defRPr sz="18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227306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8465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29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1" cy="454612"/>
          </a:xfrm>
        </p:spPr>
        <p:txBody>
          <a:bodyPr vert="horz" wrap="square" lIns="0" tIns="0" rIns="0" bIns="0" numCol="1" anchor="t" anchorCtr="0" compatLnSpc="1">
            <a:spAutoFit/>
          </a:bodyPr>
          <a:lstStyle>
            <a:lvl1pPr marL="0" indent="0">
              <a:buNone/>
              <a:defRPr sz="2955"/>
            </a:lvl1pPr>
            <a:lvl2pPr marL="422275" indent="0">
              <a:buNone/>
              <a:defRPr sz="2585"/>
            </a:lvl2pPr>
            <a:lvl3pPr marL="843915" indent="0">
              <a:buNone/>
              <a:defRPr sz="2215"/>
            </a:lvl3pPr>
            <a:lvl4pPr marL="1266190" indent="0">
              <a:buNone/>
              <a:defRPr sz="1845"/>
            </a:lvl4pPr>
            <a:lvl5pPr marL="1688465" indent="0">
              <a:buNone/>
              <a:defRPr sz="1845"/>
            </a:lvl5pPr>
            <a:lvl6pPr marL="2110105" indent="0">
              <a:buNone/>
              <a:defRPr sz="1845"/>
            </a:lvl6pPr>
            <a:lvl7pPr marL="2532380" indent="0">
              <a:buNone/>
              <a:defRPr sz="1845"/>
            </a:lvl7pPr>
            <a:lvl8pPr marL="2954020" indent="0">
              <a:buNone/>
              <a:defRPr sz="1845"/>
            </a:lvl8pPr>
            <a:lvl9pPr marL="3376295" indent="0">
              <a:buNone/>
              <a:defRPr sz="184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endParaRPr kumimoji="0" lang="zh-CN" altLang="en-US" sz="29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227306"/>
          </a:xfrm>
        </p:spPr>
        <p:txBody>
          <a:bodyPr/>
          <a:lstStyle>
            <a:lvl1pPr marL="0" indent="0">
              <a:buNone/>
              <a:defRPr sz="1475"/>
            </a:lvl1pPr>
            <a:lvl2pPr marL="422275" indent="0">
              <a:buNone/>
              <a:defRPr sz="1290"/>
            </a:lvl2pPr>
            <a:lvl3pPr marL="843915" indent="0">
              <a:buNone/>
              <a:defRPr sz="1110"/>
            </a:lvl3pPr>
            <a:lvl4pPr marL="1266190" indent="0">
              <a:buNone/>
              <a:defRPr sz="925"/>
            </a:lvl4pPr>
            <a:lvl5pPr marL="1688465" indent="0">
              <a:buNone/>
              <a:defRPr sz="925"/>
            </a:lvl5pPr>
            <a:lvl6pPr marL="2110105" indent="0">
              <a:buNone/>
              <a:defRPr sz="925"/>
            </a:lvl6pPr>
            <a:lvl7pPr marL="2532380" indent="0">
              <a:buNone/>
              <a:defRPr sz="925"/>
            </a:lvl7pPr>
            <a:lvl8pPr marL="2954020" indent="0">
              <a:buNone/>
              <a:defRPr sz="925"/>
            </a:lvl8pPr>
            <a:lvl9pPr marL="3376295" indent="0">
              <a:buNone/>
              <a:defRPr sz="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6" hidden="1"/>
          <p:cNvGraphicFramePr/>
          <p:nvPr/>
        </p:nvGraphicFramePr>
        <p:xfrm>
          <a:off x="0" y="0"/>
          <a:ext cx="21101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0" imgH="0" progId="">
                  <p:embed/>
                </p:oleObj>
              </mc:Choice>
              <mc:Fallback>
                <p:oleObj r:id="rId14" imgW="0" imgH="0" progId="">
                  <p:embed/>
                  <p:pic>
                    <p:nvPicPr>
                      <p:cNvPr id="0" name="矩形 1024"/>
                      <p:cNvPicPr/>
                      <p:nvPr/>
                    </p:nvPicPr>
                    <p:blipFill>
                      <a:blip/>
                    </p:blipFill>
                    <p:spPr>
                      <a:xfrm>
                        <a:off x="0" y="0"/>
                        <a:ext cx="211015" cy="158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Grp="1"/>
          </p:cNvSpPr>
          <p:nvPr>
            <p:ph type="title"/>
          </p:nvPr>
        </p:nvSpPr>
        <p:spPr>
          <a:xfrm>
            <a:off x="384909" y="115889"/>
            <a:ext cx="11568722" cy="720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lvl="0"/>
            <a:r>
              <a:rPr lang="zh-CN" altLang="en-US" dirty="0"/>
              <a:t>点击编辑主标题</a:t>
            </a:r>
          </a:p>
        </p:txBody>
      </p:sp>
      <p:sp>
        <p:nvSpPr>
          <p:cNvPr id="1029" name="Rectangle 8"/>
          <p:cNvSpPr>
            <a:spLocks noGrp="1"/>
          </p:cNvSpPr>
          <p:nvPr>
            <p:ph type="body" idx="1"/>
          </p:nvPr>
        </p:nvSpPr>
        <p:spPr>
          <a:xfrm>
            <a:off x="388816" y="1055689"/>
            <a:ext cx="11564815" cy="15208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dirty="0"/>
              <a:t>点击编辑文档</a:t>
            </a:r>
          </a:p>
          <a:p>
            <a:pPr lvl="1"/>
            <a:r>
              <a:rPr lang="zh-CN" altLang="en-US" dirty="0"/>
              <a:t>第二层级</a:t>
            </a:r>
          </a:p>
          <a:p>
            <a:pPr lvl="2"/>
            <a:r>
              <a:rPr lang="zh-CN" altLang="en-US" dirty="0"/>
              <a:t>第三层级</a:t>
            </a:r>
          </a:p>
          <a:p>
            <a:pPr lvl="3"/>
            <a:r>
              <a:rPr lang="zh-CN" altLang="en-US" dirty="0"/>
              <a:t>第四层级</a:t>
            </a:r>
          </a:p>
          <a:p>
            <a:pPr lvl="4"/>
            <a:r>
              <a:rPr lang="zh-CN" altLang="en-US" dirty="0"/>
              <a:t>第五层级</a:t>
            </a:r>
          </a:p>
        </p:txBody>
      </p:sp>
      <p:sp>
        <p:nvSpPr>
          <p:cNvPr id="2053" name="Line 14"/>
          <p:cNvSpPr>
            <a:spLocks noChangeShapeType="1"/>
          </p:cNvSpPr>
          <p:nvPr/>
        </p:nvSpPr>
        <p:spPr bwMode="auto">
          <a:xfrm>
            <a:off x="1955" y="914400"/>
            <a:ext cx="12190047" cy="0"/>
          </a:xfrm>
          <a:prstGeom prst="line">
            <a:avLst/>
          </a:prstGeom>
          <a:noFill/>
          <a:ln w="25400">
            <a:solidFill>
              <a:srgbClr val="DFDBCB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90" b="1" i="0" u="none" strike="noStrike" kern="1200" cap="none" spc="0" normalizeH="0" baseline="0" noProof="0">
              <a:ln>
                <a:noFill/>
              </a:ln>
              <a:solidFill>
                <a:srgbClr val="77ADAA"/>
              </a:solidFill>
              <a:effectLst/>
              <a:uLnTx/>
              <a:uFillTx/>
              <a:latin typeface="Ericsson Capital TT" charset="0"/>
              <a:ea typeface="微软雅黑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5pPr>
      <a:lvl6pPr marL="422275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6pPr>
      <a:lvl7pPr marL="843915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7pPr>
      <a:lvl8pPr marL="1266190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8pPr>
      <a:lvl9pPr marL="1688465" algn="l" rtl="0" fontAlgn="base">
        <a:lnSpc>
          <a:spcPct val="90000"/>
        </a:lnSpc>
        <a:spcBef>
          <a:spcPct val="0"/>
        </a:spcBef>
        <a:spcAft>
          <a:spcPct val="0"/>
        </a:spcAft>
        <a:defRPr sz="2215" b="1">
          <a:solidFill>
            <a:srgbClr val="000099"/>
          </a:solidFill>
          <a:latin typeface="Arial Narrow" panose="020B0606020202030204" pitchFamily="34" charset="0"/>
          <a:ea typeface="华文细黑" panose="02010600040101010101" pitchFamily="2" charset="-122"/>
        </a:defRPr>
      </a:lvl9pPr>
    </p:titleStyle>
    <p:bodyStyle>
      <a:lvl1pPr marL="316230" indent="-316230" algn="l" rtl="0" eaLnBrk="0" fontAlgn="base" hangingPunct="0">
        <a:spcBef>
          <a:spcPct val="20000"/>
        </a:spcBef>
        <a:spcAft>
          <a:spcPct val="20000"/>
        </a:spcAft>
        <a:buChar char="•"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indent="419100" algn="l" rtl="0" eaLnBrk="0" fontAlgn="base" hangingPunct="0">
        <a:spcBef>
          <a:spcPct val="10000"/>
        </a:spcBef>
        <a:spcAft>
          <a:spcPct val="1000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6530" indent="-17335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46075" indent="-1682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Shruti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27050" indent="-1778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320925" indent="-210820" algn="l" defTabSz="843915" rtl="0" eaLnBrk="1" latinLnBrk="0" hangingPunct="1">
        <a:lnSpc>
          <a:spcPct val="90000"/>
        </a:lnSpc>
        <a:spcBef>
          <a:spcPts val="460"/>
        </a:spcBef>
        <a:buFont typeface="Arial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10820" algn="l" defTabSz="843915" rtl="0" eaLnBrk="1" latinLnBrk="0" hangingPunct="1">
        <a:lnSpc>
          <a:spcPct val="90000"/>
        </a:lnSpc>
        <a:spcBef>
          <a:spcPts val="460"/>
        </a:spcBef>
        <a:buFont typeface="Arial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3165475" indent="-210820" algn="l" defTabSz="843915" rtl="0" eaLnBrk="1" latinLnBrk="0" hangingPunct="1">
        <a:lnSpc>
          <a:spcPct val="90000"/>
        </a:lnSpc>
        <a:spcBef>
          <a:spcPts val="460"/>
        </a:spcBef>
        <a:buFont typeface="Arial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5" indent="-210820" algn="l" defTabSz="843915" rtl="0" eaLnBrk="1" latinLnBrk="0" hangingPunct="1">
        <a:lnSpc>
          <a:spcPct val="90000"/>
        </a:lnSpc>
        <a:spcBef>
          <a:spcPts val="460"/>
        </a:spcBef>
        <a:buFont typeface="Arial" pitchFamily="34" charset="0"/>
        <a:buChar char="•"/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1pPr>
      <a:lvl2pPr marL="42227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9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4pPr>
      <a:lvl5pPr marL="168846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7pPr>
      <a:lvl8pPr marL="2954020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5" algn="l" defTabSz="843915" rtl="0" eaLnBrk="1" latinLnBrk="0" hangingPunct="1">
        <a:defRPr sz="16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6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12191999" cy="7055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标题 11266"/>
          <p:cNvSpPr>
            <a:spLocks noGrp="1"/>
          </p:cNvSpPr>
          <p:nvPr>
            <p:ph type="title"/>
          </p:nvPr>
        </p:nvSpPr>
        <p:spPr>
          <a:xfrm>
            <a:off x="1135380" y="111126"/>
            <a:ext cx="9951720" cy="6975475"/>
          </a:xfrm>
        </p:spPr>
        <p:txBody>
          <a:bodyPr anchor="ctr"/>
          <a:lstStyle/>
          <a:p>
            <a:r>
              <a:rPr lang="zh-CN" altLang="en-US" sz="4600" dirty="0">
                <a:solidFill>
                  <a:srgbClr val="FFFF00"/>
                </a:solidFill>
                <a:latin typeface="方正粗黑宋简体" charset="0"/>
                <a:ea typeface="方正粗黑宋简体" charset="0"/>
              </a:rPr>
              <a:t>疫情后中国刚玉市场现状及</a:t>
            </a:r>
            <a:br>
              <a:rPr lang="zh-CN" altLang="en-US" sz="4600" dirty="0">
                <a:solidFill>
                  <a:srgbClr val="FFFF00"/>
                </a:solidFill>
                <a:latin typeface="方正粗黑宋简体" charset="0"/>
                <a:ea typeface="方正粗黑宋简体" charset="0"/>
              </a:rPr>
            </a:br>
            <a:r>
              <a:rPr lang="zh-CN" altLang="en-US" sz="4600" dirty="0">
                <a:solidFill>
                  <a:srgbClr val="FFFF00"/>
                </a:solidFill>
                <a:latin typeface="方正粗黑宋简体" charset="0"/>
                <a:ea typeface="方正粗黑宋简体" charset="0"/>
              </a:rPr>
              <a:t>对氧化铝的需求</a:t>
            </a:r>
            <a:br>
              <a:rPr lang="zh-CN" altLang="en-US" sz="4600" dirty="0">
                <a:solidFill>
                  <a:srgbClr val="FFFF00"/>
                </a:solidFill>
                <a:latin typeface="方正粗黑宋简体" charset="0"/>
                <a:ea typeface="方正粗黑宋简体" charset="0"/>
              </a:rPr>
            </a:br>
            <a:br>
              <a:rPr lang="zh-CN" altLang="en-US" sz="4600" dirty="0">
                <a:solidFill>
                  <a:srgbClr val="FFFF00"/>
                </a:solidFill>
                <a:latin typeface="方正粗黑宋简体" charset="0"/>
                <a:ea typeface="方正粗黑宋简体" charset="0"/>
              </a:rPr>
            </a:br>
            <a:br>
              <a:rPr lang="zh-CN" altLang="en-US" sz="56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</a:br>
            <a:r>
              <a:rPr lang="zh-CN" altLang="en-US" sz="56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   </a:t>
            </a:r>
            <a:br>
              <a:rPr lang="zh-CN" altLang="en-US" sz="56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</a:br>
            <a:br>
              <a:rPr lang="zh-CN" altLang="en-US" sz="56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</a:br>
            <a:r>
              <a:rPr lang="zh-CN" altLang="en-US" sz="56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           </a:t>
            </a:r>
            <a:r>
              <a:rPr lang="zh-CN" altLang="en-US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山东渤圣新材料有限公司</a:t>
            </a:r>
            <a:br>
              <a:rPr lang="zh-CN" altLang="en-US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</a:br>
            <a:r>
              <a:rPr lang="zh-CN" altLang="en-US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               报  告 人：苗 亚 雷</a:t>
            </a:r>
            <a:br>
              <a:rPr lang="zh-CN" altLang="en-US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</a:br>
            <a:r>
              <a:rPr lang="zh-CN" altLang="en-US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               手  机： </a:t>
            </a:r>
            <a:r>
              <a:rPr lang="en-US" altLang="zh-CN" sz="4200" dirty="0">
                <a:solidFill>
                  <a:srgbClr val="FFFF00"/>
                </a:solidFill>
                <a:latin typeface="金梅簡体粗隸字形" pitchFamily="1" charset="-120"/>
                <a:ea typeface="金梅簡体粗隸字形" pitchFamily="1" charset="-120"/>
              </a:rPr>
              <a:t>18639028167</a:t>
            </a:r>
          </a:p>
        </p:txBody>
      </p:sp>
    </p:spTree>
  </p:cSld>
  <p:clrMapOvr>
    <a:masterClrMapping/>
  </p:clrMapOvr>
  <p:transition spd="slow" advClick="0" advTm="1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599459" y="39472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174548" y="339052"/>
            <a:ext cx="36279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我国铝土矿主要特征（</a:t>
            </a:r>
            <a:r>
              <a:rPr lang="en-US" altLang="zh-CN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88285" y="1714500"/>
            <a:ext cx="570357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古生代石炭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纪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二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</a:rPr>
              <a:t>叠系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zh-CN" sz="2000" dirty="0"/>
              <a:t>沉积型铝土</a:t>
            </a:r>
            <a:r>
              <a:rPr lang="zh-CN" altLang="en-US" sz="2000" dirty="0"/>
              <a:t>矿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矿层薄（</a:t>
            </a:r>
            <a:r>
              <a:rPr lang="en-US" altLang="zh-CN" sz="2000" dirty="0">
                <a:solidFill>
                  <a:srgbClr val="FF0000"/>
                </a:solidFill>
              </a:rPr>
              <a:t>2~6</a:t>
            </a:r>
            <a:r>
              <a:rPr lang="zh-CN" altLang="en-US" sz="2000" dirty="0">
                <a:solidFill>
                  <a:srgbClr val="FF0000"/>
                </a:solidFill>
              </a:rPr>
              <a:t>米）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</a:rPr>
              <a:t>一水硬水铝石为主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集中度低，</a:t>
            </a:r>
            <a:r>
              <a:rPr lang="en-US" altLang="zh-CN" sz="2000" dirty="0">
                <a:solidFill>
                  <a:srgbClr val="FF0000"/>
                </a:solidFill>
              </a:rPr>
              <a:t>90%</a:t>
            </a:r>
            <a:r>
              <a:rPr lang="zh-CN" altLang="en-US" sz="2000" dirty="0">
                <a:solidFill>
                  <a:srgbClr val="FF0000"/>
                </a:solidFill>
              </a:rPr>
              <a:t>中小型矿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797104" y="1270993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995064" y="30328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792403" y="199352"/>
            <a:ext cx="36279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我国铝土矿主要特征（</a:t>
            </a:r>
            <a:r>
              <a:rPr lang="en-US" altLang="zh-CN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8199" y="1288484"/>
            <a:ext cx="5995993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矿物嵌布粒度微细，嵌镶关系紧密</a:t>
            </a:r>
            <a:r>
              <a:rPr lang="zh-CN" altLang="en-US" sz="2400" dirty="0"/>
              <a:t>；</a:t>
            </a:r>
            <a:endParaRPr lang="en-US" altLang="zh-CN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797104" y="1270993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919536" y="2132856"/>
            <a:ext cx="8136904" cy="14325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200" dirty="0"/>
              <a:t>一水硬铝石、高岭石、伊利石、叶腊石等；</a:t>
            </a:r>
            <a:endParaRPr lang="en-US" altLang="zh-CN" sz="2200" dirty="0"/>
          </a:p>
          <a:p>
            <a:pPr marL="342900" indent="-342900">
              <a:buFont typeface="Wingdings" pitchFamily="2" charset="2"/>
              <a:buChar char="p"/>
            </a:pPr>
            <a:r>
              <a:rPr lang="zh-CN" altLang="en-US" sz="2200" dirty="0"/>
              <a:t>水硬铝石多呈隐晶或微晶与含硅矿物、氧化铁等嵌镶紧密；</a:t>
            </a:r>
            <a:endParaRPr lang="en-US" altLang="zh-CN" sz="2200" dirty="0"/>
          </a:p>
          <a:p>
            <a:pPr marL="342900" indent="-342900">
              <a:buFont typeface="Wingdings" pitchFamily="2" charset="2"/>
              <a:buChar char="p"/>
            </a:pPr>
            <a:r>
              <a:rPr lang="zh-CN" altLang="en-US" sz="2200" dirty="0"/>
              <a:t>含硅矿物碎磨过程中有泥化；</a:t>
            </a:r>
            <a:endParaRPr lang="en-US" altLang="zh-CN" sz="2200" dirty="0"/>
          </a:p>
          <a:p>
            <a:pPr marL="342900" indent="-342900">
              <a:buFont typeface="Wingdings" pitchFamily="2" charset="2"/>
              <a:buChar char="p"/>
            </a:pPr>
            <a:r>
              <a:rPr lang="zh-CN" altLang="en-US" sz="2200" dirty="0"/>
              <a:t>含硅脉石为铝硅酸盐，</a:t>
            </a:r>
            <a:r>
              <a:rPr lang="en-US" altLang="zh-CN" sz="2200" dirty="0"/>
              <a:t>Al</a:t>
            </a:r>
            <a:r>
              <a:rPr lang="zh-CN" altLang="en-US" sz="2200" dirty="0"/>
              <a:t>活性点与铝有用矿物的活性点相同；</a:t>
            </a:r>
            <a:endParaRPr lang="en-US" altLang="zh-CN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877984" y="4145186"/>
            <a:ext cx="5995993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多种矿共生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7984" y="4883616"/>
            <a:ext cx="3857977" cy="42672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CN" altLang="en-US" sz="2200" dirty="0"/>
              <a:t>煤、石灰岩、黄铁矿等</a:t>
            </a:r>
            <a:endParaRPr lang="en-US" altLang="zh-CN" sz="2200" dirty="0"/>
          </a:p>
        </p:txBody>
      </p:sp>
      <p:sp>
        <p:nvSpPr>
          <p:cNvPr id="5" name="云形 4"/>
          <p:cNvSpPr/>
          <p:nvPr/>
        </p:nvSpPr>
        <p:spPr bwMode="auto">
          <a:xfrm>
            <a:off x="3647728" y="5589240"/>
            <a:ext cx="3456384" cy="1152128"/>
          </a:xfrm>
          <a:prstGeom prst="cloud">
            <a:avLst/>
          </a:prstGeom>
          <a:solidFill>
            <a:srgbClr val="4BD0EF">
              <a:alpha val="47000"/>
            </a:srgbClr>
          </a:solidFill>
          <a:ln w="12700" cap="flat" cmpd="sng" algn="ctr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spcBef>
                <a:spcPct val="50000"/>
              </a:spcBef>
            </a:pPr>
            <a:endParaRPr lang="zh-CN" altLang="en-US" sz="1800" b="0" i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1824" y="5859144"/>
            <a:ext cx="2019300" cy="64008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洗选困难</a:t>
            </a: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879494" y="27915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487604" y="191098"/>
            <a:ext cx="4916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我国铝土矿主要特征总结（</a:t>
            </a:r>
            <a:r>
              <a:rPr lang="en-US" altLang="zh-CN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）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797104" y="1270993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79576" y="1772816"/>
            <a:ext cx="7920880" cy="3017520"/>
          </a:xfrm>
          <a:custGeom>
            <a:avLst/>
            <a:gdLst>
              <a:gd name="connsiteX0" fmla="*/ 0 w 7920880"/>
              <a:gd name="connsiteY0" fmla="*/ 0 h 2944011"/>
              <a:gd name="connsiteX1" fmla="*/ 486568 w 7920880"/>
              <a:gd name="connsiteY1" fmla="*/ 0 h 2944011"/>
              <a:gd name="connsiteX2" fmla="*/ 814719 w 7920880"/>
              <a:gd name="connsiteY2" fmla="*/ 0 h 2944011"/>
              <a:gd name="connsiteX3" fmla="*/ 1538914 w 7920880"/>
              <a:gd name="connsiteY3" fmla="*/ 0 h 2944011"/>
              <a:gd name="connsiteX4" fmla="*/ 2025482 w 7920880"/>
              <a:gd name="connsiteY4" fmla="*/ 0 h 2944011"/>
              <a:gd name="connsiteX5" fmla="*/ 2512051 w 7920880"/>
              <a:gd name="connsiteY5" fmla="*/ 0 h 2944011"/>
              <a:gd name="connsiteX6" fmla="*/ 3236245 w 7920880"/>
              <a:gd name="connsiteY6" fmla="*/ 0 h 2944011"/>
              <a:gd name="connsiteX7" fmla="*/ 3643605 w 7920880"/>
              <a:gd name="connsiteY7" fmla="*/ 0 h 2944011"/>
              <a:gd name="connsiteX8" fmla="*/ 4367800 w 7920880"/>
              <a:gd name="connsiteY8" fmla="*/ 0 h 2944011"/>
              <a:gd name="connsiteX9" fmla="*/ 5091994 w 7920880"/>
              <a:gd name="connsiteY9" fmla="*/ 0 h 2944011"/>
              <a:gd name="connsiteX10" fmla="*/ 5657771 w 7920880"/>
              <a:gd name="connsiteY10" fmla="*/ 0 h 2944011"/>
              <a:gd name="connsiteX11" fmla="*/ 6381966 w 7920880"/>
              <a:gd name="connsiteY11" fmla="*/ 0 h 2944011"/>
              <a:gd name="connsiteX12" fmla="*/ 6868535 w 7920880"/>
              <a:gd name="connsiteY12" fmla="*/ 0 h 2944011"/>
              <a:gd name="connsiteX13" fmla="*/ 7355103 w 7920880"/>
              <a:gd name="connsiteY13" fmla="*/ 0 h 2944011"/>
              <a:gd name="connsiteX14" fmla="*/ 7920880 w 7920880"/>
              <a:gd name="connsiteY14" fmla="*/ 0 h 2944011"/>
              <a:gd name="connsiteX15" fmla="*/ 7920880 w 7920880"/>
              <a:gd name="connsiteY15" fmla="*/ 559362 h 2944011"/>
              <a:gd name="connsiteX16" fmla="*/ 7920880 w 7920880"/>
              <a:gd name="connsiteY16" fmla="*/ 1148164 h 2944011"/>
              <a:gd name="connsiteX17" fmla="*/ 7920880 w 7920880"/>
              <a:gd name="connsiteY17" fmla="*/ 1766407 h 2944011"/>
              <a:gd name="connsiteX18" fmla="*/ 7920880 w 7920880"/>
              <a:gd name="connsiteY18" fmla="*/ 2384649 h 2944011"/>
              <a:gd name="connsiteX19" fmla="*/ 7920880 w 7920880"/>
              <a:gd name="connsiteY19" fmla="*/ 2944011 h 2944011"/>
              <a:gd name="connsiteX20" fmla="*/ 7592729 w 7920880"/>
              <a:gd name="connsiteY20" fmla="*/ 2944011 h 2944011"/>
              <a:gd name="connsiteX21" fmla="*/ 6868535 w 7920880"/>
              <a:gd name="connsiteY21" fmla="*/ 2944011 h 2944011"/>
              <a:gd name="connsiteX22" fmla="*/ 6302757 w 7920880"/>
              <a:gd name="connsiteY22" fmla="*/ 2944011 h 2944011"/>
              <a:gd name="connsiteX23" fmla="*/ 5895398 w 7920880"/>
              <a:gd name="connsiteY23" fmla="*/ 2944011 h 2944011"/>
              <a:gd name="connsiteX24" fmla="*/ 5329621 w 7920880"/>
              <a:gd name="connsiteY24" fmla="*/ 2944011 h 2944011"/>
              <a:gd name="connsiteX25" fmla="*/ 5001470 w 7920880"/>
              <a:gd name="connsiteY25" fmla="*/ 2944011 h 2944011"/>
              <a:gd name="connsiteX26" fmla="*/ 4673319 w 7920880"/>
              <a:gd name="connsiteY26" fmla="*/ 2944011 h 2944011"/>
              <a:gd name="connsiteX27" fmla="*/ 4107542 w 7920880"/>
              <a:gd name="connsiteY27" fmla="*/ 2944011 h 2944011"/>
              <a:gd name="connsiteX28" fmla="*/ 3700183 w 7920880"/>
              <a:gd name="connsiteY28" fmla="*/ 2944011 h 2944011"/>
              <a:gd name="connsiteX29" fmla="*/ 3055197 w 7920880"/>
              <a:gd name="connsiteY29" fmla="*/ 2944011 h 2944011"/>
              <a:gd name="connsiteX30" fmla="*/ 2647837 w 7920880"/>
              <a:gd name="connsiteY30" fmla="*/ 2944011 h 2944011"/>
              <a:gd name="connsiteX31" fmla="*/ 2002851 w 7920880"/>
              <a:gd name="connsiteY31" fmla="*/ 2944011 h 2944011"/>
              <a:gd name="connsiteX32" fmla="*/ 1674700 w 7920880"/>
              <a:gd name="connsiteY32" fmla="*/ 2944011 h 2944011"/>
              <a:gd name="connsiteX33" fmla="*/ 1029714 w 7920880"/>
              <a:gd name="connsiteY33" fmla="*/ 2944011 h 2944011"/>
              <a:gd name="connsiteX34" fmla="*/ 622355 w 7920880"/>
              <a:gd name="connsiteY34" fmla="*/ 2944011 h 2944011"/>
              <a:gd name="connsiteX35" fmla="*/ 0 w 7920880"/>
              <a:gd name="connsiteY35" fmla="*/ 2944011 h 2944011"/>
              <a:gd name="connsiteX36" fmla="*/ 0 w 7920880"/>
              <a:gd name="connsiteY36" fmla="*/ 2414089 h 2944011"/>
              <a:gd name="connsiteX37" fmla="*/ 0 w 7920880"/>
              <a:gd name="connsiteY37" fmla="*/ 1766407 h 2944011"/>
              <a:gd name="connsiteX38" fmla="*/ 0 w 7920880"/>
              <a:gd name="connsiteY38" fmla="*/ 1236485 h 2944011"/>
              <a:gd name="connsiteX39" fmla="*/ 0 w 7920880"/>
              <a:gd name="connsiteY39" fmla="*/ 736003 h 2944011"/>
              <a:gd name="connsiteX40" fmla="*/ 0 w 7920880"/>
              <a:gd name="connsiteY40" fmla="*/ 0 h 294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920880" h="2944011" extrusionOk="0">
                <a:moveTo>
                  <a:pt x="0" y="0"/>
                </a:moveTo>
                <a:cubicBezTo>
                  <a:pt x="228403" y="-44518"/>
                  <a:pt x="350356" y="52687"/>
                  <a:pt x="486568" y="0"/>
                </a:cubicBezTo>
                <a:cubicBezTo>
                  <a:pt x="622780" y="-52687"/>
                  <a:pt x="729635" y="38549"/>
                  <a:pt x="814719" y="0"/>
                </a:cubicBezTo>
                <a:cubicBezTo>
                  <a:pt x="899803" y="-38549"/>
                  <a:pt x="1299039" y="79100"/>
                  <a:pt x="1538914" y="0"/>
                </a:cubicBezTo>
                <a:cubicBezTo>
                  <a:pt x="1778789" y="-79100"/>
                  <a:pt x="1836480" y="4780"/>
                  <a:pt x="2025482" y="0"/>
                </a:cubicBezTo>
                <a:cubicBezTo>
                  <a:pt x="2214484" y="-4780"/>
                  <a:pt x="2282302" y="31352"/>
                  <a:pt x="2512051" y="0"/>
                </a:cubicBezTo>
                <a:cubicBezTo>
                  <a:pt x="2741800" y="-31352"/>
                  <a:pt x="2901287" y="44398"/>
                  <a:pt x="3236245" y="0"/>
                </a:cubicBezTo>
                <a:cubicBezTo>
                  <a:pt x="3571203" y="-44398"/>
                  <a:pt x="3476450" y="47921"/>
                  <a:pt x="3643605" y="0"/>
                </a:cubicBezTo>
                <a:cubicBezTo>
                  <a:pt x="3810760" y="-47921"/>
                  <a:pt x="4013835" y="83576"/>
                  <a:pt x="4367800" y="0"/>
                </a:cubicBezTo>
                <a:cubicBezTo>
                  <a:pt x="4721766" y="-83576"/>
                  <a:pt x="4770986" y="83442"/>
                  <a:pt x="5091994" y="0"/>
                </a:cubicBezTo>
                <a:cubicBezTo>
                  <a:pt x="5413002" y="-83442"/>
                  <a:pt x="5409994" y="65049"/>
                  <a:pt x="5657771" y="0"/>
                </a:cubicBezTo>
                <a:cubicBezTo>
                  <a:pt x="5905548" y="-65049"/>
                  <a:pt x="6163122" y="84843"/>
                  <a:pt x="6381966" y="0"/>
                </a:cubicBezTo>
                <a:cubicBezTo>
                  <a:pt x="6600810" y="-84843"/>
                  <a:pt x="6725104" y="499"/>
                  <a:pt x="6868535" y="0"/>
                </a:cubicBezTo>
                <a:cubicBezTo>
                  <a:pt x="7011966" y="-499"/>
                  <a:pt x="7249194" y="34057"/>
                  <a:pt x="7355103" y="0"/>
                </a:cubicBezTo>
                <a:cubicBezTo>
                  <a:pt x="7461012" y="-34057"/>
                  <a:pt x="7796624" y="61993"/>
                  <a:pt x="7920880" y="0"/>
                </a:cubicBezTo>
                <a:cubicBezTo>
                  <a:pt x="7962870" y="197089"/>
                  <a:pt x="7866085" y="281634"/>
                  <a:pt x="7920880" y="559362"/>
                </a:cubicBezTo>
                <a:cubicBezTo>
                  <a:pt x="7975675" y="837090"/>
                  <a:pt x="7879242" y="937393"/>
                  <a:pt x="7920880" y="1148164"/>
                </a:cubicBezTo>
                <a:cubicBezTo>
                  <a:pt x="7962518" y="1358935"/>
                  <a:pt x="7913141" y="1560189"/>
                  <a:pt x="7920880" y="1766407"/>
                </a:cubicBezTo>
                <a:cubicBezTo>
                  <a:pt x="7928619" y="1972625"/>
                  <a:pt x="7917269" y="2176067"/>
                  <a:pt x="7920880" y="2384649"/>
                </a:cubicBezTo>
                <a:cubicBezTo>
                  <a:pt x="7924491" y="2593231"/>
                  <a:pt x="7895313" y="2778452"/>
                  <a:pt x="7920880" y="2944011"/>
                </a:cubicBezTo>
                <a:cubicBezTo>
                  <a:pt x="7792108" y="2945790"/>
                  <a:pt x="7742412" y="2941466"/>
                  <a:pt x="7592729" y="2944011"/>
                </a:cubicBezTo>
                <a:cubicBezTo>
                  <a:pt x="7443046" y="2946556"/>
                  <a:pt x="7081999" y="2940286"/>
                  <a:pt x="6868535" y="2944011"/>
                </a:cubicBezTo>
                <a:cubicBezTo>
                  <a:pt x="6655071" y="2947736"/>
                  <a:pt x="6428387" y="2922600"/>
                  <a:pt x="6302757" y="2944011"/>
                </a:cubicBezTo>
                <a:cubicBezTo>
                  <a:pt x="6177127" y="2965422"/>
                  <a:pt x="6066266" y="2903800"/>
                  <a:pt x="5895398" y="2944011"/>
                </a:cubicBezTo>
                <a:cubicBezTo>
                  <a:pt x="5724530" y="2984222"/>
                  <a:pt x="5452358" y="2912045"/>
                  <a:pt x="5329621" y="2944011"/>
                </a:cubicBezTo>
                <a:cubicBezTo>
                  <a:pt x="5206884" y="2975977"/>
                  <a:pt x="5134081" y="2933729"/>
                  <a:pt x="5001470" y="2944011"/>
                </a:cubicBezTo>
                <a:cubicBezTo>
                  <a:pt x="4868859" y="2954293"/>
                  <a:pt x="4758167" y="2933112"/>
                  <a:pt x="4673319" y="2944011"/>
                </a:cubicBezTo>
                <a:cubicBezTo>
                  <a:pt x="4588471" y="2954910"/>
                  <a:pt x="4365345" y="2918774"/>
                  <a:pt x="4107542" y="2944011"/>
                </a:cubicBezTo>
                <a:cubicBezTo>
                  <a:pt x="3849739" y="2969248"/>
                  <a:pt x="3899628" y="2928997"/>
                  <a:pt x="3700183" y="2944011"/>
                </a:cubicBezTo>
                <a:cubicBezTo>
                  <a:pt x="3500738" y="2959025"/>
                  <a:pt x="3196065" y="2926088"/>
                  <a:pt x="3055197" y="2944011"/>
                </a:cubicBezTo>
                <a:cubicBezTo>
                  <a:pt x="2914329" y="2961934"/>
                  <a:pt x="2782113" y="2905944"/>
                  <a:pt x="2647837" y="2944011"/>
                </a:cubicBezTo>
                <a:cubicBezTo>
                  <a:pt x="2513561" y="2982078"/>
                  <a:pt x="2236341" y="2894789"/>
                  <a:pt x="2002851" y="2944011"/>
                </a:cubicBezTo>
                <a:cubicBezTo>
                  <a:pt x="1769361" y="2993233"/>
                  <a:pt x="1745085" y="2935596"/>
                  <a:pt x="1674700" y="2944011"/>
                </a:cubicBezTo>
                <a:cubicBezTo>
                  <a:pt x="1604315" y="2952426"/>
                  <a:pt x="1324161" y="2938552"/>
                  <a:pt x="1029714" y="2944011"/>
                </a:cubicBezTo>
                <a:cubicBezTo>
                  <a:pt x="735267" y="2949470"/>
                  <a:pt x="774633" y="2903964"/>
                  <a:pt x="622355" y="2944011"/>
                </a:cubicBezTo>
                <a:cubicBezTo>
                  <a:pt x="470077" y="2984058"/>
                  <a:pt x="158936" y="2913268"/>
                  <a:pt x="0" y="2944011"/>
                </a:cubicBezTo>
                <a:cubicBezTo>
                  <a:pt x="-42262" y="2805970"/>
                  <a:pt x="58020" y="2556434"/>
                  <a:pt x="0" y="2414089"/>
                </a:cubicBezTo>
                <a:cubicBezTo>
                  <a:pt x="-58020" y="2271744"/>
                  <a:pt x="37210" y="1940415"/>
                  <a:pt x="0" y="1766407"/>
                </a:cubicBezTo>
                <a:cubicBezTo>
                  <a:pt x="-37210" y="1592399"/>
                  <a:pt x="29775" y="1443766"/>
                  <a:pt x="0" y="1236485"/>
                </a:cubicBezTo>
                <a:cubicBezTo>
                  <a:pt x="-29775" y="1029204"/>
                  <a:pt x="9847" y="957499"/>
                  <a:pt x="0" y="736003"/>
                </a:cubicBezTo>
                <a:cubicBezTo>
                  <a:pt x="-9847" y="514507"/>
                  <a:pt x="43383" y="340249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00B050"/>
                </a:solidFill>
              </a:rPr>
              <a:t>矿层薄（</a:t>
            </a:r>
            <a:r>
              <a:rPr lang="en-US" altLang="zh-CN" sz="3200" dirty="0">
                <a:solidFill>
                  <a:srgbClr val="00B050"/>
                </a:solidFill>
              </a:rPr>
              <a:t>2~6</a:t>
            </a:r>
            <a:r>
              <a:rPr lang="zh-CN" altLang="en-US" sz="3200" dirty="0">
                <a:solidFill>
                  <a:srgbClr val="00B050"/>
                </a:solidFill>
              </a:rPr>
              <a:t>米），一水硬水铝石为主；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00B050"/>
                </a:solidFill>
                <a:latin typeface="Times New Roman" pitchFamily="18" charset="0"/>
              </a:rPr>
              <a:t>露采</a:t>
            </a:r>
            <a:r>
              <a:rPr lang="en-US" altLang="zh-CN" sz="3200" dirty="0">
                <a:solidFill>
                  <a:srgbClr val="00B050"/>
                </a:solidFill>
                <a:latin typeface="Times New Roman" pitchFamily="18" charset="0"/>
              </a:rPr>
              <a:t>40%</a:t>
            </a:r>
            <a:r>
              <a:rPr lang="zh-CN" altLang="en-US" sz="3200" dirty="0">
                <a:solidFill>
                  <a:srgbClr val="00B050"/>
                </a:solidFill>
                <a:latin typeface="Times New Roman" pitchFamily="18" charset="0"/>
              </a:rPr>
              <a:t>，坑采</a:t>
            </a:r>
            <a:r>
              <a:rPr lang="en-US" altLang="zh-CN" sz="3200" dirty="0">
                <a:solidFill>
                  <a:srgbClr val="00B050"/>
                </a:solidFill>
                <a:latin typeface="Times New Roman" pitchFamily="18" charset="0"/>
              </a:rPr>
              <a:t>60%</a:t>
            </a:r>
            <a:r>
              <a:rPr lang="zh-CN" altLang="en-US" sz="3200" dirty="0">
                <a:solidFill>
                  <a:srgbClr val="00B050"/>
                </a:solidFill>
                <a:latin typeface="Times New Roman" pitchFamily="18" charset="0"/>
              </a:rPr>
              <a:t>，</a:t>
            </a:r>
            <a:r>
              <a:rPr lang="zh-CN" altLang="en-US" sz="3200" dirty="0">
                <a:solidFill>
                  <a:srgbClr val="00B050"/>
                </a:solidFill>
              </a:rPr>
              <a:t>块状致密；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zh-CN" sz="3200" dirty="0">
                <a:solidFill>
                  <a:srgbClr val="00B050"/>
                </a:solidFill>
              </a:rPr>
              <a:t>高铝、高硅和低铁</a:t>
            </a:r>
            <a:r>
              <a:rPr lang="zh-CN" altLang="en-US" sz="3200" dirty="0">
                <a:solidFill>
                  <a:srgbClr val="00B050"/>
                </a:solidFill>
              </a:rPr>
              <a:t>，品位中等；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3200" dirty="0">
                <a:solidFill>
                  <a:srgbClr val="00B050"/>
                </a:solidFill>
              </a:rPr>
              <a:t>矿物嵌布粒度微细，嵌镶关系紧密</a:t>
            </a:r>
            <a:r>
              <a:rPr lang="zh-CN" altLang="en-US" sz="2800" dirty="0">
                <a:solidFill>
                  <a:srgbClr val="00B050"/>
                </a:solidFill>
              </a:rPr>
              <a:t>；</a:t>
            </a:r>
            <a:endParaRPr lang="zh-CN" altLang="en-US" sz="2800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962044" y="31217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981634" y="166333"/>
            <a:ext cx="2967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耐火材料用铝矾土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777998" y="1268760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63552" y="1422668"/>
            <a:ext cx="4680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耐火材料用铝矾土基本要求：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54376" y="2586144"/>
            <a:ext cx="408324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Times New Roman" pitchFamily="18" charset="0"/>
                <a:cs typeface="Times New Roman" pitchFamily="18" charset="0"/>
              </a:rPr>
              <a:t>中国主要铝矾土的分类及主要产地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104499"/>
            <a:ext cx="7223760" cy="2819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1313" y="1896675"/>
            <a:ext cx="7941998" cy="426720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●</a:t>
            </a:r>
            <a:r>
              <a:rPr lang="zh-CN" altLang="en-US" sz="2200" dirty="0"/>
              <a:t>致密（轻质除外）；</a:t>
            </a:r>
            <a:r>
              <a:rPr lang="zh-CN" altLang="en-US" sz="2200" dirty="0">
                <a:solidFill>
                  <a:srgbClr val="FF0000"/>
                </a:solidFill>
              </a:rPr>
              <a:t>●●</a:t>
            </a:r>
            <a:r>
              <a:rPr lang="en-US" altLang="zh-CN" sz="2200" dirty="0">
                <a:solidFill>
                  <a:srgbClr val="0000FF"/>
                </a:solidFill>
              </a:rPr>
              <a:t>Fe</a:t>
            </a:r>
            <a:r>
              <a:rPr lang="en-US" altLang="zh-CN" sz="2200" dirty="0"/>
              <a:t> ↓ </a:t>
            </a:r>
            <a:r>
              <a:rPr lang="zh-CN" altLang="en-US" sz="2200" dirty="0">
                <a:solidFill>
                  <a:srgbClr val="0000FF"/>
                </a:solidFill>
              </a:rPr>
              <a:t>；</a:t>
            </a:r>
            <a:r>
              <a:rPr lang="zh-CN" altLang="en-US" sz="2200" dirty="0">
                <a:solidFill>
                  <a:srgbClr val="C00000"/>
                </a:solidFill>
              </a:rPr>
              <a:t>●●</a:t>
            </a:r>
            <a:r>
              <a:rPr lang="en-US" altLang="zh-CN" sz="2200" dirty="0">
                <a:solidFill>
                  <a:srgbClr val="FF0000"/>
                </a:solidFill>
              </a:rPr>
              <a:t>K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Na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Ca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Mg</a:t>
            </a:r>
            <a:r>
              <a:rPr lang="en-US" altLang="zh-CN" sz="2200" dirty="0"/>
              <a:t>↓</a:t>
            </a:r>
            <a:endParaRPr lang="zh-CN" altLang="en-US" sz="2200" dirty="0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887749" y="26264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578409" y="182843"/>
            <a:ext cx="2967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耐火材料用铝矾土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658730" y="1268760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221197" y="3259099"/>
            <a:ext cx="1443510" cy="685800"/>
          </a:xfrm>
          <a:prstGeom prst="rect">
            <a:avLst/>
          </a:prstGeom>
          <a:noFill/>
          <a:ln w="25400">
            <a:solidFill>
              <a:srgbClr val="0099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2380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工业氧化铝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2450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81198" y="1521084"/>
            <a:ext cx="2685637" cy="701040"/>
          </a:xfrm>
          <a:prstGeom prst="rect">
            <a:avLst/>
          </a:prstGeom>
          <a:noFill/>
          <a:ln w="25400">
            <a:solidFill>
              <a:srgbClr val="0000FF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矾土熟料或均化料（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3350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，3370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99144" y="5553426"/>
            <a:ext cx="1289078" cy="48768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矾土熟料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3150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63068" y="3605380"/>
            <a:ext cx="1612940" cy="48768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棕刚玉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4550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59794" y="2697289"/>
            <a:ext cx="1907450" cy="3962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Times New Roman" pitchFamily="18" charset="0"/>
              </a:rPr>
              <a:t>一水硬铝石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57661" y="2704930"/>
            <a:ext cx="1258476" cy="48768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板状刚玉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57663" y="3535678"/>
            <a:ext cx="1258475" cy="48768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白刚玉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4150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386295" y="3011009"/>
            <a:ext cx="817587" cy="3326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3469660" y="2911949"/>
            <a:ext cx="983784" cy="7451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5424016" y="2272564"/>
            <a:ext cx="0" cy="3643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3492256" y="3992264"/>
            <a:ext cx="813436" cy="7096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305551" y="4005580"/>
            <a:ext cx="1016635" cy="6616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/>
          <p:cNvSpPr/>
          <p:nvPr/>
        </p:nvSpPr>
        <p:spPr>
          <a:xfrm>
            <a:off x="8701073" y="2442159"/>
            <a:ext cx="380832" cy="2833368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5363991" y="5158588"/>
            <a:ext cx="10495" cy="378328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387142" y="4693631"/>
            <a:ext cx="1907450" cy="39624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Times New Roman" pitchFamily="18" charset="0"/>
              </a:rPr>
              <a:t>三水铝石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27441" y="4333059"/>
            <a:ext cx="1258475" cy="487680"/>
          </a:xfrm>
          <a:prstGeom prst="rect">
            <a:avLst/>
          </a:prstGeom>
          <a:noFill/>
          <a:ln w="254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致密刚玉</a:t>
            </a:r>
          </a:p>
          <a:p>
            <a:pPr algn="ctr"/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5200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元）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4871865" y="3535677"/>
            <a:ext cx="1128911" cy="73975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912514" y="320434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512369" y="166333"/>
            <a:ext cx="2967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耐火材料用铝矾土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777998" y="1268760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984010" y="1412397"/>
            <a:ext cx="46805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F01030"/>
                </a:solidFill>
                <a:ea typeface="黑体" pitchFamily="49" charset="-122"/>
                <a:cs typeface="Times New Roman" pitchFamily="18" charset="0"/>
              </a:rPr>
              <a:t>耐火材料用铝矾土基本要求：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1313" y="1896675"/>
            <a:ext cx="7941998" cy="426720"/>
          </a:xfrm>
          <a:prstGeom prst="rect">
            <a:avLst/>
          </a:prstGeom>
          <a:noFill/>
          <a:ln w="190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●</a:t>
            </a:r>
            <a:r>
              <a:rPr lang="zh-CN" altLang="en-US" sz="2200" dirty="0"/>
              <a:t>致密（轻质除外）；</a:t>
            </a:r>
            <a:r>
              <a:rPr lang="zh-CN" altLang="en-US" sz="2200" dirty="0">
                <a:solidFill>
                  <a:srgbClr val="FF0000"/>
                </a:solidFill>
              </a:rPr>
              <a:t>●●</a:t>
            </a:r>
            <a:r>
              <a:rPr lang="en-US" altLang="zh-CN" sz="2200" dirty="0">
                <a:solidFill>
                  <a:srgbClr val="0000FF"/>
                </a:solidFill>
              </a:rPr>
              <a:t>Fe</a:t>
            </a:r>
            <a:r>
              <a:rPr lang="en-US" altLang="zh-CN" sz="2200" dirty="0"/>
              <a:t> ↓ </a:t>
            </a:r>
            <a:r>
              <a:rPr lang="zh-CN" altLang="en-US" sz="2200" dirty="0">
                <a:solidFill>
                  <a:srgbClr val="0000FF"/>
                </a:solidFill>
              </a:rPr>
              <a:t>；</a:t>
            </a:r>
            <a:r>
              <a:rPr lang="zh-CN" altLang="en-US" sz="2200" dirty="0">
                <a:solidFill>
                  <a:srgbClr val="C00000"/>
                </a:solidFill>
              </a:rPr>
              <a:t>●●</a:t>
            </a:r>
            <a:r>
              <a:rPr lang="en-US" altLang="zh-CN" sz="2200" dirty="0">
                <a:solidFill>
                  <a:srgbClr val="FF0000"/>
                </a:solidFill>
              </a:rPr>
              <a:t>K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Na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Ca</a:t>
            </a:r>
            <a:r>
              <a:rPr lang="zh-CN" altLang="en-US" sz="2200" dirty="0">
                <a:solidFill>
                  <a:srgbClr val="FF0000"/>
                </a:solidFill>
              </a:rPr>
              <a:t>、</a:t>
            </a:r>
            <a:r>
              <a:rPr lang="en-US" altLang="zh-CN" sz="2200" dirty="0">
                <a:solidFill>
                  <a:srgbClr val="FF0000"/>
                </a:solidFill>
              </a:rPr>
              <a:t>Mg</a:t>
            </a:r>
            <a:r>
              <a:rPr lang="en-US" altLang="zh-CN" sz="2200" dirty="0"/>
              <a:t>↓</a:t>
            </a:r>
            <a:endParaRPr lang="zh-CN" altLang="en-US" sz="2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5147" r="15148"/>
          <a:stretch>
            <a:fillRect/>
          </a:stretch>
        </p:blipFill>
        <p:spPr>
          <a:xfrm>
            <a:off x="2353851" y="2708921"/>
            <a:ext cx="7579460" cy="2989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951984" y="3573017"/>
            <a:ext cx="1872208" cy="720079"/>
          </a:xfrm>
          <a:prstGeom prst="rect">
            <a:avLst/>
          </a:prstGeom>
          <a:noFill/>
          <a:ln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spcBef>
                <a:spcPct val="50000"/>
              </a:spcBef>
            </a:pPr>
            <a:endParaRPr lang="zh-CN" altLang="en-US" sz="1800" b="0" i="1" dirty="0">
              <a:solidFill>
                <a:srgbClr val="003399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7009" y="1027431"/>
            <a:ext cx="2544763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50" b="0" dirty="0">
              <a:solidFill>
                <a:prstClr val="white"/>
              </a:solidFill>
              <a:ea typeface="造字工房悦黑体验版常规体" pitchFamily="5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51300" y="1019175"/>
            <a:ext cx="171450" cy="8001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50" b="0" dirty="0">
              <a:solidFill>
                <a:prstClr val="white"/>
              </a:solidFill>
              <a:ea typeface="造字工房悦黑体验版常规体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4509" y="1182371"/>
            <a:ext cx="150813" cy="40957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50" b="0" dirty="0">
              <a:solidFill>
                <a:prstClr val="white"/>
              </a:solidFill>
              <a:ea typeface="造字工房悦黑体验版常规体" pitchFamily="50" charset="-122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4621531" y="953136"/>
            <a:ext cx="5851525" cy="759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335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目前刚玉的状况</a:t>
            </a:r>
          </a:p>
        </p:txBody>
      </p:sp>
      <p:sp>
        <p:nvSpPr>
          <p:cNvPr id="79878" name="矩形 2"/>
          <p:cNvSpPr/>
          <p:nvPr/>
        </p:nvSpPr>
        <p:spPr>
          <a:xfrm>
            <a:off x="2228850" y="2259648"/>
            <a:ext cx="6515100" cy="3017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主要分部在：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河南的荥阳、上街、登封、三门峡、伊川等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山东的茌平区、淄博市、邹平市、济宁等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贵州的贵阳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辽宁的营口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</a:pPr>
            <a:r>
              <a:rPr lang="zh-CN" altLang="en-US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特点：参差不齐，生产粗放，能耗较高，产品品质和生产标准各不相同</a:t>
            </a:r>
          </a:p>
        </p:txBody>
      </p:sp>
      <p:sp>
        <p:nvSpPr>
          <p:cNvPr id="7" name="半闭框 6"/>
          <p:cNvSpPr/>
          <p:nvPr/>
        </p:nvSpPr>
        <p:spPr>
          <a:xfrm>
            <a:off x="2190750" y="2211705"/>
            <a:ext cx="273050" cy="273050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50" b="0">
              <a:solidFill>
                <a:prstClr val="black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9301480" y="3970338"/>
            <a:ext cx="273050" cy="274638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50" b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21"/>
          <p:cNvSpPr>
            <a:spLocks noGrp="1"/>
          </p:cNvSpPr>
          <p:nvPr>
            <p:ph type="title"/>
          </p:nvPr>
        </p:nvSpPr>
        <p:spPr>
          <a:xfrm>
            <a:off x="2047240" y="22861"/>
            <a:ext cx="8229600" cy="868363"/>
          </a:xfrm>
        </p:spPr>
        <p:txBody>
          <a:bodyPr anchor="ctr"/>
          <a:lstStyle/>
          <a:p>
            <a:r>
              <a:rPr lang="zh-CN" altLang="en-US" sz="4300">
                <a:ea typeface="宋体" pitchFamily="2" charset="-122"/>
              </a:rPr>
              <a:t>刚玉行业现状</a:t>
            </a:r>
          </a:p>
        </p:txBody>
      </p:sp>
      <p:sp>
        <p:nvSpPr>
          <p:cNvPr id="7170" name="任意多边形 30722"/>
          <p:cNvSpPr/>
          <p:nvPr/>
        </p:nvSpPr>
        <p:spPr>
          <a:xfrm flipV="1">
            <a:off x="1524000" y="-1752600"/>
            <a:ext cx="9144000" cy="6248400"/>
          </a:xfrm>
          <a:custGeom>
            <a:avLst/>
            <a:gdLst/>
            <a:ahLst/>
            <a:cxnLst>
              <a:cxn ang="270">
                <a:pos x="10800" y="0"/>
              </a:cxn>
              <a:cxn ang="180">
                <a:pos x="3895" y="5008"/>
              </a:cxn>
              <a:cxn ang="270">
                <a:pos x="10800" y="3576"/>
              </a:cxn>
              <a:cxn ang="0">
                <a:pos x="17704" y="5008"/>
              </a:cxn>
            </a:cxnLst>
            <a:rect l="0" t="0" r="0" b="0"/>
            <a:pathLst>
              <a:path w="21600" h="21600">
                <a:moveTo>
                  <a:pt x="5265" y="6157"/>
                </a:moveTo>
                <a:cubicBezTo>
                  <a:pt x="6590" y="4579"/>
                  <a:pt x="8578" y="3576"/>
                  <a:pt x="10800" y="3576"/>
                </a:cubicBezTo>
                <a:cubicBezTo>
                  <a:pt x="13022" y="3576"/>
                  <a:pt x="15010" y="4579"/>
                  <a:pt x="16335" y="6157"/>
                </a:cubicBezTo>
                <a:lnTo>
                  <a:pt x="19074" y="3859"/>
                </a:lnTo>
                <a:cubicBezTo>
                  <a:pt x="17093" y="1500"/>
                  <a:pt x="14122" y="0"/>
                  <a:pt x="10800" y="0"/>
                </a:cubicBezTo>
                <a:cubicBezTo>
                  <a:pt x="7478" y="0"/>
                  <a:pt x="4507" y="1500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  <a:tileRect/>
          </a:gradFill>
          <a:ln w="9525"/>
          <a:scene3d>
            <a:camera prst="legacyPerspectiveBottom">
              <a:rot lat="20100000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7171" name="任意多边形 30723"/>
          <p:cNvSpPr/>
          <p:nvPr/>
        </p:nvSpPr>
        <p:spPr>
          <a:xfrm>
            <a:off x="2216150" y="2933700"/>
            <a:ext cx="7767638" cy="3043238"/>
          </a:xfrm>
          <a:custGeom>
            <a:avLst/>
            <a:gdLst/>
            <a:ahLst/>
            <a:cxnLst/>
            <a:rect l="0" t="0" r="0" b="0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2" name="直接连接符 30724"/>
          <p:cNvSpPr/>
          <p:nvPr/>
        </p:nvSpPr>
        <p:spPr>
          <a:xfrm flipH="1">
            <a:off x="3740151" y="4900614"/>
            <a:ext cx="874713" cy="712787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30725"/>
          <p:cNvSpPr/>
          <p:nvPr/>
        </p:nvSpPr>
        <p:spPr>
          <a:xfrm>
            <a:off x="7494588" y="4916489"/>
            <a:ext cx="874712" cy="712787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直接连接符 30726"/>
          <p:cNvSpPr/>
          <p:nvPr/>
        </p:nvSpPr>
        <p:spPr>
          <a:xfrm flipH="1">
            <a:off x="2190750" y="4556125"/>
            <a:ext cx="1143000" cy="331788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5" name="直接连接符 30727"/>
          <p:cNvSpPr/>
          <p:nvPr/>
        </p:nvSpPr>
        <p:spPr>
          <a:xfrm>
            <a:off x="8886826" y="4551364"/>
            <a:ext cx="1103313" cy="331787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8" name="文本框 30728"/>
          <p:cNvSpPr txBox="1"/>
          <p:nvPr/>
        </p:nvSpPr>
        <p:spPr>
          <a:xfrm>
            <a:off x="4256089" y="4313238"/>
            <a:ext cx="3668713" cy="822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fontAlgn="base" hangingPunct="0"/>
            <a:r>
              <a:rPr lang="en-US" altLang="zh-CN" sz="1600" noProof="1">
                <a:solidFill>
                  <a:schemeClr val="accent6">
                    <a:lumMod val="40000"/>
                    <a:lumOff val="60000"/>
                  </a:schemeClr>
                </a:solidFill>
                <a:ea typeface="+mn-ea"/>
              </a:rPr>
              <a:t>1</a:t>
            </a:r>
            <a:r>
              <a:rPr lang="zh-CN" altLang="en-US" sz="16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、资源优势建立起来（原料）</a:t>
            </a:r>
          </a:p>
          <a:p>
            <a:pPr algn="ctr" eaLnBrk="0" fontAlgn="base" hangingPunct="0"/>
            <a:r>
              <a:rPr lang="en-US" altLang="zh-CN" sz="16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zh-CN" altLang="en-US" sz="16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、能源优势建立起来（电力）</a:t>
            </a:r>
          </a:p>
          <a:p>
            <a:pPr algn="ctr" eaLnBrk="0" fontAlgn="base" hangingPunct="0"/>
            <a:r>
              <a:rPr lang="en-US" altLang="zh-CN" sz="16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    3</a:t>
            </a:r>
            <a:r>
              <a:rPr lang="zh-CN" altLang="en-US" sz="1600" noProof="1">
                <a:solidFill>
                  <a:schemeClr val="accent6">
                    <a:lumMod val="40000"/>
                    <a:lumOff val="60000"/>
                  </a:schemeClr>
                </a:solidFill>
              </a:rPr>
              <a:t>、区位优势建立起来（集聚区）</a:t>
            </a:r>
          </a:p>
        </p:txBody>
      </p:sp>
      <p:sp>
        <p:nvSpPr>
          <p:cNvPr id="7177" name="直接连接符 30729"/>
          <p:cNvSpPr/>
          <p:nvPr/>
        </p:nvSpPr>
        <p:spPr>
          <a:xfrm flipH="1">
            <a:off x="3751263" y="2911475"/>
            <a:ext cx="874712" cy="712788"/>
          </a:xfrm>
          <a:prstGeom prst="line">
            <a:avLst/>
          </a:prstGeom>
          <a:ln w="9525" cap="flat" cmpd="sng">
            <a:solidFill>
              <a:srgbClr val="F8F8F8">
                <a:alpha val="39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" name="直接连接符 30730"/>
          <p:cNvSpPr/>
          <p:nvPr/>
        </p:nvSpPr>
        <p:spPr>
          <a:xfrm>
            <a:off x="7505701" y="2927350"/>
            <a:ext cx="874713" cy="712788"/>
          </a:xfrm>
          <a:prstGeom prst="line">
            <a:avLst/>
          </a:prstGeom>
          <a:ln w="9525" cap="flat" cmpd="sng">
            <a:solidFill>
              <a:srgbClr val="F8F8F8">
                <a:alpha val="39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直接连接符 30731"/>
          <p:cNvSpPr/>
          <p:nvPr/>
        </p:nvSpPr>
        <p:spPr>
          <a:xfrm>
            <a:off x="6099175" y="3109913"/>
            <a:ext cx="0" cy="825500"/>
          </a:xfrm>
          <a:prstGeom prst="line">
            <a:avLst/>
          </a:prstGeom>
          <a:ln w="9525" cap="flat" cmpd="sng">
            <a:solidFill>
              <a:srgbClr val="F8F8F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任意多边形 30732"/>
          <p:cNvSpPr/>
          <p:nvPr/>
        </p:nvSpPr>
        <p:spPr>
          <a:xfrm>
            <a:off x="2209801" y="2916239"/>
            <a:ext cx="7743825" cy="1036637"/>
          </a:xfrm>
          <a:custGeom>
            <a:avLst/>
            <a:gdLst/>
            <a:ahLst/>
            <a:cxnLst/>
            <a:rect l="0" t="0" r="0" b="0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ap="flat" cmpd="sng">
            <a:solidFill>
              <a:srgbClr val="FFFFFF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直接连接符 30733"/>
          <p:cNvSpPr/>
          <p:nvPr/>
        </p:nvSpPr>
        <p:spPr>
          <a:xfrm flipH="1">
            <a:off x="3740151" y="4841875"/>
            <a:ext cx="874713" cy="712788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直接连接符 30734"/>
          <p:cNvSpPr/>
          <p:nvPr/>
        </p:nvSpPr>
        <p:spPr>
          <a:xfrm>
            <a:off x="7494588" y="4857750"/>
            <a:ext cx="874712" cy="712788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直接连接符 30735"/>
          <p:cNvSpPr/>
          <p:nvPr/>
        </p:nvSpPr>
        <p:spPr>
          <a:xfrm flipH="1">
            <a:off x="2190750" y="4497389"/>
            <a:ext cx="1143000" cy="331787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4" name="直接连接符 30736"/>
          <p:cNvSpPr/>
          <p:nvPr/>
        </p:nvSpPr>
        <p:spPr>
          <a:xfrm>
            <a:off x="8886826" y="4492625"/>
            <a:ext cx="1103313" cy="331788"/>
          </a:xfrm>
          <a:prstGeom prst="line">
            <a:avLst/>
          </a:prstGeom>
          <a:ln w="9525" cap="flat" cmpd="sng">
            <a:solidFill>
              <a:srgbClr val="F8F8F8">
                <a:alpha val="1000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直接连接符 30737"/>
          <p:cNvSpPr/>
          <p:nvPr/>
        </p:nvSpPr>
        <p:spPr>
          <a:xfrm>
            <a:off x="6099175" y="3051175"/>
            <a:ext cx="0" cy="825500"/>
          </a:xfrm>
          <a:prstGeom prst="line">
            <a:avLst/>
          </a:prstGeom>
          <a:ln w="9525" cap="flat" cmpd="sng">
            <a:solidFill>
              <a:srgbClr val="F8F8F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86" name="组合 30738"/>
          <p:cNvGrpSpPr/>
          <p:nvPr/>
        </p:nvGrpSpPr>
        <p:grpSpPr>
          <a:xfrm>
            <a:off x="2743200" y="1709738"/>
            <a:ext cx="1295400" cy="1371600"/>
            <a:chOff x="192" y="1917"/>
            <a:chExt cx="1042" cy="1102"/>
          </a:xfrm>
        </p:grpSpPr>
        <p:grpSp>
          <p:nvGrpSpPr>
            <p:cNvPr id="7187" name="组合 30739"/>
            <p:cNvGrpSpPr/>
            <p:nvPr/>
          </p:nvGrpSpPr>
          <p:grpSpPr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7188" name="图片 30740" descr="light_shadow"/>
              <p:cNvPicPr>
                <a:picLocks noChangeAspect="1"/>
              </p:cNvPicPr>
              <p:nvPr/>
            </p:nvPicPr>
            <p:blipFill>
              <a:blip r:embed="rId2">
                <a:lum bright="-77997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7189" name="图片 30741" descr="circuler_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7190" name="椭圆 30742"/>
              <p:cNvSpPr/>
              <p:nvPr/>
            </p:nvSpPr>
            <p:spPr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754E31"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754E31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</p:grpSp>
        <p:pic>
          <p:nvPicPr>
            <p:cNvPr id="7191" name="图片 30743" descr="Picture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grpSp>
        <p:nvGrpSpPr>
          <p:cNvPr id="7192" name="组合 30744"/>
          <p:cNvGrpSpPr/>
          <p:nvPr/>
        </p:nvGrpSpPr>
        <p:grpSpPr>
          <a:xfrm>
            <a:off x="8069263" y="1709738"/>
            <a:ext cx="1295400" cy="1371600"/>
            <a:chOff x="192" y="1917"/>
            <a:chExt cx="1042" cy="1102"/>
          </a:xfrm>
        </p:grpSpPr>
        <p:grpSp>
          <p:nvGrpSpPr>
            <p:cNvPr id="7193" name="组合 30745"/>
            <p:cNvGrpSpPr/>
            <p:nvPr/>
          </p:nvGrpSpPr>
          <p:grpSpPr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7194" name="图片 30746" descr="light_shadow"/>
              <p:cNvPicPr>
                <a:picLocks noChangeAspect="1"/>
              </p:cNvPicPr>
              <p:nvPr/>
            </p:nvPicPr>
            <p:blipFill>
              <a:blip r:embed="rId2">
                <a:lum bright="-77997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7195" name="图片 30747" descr="circuler_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7196" name="椭圆 30748"/>
              <p:cNvSpPr/>
              <p:nvPr/>
            </p:nvSpPr>
            <p:spPr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754E31"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754E31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</p:grpSp>
        <p:pic>
          <p:nvPicPr>
            <p:cNvPr id="7197" name="图片 30749" descr="Picture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7198" name="矩形 30750"/>
          <p:cNvSpPr/>
          <p:nvPr/>
        </p:nvSpPr>
        <p:spPr>
          <a:xfrm>
            <a:off x="3163888" y="2122488"/>
            <a:ext cx="44275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zh-CN" altLang="zh-CN" sz="2000">
                <a:solidFill>
                  <a:srgbClr val="080808"/>
                </a:solidFill>
              </a:rPr>
              <a:t>多</a:t>
            </a:r>
          </a:p>
        </p:txBody>
      </p:sp>
      <p:sp>
        <p:nvSpPr>
          <p:cNvPr id="7199" name="矩形 30751"/>
          <p:cNvSpPr/>
          <p:nvPr/>
        </p:nvSpPr>
        <p:spPr>
          <a:xfrm>
            <a:off x="8505825" y="2144713"/>
            <a:ext cx="44275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zh-CN" altLang="en-US" sz="2000">
                <a:solidFill>
                  <a:srgbClr val="080808"/>
                </a:solidFill>
              </a:rPr>
              <a:t>小</a:t>
            </a:r>
          </a:p>
        </p:txBody>
      </p:sp>
      <p:grpSp>
        <p:nvGrpSpPr>
          <p:cNvPr id="7200" name="组合 30752"/>
          <p:cNvGrpSpPr/>
          <p:nvPr/>
        </p:nvGrpSpPr>
        <p:grpSpPr>
          <a:xfrm>
            <a:off x="4267201" y="1865314"/>
            <a:ext cx="1654175" cy="1749425"/>
            <a:chOff x="192" y="1917"/>
            <a:chExt cx="1042" cy="1102"/>
          </a:xfrm>
        </p:grpSpPr>
        <p:grpSp>
          <p:nvGrpSpPr>
            <p:cNvPr id="7201" name="组合 30753"/>
            <p:cNvGrpSpPr/>
            <p:nvPr/>
          </p:nvGrpSpPr>
          <p:grpSpPr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7202" name="图片 30754" descr="light_shadow"/>
              <p:cNvPicPr>
                <a:picLocks noChangeAspect="1"/>
              </p:cNvPicPr>
              <p:nvPr/>
            </p:nvPicPr>
            <p:blipFill>
              <a:blip r:embed="rId2">
                <a:lum bright="-77997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7203" name="图片 30755" descr="circuler_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7204" name="椭圆 30756"/>
              <p:cNvSpPr/>
              <p:nvPr/>
            </p:nvSpPr>
            <p:spPr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337236"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337236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</p:grpSp>
        <p:pic>
          <p:nvPicPr>
            <p:cNvPr id="7205" name="图片 30757" descr="Picture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grpSp>
        <p:nvGrpSpPr>
          <p:cNvPr id="7206" name="组合 30758"/>
          <p:cNvGrpSpPr/>
          <p:nvPr/>
        </p:nvGrpSpPr>
        <p:grpSpPr>
          <a:xfrm>
            <a:off x="6162676" y="1865314"/>
            <a:ext cx="1654175" cy="1749425"/>
            <a:chOff x="192" y="1917"/>
            <a:chExt cx="1042" cy="1102"/>
          </a:xfrm>
        </p:grpSpPr>
        <p:grpSp>
          <p:nvGrpSpPr>
            <p:cNvPr id="7207" name="组合 30759"/>
            <p:cNvGrpSpPr/>
            <p:nvPr/>
          </p:nvGrpSpPr>
          <p:grpSpPr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7208" name="图片 30760" descr="light_shadow"/>
              <p:cNvPicPr>
                <a:picLocks noChangeAspect="1"/>
              </p:cNvPicPr>
              <p:nvPr/>
            </p:nvPicPr>
            <p:blipFill>
              <a:blip r:embed="rId2">
                <a:lum bright="-77997" contrast="-78000"/>
              </a:blip>
              <a:stretch>
                <a:fillRect/>
              </a:stretch>
            </p:blipFill>
            <p:spPr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7209" name="图片 30761" descr="circuler_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7210" name="椭圆 30762"/>
              <p:cNvSpPr/>
              <p:nvPr/>
            </p:nvSpPr>
            <p:spPr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337236"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337236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</p:grpSp>
        <p:pic>
          <p:nvPicPr>
            <p:cNvPr id="7211" name="图片 30763" descr="Picture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7212" name="矩形 30764"/>
          <p:cNvSpPr/>
          <p:nvPr/>
        </p:nvSpPr>
        <p:spPr>
          <a:xfrm>
            <a:off x="4867275" y="2474913"/>
            <a:ext cx="44275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zh-CN" altLang="en-US" sz="2000">
                <a:solidFill>
                  <a:srgbClr val="080808"/>
                </a:solidFill>
              </a:rPr>
              <a:t>散</a:t>
            </a:r>
          </a:p>
        </p:txBody>
      </p:sp>
      <p:sp>
        <p:nvSpPr>
          <p:cNvPr id="7213" name="矩形 30765"/>
          <p:cNvSpPr/>
          <p:nvPr/>
        </p:nvSpPr>
        <p:spPr>
          <a:xfrm>
            <a:off x="6761163" y="2474913"/>
            <a:ext cx="44275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zh-CN" altLang="en-US" sz="2000">
                <a:solidFill>
                  <a:srgbClr val="080808"/>
                </a:solidFill>
              </a:rPr>
              <a:t>乱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9457"/>
          <p:cNvSpPr>
            <a:spLocks noGrp="1"/>
          </p:cNvSpPr>
          <p:nvPr>
            <p:ph type="title"/>
          </p:nvPr>
        </p:nvSpPr>
        <p:spPr>
          <a:xfrm>
            <a:off x="1639254" y="84773"/>
            <a:ext cx="8537575" cy="660400"/>
          </a:xfrm>
        </p:spPr>
        <p:txBody>
          <a:bodyPr anchor="ctr">
            <a:normAutofit fontScale="90000"/>
          </a:bodyPr>
          <a:lstStyle/>
          <a:p>
            <a:r>
              <a:rPr lang="zh-CN" altLang="en-US" sz="4300">
                <a:solidFill>
                  <a:srgbClr val="00B050"/>
                </a:solidFill>
                <a:ea typeface="宋体" pitchFamily="2" charset="-122"/>
              </a:rPr>
              <a:t>白刚玉块的品级分布</a:t>
            </a:r>
          </a:p>
        </p:txBody>
      </p:sp>
      <p:sp>
        <p:nvSpPr>
          <p:cNvPr id="14338" name="椭圆 19459"/>
          <p:cNvSpPr/>
          <p:nvPr/>
        </p:nvSpPr>
        <p:spPr>
          <a:xfrm>
            <a:off x="4268788" y="1893889"/>
            <a:ext cx="3956050" cy="3881437"/>
          </a:xfrm>
          <a:prstGeom prst="ellipse">
            <a:avLst/>
          </a:prstGeom>
          <a:noFill/>
          <a:ln w="12700" cap="flat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39" name="椭圆 19460"/>
          <p:cNvSpPr/>
          <p:nvPr/>
        </p:nvSpPr>
        <p:spPr>
          <a:xfrm>
            <a:off x="4486276" y="2100263"/>
            <a:ext cx="3490913" cy="3490912"/>
          </a:xfrm>
          <a:prstGeom prst="ellipse">
            <a:avLst/>
          </a:prstGeom>
          <a:noFill/>
          <a:ln w="12700" cap="flat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40" name="椭圆 19461"/>
          <p:cNvSpPr/>
          <p:nvPr/>
        </p:nvSpPr>
        <p:spPr>
          <a:xfrm>
            <a:off x="4702175" y="2427289"/>
            <a:ext cx="2973388" cy="2973387"/>
          </a:xfrm>
          <a:prstGeom prst="ellipse">
            <a:avLst/>
          </a:prstGeom>
          <a:noFill/>
          <a:ln w="12700" cap="flat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41" name="燕尾形 19462"/>
          <p:cNvSpPr/>
          <p:nvPr/>
        </p:nvSpPr>
        <p:spPr>
          <a:xfrm rot="9044363">
            <a:off x="3944938" y="3725864"/>
            <a:ext cx="1871662" cy="1855787"/>
          </a:xfrm>
          <a:prstGeom prst="chevron">
            <a:avLst>
              <a:gd name="adj" fmla="val 28617"/>
            </a:avLst>
          </a:prstGeom>
          <a:solidFill>
            <a:srgbClr val="99CC00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42" name="燕尾形 19463"/>
          <p:cNvSpPr/>
          <p:nvPr/>
        </p:nvSpPr>
        <p:spPr>
          <a:xfrm rot="-5400000">
            <a:off x="5247641" y="1498919"/>
            <a:ext cx="1871663" cy="1855787"/>
          </a:xfrm>
          <a:prstGeom prst="chevron">
            <a:avLst>
              <a:gd name="adj" fmla="val 28617"/>
            </a:avLst>
          </a:prstGeom>
          <a:solidFill>
            <a:schemeClr val="accent1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43" name="燕尾形 19464"/>
          <p:cNvSpPr/>
          <p:nvPr/>
        </p:nvSpPr>
        <p:spPr>
          <a:xfrm rot="1788254">
            <a:off x="6491288" y="3738564"/>
            <a:ext cx="1871662" cy="1855787"/>
          </a:xfrm>
          <a:prstGeom prst="chevron">
            <a:avLst>
              <a:gd name="adj" fmla="val 28617"/>
            </a:avLst>
          </a:prstGeom>
          <a:solidFill>
            <a:schemeClr val="hlink"/>
          </a:solidFill>
          <a:ln w="9525">
            <a:miter/>
          </a:ln>
          <a:scene3d>
            <a:camera prst="legacyObliqueTopRight">
              <a:rot lat="0" lon="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4344" name="文本框 19465"/>
          <p:cNvSpPr txBox="1"/>
          <p:nvPr/>
        </p:nvSpPr>
        <p:spPr>
          <a:xfrm>
            <a:off x="5260975" y="3776663"/>
            <a:ext cx="1855788" cy="27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r>
              <a:rPr lang="en-US" altLang="zh-CN" sz="1200">
                <a:solidFill>
                  <a:srgbClr val="1C1C1C"/>
                </a:solidFill>
                <a:ea typeface="Arial" pitchFamily="34" charset="0"/>
              </a:rPr>
              <a:t>WFA</a:t>
            </a:r>
            <a:r>
              <a:rPr lang="zh-CN" altLang="en-US" sz="1200">
                <a:solidFill>
                  <a:srgbClr val="1C1C1C"/>
                </a:solidFill>
              </a:rPr>
              <a:t>中间一级优质品</a:t>
            </a:r>
          </a:p>
        </p:txBody>
      </p:sp>
      <p:sp>
        <p:nvSpPr>
          <p:cNvPr id="14345" name="矩形 19466"/>
          <p:cNvSpPr/>
          <p:nvPr/>
        </p:nvSpPr>
        <p:spPr>
          <a:xfrm>
            <a:off x="5133976" y="2274888"/>
            <a:ext cx="2043113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r>
              <a:rPr lang="en-US" altLang="zh-CN" sz="1400">
                <a:solidFill>
                  <a:srgbClr val="FFFBFC"/>
                </a:solidFill>
                <a:ea typeface="Arial" pitchFamily="34" charset="0"/>
              </a:rPr>
              <a:t>WAF</a:t>
            </a:r>
            <a:r>
              <a:rPr lang="zh-CN" altLang="en-US" sz="1400">
                <a:solidFill>
                  <a:srgbClr val="FFFBFC"/>
                </a:solidFill>
              </a:rPr>
              <a:t>炉盖料</a:t>
            </a:r>
          </a:p>
        </p:txBody>
      </p:sp>
      <p:sp>
        <p:nvSpPr>
          <p:cNvPr id="14346" name="矩形 19467"/>
          <p:cNvSpPr/>
          <p:nvPr/>
        </p:nvSpPr>
        <p:spPr>
          <a:xfrm>
            <a:off x="4267201" y="4459288"/>
            <a:ext cx="1160463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r>
              <a:rPr lang="en-US" altLang="zh-CN" sz="1400">
                <a:solidFill>
                  <a:srgbClr val="FFFBFC"/>
                </a:solidFill>
                <a:ea typeface="Arial" pitchFamily="34" charset="0"/>
              </a:rPr>
              <a:t>WFA</a:t>
            </a:r>
            <a:r>
              <a:rPr lang="zh-CN" altLang="en-US" sz="1400">
                <a:solidFill>
                  <a:srgbClr val="FFFBFC"/>
                </a:solidFill>
              </a:rPr>
              <a:t>炉皮料</a:t>
            </a:r>
          </a:p>
        </p:txBody>
      </p:sp>
      <p:sp>
        <p:nvSpPr>
          <p:cNvPr id="14347" name="矩形 19468"/>
          <p:cNvSpPr/>
          <p:nvPr/>
        </p:nvSpPr>
        <p:spPr>
          <a:xfrm>
            <a:off x="6934201" y="4459288"/>
            <a:ext cx="1160463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r>
              <a:rPr lang="en-US" altLang="zh-CN" sz="1400">
                <a:solidFill>
                  <a:srgbClr val="FFFBFC"/>
                </a:solidFill>
                <a:ea typeface="Arial" pitchFamily="34" charset="0"/>
              </a:rPr>
              <a:t>WFA</a:t>
            </a:r>
            <a:r>
              <a:rPr lang="zh-CN" altLang="en-US" sz="1400">
                <a:solidFill>
                  <a:srgbClr val="FFFBFC"/>
                </a:solidFill>
              </a:rPr>
              <a:t>炉根料</a:t>
            </a:r>
          </a:p>
        </p:txBody>
      </p:sp>
      <p:sp>
        <p:nvSpPr>
          <p:cNvPr id="14348" name="文本框 19469"/>
          <p:cNvSpPr txBox="1"/>
          <p:nvPr/>
        </p:nvSpPr>
        <p:spPr>
          <a:xfrm>
            <a:off x="7315200" y="1944688"/>
            <a:ext cx="2209800" cy="9448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120650" indent="-120650"/>
            <a:r>
              <a:rPr lang="zh-CN" altLang="en-US" sz="1400">
                <a:solidFill>
                  <a:srgbClr val="1C1C1C"/>
                </a:solidFill>
              </a:rPr>
              <a:t>炉盖料</a:t>
            </a: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多气孔</a:t>
            </a:r>
            <a:endParaRPr lang="en-US" altLang="zh-CN" sz="1400">
              <a:solidFill>
                <a:srgbClr val="1C1C1C"/>
              </a:solidFill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颜色苍白</a:t>
            </a:r>
            <a:endParaRPr lang="en-US" altLang="zh-CN" sz="1400">
              <a:solidFill>
                <a:srgbClr val="1C1C1C"/>
              </a:solidFill>
              <a:ea typeface="Arial" pitchFamily="34" charset="0"/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体积密度稍低</a:t>
            </a:r>
          </a:p>
        </p:txBody>
      </p:sp>
      <p:sp>
        <p:nvSpPr>
          <p:cNvPr id="14349" name="文本框 19470"/>
          <p:cNvSpPr txBox="1"/>
          <p:nvPr/>
        </p:nvSpPr>
        <p:spPr>
          <a:xfrm>
            <a:off x="2268538" y="3689350"/>
            <a:ext cx="2209800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marL="120650" indent="-120650"/>
            <a:r>
              <a:rPr lang="en-US" altLang="zh-CN" sz="1400">
                <a:solidFill>
                  <a:schemeClr val="accent2"/>
                </a:solidFill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1C1C1C"/>
                </a:solidFill>
              </a:rPr>
              <a:t>炉皮料</a:t>
            </a: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多气孔</a:t>
            </a:r>
            <a:endParaRPr lang="en-US" altLang="zh-CN" sz="1400">
              <a:solidFill>
                <a:srgbClr val="1C1C1C"/>
              </a:solidFill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颜色浅黄（固定炉有铁皮痕迹斑块）</a:t>
            </a:r>
            <a:endParaRPr lang="en-US" altLang="zh-CN" sz="1400">
              <a:solidFill>
                <a:srgbClr val="1C1C1C"/>
              </a:solidFill>
              <a:ea typeface="Arial" pitchFamily="34" charset="0"/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结晶欠佳</a:t>
            </a:r>
          </a:p>
        </p:txBody>
      </p:sp>
      <p:sp>
        <p:nvSpPr>
          <p:cNvPr id="15374" name="文本框 19471"/>
          <p:cNvSpPr txBox="1"/>
          <p:nvPr/>
        </p:nvSpPr>
        <p:spPr>
          <a:xfrm>
            <a:off x="8305800" y="4002088"/>
            <a:ext cx="2209800" cy="94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120650" indent="-120650"/>
            <a:r>
              <a:rPr lang="en-US" altLang="zh-CN" sz="1400">
                <a:solidFill>
                  <a:schemeClr val="hlink"/>
                </a:solidFill>
              </a:rPr>
              <a:t> </a:t>
            </a:r>
            <a:r>
              <a:rPr lang="zh-CN" altLang="en-US" sz="1400">
                <a:effectLst>
                  <a:outerShdw blurRad="38100" dist="38100" dir="2700000">
                    <a:srgbClr val="C0C0C0"/>
                  </a:outerShdw>
                </a:effectLst>
              </a:rPr>
              <a:t>固定炉</a:t>
            </a:r>
            <a:r>
              <a:rPr lang="zh-CN" altLang="en-US" sz="1400">
                <a:solidFill>
                  <a:srgbClr val="1C1C1C"/>
                </a:solidFill>
              </a:rPr>
              <a:t>炉根料</a:t>
            </a: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多气孔、多杂质</a:t>
            </a:r>
            <a:endParaRPr lang="en-US" altLang="zh-CN" sz="1400">
              <a:solidFill>
                <a:srgbClr val="1C1C1C"/>
              </a:solidFill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颜色浅灰</a:t>
            </a:r>
            <a:endParaRPr lang="en-US" altLang="zh-CN" sz="1400">
              <a:solidFill>
                <a:srgbClr val="1C1C1C"/>
              </a:solidFill>
            </a:endParaRPr>
          </a:p>
          <a:p>
            <a:pPr marL="120650" indent="-120650">
              <a:buChar char="•"/>
            </a:pPr>
            <a:r>
              <a:rPr lang="zh-CN" altLang="en-US" sz="1400">
                <a:solidFill>
                  <a:srgbClr val="1C1C1C"/>
                </a:solidFill>
              </a:rPr>
              <a:t>结晶、体积密度稍差</a:t>
            </a:r>
            <a:endParaRPr lang="en-US" altLang="zh-CN" sz="140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4300">
                <a:ea typeface="宋体" pitchFamily="2" charset="-122"/>
              </a:rPr>
              <a:t>刚玉分类</a:t>
            </a:r>
          </a:p>
        </p:txBody>
      </p:sp>
      <p:sp>
        <p:nvSpPr>
          <p:cNvPr id="9218" name="矩形 10242"/>
          <p:cNvSpPr/>
          <p:nvPr/>
        </p:nvSpPr>
        <p:spPr>
          <a:xfrm>
            <a:off x="2813050" y="219392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219" name="矩形 10243"/>
          <p:cNvSpPr/>
          <p:nvPr/>
        </p:nvSpPr>
        <p:spPr>
          <a:xfrm>
            <a:off x="2813050" y="298767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220" name="矩形 10244"/>
          <p:cNvSpPr/>
          <p:nvPr/>
        </p:nvSpPr>
        <p:spPr>
          <a:xfrm>
            <a:off x="2813050" y="3787776"/>
            <a:ext cx="3367088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221" name="任意多边形 10245"/>
          <p:cNvSpPr/>
          <p:nvPr/>
        </p:nvSpPr>
        <p:spPr>
          <a:xfrm rot="308465">
            <a:off x="8394701" y="2190750"/>
            <a:ext cx="1590675" cy="1701800"/>
          </a:xfrm>
          <a:custGeom>
            <a:avLst/>
            <a:gdLst/>
            <a:ahLst/>
            <a:cxnLst>
              <a:cxn ang="0">
                <a:pos x="18505" y="3232"/>
              </a:cxn>
              <a:cxn ang="270">
                <a:pos x="10815" y="1500"/>
              </a:cxn>
              <a:cxn ang="0">
                <a:pos x="16364" y="5335"/>
              </a:cxn>
              <a:cxn ang="0">
                <a:pos x="24298" y="11019"/>
              </a:cxn>
              <a:cxn ang="0">
                <a:pos x="20029" y="15151"/>
              </a:cxn>
              <a:cxn ang="0">
                <a:pos x="15898" y="10883"/>
              </a:cxn>
            </a:cxnLst>
            <a:rect l="0" t="0" r="0" b="0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8" y="10841"/>
                  <a:pt x="18598" y="10799"/>
                </a:cubicBezTo>
                <a:cubicBezTo>
                  <a:pt x="18598" y="6496"/>
                  <a:pt x="15113" y="3007"/>
                  <a:pt x="10812" y="3000"/>
                </a:cubicBezTo>
                <a:lnTo>
                  <a:pt x="10818" y="0"/>
                </a:lnTo>
                <a:cubicBezTo>
                  <a:pt x="16775" y="10"/>
                  <a:pt x="21600" y="4841"/>
                  <a:pt x="21600" y="10800"/>
                </a:cubicBezTo>
                <a:cubicBezTo>
                  <a:pt x="21600" y="10859"/>
                  <a:pt x="21600" y="10918"/>
                  <a:pt x="21599" y="10976"/>
                </a:cubicBezTo>
                <a:lnTo>
                  <a:pt x="24298" y="11019"/>
                </a:lnTo>
                <a:lnTo>
                  <a:pt x="20029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椭圆 10246"/>
          <p:cNvSpPr/>
          <p:nvPr/>
        </p:nvSpPr>
        <p:spPr>
          <a:xfrm>
            <a:off x="7808913" y="1689101"/>
            <a:ext cx="1319212" cy="1319213"/>
          </a:xfrm>
          <a:prstGeom prst="ellipse">
            <a:avLst/>
          </a:prstGeom>
          <a:gradFill rotWithShape="0">
            <a:gsLst>
              <a:gs pos="0">
                <a:srgbClr val="5F025F"/>
              </a:gs>
              <a:gs pos="50000">
                <a:schemeClr val="accent2"/>
              </a:gs>
              <a:gs pos="100000">
                <a:srgbClr val="5F025F"/>
              </a:gs>
            </a:gsLst>
            <a:lin ang="2700000" scaled="1"/>
            <a:tileRect/>
          </a:gradFill>
          <a:ln w="57150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223" name="椭圆 10247"/>
          <p:cNvSpPr/>
          <p:nvPr/>
        </p:nvSpPr>
        <p:spPr>
          <a:xfrm>
            <a:off x="9066213" y="3502025"/>
            <a:ext cx="1320800" cy="1320800"/>
          </a:xfrm>
          <a:prstGeom prst="ellipse">
            <a:avLst/>
          </a:prstGeom>
          <a:gradFill rotWithShape="0">
            <a:gsLst>
              <a:gs pos="0">
                <a:srgbClr val="21451C"/>
              </a:gs>
              <a:gs pos="50000">
                <a:schemeClr val="folHlink"/>
              </a:gs>
              <a:gs pos="100000">
                <a:srgbClr val="21451C"/>
              </a:gs>
            </a:gsLst>
            <a:lin ang="2700000" scaled="1"/>
            <a:tileRect/>
          </a:gradFill>
          <a:ln w="57150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224" name="任意多边形 10248"/>
          <p:cNvSpPr/>
          <p:nvPr/>
        </p:nvSpPr>
        <p:spPr>
          <a:xfrm rot="7527986">
            <a:off x="7720013" y="3611563"/>
            <a:ext cx="1587500" cy="1701800"/>
          </a:xfrm>
          <a:custGeom>
            <a:avLst/>
            <a:gdLst/>
            <a:ahLst/>
            <a:cxnLst>
              <a:cxn ang="0">
                <a:pos x="18505" y="3232"/>
              </a:cxn>
              <a:cxn ang="270">
                <a:pos x="10815" y="1500"/>
              </a:cxn>
              <a:cxn ang="0">
                <a:pos x="16364" y="5335"/>
              </a:cxn>
              <a:cxn ang="0">
                <a:pos x="24298" y="11019"/>
              </a:cxn>
              <a:cxn ang="0">
                <a:pos x="20029" y="15151"/>
              </a:cxn>
              <a:cxn ang="0">
                <a:pos x="15898" y="10883"/>
              </a:cxn>
            </a:cxnLst>
            <a:rect l="0" t="0" r="0" b="0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8" y="10841"/>
                  <a:pt x="18598" y="10799"/>
                </a:cubicBezTo>
                <a:cubicBezTo>
                  <a:pt x="18598" y="6496"/>
                  <a:pt x="15113" y="3007"/>
                  <a:pt x="10812" y="3000"/>
                </a:cubicBezTo>
                <a:lnTo>
                  <a:pt x="10818" y="0"/>
                </a:lnTo>
                <a:cubicBezTo>
                  <a:pt x="16775" y="10"/>
                  <a:pt x="21600" y="4841"/>
                  <a:pt x="21600" y="10800"/>
                </a:cubicBezTo>
                <a:cubicBezTo>
                  <a:pt x="21600" y="10859"/>
                  <a:pt x="21600" y="10918"/>
                  <a:pt x="21599" y="10976"/>
                </a:cubicBezTo>
                <a:lnTo>
                  <a:pt x="24298" y="11019"/>
                </a:lnTo>
                <a:lnTo>
                  <a:pt x="20029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5" name="任意多边形 10249"/>
          <p:cNvSpPr/>
          <p:nvPr/>
        </p:nvSpPr>
        <p:spPr>
          <a:xfrm rot="-6384000">
            <a:off x="6791325" y="2381250"/>
            <a:ext cx="1589088" cy="1703388"/>
          </a:xfrm>
          <a:custGeom>
            <a:avLst/>
            <a:gdLst/>
            <a:ahLst/>
            <a:cxnLst>
              <a:cxn ang="0">
                <a:pos x="18505" y="3232"/>
              </a:cxn>
              <a:cxn ang="270">
                <a:pos x="10815" y="1500"/>
              </a:cxn>
              <a:cxn ang="0">
                <a:pos x="16364" y="5335"/>
              </a:cxn>
              <a:cxn ang="0">
                <a:pos x="24298" y="11019"/>
              </a:cxn>
              <a:cxn ang="0">
                <a:pos x="20029" y="15151"/>
              </a:cxn>
              <a:cxn ang="0">
                <a:pos x="15898" y="10883"/>
              </a:cxn>
            </a:cxnLst>
            <a:rect l="0" t="0" r="0" b="0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8" y="10841"/>
                  <a:pt x="18598" y="10799"/>
                </a:cubicBezTo>
                <a:cubicBezTo>
                  <a:pt x="18598" y="6496"/>
                  <a:pt x="15113" y="3007"/>
                  <a:pt x="10812" y="3000"/>
                </a:cubicBezTo>
                <a:lnTo>
                  <a:pt x="10818" y="0"/>
                </a:lnTo>
                <a:cubicBezTo>
                  <a:pt x="16775" y="10"/>
                  <a:pt x="21600" y="4841"/>
                  <a:pt x="21600" y="10800"/>
                </a:cubicBezTo>
                <a:cubicBezTo>
                  <a:pt x="21600" y="10859"/>
                  <a:pt x="21600" y="10918"/>
                  <a:pt x="21599" y="10976"/>
                </a:cubicBezTo>
                <a:lnTo>
                  <a:pt x="24298" y="11019"/>
                </a:lnTo>
                <a:lnTo>
                  <a:pt x="20029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椭圆 10250"/>
          <p:cNvSpPr/>
          <p:nvPr/>
        </p:nvSpPr>
        <p:spPr>
          <a:xfrm>
            <a:off x="6707188" y="3506788"/>
            <a:ext cx="1320800" cy="131921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CA6418"/>
              </a:gs>
            </a:gsLst>
            <a:lin ang="5400000" scaled="1"/>
            <a:tileRect/>
          </a:gradFill>
          <a:ln w="57150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9227" name="组合 10251"/>
          <p:cNvGrpSpPr/>
          <p:nvPr/>
        </p:nvGrpSpPr>
        <p:grpSpPr>
          <a:xfrm rot="10082854">
            <a:off x="7651751" y="2644776"/>
            <a:ext cx="1196975" cy="303213"/>
            <a:chOff x="2598" y="1026"/>
            <a:chExt cx="957" cy="242"/>
          </a:xfrm>
        </p:grpSpPr>
        <p:grpSp>
          <p:nvGrpSpPr>
            <p:cNvPr id="9228" name="组合 10252"/>
            <p:cNvGrpSpPr/>
            <p:nvPr/>
          </p:nvGrpSpPr>
          <p:grpSpPr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229" name="组合 1025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30" name="新月形 10254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1" name="新月形 10255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2" name="新月形 10256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3" name="新月形 10257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34" name="组合 10258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35" name="新月形 10259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6" name="新月形 10260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7" name="新月形 10261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38" name="新月形 10262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grpSp>
          <p:nvGrpSpPr>
            <p:cNvPr id="9239" name="组合 10263"/>
            <p:cNvGrpSpPr/>
            <p:nvPr/>
          </p:nvGrpSpPr>
          <p:grpSpPr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240" name="组合 10264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41" name="新月形 10265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2" name="新月形 10266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3" name="新月形 10267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4" name="新月形 10268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45" name="组合 10269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46" name="新月形 10270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7" name="新月形 10271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8" name="新月形 10272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49" name="新月形 10273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</p:grpSp>
      <p:grpSp>
        <p:nvGrpSpPr>
          <p:cNvPr id="9250" name="组合 10274"/>
          <p:cNvGrpSpPr/>
          <p:nvPr/>
        </p:nvGrpSpPr>
        <p:grpSpPr>
          <a:xfrm rot="10082854">
            <a:off x="6556376" y="4465638"/>
            <a:ext cx="1198563" cy="303212"/>
            <a:chOff x="2598" y="1026"/>
            <a:chExt cx="957" cy="242"/>
          </a:xfrm>
        </p:grpSpPr>
        <p:grpSp>
          <p:nvGrpSpPr>
            <p:cNvPr id="9251" name="组合 10275"/>
            <p:cNvGrpSpPr/>
            <p:nvPr/>
          </p:nvGrpSpPr>
          <p:grpSpPr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252" name="组合 10276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53" name="新月形 1027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54" name="新月形 1027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55" name="新月形 1027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56" name="新月形 1028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57" name="组合 10281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58" name="新月形 1028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59" name="新月形 1028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60" name="新月形 1028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61" name="新月形 1028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grpSp>
          <p:nvGrpSpPr>
            <p:cNvPr id="9262" name="组合 10286"/>
            <p:cNvGrpSpPr/>
            <p:nvPr/>
          </p:nvGrpSpPr>
          <p:grpSpPr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263" name="组合 10287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64" name="新月形 10288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65" name="新月形 10289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66" name="新月形 10290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67" name="新月形 10291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68" name="组合 10292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69" name="新月形 10293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0" name="新月形 10294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1" name="新月形 10295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2" name="新月形 10296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</p:grpSp>
      <p:grpSp>
        <p:nvGrpSpPr>
          <p:cNvPr id="9273" name="组合 10297"/>
          <p:cNvGrpSpPr/>
          <p:nvPr/>
        </p:nvGrpSpPr>
        <p:grpSpPr>
          <a:xfrm rot="10082854">
            <a:off x="8931276" y="4464051"/>
            <a:ext cx="1196975" cy="303213"/>
            <a:chOff x="2598" y="1026"/>
            <a:chExt cx="957" cy="242"/>
          </a:xfrm>
        </p:grpSpPr>
        <p:grpSp>
          <p:nvGrpSpPr>
            <p:cNvPr id="9274" name="组合 10298"/>
            <p:cNvGrpSpPr/>
            <p:nvPr/>
          </p:nvGrpSpPr>
          <p:grpSpPr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275" name="组合 10299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76" name="新月形 10300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7" name="新月形 10301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8" name="新月形 10302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79" name="新月形 10303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80" name="组合 10304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81" name="新月形 10305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82" name="新月形 10306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83" name="新月形 10307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84" name="新月形 10308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grpSp>
          <p:nvGrpSpPr>
            <p:cNvPr id="9285" name="组合 10309"/>
            <p:cNvGrpSpPr/>
            <p:nvPr/>
          </p:nvGrpSpPr>
          <p:grpSpPr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286" name="组合 10310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87" name="新月形 10311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88" name="新月形 10312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89" name="新月形 10313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90" name="新月形 10314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291" name="组合 10315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92" name="新月形 10316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93" name="新月形 10317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94" name="新月形 10318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295" name="新月形 10319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</p:grpSp>
      <p:grpSp>
        <p:nvGrpSpPr>
          <p:cNvPr id="9296" name="组合 10320"/>
          <p:cNvGrpSpPr/>
          <p:nvPr/>
        </p:nvGrpSpPr>
        <p:grpSpPr>
          <a:xfrm>
            <a:off x="8199439" y="1809751"/>
            <a:ext cx="1196975" cy="303213"/>
            <a:chOff x="2598" y="1026"/>
            <a:chExt cx="957" cy="242"/>
          </a:xfrm>
        </p:grpSpPr>
        <p:grpSp>
          <p:nvGrpSpPr>
            <p:cNvPr id="9297" name="组合 10321"/>
            <p:cNvGrpSpPr/>
            <p:nvPr/>
          </p:nvGrpSpPr>
          <p:grpSpPr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298" name="组合 10322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99" name="新月形 10323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0" name="新月形 10324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1" name="新月形 10325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2" name="新月形 10326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303" name="组合 10327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04" name="新月形 10328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5" name="新月形 10329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6" name="新月形 10330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07" name="新月形 10331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grpSp>
          <p:nvGrpSpPr>
            <p:cNvPr id="9308" name="组合 10332"/>
            <p:cNvGrpSpPr/>
            <p:nvPr/>
          </p:nvGrpSpPr>
          <p:grpSpPr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309" name="组合 10333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310" name="新月形 10334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1" name="新月形 10335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2" name="新月形 10336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3" name="新月形 10337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314" name="组合 10338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15" name="新月形 10339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6" name="新月形 10340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7" name="新月形 10341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18" name="新月形 10342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</p:grpSp>
      <p:grpSp>
        <p:nvGrpSpPr>
          <p:cNvPr id="9319" name="组合 10343"/>
          <p:cNvGrpSpPr/>
          <p:nvPr/>
        </p:nvGrpSpPr>
        <p:grpSpPr>
          <a:xfrm rot="344040">
            <a:off x="9482138" y="3644901"/>
            <a:ext cx="1198562" cy="303213"/>
            <a:chOff x="2598" y="1026"/>
            <a:chExt cx="957" cy="242"/>
          </a:xfrm>
        </p:grpSpPr>
        <p:grpSp>
          <p:nvGrpSpPr>
            <p:cNvPr id="9320" name="组合 10344"/>
            <p:cNvGrpSpPr/>
            <p:nvPr/>
          </p:nvGrpSpPr>
          <p:grpSpPr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9321" name="组合 10345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322" name="新月形 10346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23" name="新月形 10347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24" name="新月形 10348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25" name="新月形 10349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326" name="组合 10350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27" name="新月形 10351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28" name="新月形 10352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29" name="新月形 10353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30" name="新月形 10354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grpSp>
          <p:nvGrpSpPr>
            <p:cNvPr id="9331" name="组合 10355"/>
            <p:cNvGrpSpPr/>
            <p:nvPr/>
          </p:nvGrpSpPr>
          <p:grpSpPr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9332" name="组合 10356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333" name="新月形 1035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34" name="新月形 1035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35" name="新月形 1035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36" name="新月形 1036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9337" name="组合 10361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338" name="新月形 1036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39" name="新月形 1036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40" name="新月形 1036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9341" name="新月形 1036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2000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</p:grpSp>
      <p:grpSp>
        <p:nvGrpSpPr>
          <p:cNvPr id="9342" name="组合 10366"/>
          <p:cNvGrpSpPr/>
          <p:nvPr/>
        </p:nvGrpSpPr>
        <p:grpSpPr>
          <a:xfrm rot="-232145">
            <a:off x="7075489" y="3617914"/>
            <a:ext cx="1235075" cy="331787"/>
            <a:chOff x="1824" y="2448"/>
            <a:chExt cx="987" cy="266"/>
          </a:xfrm>
        </p:grpSpPr>
        <p:grpSp>
          <p:nvGrpSpPr>
            <p:cNvPr id="9343" name="组合 10367"/>
            <p:cNvGrpSpPr/>
            <p:nvPr/>
          </p:nvGrpSpPr>
          <p:grpSpPr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9344" name="组合 10368"/>
              <p:cNvGrpSpPr/>
              <p:nvPr/>
            </p:nvGrpSpPr>
            <p:grpSpPr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9345" name="组合 10369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346" name="新月形 10370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47" name="新月形 10371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48" name="新月形 10372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49" name="新月形 10373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9350" name="组合 10374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351" name="新月形 10375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52" name="新月形 10376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53" name="新月形 10377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54" name="新月形 10378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  <p:grpSp>
            <p:nvGrpSpPr>
              <p:cNvPr id="9355" name="组合 10379"/>
              <p:cNvGrpSpPr/>
              <p:nvPr/>
            </p:nvGrpSpPr>
            <p:grpSpPr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9356" name="组合 10380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357" name="新月形 10381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58" name="新月形 10382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59" name="新月形 10383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60" name="新月形 10384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9361" name="组合 10385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362" name="新月形 10386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63" name="新月形 10387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64" name="新月形 10388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65" name="新月形 10389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9366" name="组合 10390"/>
            <p:cNvGrpSpPr/>
            <p:nvPr/>
          </p:nvGrpSpPr>
          <p:grpSpPr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9367" name="组合 10391"/>
              <p:cNvGrpSpPr/>
              <p:nvPr/>
            </p:nvGrpSpPr>
            <p:grpSpPr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9368" name="组合 10392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369" name="新月形 10393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0" name="新月形 10394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1" name="新月形 10395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2" name="新月形 10396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9373" name="组合 10397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374" name="新月形 10398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5" name="新月形 10399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6" name="新月形 10400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77" name="新月形 10401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  <p:grpSp>
            <p:nvGrpSpPr>
              <p:cNvPr id="9378" name="组合 10402"/>
              <p:cNvGrpSpPr/>
              <p:nvPr/>
            </p:nvGrpSpPr>
            <p:grpSpPr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9379" name="组合 10403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380" name="新月形 10404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1" name="新月形 10405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2" name="新月形 10406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3" name="新月形 10407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9384" name="组合 10408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385" name="新月形 10409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6" name="新月形 10410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7" name="新月形 10411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9388" name="新月形 10412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389" name="矩形 10413"/>
          <p:cNvSpPr/>
          <p:nvPr/>
        </p:nvSpPr>
        <p:spPr>
          <a:xfrm>
            <a:off x="1876425" y="2193926"/>
            <a:ext cx="1169988" cy="766763"/>
          </a:xfrm>
          <a:prstGeom prst="rect">
            <a:avLst/>
          </a:prstGeom>
          <a:solidFill>
            <a:schemeClr val="accent2"/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390" name="矩形 10414"/>
          <p:cNvSpPr/>
          <p:nvPr/>
        </p:nvSpPr>
        <p:spPr>
          <a:xfrm>
            <a:off x="1876425" y="2987676"/>
            <a:ext cx="1169988" cy="766763"/>
          </a:xfrm>
          <a:prstGeom prst="rect">
            <a:avLst/>
          </a:prstGeom>
          <a:solidFill>
            <a:schemeClr val="hlink"/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391" name="矩形 10415"/>
          <p:cNvSpPr/>
          <p:nvPr/>
        </p:nvSpPr>
        <p:spPr>
          <a:xfrm>
            <a:off x="1876425" y="3787776"/>
            <a:ext cx="1169988" cy="766763"/>
          </a:xfrm>
          <a:prstGeom prst="rect">
            <a:avLst/>
          </a:prstGeom>
          <a:solidFill>
            <a:schemeClr val="folHlink"/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392" name="矩形 10416"/>
          <p:cNvSpPr/>
          <p:nvPr/>
        </p:nvSpPr>
        <p:spPr>
          <a:xfrm>
            <a:off x="2036445" y="2374900"/>
            <a:ext cx="848360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>
                <a:solidFill>
                  <a:srgbClr val="FFFFFF"/>
                </a:solidFill>
              </a:rPr>
              <a:t>烧结刚玉</a:t>
            </a:r>
          </a:p>
        </p:txBody>
      </p:sp>
      <p:sp>
        <p:nvSpPr>
          <p:cNvPr id="9393" name="矩形 10417"/>
          <p:cNvSpPr/>
          <p:nvPr/>
        </p:nvSpPr>
        <p:spPr>
          <a:xfrm>
            <a:off x="2036445" y="3203575"/>
            <a:ext cx="848360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>
                <a:solidFill>
                  <a:srgbClr val="FFFFFF"/>
                </a:solidFill>
              </a:rPr>
              <a:t>电容刚玉</a:t>
            </a:r>
          </a:p>
        </p:txBody>
      </p:sp>
      <p:sp>
        <p:nvSpPr>
          <p:cNvPr id="9394" name="矩形 10418"/>
          <p:cNvSpPr/>
          <p:nvPr/>
        </p:nvSpPr>
        <p:spPr>
          <a:xfrm>
            <a:off x="2119630" y="3994150"/>
            <a:ext cx="681990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>
                <a:solidFill>
                  <a:srgbClr val="FFFFFF"/>
                </a:solidFill>
              </a:rPr>
              <a:t>耐火用</a:t>
            </a:r>
          </a:p>
        </p:txBody>
      </p:sp>
      <p:sp>
        <p:nvSpPr>
          <p:cNvPr id="9395" name="矩形 10419"/>
          <p:cNvSpPr/>
          <p:nvPr/>
        </p:nvSpPr>
        <p:spPr>
          <a:xfrm>
            <a:off x="3125789" y="2311400"/>
            <a:ext cx="305117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/>
              <a:t>板状刚玉（博耐特）、烧结矾土刚玉烧结锆刚玉等</a:t>
            </a:r>
          </a:p>
        </p:txBody>
      </p:sp>
      <p:sp>
        <p:nvSpPr>
          <p:cNvPr id="9396" name="矩形 10420"/>
          <p:cNvSpPr/>
          <p:nvPr/>
        </p:nvSpPr>
        <p:spPr>
          <a:xfrm>
            <a:off x="3125789" y="3100388"/>
            <a:ext cx="31781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/>
              <a:t>白刚玉 棕刚玉 亚白刚玉  致密刚玉 等 </a:t>
            </a:r>
          </a:p>
        </p:txBody>
      </p:sp>
      <p:sp>
        <p:nvSpPr>
          <p:cNvPr id="9397" name="矩形 10422"/>
          <p:cNvSpPr/>
          <p:nvPr/>
        </p:nvSpPr>
        <p:spPr>
          <a:xfrm>
            <a:off x="8083233" y="1957388"/>
            <a:ext cx="72771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>
                <a:solidFill>
                  <a:srgbClr val="FF0000"/>
                </a:solidFill>
              </a:rPr>
              <a:t>耐高温 </a:t>
            </a:r>
          </a:p>
          <a:p>
            <a:pPr lvl="0" algn="ctr"/>
            <a:r>
              <a:rPr lang="zh-CN" altLang="en-US">
                <a:solidFill>
                  <a:srgbClr val="FF0000"/>
                </a:solidFill>
              </a:rPr>
              <a:t>高强度</a:t>
            </a:r>
          </a:p>
        </p:txBody>
      </p:sp>
      <p:sp>
        <p:nvSpPr>
          <p:cNvPr id="9398" name="矩形 10423"/>
          <p:cNvSpPr/>
          <p:nvPr/>
        </p:nvSpPr>
        <p:spPr>
          <a:xfrm>
            <a:off x="6959283" y="3821113"/>
            <a:ext cx="72771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>
                <a:solidFill>
                  <a:srgbClr val="00B050"/>
                </a:solidFill>
              </a:rPr>
              <a:t>耐腐蚀 </a:t>
            </a:r>
          </a:p>
          <a:p>
            <a:pPr lvl="0" algn="ctr"/>
            <a:r>
              <a:rPr lang="zh-CN" altLang="en-US">
                <a:solidFill>
                  <a:srgbClr val="00B050"/>
                </a:solidFill>
              </a:rPr>
              <a:t>自锐性</a:t>
            </a:r>
          </a:p>
        </p:txBody>
      </p:sp>
      <p:sp>
        <p:nvSpPr>
          <p:cNvPr id="9399" name="矩形 10424"/>
          <p:cNvSpPr/>
          <p:nvPr/>
        </p:nvSpPr>
        <p:spPr>
          <a:xfrm>
            <a:off x="9345296" y="3814763"/>
            <a:ext cx="72771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/>
              <a:t>高硬度 </a:t>
            </a:r>
          </a:p>
          <a:p>
            <a:pPr lvl="0" algn="ctr"/>
            <a:r>
              <a:rPr lang="zh-CN" altLang="en-US"/>
              <a:t>电绝缘</a:t>
            </a:r>
          </a:p>
        </p:txBody>
      </p:sp>
      <p:sp>
        <p:nvSpPr>
          <p:cNvPr id="9400" name="矩形 10426"/>
          <p:cNvSpPr/>
          <p:nvPr/>
        </p:nvSpPr>
        <p:spPr>
          <a:xfrm>
            <a:off x="4091623" y="1154748"/>
            <a:ext cx="3668712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/>
              <a:t>  （按加工工艺和按用途区分）</a:t>
            </a:r>
            <a:endParaRPr lang="en-US" altLang="zh-CN">
              <a:ea typeface="Arial" pitchFamily="34" charset="0"/>
            </a:endParaRPr>
          </a:p>
        </p:txBody>
      </p:sp>
      <p:sp>
        <p:nvSpPr>
          <p:cNvPr id="9401" name="矩形 10415"/>
          <p:cNvSpPr/>
          <p:nvPr/>
        </p:nvSpPr>
        <p:spPr>
          <a:xfrm>
            <a:off x="1874839" y="4594226"/>
            <a:ext cx="1169987" cy="766763"/>
          </a:xfrm>
          <a:prstGeom prst="rect">
            <a:avLst/>
          </a:prstGeom>
          <a:solidFill>
            <a:schemeClr val="folHlink"/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  <a:p>
            <a:pPr lvl="0"/>
            <a:r>
              <a:rPr lang="zh-CN" altLang="en-US">
                <a:ea typeface="Arial" pitchFamily="34" charset="0"/>
              </a:rPr>
              <a:t>  磨料用</a:t>
            </a:r>
          </a:p>
        </p:txBody>
      </p:sp>
      <p:sp>
        <p:nvSpPr>
          <p:cNvPr id="9402" name="矩形 10244"/>
          <p:cNvSpPr/>
          <p:nvPr/>
        </p:nvSpPr>
        <p:spPr>
          <a:xfrm>
            <a:off x="3011489" y="4594226"/>
            <a:ext cx="3170237" cy="76676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9403" name="矩形 10420"/>
          <p:cNvSpPr/>
          <p:nvPr/>
        </p:nvSpPr>
        <p:spPr>
          <a:xfrm>
            <a:off x="3011489" y="4040188"/>
            <a:ext cx="31781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/>
              <a:t>亚白刚玉  致密刚玉 、烧结刚玉等 </a:t>
            </a:r>
          </a:p>
        </p:txBody>
      </p:sp>
      <p:sp>
        <p:nvSpPr>
          <p:cNvPr id="9404" name="矩形 10420"/>
          <p:cNvSpPr/>
          <p:nvPr/>
        </p:nvSpPr>
        <p:spPr>
          <a:xfrm>
            <a:off x="3046414" y="4783138"/>
            <a:ext cx="317817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1400"/>
              <a:t>单晶刚玉、微晶刚玉、锆刚玉、铬刚玉 、黑刚玉等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4145" y="-4445"/>
            <a:ext cx="1111250" cy="517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1"/>
          <p:cNvPicPr>
            <a:picLocks noChangeAspect="1"/>
          </p:cNvPicPr>
          <p:nvPr/>
        </p:nvPicPr>
        <p:blipFill>
          <a:blip r:embed="rId3" cstate="print"/>
          <a:srcRect t="32399"/>
          <a:stretch>
            <a:fillRect/>
          </a:stretch>
        </p:blipFill>
        <p:spPr>
          <a:xfrm>
            <a:off x="3789363" y="-3175"/>
            <a:ext cx="1111250" cy="411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463" y="-3175"/>
            <a:ext cx="1111250" cy="491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3"/>
          <p:cNvPicPr>
            <a:picLocks noChangeAspect="1"/>
          </p:cNvPicPr>
          <p:nvPr/>
        </p:nvPicPr>
        <p:blipFill>
          <a:blip r:embed="rId4" cstate="print"/>
          <a:srcRect t="34138"/>
          <a:stretch>
            <a:fillRect/>
          </a:stretch>
        </p:blipFill>
        <p:spPr>
          <a:xfrm>
            <a:off x="5838825" y="-3175"/>
            <a:ext cx="1112838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6889" y="-3175"/>
            <a:ext cx="1112837" cy="491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25"/>
          <p:cNvPicPr>
            <a:picLocks noChangeAspect="1"/>
          </p:cNvPicPr>
          <p:nvPr/>
        </p:nvPicPr>
        <p:blipFill>
          <a:blip r:embed="rId5" cstate="print"/>
          <a:srcRect t="29385"/>
          <a:stretch>
            <a:fillRect/>
          </a:stretch>
        </p:blipFill>
        <p:spPr>
          <a:xfrm>
            <a:off x="7891464" y="-3175"/>
            <a:ext cx="1112837" cy="347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675574" y="4153536"/>
            <a:ext cx="1014413" cy="53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79646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1</a:t>
            </a:r>
            <a:endParaRPr lang="zh-CN" altLang="en-US" sz="3600" dirty="0">
              <a:solidFill>
                <a:srgbClr val="F79646">
                  <a:lumMod val="50000"/>
                </a:srgb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5076" y="4196080"/>
            <a:ext cx="1014413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79646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2</a:t>
            </a:r>
            <a:endParaRPr lang="zh-CN" altLang="en-US" sz="3600" dirty="0">
              <a:solidFill>
                <a:srgbClr val="F79646">
                  <a:lumMod val="50000"/>
                </a:srgbClr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3464" y="3735389"/>
            <a:ext cx="1014413" cy="53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D6C12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3</a:t>
            </a:r>
            <a:endParaRPr lang="zh-CN" altLang="en-US" sz="3600" dirty="0">
              <a:solidFill>
                <a:srgbClr val="5D6C12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5651" y="3103246"/>
            <a:ext cx="1014413" cy="53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5D6C12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4</a:t>
            </a:r>
            <a:endParaRPr lang="zh-CN" altLang="en-US" sz="3600" dirty="0">
              <a:solidFill>
                <a:srgbClr val="5D6C12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51" y="4258628"/>
            <a:ext cx="1014413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0070C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5</a:t>
            </a:r>
            <a:endParaRPr lang="zh-CN" altLang="en-US" sz="3600" dirty="0">
              <a:solidFill>
                <a:srgbClr val="0070C0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07021" y="2949893"/>
            <a:ext cx="1014413" cy="53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itchFamily="34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0070C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6</a:t>
            </a:r>
            <a:endParaRPr lang="zh-CN" altLang="en-US" sz="3600" dirty="0">
              <a:solidFill>
                <a:srgbClr val="0070C0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5569" y="11114"/>
            <a:ext cx="1084263" cy="23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6976" y="-8890"/>
            <a:ext cx="1082675" cy="41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目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本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9169" y="-2222"/>
            <a:ext cx="1084263" cy="34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状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0730" y="-635"/>
            <a:ext cx="1027430" cy="34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3080" y="-8890"/>
            <a:ext cx="1008380" cy="450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玉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应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发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8289" y="-6350"/>
            <a:ext cx="1082675" cy="304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业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目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状</a:t>
            </a:r>
          </a:p>
        </p:txBody>
      </p:sp>
      <p:sp>
        <p:nvSpPr>
          <p:cNvPr id="25620" name="TextBox 38"/>
          <p:cNvSpPr txBox="1"/>
          <p:nvPr/>
        </p:nvSpPr>
        <p:spPr>
          <a:xfrm>
            <a:off x="1303656" y="89535"/>
            <a:ext cx="897255" cy="2948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endParaRPr lang="zh-CN" altLang="en-US" sz="4000" dirty="0">
              <a:solidFill>
                <a:srgbClr val="595959"/>
              </a:solidFill>
              <a:latin typeface="Agency FB" panose="020B0503020202020204" pitchFamily="34" charset="0"/>
              <a:ea typeface="微软雅黑" pitchFamily="34" charset="-122"/>
            </a:endParaRPr>
          </a:p>
          <a:p>
            <a:pPr algn="ctr">
              <a:lnSpc>
                <a:spcPct val="93000"/>
              </a:lnSpc>
            </a:pPr>
            <a:r>
              <a:rPr lang="zh-CN" altLang="en-US" sz="4000" dirty="0">
                <a:solidFill>
                  <a:srgbClr val="595959"/>
                </a:solidFill>
                <a:latin typeface="Agency FB" panose="020B0503020202020204" pitchFamily="34" charset="0"/>
                <a:ea typeface="微软雅黑" pitchFamily="34" charset="-122"/>
              </a:rPr>
              <a:t>目</a:t>
            </a:r>
          </a:p>
          <a:p>
            <a:pPr algn="ctr">
              <a:lnSpc>
                <a:spcPct val="93000"/>
              </a:lnSpc>
            </a:pPr>
            <a:endParaRPr lang="zh-CN" altLang="en-US" sz="4000" dirty="0">
              <a:solidFill>
                <a:srgbClr val="595959"/>
              </a:solidFill>
              <a:latin typeface="Agency FB" panose="020B0503020202020204" pitchFamily="34" charset="0"/>
              <a:ea typeface="微软雅黑" pitchFamily="34" charset="-122"/>
            </a:endParaRPr>
          </a:p>
          <a:p>
            <a:pPr algn="ctr">
              <a:lnSpc>
                <a:spcPct val="93000"/>
              </a:lnSpc>
            </a:pPr>
            <a:endParaRPr lang="zh-CN" altLang="en-US" sz="4000" dirty="0">
              <a:solidFill>
                <a:srgbClr val="595959"/>
              </a:solidFill>
              <a:latin typeface="Agency FB" panose="020B0503020202020204" pitchFamily="34" charset="0"/>
              <a:ea typeface="微软雅黑" pitchFamily="34" charset="-122"/>
            </a:endParaRPr>
          </a:p>
          <a:p>
            <a:pPr algn="ctr">
              <a:lnSpc>
                <a:spcPct val="93000"/>
              </a:lnSpc>
            </a:pPr>
            <a:r>
              <a:rPr lang="zh-CN" altLang="en-US" sz="4000" dirty="0">
                <a:solidFill>
                  <a:srgbClr val="595959"/>
                </a:solidFill>
                <a:latin typeface="Agency FB" panose="020B0503020202020204" pitchFamily="34" charset="0"/>
                <a:ea typeface="微软雅黑" pitchFamily="34" charset="-122"/>
              </a:rPr>
              <a:t>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1265"/>
          <p:cNvSpPr>
            <a:spLocks noGrp="1"/>
          </p:cNvSpPr>
          <p:nvPr>
            <p:ph type="title"/>
          </p:nvPr>
        </p:nvSpPr>
        <p:spPr>
          <a:xfrm>
            <a:off x="1614489" y="84773"/>
            <a:ext cx="8537575" cy="660400"/>
          </a:xfrm>
        </p:spPr>
        <p:txBody>
          <a:bodyPr anchor="ctr">
            <a:normAutofit fontScale="90000"/>
          </a:bodyPr>
          <a:lstStyle/>
          <a:p>
            <a:r>
              <a:rPr lang="zh-CN" altLang="en-US" sz="4300">
                <a:solidFill>
                  <a:srgbClr val="00B050"/>
                </a:solidFill>
                <a:ea typeface="宋体" pitchFamily="2" charset="-122"/>
              </a:rPr>
              <a:t>白刚玉与板状刚玉</a:t>
            </a:r>
          </a:p>
        </p:txBody>
      </p:sp>
      <p:sp>
        <p:nvSpPr>
          <p:cNvPr id="11266" name="圆角矩形 11266"/>
          <p:cNvSpPr/>
          <p:nvPr/>
        </p:nvSpPr>
        <p:spPr>
          <a:xfrm>
            <a:off x="2228215" y="1899285"/>
            <a:ext cx="7696200" cy="32004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1267" name="直接连接符 11267"/>
          <p:cNvSpPr/>
          <p:nvPr/>
        </p:nvSpPr>
        <p:spPr>
          <a:xfrm flipH="1">
            <a:off x="4248151" y="4627564"/>
            <a:ext cx="4075113" cy="9525"/>
          </a:xfrm>
          <a:prstGeom prst="line">
            <a:avLst/>
          </a:prstGeom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8" name="直接连接符 11268"/>
          <p:cNvSpPr/>
          <p:nvPr/>
        </p:nvSpPr>
        <p:spPr>
          <a:xfrm>
            <a:off x="3787776" y="3187701"/>
            <a:ext cx="4075113" cy="9525"/>
          </a:xfrm>
          <a:prstGeom prst="line">
            <a:avLst/>
          </a:prstGeom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椭圆 11269"/>
          <p:cNvSpPr/>
          <p:nvPr/>
        </p:nvSpPr>
        <p:spPr>
          <a:xfrm>
            <a:off x="76327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rgbClr val="C984C9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1270" name="椭圆 11270"/>
          <p:cNvSpPr/>
          <p:nvPr/>
        </p:nvSpPr>
        <p:spPr>
          <a:xfrm>
            <a:off x="31369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rgbClr val="DBE9F5"/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  <a:tileRect/>
          </a:gradFill>
          <a:ln w="952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1271" name="燕尾形 11271"/>
          <p:cNvSpPr/>
          <p:nvPr/>
        </p:nvSpPr>
        <p:spPr>
          <a:xfrm>
            <a:off x="4214814" y="2506663"/>
            <a:ext cx="1958975" cy="468312"/>
          </a:xfrm>
          <a:prstGeom prst="chevron">
            <a:avLst>
              <a:gd name="adj" fmla="val 43069"/>
            </a:avLst>
          </a:prstGeom>
          <a:solidFill>
            <a:srgbClr val="FFFFFF">
              <a:alpha val="50000"/>
            </a:srgbClr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1272" name="燕尾形 11272"/>
          <p:cNvSpPr/>
          <p:nvPr/>
        </p:nvSpPr>
        <p:spPr>
          <a:xfrm>
            <a:off x="6173789" y="2506663"/>
            <a:ext cx="1958975" cy="468312"/>
          </a:xfrm>
          <a:prstGeom prst="chevron">
            <a:avLst>
              <a:gd name="adj" fmla="val 43069"/>
            </a:avLst>
          </a:prstGeom>
          <a:solidFill>
            <a:srgbClr val="FFFFFF">
              <a:alpha val="50000"/>
            </a:srgbClr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11273" name="组合 11273"/>
          <p:cNvGrpSpPr/>
          <p:nvPr/>
        </p:nvGrpSpPr>
        <p:grpSpPr>
          <a:xfrm>
            <a:off x="7288214" y="2506664"/>
            <a:ext cx="2459037" cy="2765425"/>
            <a:chOff x="3340" y="1301"/>
            <a:chExt cx="1549" cy="1742"/>
          </a:xfrm>
        </p:grpSpPr>
        <p:sp>
          <p:nvSpPr>
            <p:cNvPr id="11274" name="任意多边形 11274"/>
            <p:cNvSpPr/>
            <p:nvPr/>
          </p:nvSpPr>
          <p:spPr>
            <a:xfrm rot="5400000">
              <a:off x="3235" y="1389"/>
              <a:ext cx="1742" cy="1549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1859" y="11405"/>
                </a:cxn>
                <a:cxn ang="270">
                  <a:pos x="10800" y="3679"/>
                </a:cxn>
                <a:cxn ang="0">
                  <a:pos x="19740" y="11405"/>
                </a:cxn>
              </a:cxnLst>
              <a:rect l="0" t="0" r="0" b="0"/>
              <a:pathLst>
                <a:path w="21600" h="21600">
                  <a:moveTo>
                    <a:pt x="3695" y="11280"/>
                  </a:moveTo>
                  <a:cubicBezTo>
                    <a:pt x="3684" y="11121"/>
                    <a:pt x="3679" y="10961"/>
                    <a:pt x="3679" y="10799"/>
                  </a:cubicBezTo>
                  <a:cubicBezTo>
                    <a:pt x="3679" y="6866"/>
                    <a:pt x="6867" y="3678"/>
                    <a:pt x="10800" y="3678"/>
                  </a:cubicBezTo>
                  <a:cubicBezTo>
                    <a:pt x="14733" y="3678"/>
                    <a:pt x="17921" y="6866"/>
                    <a:pt x="17921" y="10799"/>
                  </a:cubicBezTo>
                  <a:cubicBezTo>
                    <a:pt x="17921" y="10961"/>
                    <a:pt x="17916" y="11122"/>
                    <a:pt x="17905" y="11280"/>
                  </a:cubicBezTo>
                  <a:lnTo>
                    <a:pt x="21575" y="11529"/>
                  </a:lnTo>
                  <a:cubicBezTo>
                    <a:pt x="21592" y="11289"/>
                    <a:pt x="21600" y="1104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1046"/>
                    <a:pt x="8" y="11290"/>
                    <a:pt x="24" y="115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燕尾形 11275"/>
            <p:cNvSpPr/>
            <p:nvPr/>
          </p:nvSpPr>
          <p:spPr>
            <a:xfrm>
              <a:off x="3872" y="1303"/>
              <a:ext cx="411" cy="295"/>
            </a:xfrm>
            <a:prstGeom prst="chevron">
              <a:avLst>
                <a:gd name="adj" fmla="val 44692"/>
              </a:avLst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1276" name="燕尾形 11276"/>
            <p:cNvSpPr/>
            <p:nvPr/>
          </p:nvSpPr>
          <p:spPr>
            <a:xfrm rot="10800000">
              <a:off x="3891" y="2745"/>
              <a:ext cx="314" cy="295"/>
            </a:xfrm>
            <a:prstGeom prst="chevron">
              <a:avLst>
                <a:gd name="adj" fmla="val 44029"/>
              </a:avLst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sp>
        <p:nvSpPr>
          <p:cNvPr id="11277" name="燕尾形 11277"/>
          <p:cNvSpPr/>
          <p:nvPr/>
        </p:nvSpPr>
        <p:spPr>
          <a:xfrm flipH="1">
            <a:off x="4316414" y="4802188"/>
            <a:ext cx="3889375" cy="468312"/>
          </a:xfrm>
          <a:prstGeom prst="chevron">
            <a:avLst>
              <a:gd name="adj" fmla="val 47254"/>
            </a:avLst>
          </a:prstGeom>
          <a:solidFill>
            <a:srgbClr val="E8BD5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11278" name="组合 11278"/>
          <p:cNvGrpSpPr/>
          <p:nvPr/>
        </p:nvGrpSpPr>
        <p:grpSpPr>
          <a:xfrm>
            <a:off x="2439670" y="2551113"/>
            <a:ext cx="2459038" cy="2767012"/>
            <a:chOff x="533" y="1485"/>
            <a:chExt cx="1549" cy="1743"/>
          </a:xfrm>
        </p:grpSpPr>
        <p:sp>
          <p:nvSpPr>
            <p:cNvPr id="11279" name="任意多边形 11279"/>
            <p:cNvSpPr/>
            <p:nvPr/>
          </p:nvSpPr>
          <p:spPr>
            <a:xfrm rot="-5400000" flipH="1">
              <a:off x="428" y="1573"/>
              <a:ext cx="1742" cy="1549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1887" y="11892"/>
                </a:cxn>
                <a:cxn ang="270">
                  <a:pos x="10800" y="3642"/>
                </a:cxn>
                <a:cxn ang="0">
                  <a:pos x="19712" y="11892"/>
                </a:cxn>
              </a:cxnLst>
              <a:rect l="0" t="0" r="0" b="0"/>
              <a:pathLst>
                <a:path w="21600" h="21600">
                  <a:moveTo>
                    <a:pt x="3695" y="11670"/>
                  </a:moveTo>
                  <a:cubicBezTo>
                    <a:pt x="3660" y="11385"/>
                    <a:pt x="3642" y="11094"/>
                    <a:pt x="3642" y="10799"/>
                  </a:cubicBezTo>
                  <a:cubicBezTo>
                    <a:pt x="3642" y="6846"/>
                    <a:pt x="6847" y="3641"/>
                    <a:pt x="10800" y="3641"/>
                  </a:cubicBezTo>
                  <a:cubicBezTo>
                    <a:pt x="14753" y="3641"/>
                    <a:pt x="17958" y="6846"/>
                    <a:pt x="17958" y="10799"/>
                  </a:cubicBezTo>
                  <a:cubicBezTo>
                    <a:pt x="17958" y="11095"/>
                    <a:pt x="17940" y="11387"/>
                    <a:pt x="17905" y="11671"/>
                  </a:cubicBezTo>
                  <a:lnTo>
                    <a:pt x="21519" y="12114"/>
                  </a:lnTo>
                  <a:cubicBezTo>
                    <a:pt x="21572" y="11684"/>
                    <a:pt x="21599" y="11245"/>
                    <a:pt x="21599" y="10800"/>
                  </a:cubicBezTo>
                  <a:cubicBezTo>
                    <a:pt x="21599" y="4835"/>
                    <a:pt x="16764" y="0"/>
                    <a:pt x="10799" y="0"/>
                  </a:cubicBezTo>
                  <a:cubicBezTo>
                    <a:pt x="4834" y="0"/>
                    <a:pt x="-1" y="4835"/>
                    <a:pt x="-1" y="10800"/>
                  </a:cubicBezTo>
                  <a:cubicBezTo>
                    <a:pt x="-1" y="11246"/>
                    <a:pt x="26" y="11686"/>
                    <a:pt x="79" y="121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燕尾形 11280"/>
            <p:cNvSpPr/>
            <p:nvPr/>
          </p:nvSpPr>
          <p:spPr>
            <a:xfrm>
              <a:off x="1235" y="1487"/>
              <a:ext cx="411" cy="295"/>
            </a:xfrm>
            <a:prstGeom prst="chevron">
              <a:avLst>
                <a:gd name="adj" fmla="val 44692"/>
              </a:avLst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1281" name="燕尾形 11281"/>
            <p:cNvSpPr/>
            <p:nvPr/>
          </p:nvSpPr>
          <p:spPr>
            <a:xfrm rot="10800000">
              <a:off x="1223" y="2933"/>
              <a:ext cx="499" cy="295"/>
            </a:xfrm>
            <a:prstGeom prst="chevron">
              <a:avLst>
                <a:gd name="adj" fmla="val 46720"/>
              </a:avLst>
            </a:prstGeom>
            <a:solidFill>
              <a:schemeClr val="bg1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sp>
        <p:nvSpPr>
          <p:cNvPr id="11282" name="矩形 11282"/>
          <p:cNvSpPr/>
          <p:nvPr/>
        </p:nvSpPr>
        <p:spPr>
          <a:xfrm>
            <a:off x="5537201" y="4857750"/>
            <a:ext cx="127317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1600">
                <a:solidFill>
                  <a:srgbClr val="1C1C1C"/>
                </a:solidFill>
              </a:rPr>
              <a:t>高压电熔</a:t>
            </a:r>
          </a:p>
        </p:txBody>
      </p:sp>
      <p:sp>
        <p:nvSpPr>
          <p:cNvPr id="11283" name="矩形 11283"/>
          <p:cNvSpPr/>
          <p:nvPr/>
        </p:nvSpPr>
        <p:spPr>
          <a:xfrm>
            <a:off x="4560889" y="2552700"/>
            <a:ext cx="127317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1600">
                <a:solidFill>
                  <a:srgbClr val="FFFF00"/>
                </a:solidFill>
              </a:rPr>
              <a:t>加工成球</a:t>
            </a:r>
          </a:p>
        </p:txBody>
      </p:sp>
      <p:sp>
        <p:nvSpPr>
          <p:cNvPr id="11284" name="矩形 11284"/>
          <p:cNvSpPr/>
          <p:nvPr/>
        </p:nvSpPr>
        <p:spPr>
          <a:xfrm>
            <a:off x="6523039" y="2552700"/>
            <a:ext cx="127317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1600">
                <a:solidFill>
                  <a:srgbClr val="EB0934"/>
                </a:solidFill>
              </a:rPr>
              <a:t>高温烧结</a:t>
            </a:r>
          </a:p>
        </p:txBody>
      </p:sp>
      <p:sp>
        <p:nvSpPr>
          <p:cNvPr id="11285" name="矩形 11285"/>
          <p:cNvSpPr/>
          <p:nvPr/>
        </p:nvSpPr>
        <p:spPr>
          <a:xfrm>
            <a:off x="3136900" y="3722688"/>
            <a:ext cx="142398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2000">
                <a:solidFill>
                  <a:srgbClr val="C00000"/>
                </a:solidFill>
              </a:rPr>
              <a:t>白刚玉</a:t>
            </a:r>
          </a:p>
        </p:txBody>
      </p:sp>
      <p:sp>
        <p:nvSpPr>
          <p:cNvPr id="11286" name="矩形 11286"/>
          <p:cNvSpPr/>
          <p:nvPr/>
        </p:nvSpPr>
        <p:spPr>
          <a:xfrm>
            <a:off x="7629525" y="3722688"/>
            <a:ext cx="142398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2000">
                <a:solidFill>
                  <a:srgbClr val="00B050"/>
                </a:solidFill>
              </a:rPr>
              <a:t>板状刚玉</a:t>
            </a:r>
          </a:p>
        </p:txBody>
      </p:sp>
      <p:sp>
        <p:nvSpPr>
          <p:cNvPr id="11287" name="文本框 11287"/>
          <p:cNvSpPr txBox="1"/>
          <p:nvPr/>
        </p:nvSpPr>
        <p:spPr>
          <a:xfrm>
            <a:off x="4613593" y="3326130"/>
            <a:ext cx="281940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3200">
                <a:solidFill>
                  <a:schemeClr val="bg1"/>
                </a:solidFill>
              </a:rPr>
              <a:t>非冶金级</a:t>
            </a:r>
          </a:p>
          <a:p>
            <a:pPr lvl="0" algn="ctr" eaLnBrk="0" hangingPunct="0"/>
            <a:r>
              <a:rPr lang="zh-CN" altLang="en-US" sz="3200">
                <a:solidFill>
                  <a:schemeClr val="bg1"/>
                </a:solidFill>
              </a:rPr>
              <a:t>氧化铝</a:t>
            </a:r>
          </a:p>
        </p:txBody>
      </p:sp>
      <p:sp>
        <p:nvSpPr>
          <p:cNvPr id="20507" name="矩形 29723"/>
          <p:cNvSpPr/>
          <p:nvPr/>
        </p:nvSpPr>
        <p:spPr>
          <a:xfrm>
            <a:off x="2864485" y="908050"/>
            <a:ext cx="6348730" cy="1005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/>
            <a:r>
              <a:rPr lang="en-US" altLang="zh-CN" sz="1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a typeface="+mn-ea"/>
                <a:sym typeface="+mn-ea"/>
              </a:rPr>
              <a:t>白刚玉</a:t>
            </a:r>
            <a:r>
              <a:rPr lang="en-US" altLang="zh-CN" sz="1200" noProof="1">
                <a:solidFill>
                  <a:srgbClr val="FF0000"/>
                </a:solidFill>
                <a:ea typeface="+mn-ea"/>
                <a:sym typeface="+mn-ea"/>
              </a:rPr>
              <a:t>以工业铝氧为原料，经髙温熔炼而成，其Al2O3含量&gt;99%，呈白色，晶粒大，主晶相呈长条形或菱形，显气孔率为6%〜10%。由于气孔较多，白刚玉呈现脆而硬的性质，研磨能力为0.12,稍高于棕刚玉(0.10)，用于制作高档耐火材料，也是主要的磨料品种之一。，Na2O含量最低的才0.35% </a:t>
            </a:r>
            <a:r>
              <a:rPr lang="zh-CN" altLang="en-US" sz="1200" noProof="1">
                <a:solidFill>
                  <a:srgbClr val="FF0000"/>
                </a:solidFill>
                <a:ea typeface="+mn-ea"/>
                <a:sym typeface="+mn-ea"/>
              </a:rPr>
              <a:t>，晶相转化率很高，自锐性。</a:t>
            </a:r>
          </a:p>
          <a:p>
            <a:pPr eaLnBrk="0" fontAlgn="base" hangingPunct="0"/>
            <a:endParaRPr lang="en-US" altLang="zh-CN" sz="1200" noProof="1">
              <a:solidFill>
                <a:srgbClr val="FF0000"/>
              </a:solidFill>
              <a:ea typeface="+mn-ea"/>
              <a:sym typeface="+mn-ea"/>
            </a:endParaRPr>
          </a:p>
        </p:txBody>
      </p:sp>
      <p:sp>
        <p:nvSpPr>
          <p:cNvPr id="3" name="矩形 29723"/>
          <p:cNvSpPr/>
          <p:nvPr/>
        </p:nvSpPr>
        <p:spPr>
          <a:xfrm>
            <a:off x="2814320" y="5403215"/>
            <a:ext cx="634873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/>
            <a:r>
              <a:rPr lang="en-US" altLang="zh-CN" sz="1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a typeface="+mn-ea"/>
                <a:sym typeface="+mn-ea"/>
              </a:rPr>
              <a:t>烧结刚玉</a:t>
            </a:r>
            <a:r>
              <a:rPr lang="en-US" altLang="zh-CN" sz="1200" noProof="1">
                <a:solidFill>
                  <a:srgbClr val="00B050"/>
                </a:solidFill>
                <a:ea typeface="+mn-ea"/>
                <a:sym typeface="+mn-ea"/>
              </a:rPr>
              <a:t>是以工业铝氧为原料，经磨细压成料球或坯体，在1750〜1900°C 烧结而成的粒状刚玉材料。一般要求，烧结刚玉的Al2O3含量&gt;99.3%，真密度&gt;3.98/gCm3，体积密度&gt;3.4g/Cm3，显气孔率&lt;5%。“</a:t>
            </a:r>
            <a:r>
              <a:rPr lang="en-US" altLang="zh-CN" sz="1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a typeface="+mn-ea"/>
                <a:sym typeface="+mn-ea"/>
              </a:rPr>
              <a:t>板状刚玉</a:t>
            </a:r>
            <a:r>
              <a:rPr lang="en-US" altLang="zh-CN" sz="1200" noProof="1">
                <a:solidFill>
                  <a:srgbClr val="00B050"/>
                </a:solidFill>
                <a:ea typeface="+mn-ea"/>
                <a:sym typeface="+mn-ea"/>
              </a:rPr>
              <a:t>”因其刚玉晶体在显微镜二维截面图形下看类似板状而得名。但如果复原成三维图像，刚玉晶体则不一定是板状。其实，“板状刚玉”只是一种 经高温烧结的高纯刚玉原料。“板状刚玉”中，α-Al203晶体充分发育，晶粒尺寸40〜200um，晶内有很多5〜15um封闭的气孔。在性能上，“板状刚玉”具有优于电熔刚玉的抗热震性/</a:t>
            </a:r>
            <a:r>
              <a:rPr lang="zh-CN" altLang="en-US" sz="1200" noProof="1">
                <a:solidFill>
                  <a:srgbClr val="00B050"/>
                </a:solidFill>
                <a:ea typeface="+mn-ea"/>
                <a:sym typeface="+mn-ea"/>
              </a:rPr>
              <a:t>抗冲刷能力</a:t>
            </a:r>
            <a:r>
              <a:rPr lang="en-US" altLang="zh-CN" sz="1200" noProof="1">
                <a:solidFill>
                  <a:srgbClr val="00B050"/>
                </a:solidFill>
                <a:ea typeface="+mn-ea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9697"/>
          <p:cNvSpPr>
            <a:spLocks noGrp="1"/>
          </p:cNvSpPr>
          <p:nvPr>
            <p:ph type="title"/>
          </p:nvPr>
        </p:nvSpPr>
        <p:spPr>
          <a:xfrm>
            <a:off x="1887538" y="14288"/>
            <a:ext cx="8229600" cy="868362"/>
          </a:xfrm>
        </p:spPr>
        <p:txBody>
          <a:bodyPr anchor="ctr"/>
          <a:lstStyle/>
          <a:p>
            <a:r>
              <a:rPr lang="zh-CN" altLang="en-US" sz="4300">
                <a:ea typeface="宋体" pitchFamily="2" charset="-122"/>
              </a:rPr>
              <a:t>白刚玉与板状刚玉对比</a:t>
            </a:r>
          </a:p>
        </p:txBody>
      </p:sp>
      <p:sp>
        <p:nvSpPr>
          <p:cNvPr id="12290" name="矩形 29698"/>
          <p:cNvSpPr/>
          <p:nvPr/>
        </p:nvSpPr>
        <p:spPr>
          <a:xfrm>
            <a:off x="2112010" y="1265239"/>
            <a:ext cx="7740650" cy="619125"/>
          </a:xfrm>
          <a:prstGeom prst="rect">
            <a:avLst/>
          </a:prstGeom>
          <a:solidFill>
            <a:schemeClr val="folHlink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12291" name="组合 29699"/>
          <p:cNvGrpSpPr/>
          <p:nvPr/>
        </p:nvGrpSpPr>
        <p:grpSpPr>
          <a:xfrm>
            <a:off x="2112646" y="1256984"/>
            <a:ext cx="2054225" cy="619125"/>
            <a:chOff x="404" y="1980"/>
            <a:chExt cx="1294" cy="298"/>
          </a:xfrm>
        </p:grpSpPr>
        <p:sp>
          <p:nvSpPr>
            <p:cNvPr id="12292" name="矩形 29700"/>
            <p:cNvSpPr/>
            <p:nvPr/>
          </p:nvSpPr>
          <p:spPr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2293" name="等腰三角形 29701"/>
            <p:cNvSpPr/>
            <p:nvPr/>
          </p:nvSpPr>
          <p:spPr>
            <a:xfrm rot="5400000">
              <a:off x="1560" y="2063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sp>
        <p:nvSpPr>
          <p:cNvPr id="12294" name="文本框 29702"/>
          <p:cNvSpPr txBox="1"/>
          <p:nvPr/>
        </p:nvSpPr>
        <p:spPr>
          <a:xfrm>
            <a:off x="4114801" y="1412240"/>
            <a:ext cx="170878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1600">
                <a:solidFill>
                  <a:srgbClr val="FFFFFF"/>
                </a:solidFill>
              </a:rPr>
              <a:t>耐火材料</a:t>
            </a:r>
            <a:endParaRPr lang="en-US" altLang="zh-CN" sz="1600">
              <a:solidFill>
                <a:schemeClr val="bg1"/>
              </a:solidFill>
              <a:ea typeface="Arial" pitchFamily="34" charset="0"/>
            </a:endParaRPr>
          </a:p>
        </p:txBody>
      </p:sp>
      <p:sp>
        <p:nvSpPr>
          <p:cNvPr id="12295" name="矩形 29703"/>
          <p:cNvSpPr/>
          <p:nvPr/>
        </p:nvSpPr>
        <p:spPr>
          <a:xfrm>
            <a:off x="2150110" y="1367473"/>
            <a:ext cx="1836738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dist="17961" dir="2699999" algn="ctr" rotWithShape="0">
              <a:srgbClr val="003300"/>
            </a:outerShdw>
          </a:effectLst>
        </p:spPr>
        <p:txBody>
          <a:bodyPr anchor="t">
            <a:spAutoFit/>
          </a:bodyPr>
          <a:lstStyle/>
          <a:p>
            <a:pPr lvl="0" algn="ctr" eaLnBrk="0" hangingPunct="0"/>
            <a:r>
              <a:rPr lang="zh-CN" altLang="en-US" sz="2000">
                <a:solidFill>
                  <a:srgbClr val="FFFFFF"/>
                </a:solidFill>
              </a:rPr>
              <a:t>耐火材料</a:t>
            </a:r>
          </a:p>
        </p:txBody>
      </p:sp>
      <p:sp>
        <p:nvSpPr>
          <p:cNvPr id="12296" name="文本框 29705"/>
          <p:cNvSpPr txBox="1"/>
          <p:nvPr/>
        </p:nvSpPr>
        <p:spPr>
          <a:xfrm>
            <a:off x="5603558" y="1398270"/>
            <a:ext cx="1676400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/>
            <a:r>
              <a:rPr lang="zh-CN" altLang="en-US" sz="1600">
                <a:solidFill>
                  <a:srgbClr val="FFFFFF"/>
                </a:solidFill>
              </a:rPr>
              <a:t>耐火材料</a:t>
            </a:r>
            <a:endParaRPr lang="en-US" altLang="zh-CN" sz="1600">
              <a:solidFill>
                <a:schemeClr val="bg1"/>
              </a:solidFill>
              <a:ea typeface="Arial" pitchFamily="34" charset="0"/>
            </a:endParaRPr>
          </a:p>
        </p:txBody>
      </p:sp>
      <p:sp>
        <p:nvSpPr>
          <p:cNvPr id="12297" name="文本框 29707"/>
          <p:cNvSpPr txBox="1"/>
          <p:nvPr/>
        </p:nvSpPr>
        <p:spPr>
          <a:xfrm>
            <a:off x="7574598" y="1364933"/>
            <a:ext cx="1676400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>
                <a:solidFill>
                  <a:srgbClr val="FFFFFF"/>
                </a:solidFill>
              </a:rPr>
              <a:t>耐火材料</a:t>
            </a:r>
            <a:endParaRPr lang="en-US" altLang="zh-CN" sz="1600">
              <a:solidFill>
                <a:schemeClr val="bg1"/>
              </a:solidFill>
              <a:ea typeface="Arial" pitchFamily="34" charset="0"/>
            </a:endParaRPr>
          </a:p>
        </p:txBody>
      </p:sp>
      <p:sp>
        <p:nvSpPr>
          <p:cNvPr id="12298" name="菱形 29708"/>
          <p:cNvSpPr/>
          <p:nvPr/>
        </p:nvSpPr>
        <p:spPr>
          <a:xfrm>
            <a:off x="2374901" y="3403601"/>
            <a:ext cx="1114425" cy="1114425"/>
          </a:xfrm>
          <a:prstGeom prst="diamond">
            <a:avLst/>
          </a:prstGeom>
          <a:solidFill>
            <a:schemeClr val="hlink"/>
          </a:solidFill>
          <a:ln w="9525">
            <a:miter/>
          </a:ln>
          <a:scene3d>
            <a:camera prst="legacyPerspectiveBottom">
              <a:rot lat="210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2299" name="菱形 29709"/>
          <p:cNvSpPr/>
          <p:nvPr/>
        </p:nvSpPr>
        <p:spPr>
          <a:xfrm>
            <a:off x="4356101" y="3403601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/>
          </a:ln>
          <a:scene3d>
            <a:camera prst="legacyPerspectiveBottom">
              <a:rot lat="210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2300" name="菱形 29710"/>
          <p:cNvSpPr/>
          <p:nvPr/>
        </p:nvSpPr>
        <p:spPr>
          <a:xfrm>
            <a:off x="6346826" y="3403601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/>
          </a:ln>
          <a:scene3d>
            <a:camera prst="legacyPerspectiveBottom">
              <a:rot lat="210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2301" name="菱形 29711"/>
          <p:cNvSpPr/>
          <p:nvPr/>
        </p:nvSpPr>
        <p:spPr>
          <a:xfrm>
            <a:off x="8289926" y="3403601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/>
          </a:ln>
          <a:scene3d>
            <a:camera prst="legacyPerspectiveBottom">
              <a:rot lat="21000000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t">
            <a:flatTx/>
          </a:bodyPr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cxnSp>
        <p:nvCxnSpPr>
          <p:cNvPr id="12302" name="直接箭头连接符 29712"/>
          <p:cNvCxnSpPr>
            <a:stCxn id="12298" idx="3"/>
            <a:endCxn id="12299" idx="1"/>
          </p:cNvCxnSpPr>
          <p:nvPr/>
        </p:nvCxnSpPr>
        <p:spPr>
          <a:xfrm>
            <a:off x="3489326" y="3960813"/>
            <a:ext cx="866775" cy="0"/>
          </a:xfrm>
          <a:prstGeom prst="straightConnector1">
            <a:avLst/>
          </a:prstGeom>
          <a:ln w="12700" cap="flat" cmpd="sng">
            <a:solidFill>
              <a:srgbClr val="333333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2303" name="直接箭头连接符 29713"/>
          <p:cNvCxnSpPr>
            <a:stCxn id="12299" idx="3"/>
            <a:endCxn id="12300" idx="1"/>
          </p:cNvCxnSpPr>
          <p:nvPr/>
        </p:nvCxnSpPr>
        <p:spPr>
          <a:xfrm>
            <a:off x="5470525" y="3960813"/>
            <a:ext cx="876300" cy="0"/>
          </a:xfrm>
          <a:prstGeom prst="straightConnector1">
            <a:avLst/>
          </a:prstGeom>
          <a:ln w="12700" cap="flat" cmpd="sng">
            <a:solidFill>
              <a:srgbClr val="333333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12304" name="直接箭头连接符 29714"/>
          <p:cNvCxnSpPr>
            <a:stCxn id="12300" idx="3"/>
            <a:endCxn id="12301" idx="1"/>
          </p:cNvCxnSpPr>
          <p:nvPr/>
        </p:nvCxnSpPr>
        <p:spPr>
          <a:xfrm>
            <a:off x="7461251" y="3960813"/>
            <a:ext cx="828675" cy="0"/>
          </a:xfrm>
          <a:prstGeom prst="straightConnector1">
            <a:avLst/>
          </a:prstGeom>
          <a:ln w="12700" cap="flat" cmpd="sng">
            <a:solidFill>
              <a:srgbClr val="333333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12305" name="文本框 29715"/>
          <p:cNvSpPr txBox="1"/>
          <p:nvPr/>
        </p:nvSpPr>
        <p:spPr>
          <a:xfrm>
            <a:off x="2493964" y="3819525"/>
            <a:ext cx="866775" cy="27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200">
                <a:solidFill>
                  <a:srgbClr val="FFFFFF"/>
                </a:solidFill>
              </a:rPr>
              <a:t>化学成分</a:t>
            </a:r>
          </a:p>
        </p:txBody>
      </p:sp>
      <p:sp>
        <p:nvSpPr>
          <p:cNvPr id="12306" name="文本框 29716"/>
          <p:cNvSpPr txBox="1"/>
          <p:nvPr/>
        </p:nvSpPr>
        <p:spPr>
          <a:xfrm>
            <a:off x="4479926" y="3822700"/>
            <a:ext cx="866775" cy="27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200">
                <a:solidFill>
                  <a:srgbClr val="FFFF00"/>
                </a:solidFill>
              </a:rPr>
              <a:t>组织结构</a:t>
            </a:r>
          </a:p>
        </p:txBody>
      </p:sp>
      <p:sp>
        <p:nvSpPr>
          <p:cNvPr id="12307" name="文本框 29717"/>
          <p:cNvSpPr txBox="1"/>
          <p:nvPr/>
        </p:nvSpPr>
        <p:spPr>
          <a:xfrm>
            <a:off x="6470651" y="3819525"/>
            <a:ext cx="866775" cy="2743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200">
                <a:solidFill>
                  <a:srgbClr val="FFFF00"/>
                </a:solidFill>
              </a:rPr>
              <a:t>烧结性能</a:t>
            </a:r>
          </a:p>
        </p:txBody>
      </p:sp>
      <p:sp>
        <p:nvSpPr>
          <p:cNvPr id="39958" name="文本框 29718"/>
          <p:cNvSpPr txBox="1"/>
          <p:nvPr/>
        </p:nvSpPr>
        <p:spPr>
          <a:xfrm>
            <a:off x="8413751" y="3822700"/>
            <a:ext cx="866775" cy="274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altLang="en-US" sz="1200" noProof="1">
                <a:solidFill>
                  <a:srgbClr val="FFFF00"/>
                </a:solidFill>
              </a:rPr>
              <a:t>机械强度</a:t>
            </a:r>
          </a:p>
        </p:txBody>
      </p:sp>
      <p:sp>
        <p:nvSpPr>
          <p:cNvPr id="12309" name="文本框 29719"/>
          <p:cNvSpPr txBox="1"/>
          <p:nvPr/>
        </p:nvSpPr>
        <p:spPr>
          <a:xfrm>
            <a:off x="2120900" y="4608513"/>
            <a:ext cx="1614488" cy="838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solidFill>
                  <a:srgbClr val="EB0934"/>
                </a:solidFill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EB0934"/>
                </a:solidFill>
              </a:rPr>
              <a:t>铝含量</a:t>
            </a:r>
            <a:r>
              <a:rPr lang="en-US" altLang="zh-CN" sz="1400">
                <a:solidFill>
                  <a:srgbClr val="EB0934"/>
                </a:solidFill>
              </a:rPr>
              <a:t>99%</a:t>
            </a:r>
            <a:r>
              <a:rPr lang="zh-CN" altLang="en-US" sz="1400">
                <a:solidFill>
                  <a:srgbClr val="EB0934"/>
                </a:solidFill>
              </a:rPr>
              <a:t>以上</a:t>
            </a:r>
            <a:r>
              <a:rPr lang="en-US" altLang="zh-CN" sz="1400">
                <a:solidFill>
                  <a:srgbClr val="EB0934"/>
                </a:solidFill>
                <a:ea typeface="Arial" pitchFamily="34" charset="0"/>
              </a:rPr>
              <a:t>   </a:t>
            </a:r>
            <a:r>
              <a:rPr lang="zh-CN" altLang="en-US" sz="1400">
                <a:solidFill>
                  <a:srgbClr val="EB0934"/>
                </a:solidFill>
              </a:rPr>
              <a:t>高纯度、杂质少</a:t>
            </a:r>
          </a:p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solidFill>
                  <a:srgbClr val="EB0934"/>
                </a:solidFill>
              </a:rPr>
              <a:t>WFA</a:t>
            </a:r>
            <a:r>
              <a:rPr lang="zh-CN" altLang="en-US" sz="1400">
                <a:solidFill>
                  <a:srgbClr val="EB0934"/>
                </a:solidFill>
              </a:rPr>
              <a:t>含钛、镁</a:t>
            </a:r>
          </a:p>
        </p:txBody>
      </p:sp>
      <p:sp>
        <p:nvSpPr>
          <p:cNvPr id="12310" name="文本框 29720"/>
          <p:cNvSpPr txBox="1"/>
          <p:nvPr/>
        </p:nvSpPr>
        <p:spPr>
          <a:xfrm>
            <a:off x="4064000" y="4608513"/>
            <a:ext cx="1614488" cy="16916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solidFill>
                  <a:srgbClr val="00B050"/>
                </a:solidFill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00B050"/>
                </a:solidFill>
              </a:rPr>
              <a:t>板状刚玉是α-Al2O3的</a:t>
            </a:r>
            <a:r>
              <a:rPr lang="en-US" altLang="zh-CN" sz="1400">
                <a:solidFill>
                  <a:srgbClr val="00B050"/>
                </a:solidFill>
              </a:rPr>
              <a:t>5~80</a:t>
            </a:r>
            <a:r>
              <a:rPr lang="zh-CN" altLang="en-US" sz="1400">
                <a:solidFill>
                  <a:srgbClr val="00B050"/>
                </a:solidFill>
              </a:rPr>
              <a:t>微米的多晶烧结体含</a:t>
            </a:r>
            <a:r>
              <a:rPr lang="en-US" altLang="zh-CN" sz="1400">
                <a:solidFill>
                  <a:srgbClr val="00B050"/>
                </a:solidFill>
                <a:ea typeface="Arial" pitchFamily="34" charset="0"/>
              </a:rPr>
              <a:t>β-Al2O3</a:t>
            </a:r>
          </a:p>
          <a:p>
            <a:pPr lvl="0" algn="ctr">
              <a:spcBef>
                <a:spcPct val="50000"/>
              </a:spcBef>
              <a:buChar char="•"/>
            </a:pPr>
            <a:r>
              <a:rPr lang="zh-CN" altLang="en-US" sz="1400">
                <a:solidFill>
                  <a:srgbClr val="FF0000"/>
                </a:solidFill>
              </a:rPr>
              <a:t>电熔刚玉是</a:t>
            </a:r>
            <a:r>
              <a:rPr lang="en-US" altLang="zh-CN" sz="1400">
                <a:solidFill>
                  <a:srgbClr val="FF0000"/>
                </a:solidFill>
              </a:rPr>
              <a:t>1000</a:t>
            </a:r>
            <a:r>
              <a:rPr lang="zh-CN" altLang="en-US" sz="1400">
                <a:solidFill>
                  <a:srgbClr val="FF0000"/>
                </a:solidFill>
              </a:rPr>
              <a:t>微米的片状和棒状大结晶</a:t>
            </a:r>
          </a:p>
        </p:txBody>
      </p:sp>
      <p:sp>
        <p:nvSpPr>
          <p:cNvPr id="12311" name="文本框 29721"/>
          <p:cNvSpPr txBox="1"/>
          <p:nvPr/>
        </p:nvSpPr>
        <p:spPr>
          <a:xfrm>
            <a:off x="6078539" y="4608513"/>
            <a:ext cx="1614487" cy="1478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00B050"/>
                </a:solidFill>
              </a:rPr>
              <a:t>板状刚玉闭气孔多，烧制收缩、抗热震强度大</a:t>
            </a:r>
          </a:p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EB0934"/>
                </a:solidFill>
              </a:rPr>
              <a:t>白刚玉开气孔多、难以烧结、自锐性强</a:t>
            </a:r>
          </a:p>
        </p:txBody>
      </p:sp>
      <p:sp>
        <p:nvSpPr>
          <p:cNvPr id="12312" name="文本框 29722"/>
          <p:cNvSpPr txBox="1"/>
          <p:nvPr/>
        </p:nvSpPr>
        <p:spPr>
          <a:xfrm>
            <a:off x="8026400" y="4608514"/>
            <a:ext cx="1614488" cy="1061829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  <a:buChar char="•"/>
            </a:pPr>
            <a:r>
              <a:rPr lang="en-US" altLang="zh-CN" sz="1400">
                <a:ea typeface="Arial" pitchFamily="34" charset="0"/>
              </a:rPr>
              <a:t> </a:t>
            </a:r>
            <a:r>
              <a:rPr lang="zh-CN" altLang="en-US" sz="1400">
                <a:solidFill>
                  <a:srgbClr val="00B050"/>
                </a:solidFill>
              </a:rPr>
              <a:t>板状刚玉易于结合剂强度致密结合</a:t>
            </a:r>
            <a:r>
              <a:rPr lang="en-US" altLang="zh-CN" sz="1400">
                <a:solidFill>
                  <a:srgbClr val="00B050"/>
                </a:solidFill>
                <a:ea typeface="Arial" pitchFamily="34" charset="0"/>
              </a:rPr>
              <a:t> </a:t>
            </a:r>
          </a:p>
          <a:p>
            <a:pPr lvl="0" algn="ctr">
              <a:spcBef>
                <a:spcPct val="50000"/>
              </a:spcBef>
              <a:buChar char="•"/>
            </a:pPr>
            <a:r>
              <a:rPr lang="zh-CN" altLang="en-US" sz="1400">
                <a:solidFill>
                  <a:srgbClr val="EB0934"/>
                </a:solidFill>
              </a:rPr>
              <a:t>白刚玉粒子缺少活性，不易于结合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0481"/>
          <p:cNvSpPr>
            <a:spLocks noGrp="1"/>
          </p:cNvSpPr>
          <p:nvPr>
            <p:ph type="title"/>
          </p:nvPr>
        </p:nvSpPr>
        <p:spPr>
          <a:xfrm>
            <a:off x="1696720" y="306706"/>
            <a:ext cx="8628380" cy="398145"/>
          </a:xfrm>
        </p:spPr>
        <p:txBody>
          <a:bodyPr anchor="ctr">
            <a:normAutofit fontScale="90000"/>
          </a:bodyPr>
          <a:lstStyle/>
          <a:p>
            <a:r>
              <a:rPr lang="zh-CN" altLang="en-US" sz="4300">
                <a:ea typeface="宋体" pitchFamily="2" charset="-122"/>
              </a:rPr>
              <a:t>白刚玉生产工艺</a:t>
            </a:r>
          </a:p>
        </p:txBody>
      </p:sp>
      <p:sp>
        <p:nvSpPr>
          <p:cNvPr id="13314" name="任意多边形 20482"/>
          <p:cNvSpPr/>
          <p:nvPr/>
        </p:nvSpPr>
        <p:spPr>
          <a:xfrm flipH="1" flipV="1">
            <a:off x="2156143" y="3636010"/>
            <a:ext cx="7607300" cy="1944688"/>
          </a:xfrm>
          <a:custGeom>
            <a:avLst/>
            <a:gdLst/>
            <a:ahLst/>
            <a:cxnLst/>
            <a:rect l="0" t="0" r="0" b="0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rgbClr val="B6D74D"/>
              </a:gs>
              <a:gs pos="100000">
                <a:srgbClr val="546324"/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任意多边形 20483"/>
          <p:cNvSpPr/>
          <p:nvPr/>
        </p:nvSpPr>
        <p:spPr>
          <a:xfrm>
            <a:off x="2124710" y="1581151"/>
            <a:ext cx="7607300" cy="2117725"/>
          </a:xfrm>
          <a:custGeom>
            <a:avLst/>
            <a:gdLst/>
            <a:ahLst/>
            <a:cxnLst/>
            <a:rect l="0" t="0" r="0" b="0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72380D"/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矩形 20484"/>
          <p:cNvSpPr/>
          <p:nvPr/>
        </p:nvSpPr>
        <p:spPr>
          <a:xfrm>
            <a:off x="2452688" y="2803525"/>
            <a:ext cx="1643062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  <a:tileRect/>
          </a:gradFill>
          <a:ln w="952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3317" name="矩形 20485"/>
          <p:cNvSpPr/>
          <p:nvPr/>
        </p:nvSpPr>
        <p:spPr>
          <a:xfrm>
            <a:off x="4294188" y="2803525"/>
            <a:ext cx="1643062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  <a:tileRect/>
          </a:gradFill>
          <a:ln w="952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3318" name="矩形 20486"/>
          <p:cNvSpPr/>
          <p:nvPr/>
        </p:nvSpPr>
        <p:spPr>
          <a:xfrm>
            <a:off x="6124576" y="2803525"/>
            <a:ext cx="1643063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  <a:tileRect/>
          </a:gradFill>
          <a:ln w="952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3319" name="矩形 20487"/>
          <p:cNvSpPr/>
          <p:nvPr/>
        </p:nvSpPr>
        <p:spPr>
          <a:xfrm>
            <a:off x="7966076" y="2803525"/>
            <a:ext cx="1643063" cy="1639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AE9FA"/>
              </a:gs>
            </a:gsLst>
            <a:lin ang="5400000" scaled="1"/>
            <a:tileRect/>
          </a:gradFill>
          <a:ln w="952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rgbClr val="080808">
                <a:alpha val="50000"/>
              </a:srgbClr>
            </a:outerShdw>
          </a:effectLst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3320" name="矩形 20488"/>
          <p:cNvSpPr/>
          <p:nvPr/>
        </p:nvSpPr>
        <p:spPr>
          <a:xfrm>
            <a:off x="2281556" y="1841818"/>
            <a:ext cx="2112963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699999" algn="ctr" rotWithShape="0">
              <a:srgbClr val="333333">
                <a:alpha val="50000"/>
              </a:srgbClr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en-US" altLang="zh-CN" sz="2400" i="1">
                <a:solidFill>
                  <a:srgbClr val="F8F8F8"/>
                </a:solidFill>
                <a:ea typeface="Arial" pitchFamily="34" charset="0"/>
              </a:rPr>
              <a:t>WFA</a:t>
            </a:r>
            <a:r>
              <a:rPr lang="zh-CN" altLang="en-US" sz="2400" i="1">
                <a:solidFill>
                  <a:srgbClr val="F8F8F8"/>
                </a:solidFill>
              </a:rPr>
              <a:t>工艺流程</a:t>
            </a:r>
          </a:p>
        </p:txBody>
      </p:sp>
      <p:sp>
        <p:nvSpPr>
          <p:cNvPr id="13321" name="矩形 20489"/>
          <p:cNvSpPr/>
          <p:nvPr/>
        </p:nvSpPr>
        <p:spPr>
          <a:xfrm>
            <a:off x="2474914" y="3359150"/>
            <a:ext cx="163512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>
                <a:solidFill>
                  <a:srgbClr val="080808"/>
                </a:solidFill>
              </a:rPr>
              <a:t>工业级氧化铝</a:t>
            </a:r>
          </a:p>
        </p:txBody>
      </p:sp>
      <p:sp>
        <p:nvSpPr>
          <p:cNvPr id="13322" name="矩形 20490"/>
          <p:cNvSpPr/>
          <p:nvPr/>
        </p:nvSpPr>
        <p:spPr>
          <a:xfrm>
            <a:off x="7564439" y="5048250"/>
            <a:ext cx="2219325" cy="289560"/>
          </a:xfrm>
          <a:prstGeom prst="rect">
            <a:avLst/>
          </a:prstGeom>
          <a:noFill/>
          <a:ln w="9525">
            <a:noFill/>
            <a:miter/>
          </a:ln>
          <a:effectLst>
            <a:outerShdw dist="17961" dir="2699999" algn="ctr" rotWithShape="0">
              <a:srgbClr val="333333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 lvl="0" algn="r"/>
            <a:r>
              <a:rPr lang="zh-CN" altLang="en-US" i="1">
                <a:solidFill>
                  <a:srgbClr val="FF0000"/>
                </a:solidFill>
              </a:rPr>
              <a:t>山东渤圣</a:t>
            </a:r>
          </a:p>
        </p:txBody>
      </p:sp>
      <p:sp>
        <p:nvSpPr>
          <p:cNvPr id="14347" name="矩形 20491"/>
          <p:cNvSpPr/>
          <p:nvPr/>
        </p:nvSpPr>
        <p:spPr>
          <a:xfrm>
            <a:off x="4645025" y="2333625"/>
            <a:ext cx="45416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粗碎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中碎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粉碎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分段筛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磁选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精选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检验</a:t>
            </a:r>
            <a:r>
              <a:rPr lang="en-US" altLang="zh-CN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~</a:t>
            </a:r>
            <a:r>
              <a:rPr lang="zh-CN" altLang="en-US" sz="1600" noProof="1">
                <a:solidFill>
                  <a:srgbClr val="00B050"/>
                </a:solidFill>
                <a:latin typeface="Arial" pitchFamily="34" charset="0"/>
                <a:ea typeface="宋体" pitchFamily="2" charset="-122"/>
              </a:rPr>
              <a:t>包装</a:t>
            </a:r>
          </a:p>
        </p:txBody>
      </p:sp>
      <p:cxnSp>
        <p:nvCxnSpPr>
          <p:cNvPr id="13324" name="肘形连接符 20492"/>
          <p:cNvCxnSpPr>
            <a:stCxn id="13316" idx="0"/>
            <a:endCxn id="14347" idx="1"/>
          </p:cNvCxnSpPr>
          <p:nvPr/>
        </p:nvCxnSpPr>
        <p:spPr>
          <a:xfrm rot="5400000" flipH="1" flipV="1">
            <a:off x="3809312" y="1967811"/>
            <a:ext cx="300623" cy="1370806"/>
          </a:xfrm>
          <a:prstGeom prst="bentConnector2">
            <a:avLst/>
          </a:prstGeom>
          <a:ln w="9525" cap="flat" cmpd="sng">
            <a:solidFill>
              <a:srgbClr val="EAEAEA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3325" name="肘形连接符 20493"/>
          <p:cNvCxnSpPr>
            <a:stCxn id="13316" idx="0"/>
            <a:endCxn id="14347" idx="1"/>
          </p:cNvCxnSpPr>
          <p:nvPr/>
        </p:nvCxnSpPr>
        <p:spPr>
          <a:xfrm rot="5400000" flipH="1" flipV="1">
            <a:off x="3809312" y="1967811"/>
            <a:ext cx="300623" cy="1370806"/>
          </a:xfrm>
          <a:prstGeom prst="bentConnector2">
            <a:avLst/>
          </a:prstGeom>
          <a:ln w="9525" cap="flat" cmpd="sng">
            <a:solidFill>
              <a:srgbClr val="EAEAEA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3326" name="肘形连接符 20494"/>
          <p:cNvCxnSpPr>
            <a:stCxn id="13316" idx="2"/>
            <a:endCxn id="13317" idx="2"/>
          </p:cNvCxnSpPr>
          <p:nvPr/>
        </p:nvCxnSpPr>
        <p:spPr>
          <a:xfrm rot="-5400000" flipH="1">
            <a:off x="4194175" y="3522663"/>
            <a:ext cx="1588" cy="1841500"/>
          </a:xfrm>
          <a:prstGeom prst="bentConnector3">
            <a:avLst>
              <a:gd name="adj1" fmla="val 14300000"/>
            </a:avLst>
          </a:prstGeom>
          <a:ln w="9525" cap="flat" cmpd="sng">
            <a:solidFill>
              <a:srgbClr val="EAEAEA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13327" name="肘形连接符 20495"/>
          <p:cNvCxnSpPr>
            <a:stCxn id="13318" idx="2"/>
            <a:endCxn id="13319" idx="2"/>
          </p:cNvCxnSpPr>
          <p:nvPr/>
        </p:nvCxnSpPr>
        <p:spPr>
          <a:xfrm rot="-5400000" flipH="1">
            <a:off x="7866063" y="3522663"/>
            <a:ext cx="0" cy="1841500"/>
          </a:xfrm>
          <a:prstGeom prst="bentConnector3">
            <a:avLst>
              <a:gd name="adj1" fmla="val 14300000"/>
            </a:avLst>
          </a:prstGeom>
          <a:ln w="9525" cap="flat" cmpd="sng">
            <a:solidFill>
              <a:srgbClr val="EAEAEA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3328" name="矩形 20496"/>
          <p:cNvSpPr/>
          <p:nvPr/>
        </p:nvSpPr>
        <p:spPr>
          <a:xfrm>
            <a:off x="4300539" y="3359150"/>
            <a:ext cx="163512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>
                <a:solidFill>
                  <a:srgbClr val="080808"/>
                </a:solidFill>
              </a:rPr>
              <a:t>冶炼炉电熔</a:t>
            </a:r>
          </a:p>
        </p:txBody>
      </p:sp>
      <p:sp>
        <p:nvSpPr>
          <p:cNvPr id="13329" name="矩形 20497"/>
          <p:cNvSpPr/>
          <p:nvPr/>
        </p:nvSpPr>
        <p:spPr>
          <a:xfrm>
            <a:off x="6129339" y="3359150"/>
            <a:ext cx="163512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>
                <a:solidFill>
                  <a:srgbClr val="080808"/>
                </a:solidFill>
              </a:rPr>
              <a:t>巴马科破碎</a:t>
            </a:r>
          </a:p>
        </p:txBody>
      </p:sp>
      <p:sp>
        <p:nvSpPr>
          <p:cNvPr id="13330" name="矩形 20498"/>
          <p:cNvSpPr/>
          <p:nvPr/>
        </p:nvSpPr>
        <p:spPr>
          <a:xfrm>
            <a:off x="7978776" y="3359150"/>
            <a:ext cx="1635125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>
                <a:solidFill>
                  <a:srgbClr val="080808"/>
                </a:solidFill>
              </a:rPr>
              <a:t>成品包装</a:t>
            </a:r>
          </a:p>
        </p:txBody>
      </p:sp>
      <p:sp>
        <p:nvSpPr>
          <p:cNvPr id="13331" name="矩形 20499"/>
          <p:cNvSpPr/>
          <p:nvPr/>
        </p:nvSpPr>
        <p:spPr>
          <a:xfrm>
            <a:off x="2541588" y="2992438"/>
            <a:ext cx="712246" cy="2923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>
                <a:solidFill>
                  <a:schemeClr val="tx2"/>
                </a:solidFill>
                <a:ea typeface="Arial" pitchFamily="34" charset="0"/>
              </a:rPr>
              <a:t>1. Title</a:t>
            </a:r>
          </a:p>
        </p:txBody>
      </p:sp>
      <p:sp>
        <p:nvSpPr>
          <p:cNvPr id="13332" name="矩形 20500"/>
          <p:cNvSpPr/>
          <p:nvPr/>
        </p:nvSpPr>
        <p:spPr>
          <a:xfrm>
            <a:off x="4386263" y="2992438"/>
            <a:ext cx="712246" cy="2923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>
                <a:solidFill>
                  <a:schemeClr val="tx2"/>
                </a:solidFill>
                <a:ea typeface="Arial" pitchFamily="34" charset="0"/>
              </a:rPr>
              <a:t>2. Title</a:t>
            </a:r>
          </a:p>
        </p:txBody>
      </p:sp>
      <p:sp>
        <p:nvSpPr>
          <p:cNvPr id="13333" name="矩形 20501"/>
          <p:cNvSpPr/>
          <p:nvPr/>
        </p:nvSpPr>
        <p:spPr>
          <a:xfrm>
            <a:off x="6216650" y="2992438"/>
            <a:ext cx="712246" cy="2923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>
                <a:solidFill>
                  <a:schemeClr val="tx2"/>
                </a:solidFill>
                <a:ea typeface="Arial" pitchFamily="34" charset="0"/>
              </a:rPr>
              <a:t>3. Title</a:t>
            </a:r>
          </a:p>
        </p:txBody>
      </p:sp>
      <p:sp>
        <p:nvSpPr>
          <p:cNvPr id="13334" name="矩形 20502"/>
          <p:cNvSpPr/>
          <p:nvPr/>
        </p:nvSpPr>
        <p:spPr>
          <a:xfrm>
            <a:off x="8054975" y="2992438"/>
            <a:ext cx="712246" cy="2923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>
                <a:solidFill>
                  <a:schemeClr val="tx2"/>
                </a:solidFill>
                <a:ea typeface="Arial" pitchFamily="34" charset="0"/>
              </a:rPr>
              <a:t>4. Title</a:t>
            </a:r>
          </a:p>
        </p:txBody>
      </p:sp>
      <p:sp>
        <p:nvSpPr>
          <p:cNvPr id="20504" name="等腰三角形 20503"/>
          <p:cNvSpPr/>
          <p:nvPr/>
        </p:nvSpPr>
        <p:spPr>
          <a:xfrm rot="5400000">
            <a:off x="3167063" y="409257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lvl="0" algn="ctr"/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0505" name="等腰三角形 20504"/>
          <p:cNvSpPr/>
          <p:nvPr/>
        </p:nvSpPr>
        <p:spPr>
          <a:xfrm rot="5400000">
            <a:off x="4984750" y="409257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lvl="0" algn="ctr"/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0506" name="等腰三角形 20505"/>
          <p:cNvSpPr/>
          <p:nvPr/>
        </p:nvSpPr>
        <p:spPr>
          <a:xfrm rot="5400000">
            <a:off x="6889750" y="409257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lvl="0" algn="ctr"/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0507" name="矩形 20506"/>
          <p:cNvSpPr/>
          <p:nvPr/>
        </p:nvSpPr>
        <p:spPr>
          <a:xfrm rot="5400000">
            <a:off x="8694738" y="4092575"/>
            <a:ext cx="177800" cy="152400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lvl="0" algn="ctr"/>
            <a:endParaRPr lang="zh-CN" altLang="en-US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4363" name="矩形 20507"/>
          <p:cNvSpPr/>
          <p:nvPr/>
        </p:nvSpPr>
        <p:spPr>
          <a:xfrm>
            <a:off x="7595390" y="1863725"/>
            <a:ext cx="2183611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r" fontAlgn="base">
              <a:spcBef>
                <a:spcPct val="50000"/>
              </a:spcBef>
            </a:pPr>
            <a:r>
              <a:rPr lang="en-US" altLang="zh-CN" sz="1600" noProof="1">
                <a:solidFill>
                  <a:srgbClr val="080808"/>
                </a:solidFill>
                <a:ea typeface="+mn-ea"/>
              </a:rPr>
              <a:t>* </a:t>
            </a:r>
            <a:r>
              <a:rPr lang="zh-CN" altLang="en-US" sz="1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化学分析和物理检测</a:t>
            </a:r>
          </a:p>
        </p:txBody>
      </p:sp>
      <p:sp>
        <p:nvSpPr>
          <p:cNvPr id="14364" name="矩形 20508"/>
          <p:cNvSpPr/>
          <p:nvPr/>
        </p:nvSpPr>
        <p:spPr>
          <a:xfrm>
            <a:off x="2322514" y="4899025"/>
            <a:ext cx="2727325" cy="1310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冶炼炉功率</a:t>
            </a:r>
            <a:r>
              <a:rPr lang="en-US" altLang="zh-CN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1500KVA    2500KVA    3150KVA</a:t>
            </a:r>
          </a:p>
          <a:p>
            <a:pPr fontAlgn="base">
              <a:spcBef>
                <a:spcPct val="50000"/>
              </a:spcBef>
            </a:pPr>
            <a:r>
              <a:rPr lang="zh-CN" altLang="en-US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分为</a:t>
            </a:r>
            <a:r>
              <a:rPr lang="en-US" altLang="zh-CN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r>
              <a:rPr lang="zh-CN" altLang="en-US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小时冶炼</a:t>
            </a:r>
          </a:p>
          <a:p>
            <a:pPr fontAlgn="base">
              <a:spcBef>
                <a:spcPct val="50000"/>
              </a:spcBef>
            </a:pPr>
            <a:r>
              <a:rPr lang="en-US" altLang="zh-CN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zh-CN" altLang="en-US" sz="1600" noProof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小时谷电冶炼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椭圆 15361"/>
          <p:cNvSpPr/>
          <p:nvPr/>
        </p:nvSpPr>
        <p:spPr>
          <a:xfrm>
            <a:off x="3879850" y="2438400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5362" name="椭圆 15362"/>
          <p:cNvSpPr/>
          <p:nvPr/>
        </p:nvSpPr>
        <p:spPr>
          <a:xfrm>
            <a:off x="5022850" y="2952750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5363" name="直接连接符 15363"/>
          <p:cNvSpPr/>
          <p:nvPr/>
        </p:nvSpPr>
        <p:spPr>
          <a:xfrm>
            <a:off x="4260850" y="3733800"/>
            <a:ext cx="1524000" cy="76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4" name="直接连接符 15364"/>
          <p:cNvSpPr/>
          <p:nvPr/>
        </p:nvSpPr>
        <p:spPr>
          <a:xfrm>
            <a:off x="5099050" y="2590800"/>
            <a:ext cx="914400" cy="914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直接连接符 15365"/>
          <p:cNvSpPr/>
          <p:nvPr/>
        </p:nvSpPr>
        <p:spPr>
          <a:xfrm flipH="1">
            <a:off x="5194300" y="4114800"/>
            <a:ext cx="819150" cy="14097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直接连接符 15366"/>
          <p:cNvSpPr/>
          <p:nvPr/>
        </p:nvSpPr>
        <p:spPr>
          <a:xfrm>
            <a:off x="6264275" y="4168775"/>
            <a:ext cx="22860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直接连接符 15367"/>
          <p:cNvSpPr/>
          <p:nvPr/>
        </p:nvSpPr>
        <p:spPr>
          <a:xfrm flipV="1">
            <a:off x="6394450" y="2743200"/>
            <a:ext cx="533400" cy="838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8" name="椭圆 15368"/>
          <p:cNvSpPr/>
          <p:nvPr/>
        </p:nvSpPr>
        <p:spPr>
          <a:xfrm>
            <a:off x="5661025" y="3343275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5369" name="标题 1536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4300">
                <a:ea typeface="宋体" pitchFamily="2" charset="-122"/>
              </a:rPr>
              <a:t>白刚玉的化学成分</a:t>
            </a:r>
          </a:p>
        </p:txBody>
      </p:sp>
      <p:grpSp>
        <p:nvGrpSpPr>
          <p:cNvPr id="15370" name="组合 15370"/>
          <p:cNvGrpSpPr/>
          <p:nvPr/>
        </p:nvGrpSpPr>
        <p:grpSpPr>
          <a:xfrm>
            <a:off x="4184651" y="1600200"/>
            <a:ext cx="1146175" cy="1384300"/>
            <a:chOff x="2064" y="1008"/>
            <a:chExt cx="722" cy="872"/>
          </a:xfrm>
        </p:grpSpPr>
        <p:sp>
          <p:nvSpPr>
            <p:cNvPr id="15371" name="椭圆 15371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372" name="组合 15372"/>
            <p:cNvGrpSpPr/>
            <p:nvPr/>
          </p:nvGrpSpPr>
          <p:grpSpPr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5373" name="图片 15373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374" name="椭圆 15374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375" name="图片 15375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376" name="组合 15376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377" name="组合 15377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378" name="新月形 15378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79" name="新月形 15379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80" name="新月形 15380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81" name="新月形 15381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382" name="组合 15382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383" name="新月形 15383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84" name="新月形 15384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85" name="新月形 15385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386" name="新月形 15386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387" name="组合 15387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388" name="组合 15388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389" name="新月形 15389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0" name="新月形 15390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1" name="新月形 15391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2" name="新月形 15392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393" name="组合 15393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394" name="新月形 15394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5" name="新月形 15395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6" name="新月形 15396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397" name="新月形 15397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398" name="矩形 15398"/>
            <p:cNvSpPr/>
            <p:nvPr/>
          </p:nvSpPr>
          <p:spPr>
            <a:xfrm>
              <a:off x="2312" y="1272"/>
              <a:ext cx="24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铝</a:t>
              </a:r>
              <a:endParaRPr lang="en-US" altLang="zh-CN" sz="1600"/>
            </a:p>
          </p:txBody>
        </p:sp>
      </p:grpSp>
      <p:grpSp>
        <p:nvGrpSpPr>
          <p:cNvPr id="15399" name="组合 15399"/>
          <p:cNvGrpSpPr/>
          <p:nvPr/>
        </p:nvGrpSpPr>
        <p:grpSpPr>
          <a:xfrm>
            <a:off x="3195639" y="2997200"/>
            <a:ext cx="1146175" cy="1384300"/>
            <a:chOff x="2064" y="1008"/>
            <a:chExt cx="722" cy="872"/>
          </a:xfrm>
        </p:grpSpPr>
        <p:sp>
          <p:nvSpPr>
            <p:cNvPr id="15400" name="椭圆 15400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401" name="组合 15401"/>
            <p:cNvGrpSpPr/>
            <p:nvPr/>
          </p:nvGrpSpPr>
          <p:grpSpPr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5402" name="图片 15402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403" name="椭圆 15403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404" name="图片 15404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405" name="组合 15405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406" name="组合 15406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407" name="新月形 15407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08" name="新月形 15408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09" name="新月形 15409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10" name="新月形 15410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411" name="组合 15411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412" name="新月形 15412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13" name="新月形 15413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14" name="新月形 15414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15" name="新月形 15415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416" name="组合 15416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417" name="组合 15417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418" name="新月形 15418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19" name="新月形 15419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20" name="新月形 15420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21" name="新月形 15421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422" name="组合 15422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423" name="新月形 15423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24" name="新月形 15424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25" name="新月形 15425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26" name="新月形 15426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427" name="矩形 15427"/>
            <p:cNvSpPr/>
            <p:nvPr/>
          </p:nvSpPr>
          <p:spPr>
            <a:xfrm>
              <a:off x="2310" y="1272"/>
              <a:ext cx="24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铁</a:t>
              </a:r>
            </a:p>
          </p:txBody>
        </p:sp>
      </p:grpSp>
      <p:grpSp>
        <p:nvGrpSpPr>
          <p:cNvPr id="15428" name="组合 15428"/>
          <p:cNvGrpSpPr/>
          <p:nvPr/>
        </p:nvGrpSpPr>
        <p:grpSpPr>
          <a:xfrm>
            <a:off x="4308476" y="5345113"/>
            <a:ext cx="1146175" cy="1384300"/>
            <a:chOff x="2064" y="1008"/>
            <a:chExt cx="722" cy="872"/>
          </a:xfrm>
        </p:grpSpPr>
        <p:sp>
          <p:nvSpPr>
            <p:cNvPr id="15429" name="椭圆 15429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430" name="组合 15430"/>
            <p:cNvGrpSpPr/>
            <p:nvPr/>
          </p:nvGrpSpPr>
          <p:grpSpPr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5431" name="图片 15431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432" name="椭圆 15432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433" name="图片 15433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434" name="组合 15434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435" name="组合 15435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436" name="新月形 15436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37" name="新月形 15437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38" name="新月形 15438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39" name="新月形 15439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440" name="组合 15440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441" name="新月形 15441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42" name="新月形 15442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43" name="新月形 15443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44" name="新月形 15444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445" name="组合 15445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446" name="组合 15446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447" name="新月形 1544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48" name="新月形 1544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49" name="新月形 1544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50" name="新月形 1545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451" name="组合 15451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452" name="新月形 1545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53" name="新月形 1545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54" name="新月形 1545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55" name="新月形 1545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456" name="矩形 15456"/>
            <p:cNvSpPr/>
            <p:nvPr/>
          </p:nvSpPr>
          <p:spPr>
            <a:xfrm>
              <a:off x="2310" y="1272"/>
              <a:ext cx="24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钾</a:t>
              </a:r>
            </a:p>
          </p:txBody>
        </p:sp>
      </p:grpSp>
      <p:grpSp>
        <p:nvGrpSpPr>
          <p:cNvPr id="15457" name="组合 15457"/>
          <p:cNvGrpSpPr/>
          <p:nvPr/>
        </p:nvGrpSpPr>
        <p:grpSpPr>
          <a:xfrm>
            <a:off x="6280151" y="4232275"/>
            <a:ext cx="1146175" cy="1384300"/>
            <a:chOff x="2064" y="1008"/>
            <a:chExt cx="722" cy="872"/>
          </a:xfrm>
        </p:grpSpPr>
        <p:sp>
          <p:nvSpPr>
            <p:cNvPr id="15458" name="椭圆 15458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459" name="组合 15459"/>
            <p:cNvGrpSpPr/>
            <p:nvPr/>
          </p:nvGrpSpPr>
          <p:grpSpPr>
            <a:xfrm>
              <a:off x="2085" y="1031"/>
              <a:ext cx="693" cy="849"/>
              <a:chOff x="3975" y="1593"/>
              <a:chExt cx="950" cy="1163"/>
            </a:xfrm>
          </p:grpSpPr>
          <p:pic>
            <p:nvPicPr>
              <p:cNvPr id="15460" name="图片 15460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461" name="椭圆 15461"/>
              <p:cNvSpPr/>
              <p:nvPr/>
            </p:nvSpPr>
            <p:spPr>
              <a:xfrm>
                <a:off x="3994" y="1616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462" name="图片 15462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4057" y="1713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463" name="组合 15463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464" name="组合 15464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465" name="新月形 15465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66" name="新月形 15466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67" name="新月形 15467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68" name="新月形 15468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469" name="组合 15469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470" name="新月形 15470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71" name="新月形 15471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72" name="新月形 15472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73" name="新月形 15473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474" name="组合 15474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475" name="组合 15475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476" name="新月形 15476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77" name="新月形 15477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78" name="新月形 15478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79" name="新月形 15479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480" name="组合 15480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481" name="新月形 15481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82" name="新月形 15482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83" name="新月形 15483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484" name="新月形 15484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485" name="矩形 15485"/>
            <p:cNvSpPr/>
            <p:nvPr/>
          </p:nvSpPr>
          <p:spPr>
            <a:xfrm>
              <a:off x="2310" y="1272"/>
              <a:ext cx="24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硅</a:t>
              </a:r>
            </a:p>
          </p:txBody>
        </p:sp>
      </p:grpSp>
      <p:grpSp>
        <p:nvGrpSpPr>
          <p:cNvPr id="15486" name="组合 15486"/>
          <p:cNvGrpSpPr/>
          <p:nvPr/>
        </p:nvGrpSpPr>
        <p:grpSpPr>
          <a:xfrm>
            <a:off x="6546851" y="1724025"/>
            <a:ext cx="1146175" cy="1384300"/>
            <a:chOff x="2064" y="1008"/>
            <a:chExt cx="722" cy="872"/>
          </a:xfrm>
        </p:grpSpPr>
        <p:sp>
          <p:nvSpPr>
            <p:cNvPr id="15487" name="椭圆 15487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488" name="组合 15488"/>
            <p:cNvGrpSpPr/>
            <p:nvPr/>
          </p:nvGrpSpPr>
          <p:grpSpPr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5489" name="图片 15489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490" name="椭圆 15490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491" name="图片 15491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492" name="组合 15492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493" name="组合 15493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494" name="新月形 15494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95" name="新月形 15495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96" name="新月形 15496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497" name="新月形 15497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498" name="组合 15498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499" name="新月形 15499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00" name="新月形 15500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01" name="新月形 15501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02" name="新月形 15502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503" name="组合 15503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504" name="组合 15504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05" name="新月形 15505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06" name="新月形 15506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07" name="新月形 15507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08" name="新月形 15508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509" name="组合 15509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510" name="新月形 15510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11" name="新月形 15511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12" name="新月形 15512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13" name="新月形 15513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514" name="矩形 15514"/>
            <p:cNvSpPr/>
            <p:nvPr/>
          </p:nvSpPr>
          <p:spPr>
            <a:xfrm>
              <a:off x="2310" y="1272"/>
              <a:ext cx="24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钠</a:t>
              </a:r>
            </a:p>
          </p:txBody>
        </p:sp>
      </p:grpSp>
      <p:grpSp>
        <p:nvGrpSpPr>
          <p:cNvPr id="15515" name="组合 15515"/>
          <p:cNvGrpSpPr/>
          <p:nvPr/>
        </p:nvGrpSpPr>
        <p:grpSpPr>
          <a:xfrm rot="4976862" flipH="1">
            <a:off x="5740400" y="3486150"/>
            <a:ext cx="673100" cy="647700"/>
            <a:chOff x="1944" y="1111"/>
            <a:chExt cx="204" cy="196"/>
          </a:xfrm>
        </p:grpSpPr>
        <p:pic>
          <p:nvPicPr>
            <p:cNvPr id="15516" name="图片 15516" descr="circuler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5517" name="椭圆 15517"/>
            <p:cNvSpPr/>
            <p:nvPr/>
          </p:nvSpPr>
          <p:spPr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666666"/>
                </a:gs>
                <a:gs pos="50000">
                  <a:schemeClr val="bg2">
                    <a:alpha val="50000"/>
                  </a:schemeClr>
                </a:gs>
                <a:gs pos="100000">
                  <a:srgbClr val="66666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518" name="组合 15518"/>
            <p:cNvGrpSpPr/>
            <p:nvPr/>
          </p:nvGrpSpPr>
          <p:grpSpPr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5519" name="组合 15519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20" name="新月形 15520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1" name="新月形 15521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2" name="新月形 15522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3" name="新月形 15523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524" name="组合 15524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525" name="新月形 15525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6" name="新月形 15526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7" name="新月形 15527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28" name="新月形 15528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529" name="任意多边形 15529"/>
            <p:cNvSpPr/>
            <p:nvPr/>
          </p:nvSpPr>
          <p:spPr>
            <a:xfrm rot="3847716">
              <a:off x="1948" y="1107"/>
              <a:ext cx="196" cy="204"/>
            </a:xfrm>
            <a:custGeom>
              <a:avLst/>
              <a:gdLst/>
              <a:ahLst/>
              <a:cxnLst>
                <a:cxn ang="90">
                  <a:pos x="3603" y="33545"/>
                </a:cxn>
                <a:cxn ang="90">
                  <a:pos x="22996" y="43154"/>
                </a:cxn>
                <a:cxn ang="90">
                  <a:pos x="21600" y="21600"/>
                </a:cxn>
              </a:cxnLst>
              <a:rect l="0" t="0" r="0" b="0"/>
              <a:pathLst>
                <a:path w="43200" h="43155" fill="none">
                  <a:moveTo>
                    <a:pt x="3603" y="33545"/>
                  </a:moveTo>
                  <a:cubicBezTo>
                    <a:pt x="1326" y="30125"/>
                    <a:pt x="0" y="26017"/>
                    <a:pt x="0" y="21600"/>
                  </a:cubicBezTo>
                  <a:cubicBezTo>
                    <a:pt x="0" y="9671"/>
                    <a:pt x="9671" y="0"/>
                    <a:pt x="21600" y="0"/>
                  </a:cubicBezTo>
                  <a:cubicBezTo>
                    <a:pt x="33529" y="0"/>
                    <a:pt x="43200" y="9671"/>
                    <a:pt x="43200" y="21600"/>
                  </a:cubicBezTo>
                  <a:cubicBezTo>
                    <a:pt x="43200" y="33060"/>
                    <a:pt x="34275" y="42436"/>
                    <a:pt x="23002" y="43155"/>
                  </a:cubicBezTo>
                </a:path>
                <a:path w="43200" h="43155" stroke="0">
                  <a:moveTo>
                    <a:pt x="3603" y="33545"/>
                  </a:moveTo>
                  <a:cubicBezTo>
                    <a:pt x="1326" y="30125"/>
                    <a:pt x="0" y="26017"/>
                    <a:pt x="0" y="21600"/>
                  </a:cubicBezTo>
                  <a:cubicBezTo>
                    <a:pt x="0" y="9671"/>
                    <a:pt x="9671" y="0"/>
                    <a:pt x="21600" y="0"/>
                  </a:cubicBezTo>
                  <a:cubicBezTo>
                    <a:pt x="33529" y="0"/>
                    <a:pt x="43200" y="9671"/>
                    <a:pt x="43200" y="21600"/>
                  </a:cubicBezTo>
                  <a:cubicBezTo>
                    <a:pt x="43200" y="33060"/>
                    <a:pt x="34275" y="42436"/>
                    <a:pt x="23002" y="4315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 type="none" w="med" len="med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5530" name="图片 15530" descr="light_shadow1"/>
            <p:cNvPicPr>
              <a:picLocks noChangeAspect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>
            <a:xfrm rot="2569845" flipH="1">
              <a:off x="2001" y="1133"/>
              <a:ext cx="129" cy="12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5531" name="线形标注 2(带强调线) 15531"/>
          <p:cNvSpPr/>
          <p:nvPr/>
        </p:nvSpPr>
        <p:spPr>
          <a:xfrm>
            <a:off x="8542338" y="1995488"/>
            <a:ext cx="1509712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1400">
                <a:ea typeface="Arial" pitchFamily="34" charset="0"/>
              </a:rPr>
              <a:t>4.</a:t>
            </a:r>
            <a:r>
              <a:rPr lang="zh-CN" altLang="en-US" sz="1400"/>
              <a:t>小于</a:t>
            </a:r>
            <a:r>
              <a:rPr lang="en-US" altLang="zh-CN" sz="1400"/>
              <a:t>0.35%</a:t>
            </a:r>
          </a:p>
        </p:txBody>
      </p:sp>
      <p:sp>
        <p:nvSpPr>
          <p:cNvPr id="15532" name="线形标注 2(带强调线) 15532"/>
          <p:cNvSpPr/>
          <p:nvPr/>
        </p:nvSpPr>
        <p:spPr>
          <a:xfrm>
            <a:off x="8142288" y="4656138"/>
            <a:ext cx="150971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1400">
                <a:ea typeface="Arial" pitchFamily="34" charset="0"/>
              </a:rPr>
              <a:t>6. </a:t>
            </a:r>
            <a:r>
              <a:rPr lang="zh-CN" altLang="en-US" sz="1400"/>
              <a:t>小于</a:t>
            </a:r>
            <a:r>
              <a:rPr lang="en-US" altLang="zh-CN" sz="1400"/>
              <a:t>0.2%</a:t>
            </a:r>
          </a:p>
        </p:txBody>
      </p:sp>
      <p:sp>
        <p:nvSpPr>
          <p:cNvPr id="15533" name="线形标注 2(带强调线) 15533"/>
          <p:cNvSpPr/>
          <p:nvPr/>
        </p:nvSpPr>
        <p:spPr>
          <a:xfrm>
            <a:off x="2279650" y="1597026"/>
            <a:ext cx="1593850" cy="434975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algn="r" eaLnBrk="0" hangingPunct="0"/>
            <a:endParaRPr lang="en-US" altLang="zh-CN" sz="1400">
              <a:ea typeface="Arial" pitchFamily="34" charset="0"/>
            </a:endParaRPr>
          </a:p>
          <a:p>
            <a:pPr lvl="0" algn="r" eaLnBrk="0" hangingPunct="0"/>
            <a:r>
              <a:rPr lang="en-US" altLang="zh-CN" sz="1400">
                <a:ea typeface="Arial" pitchFamily="34" charset="0"/>
              </a:rPr>
              <a:t>1. </a:t>
            </a:r>
            <a:r>
              <a:rPr lang="zh-CN" altLang="en-US" sz="1400"/>
              <a:t>段砂大于</a:t>
            </a:r>
            <a:r>
              <a:rPr lang="en-US" altLang="zh-CN" sz="1400"/>
              <a:t>99.2%</a:t>
            </a:r>
          </a:p>
          <a:p>
            <a:pPr lvl="0" algn="r" eaLnBrk="0" hangingPunct="0"/>
            <a:r>
              <a:rPr lang="en-US" altLang="zh-CN" sz="1400">
                <a:ea typeface="Arial" pitchFamily="34" charset="0"/>
              </a:rPr>
              <a:t>D</a:t>
            </a:r>
          </a:p>
        </p:txBody>
      </p:sp>
      <p:sp>
        <p:nvSpPr>
          <p:cNvPr id="15534" name="线形标注 2(带强调线) 15534"/>
          <p:cNvSpPr/>
          <p:nvPr/>
        </p:nvSpPr>
        <p:spPr>
          <a:xfrm>
            <a:off x="1600200" y="4103689"/>
            <a:ext cx="1593850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35769"/>
              <a:gd name="adj6" fmla="val 134463"/>
            </a:avLst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algn="r" eaLnBrk="0" hangingPunct="0"/>
            <a:r>
              <a:rPr lang="en-US" altLang="zh-CN" sz="1400">
                <a:ea typeface="Arial" pitchFamily="34" charset="0"/>
              </a:rPr>
              <a:t>2. </a:t>
            </a:r>
            <a:r>
              <a:rPr lang="zh-CN" altLang="en-US" sz="1400"/>
              <a:t>小于</a:t>
            </a:r>
            <a:r>
              <a:rPr lang="en-US" altLang="zh-CN" sz="1400"/>
              <a:t>0.1%</a:t>
            </a:r>
          </a:p>
        </p:txBody>
      </p:sp>
      <p:sp>
        <p:nvSpPr>
          <p:cNvPr id="15535" name="线形标注 2(带强调线) 15535"/>
          <p:cNvSpPr/>
          <p:nvPr/>
        </p:nvSpPr>
        <p:spPr>
          <a:xfrm>
            <a:off x="2139951" y="5238751"/>
            <a:ext cx="1509713" cy="392113"/>
          </a:xfrm>
          <a:prstGeom prst="accentCallout2">
            <a:avLst>
              <a:gd name="adj1" fmla="val 29148"/>
              <a:gd name="adj2" fmla="val 105046"/>
              <a:gd name="adj3" fmla="val 29148"/>
              <a:gd name="adj4" fmla="val 105046"/>
              <a:gd name="adj5" fmla="val 153440"/>
              <a:gd name="adj6" fmla="val 175500"/>
            </a:avLst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1400">
                <a:ea typeface="Arial" pitchFamily="34" charset="0"/>
              </a:rPr>
              <a:t>3. </a:t>
            </a:r>
            <a:r>
              <a:rPr lang="zh-CN" altLang="en-US" sz="1400"/>
              <a:t>小于</a:t>
            </a:r>
            <a:r>
              <a:rPr lang="en-US" altLang="zh-CN" sz="1400"/>
              <a:t>0.05%</a:t>
            </a:r>
          </a:p>
        </p:txBody>
      </p:sp>
      <p:sp>
        <p:nvSpPr>
          <p:cNvPr id="15536" name="矩形 15536"/>
          <p:cNvSpPr/>
          <p:nvPr/>
        </p:nvSpPr>
        <p:spPr>
          <a:xfrm>
            <a:off x="6097589" y="5702300"/>
            <a:ext cx="3335337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0" hangingPunct="0"/>
            <a:r>
              <a:rPr lang="zh-CN" altLang="en-US" sz="1600"/>
              <a:t>特殊成分：氟、锰、锂、钙等痕量</a:t>
            </a:r>
          </a:p>
        </p:txBody>
      </p:sp>
      <p:sp>
        <p:nvSpPr>
          <p:cNvPr id="15537" name="矩形 15537"/>
          <p:cNvSpPr/>
          <p:nvPr/>
        </p:nvSpPr>
        <p:spPr>
          <a:xfrm>
            <a:off x="6019801" y="5702300"/>
            <a:ext cx="42863" cy="355600"/>
          </a:xfrm>
          <a:prstGeom prst="rect">
            <a:avLst/>
          </a:prstGeom>
          <a:solidFill>
            <a:srgbClr val="FF99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15538" name="组合 15457"/>
          <p:cNvGrpSpPr/>
          <p:nvPr/>
        </p:nvGrpSpPr>
        <p:grpSpPr>
          <a:xfrm>
            <a:off x="7312026" y="2892425"/>
            <a:ext cx="1146175" cy="1384300"/>
            <a:chOff x="2064" y="1008"/>
            <a:chExt cx="722" cy="872"/>
          </a:xfrm>
        </p:grpSpPr>
        <p:sp>
          <p:nvSpPr>
            <p:cNvPr id="15539" name="椭圆 15458"/>
            <p:cNvSpPr/>
            <p:nvPr/>
          </p:nvSpPr>
          <p:spPr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5540" name="组合 15459"/>
            <p:cNvGrpSpPr/>
            <p:nvPr/>
          </p:nvGrpSpPr>
          <p:grpSpPr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5541" name="图片 15460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5542" name="椭圆 15461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5543" name="图片 15462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5544" name="组合 15463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5545" name="组合 15464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546" name="新月形 15465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47" name="新月形 15466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48" name="新月形 15467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49" name="新月形 15468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5550" name="组合 15469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551" name="新月形 15470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52" name="新月形 15471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53" name="新月形 15472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5554" name="新月形 15473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8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5555" name="组合 15474"/>
            <p:cNvGrpSpPr/>
            <p:nvPr/>
          </p:nvGrpSpPr>
          <p:grpSpPr>
            <a:xfrm rot="-3733502" flipH="1" flipV="1">
              <a:off x="2354" y="1496"/>
              <a:ext cx="527" cy="128"/>
              <a:chOff x="2532" y="1051"/>
              <a:chExt cx="893" cy="246"/>
            </a:xfrm>
          </p:grpSpPr>
          <p:grpSp>
            <p:nvGrpSpPr>
              <p:cNvPr id="15556" name="组合 15475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57" name="新月形 15476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58" name="新月形 15477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59" name="新月形 15478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60" name="新月形 15479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5561" name="组合 15480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562" name="新月形 15481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63" name="新月形 15482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64" name="新月形 15483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5565" name="新月形 15484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8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5566" name="矩形 15485"/>
            <p:cNvSpPr/>
            <p:nvPr/>
          </p:nvSpPr>
          <p:spPr>
            <a:xfrm>
              <a:off x="2245" y="1272"/>
              <a:ext cx="377" cy="213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 sz="1600"/>
                <a:t>灼减</a:t>
              </a:r>
            </a:p>
          </p:txBody>
        </p:sp>
      </p:grpSp>
      <p:sp>
        <p:nvSpPr>
          <p:cNvPr id="15567" name="直接连接符 15367"/>
          <p:cNvSpPr/>
          <p:nvPr/>
        </p:nvSpPr>
        <p:spPr>
          <a:xfrm flipV="1">
            <a:off x="6405564" y="3525839"/>
            <a:ext cx="981075" cy="34607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" name="线形标注 2(带强调线) 15531"/>
          <p:cNvSpPr/>
          <p:nvPr/>
        </p:nvSpPr>
        <p:spPr>
          <a:xfrm>
            <a:off x="9056688" y="2952751"/>
            <a:ext cx="1509712" cy="358775"/>
          </a:xfrm>
          <a:prstGeom prst="accentCallout2">
            <a:avLst>
              <a:gd name="adj1" fmla="val 31255"/>
              <a:gd name="adj2" fmla="val -1642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diamond" w="med" len="med"/>
          </a:ln>
        </p:spPr>
        <p:txBody>
          <a:bodyPr anchor="ctr"/>
          <a:lstStyle/>
          <a:p>
            <a:pPr lvl="0" eaLnBrk="0" hangingPunct="0"/>
            <a:r>
              <a:rPr lang="en-US" altLang="zh-CN" sz="1400">
                <a:ea typeface="Arial" pitchFamily="34" charset="0"/>
              </a:rPr>
              <a:t>5.</a:t>
            </a:r>
            <a:r>
              <a:rPr lang="zh-CN" altLang="en-US" sz="1400"/>
              <a:t>小于</a:t>
            </a:r>
            <a:r>
              <a:rPr lang="en-US" altLang="zh-CN" sz="1400"/>
              <a:t>0.15%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33793"/>
          <p:cNvSpPr>
            <a:spLocks noGrp="1"/>
          </p:cNvSpPr>
          <p:nvPr>
            <p:ph type="title"/>
          </p:nvPr>
        </p:nvSpPr>
        <p:spPr>
          <a:xfrm>
            <a:off x="1400494" y="75883"/>
            <a:ext cx="8537575" cy="660400"/>
          </a:xfrm>
        </p:spPr>
        <p:txBody>
          <a:bodyPr anchor="ctr"/>
          <a:lstStyle/>
          <a:p>
            <a:r>
              <a:rPr lang="zh-CN" altLang="zh-CN" sz="3800">
                <a:ea typeface="宋体" pitchFamily="2" charset="-122"/>
              </a:rPr>
              <a:t>白刚玉的物理指标</a:t>
            </a:r>
          </a:p>
        </p:txBody>
      </p:sp>
      <p:sp>
        <p:nvSpPr>
          <p:cNvPr id="16386" name="圆角矩形 33794"/>
          <p:cNvSpPr/>
          <p:nvPr/>
        </p:nvSpPr>
        <p:spPr>
          <a:xfrm>
            <a:off x="2632075" y="5791200"/>
            <a:ext cx="6540500" cy="457200"/>
          </a:xfrm>
          <a:prstGeom prst="roundRect">
            <a:avLst>
              <a:gd name="adj" fmla="val 27481"/>
            </a:avLst>
          </a:prstGeom>
          <a:gradFill rotWithShape="1">
            <a:gsLst>
              <a:gs pos="0">
                <a:schemeClr val="tx2"/>
              </a:gs>
              <a:gs pos="100000">
                <a:srgbClr val="BEB684"/>
              </a:gs>
            </a:gsLst>
            <a:lin ang="5400000" scaled="1"/>
            <a:tileRect/>
          </a:gradFill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6387" name="直角三角形 33795"/>
          <p:cNvSpPr/>
          <p:nvPr/>
        </p:nvSpPr>
        <p:spPr>
          <a:xfrm flipH="1">
            <a:off x="4003675" y="1552575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hlink"/>
              </a:gs>
              <a:gs pos="100000">
                <a:srgbClr val="FBC298"/>
              </a:gs>
            </a:gsLst>
            <a:lin ang="5400000" scaled="1"/>
            <a:tileRect/>
          </a:gra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6388" name="直接连接符 33796"/>
          <p:cNvSpPr/>
          <p:nvPr/>
        </p:nvSpPr>
        <p:spPr>
          <a:xfrm>
            <a:off x="5910263" y="1219200"/>
            <a:ext cx="0" cy="4586288"/>
          </a:xfrm>
          <a:prstGeom prst="line">
            <a:avLst/>
          </a:prstGeom>
          <a:ln w="9525" cap="flat" cmpd="sng">
            <a:solidFill>
              <a:srgbClr val="1C1C1C"/>
            </a:solidFill>
            <a:prstDash val="lgDash"/>
            <a:round/>
            <a:headEnd type="stealth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直角三角形 33797"/>
          <p:cNvSpPr/>
          <p:nvPr/>
        </p:nvSpPr>
        <p:spPr>
          <a:xfrm>
            <a:off x="5935663" y="1552575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100000">
                <a:srgbClr val="C276C2"/>
              </a:gs>
            </a:gsLst>
            <a:lin ang="5400000" scaled="1"/>
            <a:tileRect/>
          </a:gra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6390" name="直角三角形 33798"/>
          <p:cNvSpPr/>
          <p:nvPr/>
        </p:nvSpPr>
        <p:spPr>
          <a:xfrm rot="5400000">
            <a:off x="5937250" y="3494088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rgbClr val="97D2EF"/>
              </a:gs>
            </a:gsLst>
            <a:lin ang="5400000" scaled="1"/>
            <a:tileRect/>
          </a:gra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6391" name="直角三角形 33799"/>
          <p:cNvSpPr/>
          <p:nvPr/>
        </p:nvSpPr>
        <p:spPr>
          <a:xfrm rot="-5400000" flipH="1">
            <a:off x="4005263" y="3494088"/>
            <a:ext cx="1873250" cy="1873250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rgbClr val="9BD793"/>
              </a:gs>
            </a:gsLst>
            <a:lin ang="5400000" scaled="1"/>
            <a:tileRect/>
          </a:gra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6392" name="直接连接符 33800"/>
          <p:cNvSpPr/>
          <p:nvPr/>
        </p:nvSpPr>
        <p:spPr>
          <a:xfrm>
            <a:off x="3376614" y="3462338"/>
            <a:ext cx="5070475" cy="0"/>
          </a:xfrm>
          <a:prstGeom prst="line">
            <a:avLst/>
          </a:prstGeom>
          <a:ln w="9525" cap="flat" cmpd="sng">
            <a:solidFill>
              <a:srgbClr val="1C1C1C"/>
            </a:solidFill>
            <a:prstDash val="lgDash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矩形 33801"/>
          <p:cNvSpPr/>
          <p:nvPr/>
        </p:nvSpPr>
        <p:spPr>
          <a:xfrm>
            <a:off x="2825750" y="1463675"/>
            <a:ext cx="2667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/>
              <a:t>体积密度：</a:t>
            </a:r>
            <a:r>
              <a:rPr lang="en-US" altLang="zh-CN" sz="1400"/>
              <a:t>3.5~3.65</a:t>
            </a:r>
          </a:p>
          <a:p>
            <a:pPr lvl="0"/>
            <a:r>
              <a:rPr lang="zh-CN" altLang="en-US" sz="1400"/>
              <a:t>显微硬度：</a:t>
            </a:r>
            <a:r>
              <a:rPr lang="en-US" altLang="zh-CN" sz="1400"/>
              <a:t>2200~2300</a:t>
            </a:r>
          </a:p>
        </p:txBody>
      </p:sp>
      <p:sp>
        <p:nvSpPr>
          <p:cNvPr id="16394" name="矩形 33802"/>
          <p:cNvSpPr/>
          <p:nvPr/>
        </p:nvSpPr>
        <p:spPr>
          <a:xfrm>
            <a:off x="4373246" y="2489200"/>
            <a:ext cx="848360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/>
              <a:t>体积密度</a:t>
            </a:r>
          </a:p>
        </p:txBody>
      </p:sp>
      <p:sp>
        <p:nvSpPr>
          <p:cNvPr id="16395" name="矩形 33803"/>
          <p:cNvSpPr/>
          <p:nvPr/>
        </p:nvSpPr>
        <p:spPr>
          <a:xfrm>
            <a:off x="6624956" y="2489200"/>
            <a:ext cx="681990" cy="28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/>
              <a:t>气孔率</a:t>
            </a:r>
          </a:p>
        </p:txBody>
      </p:sp>
      <p:sp>
        <p:nvSpPr>
          <p:cNvPr id="16396" name="矩形 33804"/>
          <p:cNvSpPr/>
          <p:nvPr/>
        </p:nvSpPr>
        <p:spPr>
          <a:xfrm>
            <a:off x="6541771" y="3949700"/>
            <a:ext cx="84836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/>
              <a:t>球磨韧性</a:t>
            </a:r>
          </a:p>
          <a:p>
            <a:pPr lvl="0" algn="ctr"/>
            <a:r>
              <a:rPr lang="zh-CN" altLang="en-US"/>
              <a:t>晶体形状</a:t>
            </a:r>
          </a:p>
        </p:txBody>
      </p:sp>
      <p:sp>
        <p:nvSpPr>
          <p:cNvPr id="16397" name="矩形 33805"/>
          <p:cNvSpPr/>
          <p:nvPr/>
        </p:nvSpPr>
        <p:spPr>
          <a:xfrm>
            <a:off x="4420871" y="3949700"/>
            <a:ext cx="848360" cy="4876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/>
              <a:t>堆积密度</a:t>
            </a:r>
          </a:p>
          <a:p>
            <a:pPr lvl="0" algn="ctr"/>
            <a:r>
              <a:rPr lang="zh-CN" altLang="en-US"/>
              <a:t>真密度</a:t>
            </a:r>
          </a:p>
        </p:txBody>
      </p:sp>
      <p:sp>
        <p:nvSpPr>
          <p:cNvPr id="16398" name="矩形 33806"/>
          <p:cNvSpPr/>
          <p:nvPr/>
        </p:nvSpPr>
        <p:spPr>
          <a:xfrm>
            <a:off x="2778125" y="5867400"/>
            <a:ext cx="62484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1600">
                <a:solidFill>
                  <a:srgbClr val="FFFFFF"/>
                </a:solidFill>
              </a:rPr>
              <a:t>白刚玉性能独特性</a:t>
            </a:r>
          </a:p>
          <a:p>
            <a:pPr lvl="0"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6399" name="矩形 33807"/>
          <p:cNvSpPr/>
          <p:nvPr/>
        </p:nvSpPr>
        <p:spPr>
          <a:xfrm>
            <a:off x="6297613" y="1463675"/>
            <a:ext cx="2667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/>
              <a:t>气孔率：</a:t>
            </a:r>
            <a:r>
              <a:rPr lang="en-US" altLang="zh-CN" sz="1400"/>
              <a:t>6%~8%</a:t>
            </a:r>
            <a:endParaRPr lang="zh-CN" altLang="en-US" sz="1400"/>
          </a:p>
          <a:p>
            <a:pPr lvl="0"/>
            <a:r>
              <a:rPr lang="zh-CN" altLang="en-US" sz="1400"/>
              <a:t>主晶相：α-氧化铝大于</a:t>
            </a:r>
            <a:r>
              <a:rPr lang="en-US" altLang="zh-CN" sz="1400"/>
              <a:t>98%</a:t>
            </a:r>
          </a:p>
        </p:txBody>
      </p:sp>
      <p:sp>
        <p:nvSpPr>
          <p:cNvPr id="16400" name="矩形 33808"/>
          <p:cNvSpPr/>
          <p:nvPr/>
        </p:nvSpPr>
        <p:spPr>
          <a:xfrm>
            <a:off x="2825750" y="4887913"/>
            <a:ext cx="2667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/>
              <a:t>堆积密度：</a:t>
            </a:r>
          </a:p>
          <a:p>
            <a:pPr lvl="0"/>
            <a:r>
              <a:rPr lang="zh-CN" altLang="en-US" sz="1400"/>
              <a:t>真密度：</a:t>
            </a:r>
            <a:r>
              <a:rPr lang="en-US" altLang="zh-CN" sz="1400"/>
              <a:t>3.98~3.99</a:t>
            </a:r>
          </a:p>
        </p:txBody>
      </p:sp>
      <p:sp>
        <p:nvSpPr>
          <p:cNvPr id="16401" name="矩形 33809"/>
          <p:cNvSpPr/>
          <p:nvPr/>
        </p:nvSpPr>
        <p:spPr>
          <a:xfrm>
            <a:off x="6297613" y="4887913"/>
            <a:ext cx="2667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en-US" sz="1400"/>
              <a:t>晶体：六棱菱形晶体</a:t>
            </a:r>
          </a:p>
          <a:p>
            <a:pPr lvl="0"/>
            <a:r>
              <a:rPr lang="zh-CN" altLang="en-US" sz="1400"/>
              <a:t>球磨韧性：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1505"/>
          <p:cNvSpPr>
            <a:spLocks noGrp="1"/>
          </p:cNvSpPr>
          <p:nvPr>
            <p:ph type="title"/>
          </p:nvPr>
        </p:nvSpPr>
        <p:spPr>
          <a:xfrm>
            <a:off x="1696404" y="101283"/>
            <a:ext cx="8537575" cy="660400"/>
          </a:xfrm>
        </p:spPr>
        <p:txBody>
          <a:bodyPr anchor="ctr">
            <a:normAutofit fontScale="90000"/>
          </a:bodyPr>
          <a:lstStyle/>
          <a:p>
            <a:r>
              <a:rPr lang="zh-CN" altLang="en-US" sz="4300">
                <a:ea typeface="宋体" pitchFamily="2" charset="-122"/>
              </a:rPr>
              <a:t>应用领域新的要求</a:t>
            </a:r>
          </a:p>
        </p:txBody>
      </p:sp>
      <p:grpSp>
        <p:nvGrpSpPr>
          <p:cNvPr id="18434" name="组合 21506"/>
          <p:cNvGrpSpPr/>
          <p:nvPr/>
        </p:nvGrpSpPr>
        <p:grpSpPr>
          <a:xfrm>
            <a:off x="2590801" y="4779963"/>
            <a:ext cx="2295525" cy="1365250"/>
            <a:chOff x="471" y="272"/>
            <a:chExt cx="1161" cy="1539"/>
          </a:xfrm>
        </p:grpSpPr>
        <p:sp>
          <p:nvSpPr>
            <p:cNvPr id="18435" name="椭圆 21507"/>
            <p:cNvSpPr/>
            <p:nvPr/>
          </p:nvSpPr>
          <p:spPr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8436" name="圆柱形 21508"/>
            <p:cNvSpPr/>
            <p:nvPr/>
          </p:nvSpPr>
          <p:spPr>
            <a:xfrm>
              <a:off x="473" y="272"/>
              <a:ext cx="1159" cy="1539"/>
            </a:xfrm>
            <a:prstGeom prst="can">
              <a:avLst>
                <a:gd name="adj" fmla="val 33190"/>
              </a:avLst>
            </a:prstGeom>
            <a:gradFill rotWithShape="1">
              <a:gsLst>
                <a:gs pos="0">
                  <a:srgbClr val="22526A"/>
                </a:gs>
                <a:gs pos="50000">
                  <a:schemeClr val="accent1">
                    <a:alpha val="50000"/>
                  </a:schemeClr>
                </a:gs>
                <a:gs pos="100000">
                  <a:srgbClr val="22526A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grpSp>
        <p:nvGrpSpPr>
          <p:cNvPr id="18437" name="组合 21509"/>
          <p:cNvGrpSpPr/>
          <p:nvPr/>
        </p:nvGrpSpPr>
        <p:grpSpPr>
          <a:xfrm>
            <a:off x="2590801" y="3484563"/>
            <a:ext cx="2295525" cy="1365250"/>
            <a:chOff x="471" y="272"/>
            <a:chExt cx="1161" cy="1539"/>
          </a:xfrm>
        </p:grpSpPr>
        <p:sp>
          <p:nvSpPr>
            <p:cNvPr id="18438" name="椭圆 21510"/>
            <p:cNvSpPr/>
            <p:nvPr/>
          </p:nvSpPr>
          <p:spPr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8439" name="圆柱形 21511"/>
            <p:cNvSpPr/>
            <p:nvPr/>
          </p:nvSpPr>
          <p:spPr>
            <a:xfrm>
              <a:off x="473" y="272"/>
              <a:ext cx="1159" cy="1539"/>
            </a:xfrm>
            <a:prstGeom prst="can">
              <a:avLst>
                <a:gd name="adj" fmla="val 33190"/>
              </a:avLst>
            </a:prstGeom>
            <a:gradFill rotWithShape="1">
              <a:gsLst>
                <a:gs pos="0">
                  <a:srgbClr val="2A5824"/>
                </a:gs>
                <a:gs pos="50000">
                  <a:schemeClr val="folHlink">
                    <a:alpha val="50000"/>
                  </a:schemeClr>
                </a:gs>
                <a:gs pos="100000">
                  <a:srgbClr val="2A5824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grpSp>
        <p:nvGrpSpPr>
          <p:cNvPr id="18440" name="组合 21512"/>
          <p:cNvGrpSpPr/>
          <p:nvPr/>
        </p:nvGrpSpPr>
        <p:grpSpPr>
          <a:xfrm>
            <a:off x="2590801" y="2112963"/>
            <a:ext cx="2295525" cy="1365250"/>
            <a:chOff x="471" y="272"/>
            <a:chExt cx="1161" cy="1539"/>
          </a:xfrm>
        </p:grpSpPr>
        <p:sp>
          <p:nvSpPr>
            <p:cNvPr id="18441" name="椭圆 21513"/>
            <p:cNvSpPr/>
            <p:nvPr/>
          </p:nvSpPr>
          <p:spPr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sp>
          <p:nvSpPr>
            <p:cNvPr id="18442" name="圆柱形 21514"/>
            <p:cNvSpPr/>
            <p:nvPr/>
          </p:nvSpPr>
          <p:spPr>
            <a:xfrm>
              <a:off x="473" y="272"/>
              <a:ext cx="1159" cy="1539"/>
            </a:xfrm>
            <a:prstGeom prst="can">
              <a:avLst>
                <a:gd name="adj" fmla="val 33190"/>
              </a:avLst>
            </a:prstGeom>
            <a:gradFill rotWithShape="1">
              <a:gsLst>
                <a:gs pos="0">
                  <a:srgbClr val="420142"/>
                </a:gs>
                <a:gs pos="50000">
                  <a:schemeClr val="accent2">
                    <a:alpha val="50000"/>
                  </a:schemeClr>
                </a:gs>
                <a:gs pos="100000">
                  <a:srgbClr val="42014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sp>
        <p:nvSpPr>
          <p:cNvPr id="18443" name="圆角矩形 21515"/>
          <p:cNvSpPr/>
          <p:nvPr/>
        </p:nvSpPr>
        <p:spPr>
          <a:xfrm>
            <a:off x="4878388" y="2362201"/>
            <a:ext cx="4722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44" name="文本框 21516"/>
          <p:cNvSpPr txBox="1"/>
          <p:nvPr/>
        </p:nvSpPr>
        <p:spPr>
          <a:xfrm>
            <a:off x="2673350" y="2706688"/>
            <a:ext cx="212883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Arial" pitchFamily="34" charset="0"/>
              </a:rPr>
              <a:t>  </a:t>
            </a:r>
            <a:r>
              <a:rPr lang="zh-CN" altLang="en-US" sz="2000">
                <a:solidFill>
                  <a:srgbClr val="00B0EE"/>
                </a:solidFill>
              </a:rPr>
              <a:t>低碳</a:t>
            </a:r>
          </a:p>
        </p:txBody>
      </p:sp>
      <p:sp>
        <p:nvSpPr>
          <p:cNvPr id="18445" name="文本框 21517"/>
          <p:cNvSpPr txBox="1"/>
          <p:nvPr/>
        </p:nvSpPr>
        <p:spPr>
          <a:xfrm>
            <a:off x="5457825" y="2487613"/>
            <a:ext cx="3581400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1600">
                <a:ea typeface="Arial" pitchFamily="34" charset="0"/>
              </a:rPr>
              <a:t> </a:t>
            </a:r>
            <a:r>
              <a:rPr lang="zh-CN" altLang="en-US" sz="1600"/>
              <a:t>降低煤和铁销成分</a:t>
            </a:r>
            <a:r>
              <a:rPr lang="en-US" altLang="zh-CN" sz="1600">
                <a:ea typeface="Arial" pitchFamily="34" charset="0"/>
              </a:rPr>
              <a:t> </a:t>
            </a:r>
          </a:p>
        </p:txBody>
      </p:sp>
      <p:sp>
        <p:nvSpPr>
          <p:cNvPr id="18446" name="文本框 21518"/>
          <p:cNvSpPr txBox="1"/>
          <p:nvPr/>
        </p:nvSpPr>
        <p:spPr>
          <a:xfrm>
            <a:off x="2673350" y="4083050"/>
            <a:ext cx="212883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Arial" pitchFamily="34" charset="0"/>
              </a:rPr>
              <a:t>  </a:t>
            </a:r>
            <a:r>
              <a:rPr lang="zh-CN" altLang="en-US" sz="2000">
                <a:solidFill>
                  <a:srgbClr val="00B050"/>
                </a:solidFill>
              </a:rPr>
              <a:t>绿色</a:t>
            </a:r>
          </a:p>
        </p:txBody>
      </p:sp>
      <p:sp>
        <p:nvSpPr>
          <p:cNvPr id="18447" name="文本框 21519"/>
          <p:cNvSpPr txBox="1"/>
          <p:nvPr/>
        </p:nvSpPr>
        <p:spPr>
          <a:xfrm>
            <a:off x="2673350" y="5421630"/>
            <a:ext cx="2128838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  <a:ea typeface="Arial" pitchFamily="34" charset="0"/>
              </a:rPr>
              <a:t> </a:t>
            </a:r>
            <a:r>
              <a:rPr lang="en-US" altLang="zh-CN" sz="2000">
                <a:solidFill>
                  <a:srgbClr val="172F37"/>
                </a:solidFill>
                <a:ea typeface="Arial" pitchFamily="34" charset="0"/>
              </a:rPr>
              <a:t> </a:t>
            </a:r>
            <a:r>
              <a:rPr lang="zh-CN" altLang="en-US" sz="2000">
                <a:solidFill>
                  <a:srgbClr val="172F37"/>
                </a:solidFill>
              </a:rPr>
              <a:t>节能</a:t>
            </a:r>
          </a:p>
        </p:txBody>
      </p:sp>
      <p:sp>
        <p:nvSpPr>
          <p:cNvPr id="18448" name="圆角矩形 21520"/>
          <p:cNvSpPr/>
          <p:nvPr/>
        </p:nvSpPr>
        <p:spPr>
          <a:xfrm>
            <a:off x="4875214" y="3706814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49" name="文本框 21521"/>
          <p:cNvSpPr txBox="1"/>
          <p:nvPr/>
        </p:nvSpPr>
        <p:spPr>
          <a:xfrm>
            <a:off x="5465764" y="3833813"/>
            <a:ext cx="360203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1600">
                <a:ea typeface="Arial" pitchFamily="34" charset="0"/>
              </a:rPr>
              <a:t> </a:t>
            </a:r>
            <a:r>
              <a:rPr lang="zh-CN" altLang="en-US" sz="1600"/>
              <a:t>禁忌放射性元素</a:t>
            </a:r>
            <a:r>
              <a:rPr lang="en-US" altLang="zh-CN" sz="1600">
                <a:ea typeface="Arial" pitchFamily="34" charset="0"/>
              </a:rPr>
              <a:t> (</a:t>
            </a:r>
            <a:r>
              <a:rPr lang="zh-CN" altLang="en-US" sz="1600">
                <a:ea typeface="宋体" charset="0"/>
              </a:rPr>
              <a:t>钙、锂、</a:t>
            </a:r>
            <a:r>
              <a:rPr lang="zh-CN" altLang="en-US" sz="1600"/>
              <a:t>铬、氟、硼砂等）</a:t>
            </a:r>
          </a:p>
        </p:txBody>
      </p:sp>
      <p:sp>
        <p:nvSpPr>
          <p:cNvPr id="18450" name="圆角矩形 21522"/>
          <p:cNvSpPr/>
          <p:nvPr/>
        </p:nvSpPr>
        <p:spPr>
          <a:xfrm>
            <a:off x="4875214" y="5005389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51" name="文本框 21523"/>
          <p:cNvSpPr txBox="1"/>
          <p:nvPr/>
        </p:nvSpPr>
        <p:spPr>
          <a:xfrm>
            <a:off x="5456239" y="5151438"/>
            <a:ext cx="3506787" cy="3352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1600">
                <a:ea typeface="Arial" pitchFamily="34" charset="0"/>
              </a:rPr>
              <a:t> </a:t>
            </a:r>
            <a:r>
              <a:rPr lang="zh-CN" altLang="zh-CN" sz="1600"/>
              <a:t>钢厂吨钢结算</a:t>
            </a:r>
            <a:r>
              <a:rPr lang="en-US" altLang="zh-CN" sz="1600">
                <a:ea typeface="Arial" pitchFamily="34" charset="0"/>
              </a:rPr>
              <a:t> </a:t>
            </a:r>
          </a:p>
        </p:txBody>
      </p:sp>
      <p:sp>
        <p:nvSpPr>
          <p:cNvPr id="18452" name="右箭头 21524"/>
          <p:cNvSpPr/>
          <p:nvPr/>
        </p:nvSpPr>
        <p:spPr>
          <a:xfrm>
            <a:off x="4878388" y="2646363"/>
            <a:ext cx="533400" cy="381000"/>
          </a:xfrm>
          <a:prstGeom prst="rightArrow">
            <a:avLst>
              <a:gd name="adj1" fmla="val 50000"/>
              <a:gd name="adj2" fmla="val 58281"/>
            </a:avLst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53" name="右箭头 21525"/>
          <p:cNvSpPr/>
          <p:nvPr/>
        </p:nvSpPr>
        <p:spPr>
          <a:xfrm>
            <a:off x="4886325" y="3935413"/>
            <a:ext cx="533400" cy="381000"/>
          </a:xfrm>
          <a:prstGeom prst="rightArrow">
            <a:avLst>
              <a:gd name="adj1" fmla="val 50000"/>
              <a:gd name="adj2" fmla="val 58281"/>
            </a:avLst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54" name="右箭头 21526"/>
          <p:cNvSpPr/>
          <p:nvPr/>
        </p:nvSpPr>
        <p:spPr>
          <a:xfrm>
            <a:off x="4876800" y="5281613"/>
            <a:ext cx="533400" cy="381000"/>
          </a:xfrm>
          <a:prstGeom prst="rightArrow">
            <a:avLst>
              <a:gd name="adj1" fmla="val 50000"/>
              <a:gd name="adj2" fmla="val 58281"/>
            </a:avLst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8455" name="矩形 21527"/>
          <p:cNvSpPr/>
          <p:nvPr/>
        </p:nvSpPr>
        <p:spPr>
          <a:xfrm>
            <a:off x="2057401" y="1066800"/>
            <a:ext cx="7185025" cy="6946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0" hangingPunct="0">
              <a:lnSpc>
                <a:spcPct val="110000"/>
              </a:lnSpc>
              <a:buChar char="•"/>
            </a:pPr>
            <a:r>
              <a:rPr lang="en-US" altLang="zh-CN" sz="2000">
                <a:solidFill>
                  <a:srgbClr val="D7181F"/>
                </a:solidFill>
                <a:ea typeface="Arial" pitchFamily="34" charset="0"/>
              </a:rPr>
              <a:t> </a:t>
            </a:r>
            <a:r>
              <a:rPr lang="en-US" altLang="zh-CN" sz="1600">
                <a:ea typeface="Arial" pitchFamily="34" charset="0"/>
              </a:rPr>
              <a:t>绿色环保和低碳节能;</a:t>
            </a:r>
          </a:p>
          <a:p>
            <a:pPr lvl="0" eaLnBrk="0" hangingPunct="0">
              <a:lnSpc>
                <a:spcPct val="110000"/>
              </a:lnSpc>
              <a:buChar char="•"/>
            </a:pPr>
            <a:r>
              <a:rPr lang="zh-CN" altLang="zh-CN" sz="1600"/>
              <a:t>原料企业有</a:t>
            </a:r>
            <a:r>
              <a:rPr lang="en-US" altLang="zh-CN" sz="1600">
                <a:ea typeface="Arial" pitchFamily="34" charset="0"/>
              </a:rPr>
              <a:t>粗放型生产转换为精细化、集约化生产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5601"/>
          <p:cNvSpPr>
            <a:spLocks noGrp="1"/>
          </p:cNvSpPr>
          <p:nvPr>
            <p:ph type="title"/>
          </p:nvPr>
        </p:nvSpPr>
        <p:spPr>
          <a:xfrm>
            <a:off x="1795464" y="125413"/>
            <a:ext cx="8537575" cy="660400"/>
          </a:xfrm>
        </p:spPr>
        <p:txBody>
          <a:bodyPr anchor="ctr">
            <a:normAutofit fontScale="90000"/>
          </a:bodyPr>
          <a:lstStyle/>
          <a:p>
            <a:r>
              <a:rPr lang="zh-CN" altLang="en-US" sz="4300">
                <a:ea typeface="宋体" pitchFamily="2" charset="-122"/>
              </a:rPr>
              <a:t>白刚玉应用领域的扩展</a:t>
            </a:r>
          </a:p>
        </p:txBody>
      </p:sp>
      <p:sp>
        <p:nvSpPr>
          <p:cNvPr id="19458" name="椭圆 25602"/>
          <p:cNvSpPr/>
          <p:nvPr/>
        </p:nvSpPr>
        <p:spPr>
          <a:xfrm>
            <a:off x="2265364" y="2017714"/>
            <a:ext cx="3355975" cy="3355975"/>
          </a:xfrm>
          <a:prstGeom prst="ellipse">
            <a:avLst/>
          </a:prstGeom>
          <a:noFill/>
          <a:ln w="63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9459" name="椭圆 25603"/>
          <p:cNvSpPr/>
          <p:nvPr/>
        </p:nvSpPr>
        <p:spPr>
          <a:xfrm>
            <a:off x="3535364" y="1676401"/>
            <a:ext cx="777875" cy="777875"/>
          </a:xfrm>
          <a:prstGeom prst="ellipse">
            <a:avLst/>
          </a:prstGeom>
          <a:solidFill>
            <a:schemeClr val="folHlink"/>
          </a:solidFill>
          <a:ln w="38100" cap="flat" cmpd="sng">
            <a:solidFill>
              <a:srgbClr val="D2E3E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9460" name="椭圆 25604"/>
          <p:cNvSpPr/>
          <p:nvPr/>
        </p:nvSpPr>
        <p:spPr>
          <a:xfrm>
            <a:off x="4992689" y="4048126"/>
            <a:ext cx="777875" cy="777875"/>
          </a:xfrm>
          <a:prstGeom prst="ellipse">
            <a:avLst/>
          </a:prstGeom>
          <a:solidFill>
            <a:schemeClr val="folHlink"/>
          </a:solidFill>
          <a:ln w="38100" cap="flat" cmpd="sng">
            <a:solidFill>
              <a:srgbClr val="D2E3E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9461" name="椭圆 25605"/>
          <p:cNvSpPr/>
          <p:nvPr/>
        </p:nvSpPr>
        <p:spPr>
          <a:xfrm>
            <a:off x="2070101" y="4086226"/>
            <a:ext cx="777875" cy="777875"/>
          </a:xfrm>
          <a:prstGeom prst="ellipse">
            <a:avLst/>
          </a:prstGeom>
          <a:solidFill>
            <a:schemeClr val="folHlink"/>
          </a:solidFill>
          <a:ln w="38100" cap="flat" cmpd="sng">
            <a:solidFill>
              <a:srgbClr val="D2E3E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cxnSp>
        <p:nvCxnSpPr>
          <p:cNvPr id="19462" name="直接箭头连接符 25606"/>
          <p:cNvCxnSpPr/>
          <p:nvPr/>
        </p:nvCxnSpPr>
        <p:spPr>
          <a:xfrm flipH="1" flipV="1">
            <a:off x="3963989" y="4306889"/>
            <a:ext cx="9525" cy="45243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63" name="直接箭头连接符 25607"/>
          <p:cNvCxnSpPr/>
          <p:nvPr/>
        </p:nvCxnSpPr>
        <p:spPr>
          <a:xfrm flipH="1">
            <a:off x="3951288" y="3260725"/>
            <a:ext cx="963612" cy="2428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64" name="直接箭头连接符 25608"/>
          <p:cNvCxnSpPr/>
          <p:nvPr/>
        </p:nvCxnSpPr>
        <p:spPr>
          <a:xfrm>
            <a:off x="2957513" y="3244850"/>
            <a:ext cx="495300" cy="10953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5" name="文本框 25609"/>
          <p:cNvSpPr txBox="1"/>
          <p:nvPr/>
        </p:nvSpPr>
        <p:spPr>
          <a:xfrm>
            <a:off x="3541713" y="1900238"/>
            <a:ext cx="80645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zh-CN" altLang="en-US" sz="1400">
                <a:solidFill>
                  <a:srgbClr val="003300"/>
                </a:solidFill>
              </a:rPr>
              <a:t>水刀</a:t>
            </a:r>
          </a:p>
        </p:txBody>
      </p:sp>
      <p:sp>
        <p:nvSpPr>
          <p:cNvPr id="19466" name="文本框 25610"/>
          <p:cNvSpPr txBox="1"/>
          <p:nvPr/>
        </p:nvSpPr>
        <p:spPr>
          <a:xfrm>
            <a:off x="2000251" y="4300538"/>
            <a:ext cx="9175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zh-CN" altLang="en-US" sz="1200">
                <a:solidFill>
                  <a:srgbClr val="003300"/>
                </a:solidFill>
              </a:rPr>
              <a:t>抛光</a:t>
            </a:r>
            <a:r>
              <a:rPr lang="zh-CN" altLang="en-US" sz="1400">
                <a:solidFill>
                  <a:srgbClr val="003300"/>
                </a:solidFill>
              </a:rPr>
              <a:t>材料</a:t>
            </a:r>
          </a:p>
        </p:txBody>
      </p:sp>
      <p:sp>
        <p:nvSpPr>
          <p:cNvPr id="19467" name="文本框 25611"/>
          <p:cNvSpPr txBox="1"/>
          <p:nvPr/>
        </p:nvSpPr>
        <p:spPr>
          <a:xfrm>
            <a:off x="4870450" y="4283075"/>
            <a:ext cx="102235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zh-CN" altLang="en-US" sz="1400">
                <a:solidFill>
                  <a:srgbClr val="003300"/>
                </a:solidFill>
              </a:rPr>
              <a:t>航空材料</a:t>
            </a:r>
          </a:p>
        </p:txBody>
      </p:sp>
      <p:grpSp>
        <p:nvGrpSpPr>
          <p:cNvPr id="19468" name="组合 25612"/>
          <p:cNvGrpSpPr/>
          <p:nvPr/>
        </p:nvGrpSpPr>
        <p:grpSpPr>
          <a:xfrm>
            <a:off x="1828801" y="2325689"/>
            <a:ext cx="1317625" cy="1590675"/>
            <a:chOff x="288" y="1536"/>
            <a:chExt cx="830" cy="1002"/>
          </a:xfrm>
        </p:grpSpPr>
        <p:sp>
          <p:nvSpPr>
            <p:cNvPr id="19469" name="矩形 25613"/>
            <p:cNvSpPr/>
            <p:nvPr/>
          </p:nvSpPr>
          <p:spPr>
            <a:xfrm>
              <a:off x="415" y="1674"/>
              <a:ext cx="605" cy="3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ea typeface="Arial" pitchFamily="34" charset="0"/>
                </a:rPr>
                <a:t>Title in here</a:t>
              </a:r>
            </a:p>
          </p:txBody>
        </p:sp>
        <p:sp>
          <p:nvSpPr>
            <p:cNvPr id="19470" name="椭圆 25614"/>
            <p:cNvSpPr/>
            <p:nvPr/>
          </p:nvSpPr>
          <p:spPr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9471" name="组合 25615"/>
            <p:cNvGrpSpPr/>
            <p:nvPr/>
          </p:nvGrpSpPr>
          <p:grpSpPr>
            <a:xfrm>
              <a:off x="313" y="1562"/>
              <a:ext cx="782" cy="976"/>
              <a:chOff x="3975" y="1593"/>
              <a:chExt cx="931" cy="1163"/>
            </a:xfrm>
          </p:grpSpPr>
          <p:pic>
            <p:nvPicPr>
              <p:cNvPr id="19472" name="图片 25616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9473" name="椭圆 25617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9474" name="图片 25618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9475" name="组合 25619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476" name="组合 25620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477" name="新月形 25621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78" name="新月形 25622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79" name="新月形 25623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80" name="新月形 25624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9481" name="组合 25625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482" name="新月形 25626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83" name="新月形 25627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84" name="新月形 25628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485" name="新月形 25629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9486" name="组合 25630"/>
            <p:cNvGrpSpPr/>
            <p:nvPr/>
          </p:nvGrpSpPr>
          <p:grpSpPr>
            <a:xfrm rot="-3733502" flipH="1" flipV="1">
              <a:off x="623" y="2099"/>
              <a:ext cx="605" cy="146"/>
              <a:chOff x="2532" y="1051"/>
              <a:chExt cx="893" cy="246"/>
            </a:xfrm>
          </p:grpSpPr>
          <p:grpSp>
            <p:nvGrpSpPr>
              <p:cNvPr id="19487" name="组合 2563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488" name="新月形 2563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89" name="新月形 2563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90" name="新月形 2563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91" name="新月形 2563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9492" name="组合 25636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493" name="新月形 2563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94" name="新月形 2563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95" name="新月形 2563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496" name="新月形 2564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9497" name="矩形 25641"/>
            <p:cNvSpPr/>
            <p:nvPr/>
          </p:nvSpPr>
          <p:spPr>
            <a:xfrm>
              <a:off x="440" y="1776"/>
              <a:ext cx="536" cy="184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/>
                <a:t>耐火材料</a:t>
              </a:r>
            </a:p>
          </p:txBody>
        </p:sp>
      </p:grpSp>
      <p:sp>
        <p:nvSpPr>
          <p:cNvPr id="19498" name="椭圆 25642"/>
          <p:cNvSpPr/>
          <p:nvPr/>
        </p:nvSpPr>
        <p:spPr>
          <a:xfrm>
            <a:off x="3313114" y="4641850"/>
            <a:ext cx="1298575" cy="1309688"/>
          </a:xfrm>
          <a:prstGeom prst="ellipse">
            <a:avLst/>
          </a:prstGeom>
          <a:solidFill>
            <a:srgbClr val="EAEAEA">
              <a:alpha val="50000"/>
            </a:srgb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grpSp>
        <p:nvGrpSpPr>
          <p:cNvPr id="19499" name="组合 25643"/>
          <p:cNvGrpSpPr/>
          <p:nvPr/>
        </p:nvGrpSpPr>
        <p:grpSpPr>
          <a:xfrm>
            <a:off x="3359151" y="4687888"/>
            <a:ext cx="1223963" cy="1528762"/>
            <a:chOff x="1252" y="3024"/>
            <a:chExt cx="771" cy="963"/>
          </a:xfrm>
        </p:grpSpPr>
        <p:sp>
          <p:nvSpPr>
            <p:cNvPr id="19500" name="矩形 25644"/>
            <p:cNvSpPr/>
            <p:nvPr/>
          </p:nvSpPr>
          <p:spPr>
            <a:xfrm>
              <a:off x="1322" y="3252"/>
              <a:ext cx="605" cy="3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ea typeface="Arial" pitchFamily="34" charset="0"/>
                </a:rPr>
                <a:t>Title in here</a:t>
              </a:r>
            </a:p>
          </p:txBody>
        </p:sp>
        <p:grpSp>
          <p:nvGrpSpPr>
            <p:cNvPr id="19501" name="组合 25645"/>
            <p:cNvGrpSpPr/>
            <p:nvPr/>
          </p:nvGrpSpPr>
          <p:grpSpPr>
            <a:xfrm>
              <a:off x="1252" y="3024"/>
              <a:ext cx="771" cy="963"/>
              <a:chOff x="3975" y="1593"/>
              <a:chExt cx="931" cy="1163"/>
            </a:xfrm>
          </p:grpSpPr>
          <p:pic>
            <p:nvPicPr>
              <p:cNvPr id="19502" name="图片 25646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9503" name="椭圆 25647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9504" name="图片 25648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9505" name="组合 25649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506" name="组合 25650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507" name="新月形 25651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08" name="新月形 25652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09" name="新月形 25653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10" name="新月形 25654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9511" name="组合 25655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512" name="新月形 25656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13" name="新月形 25657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14" name="新月形 25658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15" name="新月形 25659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9516" name="组合 25660"/>
            <p:cNvGrpSpPr/>
            <p:nvPr/>
          </p:nvGrpSpPr>
          <p:grpSpPr>
            <a:xfrm rot="-3733502" flipH="1" flipV="1">
              <a:off x="1553" y="3555"/>
              <a:ext cx="597" cy="144"/>
              <a:chOff x="2532" y="1051"/>
              <a:chExt cx="893" cy="246"/>
            </a:xfrm>
          </p:grpSpPr>
          <p:grpSp>
            <p:nvGrpSpPr>
              <p:cNvPr id="19517" name="组合 2566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518" name="新月形 2566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19" name="新月形 2566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20" name="新月形 2566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21" name="新月形 2566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9522" name="组合 25666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523" name="新月形 2566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24" name="新月形 2566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25" name="新月形 2566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26" name="新月形 2567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9527" name="矩形 25671"/>
            <p:cNvSpPr/>
            <p:nvPr/>
          </p:nvSpPr>
          <p:spPr>
            <a:xfrm>
              <a:off x="1377" y="3244"/>
              <a:ext cx="536" cy="184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/>
                <a:t>电瓷材料</a:t>
              </a:r>
            </a:p>
          </p:txBody>
        </p:sp>
      </p:grpSp>
      <p:grpSp>
        <p:nvGrpSpPr>
          <p:cNvPr id="19528" name="组合 25672"/>
          <p:cNvGrpSpPr/>
          <p:nvPr/>
        </p:nvGrpSpPr>
        <p:grpSpPr>
          <a:xfrm>
            <a:off x="4800600" y="2249489"/>
            <a:ext cx="1301750" cy="1577975"/>
            <a:chOff x="2160" y="1488"/>
            <a:chExt cx="820" cy="994"/>
          </a:xfrm>
        </p:grpSpPr>
        <p:sp>
          <p:nvSpPr>
            <p:cNvPr id="19529" name="矩形 25673"/>
            <p:cNvSpPr/>
            <p:nvPr/>
          </p:nvSpPr>
          <p:spPr>
            <a:xfrm>
              <a:off x="2182" y="1672"/>
              <a:ext cx="605" cy="3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lvl="0" algn="ctr"/>
              <a:r>
                <a:rPr lang="en-US" altLang="zh-CN">
                  <a:solidFill>
                    <a:schemeClr val="bg1"/>
                  </a:solidFill>
                  <a:ea typeface="Arial" pitchFamily="34" charset="0"/>
                </a:rPr>
                <a:t>Title in here</a:t>
              </a:r>
            </a:p>
          </p:txBody>
        </p:sp>
        <p:sp>
          <p:nvSpPr>
            <p:cNvPr id="19530" name="椭圆 25674"/>
            <p:cNvSpPr/>
            <p:nvPr/>
          </p:nvSpPr>
          <p:spPr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</p:txBody>
        </p:sp>
        <p:grpSp>
          <p:nvGrpSpPr>
            <p:cNvPr id="19531" name="组合 25675"/>
            <p:cNvGrpSpPr/>
            <p:nvPr/>
          </p:nvGrpSpPr>
          <p:grpSpPr>
            <a:xfrm>
              <a:off x="2189" y="1516"/>
              <a:ext cx="773" cy="966"/>
              <a:chOff x="3975" y="1593"/>
              <a:chExt cx="931" cy="1163"/>
            </a:xfrm>
          </p:grpSpPr>
          <p:pic>
            <p:nvPicPr>
              <p:cNvPr id="19532" name="图片 25676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9533" name="椭圆 25677"/>
              <p:cNvSpPr/>
              <p:nvPr/>
            </p:nvSpPr>
            <p:spPr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txBody>
              <a:bodyPr anchor="t"/>
              <a:lstStyle/>
              <a:p>
                <a:pPr lvl="0"/>
                <a:endParaRPr lang="zh-CN" altLang="en-US">
                  <a:ea typeface="Arial" pitchFamily="34" charset="0"/>
                </a:endParaRPr>
              </a:p>
            </p:txBody>
          </p:sp>
          <p:pic>
            <p:nvPicPr>
              <p:cNvPr id="19534" name="图片 25678" descr="light_shadow1"/>
              <p:cNvPicPr>
                <a:picLocks noChangeAspect="1"/>
              </p:cNvPicPr>
              <p:nvPr/>
            </p:nvPicPr>
            <p:blipFill>
              <a:blip r:embed="rId3"/>
              <a:srcRect t="14285"/>
              <a:stretch>
                <a:fillRect/>
              </a:stretch>
            </p:blipFill>
            <p:spPr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grpSp>
            <p:nvGrpSpPr>
              <p:cNvPr id="19535" name="组合 25679"/>
              <p:cNvGrpSpPr/>
              <p:nvPr/>
            </p:nvGrpSpPr>
            <p:grpSpPr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536" name="组合 25680"/>
                <p:cNvGrpSpPr/>
                <p:nvPr/>
              </p:nvGrpSpPr>
              <p:grpSpPr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537" name="新月形 25681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38" name="新月形 25682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39" name="新月形 25683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40" name="新月形 25684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  <p:grpSp>
              <p:nvGrpSpPr>
                <p:cNvPr id="19541" name="组合 25685"/>
                <p:cNvGrpSpPr/>
                <p:nvPr/>
              </p:nvGrpSpPr>
              <p:grpSpPr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542" name="新月形 25686"/>
                  <p:cNvSpPr/>
                  <p:nvPr/>
                </p:nvSpPr>
                <p:spPr>
                  <a:xfrm rot="5263130">
                    <a:off x="1851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43" name="新月形 25687"/>
                  <p:cNvSpPr/>
                  <p:nvPr/>
                </p:nvSpPr>
                <p:spPr>
                  <a:xfrm rot="6078281">
                    <a:off x="1987" y="226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44" name="新月形 25688"/>
                  <p:cNvSpPr/>
                  <p:nvPr/>
                </p:nvSpPr>
                <p:spPr>
                  <a:xfrm rot="6373927">
                    <a:off x="2063" y="228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  <p:sp>
                <p:nvSpPr>
                  <p:cNvPr id="19545" name="新月形 25689"/>
                  <p:cNvSpPr/>
                  <p:nvPr/>
                </p:nvSpPr>
                <p:spPr>
                  <a:xfrm rot="6906312">
                    <a:off x="2153" y="2317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anchor="t"/>
                  <a:lstStyle/>
                  <a:p>
                    <a:pPr lvl="0"/>
                    <a:endParaRPr lang="zh-CN" altLang="en-US">
                      <a:ea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9546" name="组合 25690"/>
            <p:cNvGrpSpPr/>
            <p:nvPr/>
          </p:nvGrpSpPr>
          <p:grpSpPr>
            <a:xfrm rot="-3733502" flipH="1" flipV="1">
              <a:off x="2490" y="2049"/>
              <a:ext cx="599" cy="144"/>
              <a:chOff x="2532" y="1051"/>
              <a:chExt cx="893" cy="246"/>
            </a:xfrm>
          </p:grpSpPr>
          <p:grpSp>
            <p:nvGrpSpPr>
              <p:cNvPr id="19547" name="组合 25691"/>
              <p:cNvGrpSpPr/>
              <p:nvPr/>
            </p:nvGrpSpPr>
            <p:grpSpPr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548" name="新月形 25692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49" name="新月形 25693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50" name="新月形 25694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51" name="新月形 25695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  <p:grpSp>
            <p:nvGrpSpPr>
              <p:cNvPr id="19552" name="组合 25696"/>
              <p:cNvGrpSpPr/>
              <p:nvPr/>
            </p:nvGrpSpPr>
            <p:grpSpPr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553" name="新月形 25697"/>
                <p:cNvSpPr/>
                <p:nvPr/>
              </p:nvSpPr>
              <p:spPr>
                <a:xfrm rot="5263130">
                  <a:off x="1851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54" name="新月形 25698"/>
                <p:cNvSpPr/>
                <p:nvPr/>
              </p:nvSpPr>
              <p:spPr>
                <a:xfrm rot="6078281">
                  <a:off x="1987" y="2265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55" name="新月形 25699"/>
                <p:cNvSpPr/>
                <p:nvPr/>
              </p:nvSpPr>
              <p:spPr>
                <a:xfrm rot="6373927">
                  <a:off x="2063" y="228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  <p:sp>
              <p:nvSpPr>
                <p:cNvPr id="19556" name="新月形 25700"/>
                <p:cNvSpPr/>
                <p:nvPr/>
              </p:nvSpPr>
              <p:spPr>
                <a:xfrm rot="6906312">
                  <a:off x="2153" y="2317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anchor="t"/>
                <a:lstStyle/>
                <a:p>
                  <a:pPr lvl="0"/>
                  <a:endParaRPr lang="zh-CN" altLang="en-US"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9557" name="矩形 25701"/>
            <p:cNvSpPr/>
            <p:nvPr/>
          </p:nvSpPr>
          <p:spPr>
            <a:xfrm>
              <a:off x="2325" y="1756"/>
              <a:ext cx="536" cy="184"/>
            </a:xfrm>
            <a:prstGeom prst="rect">
              <a:avLst/>
            </a:prstGeom>
            <a:noFill/>
            <a:ln w="9525">
              <a:noFill/>
              <a:miter/>
            </a:ln>
            <a:scene3d>
              <a:camera prst="legacyObliqueTopRight">
                <a:rot lat="0" lon="0" rev="0"/>
              </a:camera>
              <a:lightRig rig="legacyFlat2" dir="t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CCFF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/>
              <a:r>
                <a:rPr lang="zh-CN" altLang="en-US"/>
                <a:t>研磨材料</a:t>
              </a:r>
            </a:p>
          </p:txBody>
        </p:sp>
      </p:grpSp>
      <p:sp>
        <p:nvSpPr>
          <p:cNvPr id="19558" name="圆角矩形 25702"/>
          <p:cNvSpPr/>
          <p:nvPr/>
        </p:nvSpPr>
        <p:spPr>
          <a:xfrm>
            <a:off x="6196014" y="2854960"/>
            <a:ext cx="3970337" cy="372745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0583" name="矩形 25703"/>
          <p:cNvSpPr/>
          <p:nvPr/>
        </p:nvSpPr>
        <p:spPr>
          <a:xfrm>
            <a:off x="6281739" y="1704975"/>
            <a:ext cx="3700463" cy="45735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endParaRPr lang="zh-CN" altLang="en-US"/>
          </a:p>
          <a:p>
            <a:pPr lvl="0">
              <a:lnSpc>
                <a:spcPct val="120000"/>
              </a:lnSpc>
            </a:pPr>
            <a:r>
              <a:rPr lang="zh-CN" altLang="en-US"/>
              <a:t>一、耐火材料</a:t>
            </a:r>
            <a:r>
              <a:rPr lang="zh-CN" altLang="en-US">
                <a:solidFill>
                  <a:srgbClr val="D7181F"/>
                </a:solidFill>
              </a:rPr>
              <a:t>：</a:t>
            </a:r>
          </a:p>
          <a:p>
            <a:pPr lvl="0">
              <a:lnSpc>
                <a:spcPct val="120000"/>
              </a:lnSpc>
            </a:pPr>
            <a:r>
              <a:rPr lang="en-US" altLang="zh-CN" sz="1600">
                <a:solidFill>
                  <a:srgbClr val="D7181F"/>
                </a:solidFill>
              </a:rPr>
              <a:t>1.</a:t>
            </a:r>
            <a:r>
              <a:rPr lang="zh-CN" altLang="en-US" sz="1600">
                <a:solidFill>
                  <a:srgbClr val="D7181F"/>
                </a:solidFill>
              </a:rPr>
              <a:t>钢铁工业用耐火材料</a:t>
            </a:r>
            <a:r>
              <a:rPr lang="en-US" altLang="zh-CN" sz="1600">
                <a:solidFill>
                  <a:srgbClr val="D7181F"/>
                </a:solidFill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altLang="zh-CN" sz="1600"/>
              <a:t>    - </a:t>
            </a:r>
            <a:r>
              <a:rPr lang="zh-CN" altLang="en-US" sz="1400"/>
              <a:t>炼铁、炼钢系统用耐火材料</a:t>
            </a:r>
            <a:endParaRPr lang="en-US" altLang="zh-CN" sz="1400"/>
          </a:p>
          <a:p>
            <a:pPr lvl="0">
              <a:lnSpc>
                <a:spcPct val="120000"/>
              </a:lnSpc>
            </a:pPr>
            <a:r>
              <a:rPr lang="en-US" altLang="zh-CN" sz="1400"/>
              <a:t>    - </a:t>
            </a:r>
            <a:r>
              <a:rPr lang="zh-CN" altLang="en-US" sz="1400"/>
              <a:t>炉外精炼、连铸系统用耐火材料</a:t>
            </a:r>
          </a:p>
          <a:p>
            <a:pPr lvl="0">
              <a:lnSpc>
                <a:spcPct val="120000"/>
              </a:lnSpc>
            </a:pPr>
            <a:r>
              <a:rPr lang="zh-CN" altLang="en-US" sz="1400"/>
              <a:t>    </a:t>
            </a:r>
            <a:r>
              <a:rPr lang="en-US" altLang="zh-CN" sz="1400"/>
              <a:t>- </a:t>
            </a:r>
            <a:r>
              <a:rPr lang="zh-CN" altLang="en-US" sz="1400"/>
              <a:t>轧钢系统用耐火材料</a:t>
            </a:r>
            <a:endParaRPr lang="en-US" altLang="zh-CN" sz="1600"/>
          </a:p>
          <a:p>
            <a:pPr lvl="0"/>
            <a:r>
              <a:rPr lang="en-US" altLang="zh-CN" sz="1600">
                <a:solidFill>
                  <a:srgbClr val="FD69FD"/>
                </a:solidFill>
              </a:rPr>
              <a:t>2.</a:t>
            </a:r>
            <a:r>
              <a:rPr lang="zh-CN" altLang="en-US" sz="1600">
                <a:solidFill>
                  <a:srgbClr val="FD69FD"/>
                </a:solidFill>
              </a:rPr>
              <a:t>有色冶金工业用耐火材料</a:t>
            </a:r>
            <a:r>
              <a:rPr lang="en-US" altLang="zh-CN" sz="1600"/>
              <a:t>    </a:t>
            </a:r>
          </a:p>
          <a:p>
            <a:pPr lvl="0"/>
            <a:r>
              <a:rPr lang="en-US" altLang="zh-CN" sz="1600"/>
              <a:t>    -  </a:t>
            </a:r>
            <a:r>
              <a:rPr lang="zh-CN" altLang="en-US" sz="1400"/>
              <a:t>冶炼铝、铜、铅、锌等用耐火材料</a:t>
            </a:r>
            <a:endParaRPr lang="en-US" altLang="zh-CN" sz="1600"/>
          </a:p>
          <a:p>
            <a:pPr lvl="0"/>
            <a:r>
              <a:rPr lang="en-US" altLang="zh-CN" sz="1600">
                <a:solidFill>
                  <a:srgbClr val="1D8EC5"/>
                </a:solidFill>
              </a:rPr>
              <a:t>3.</a:t>
            </a:r>
            <a:r>
              <a:rPr lang="zh-CN" altLang="en-US" sz="1600">
                <a:solidFill>
                  <a:srgbClr val="1D8EC5"/>
                </a:solidFill>
              </a:rPr>
              <a:t>建材工业窑炉用耐火材料</a:t>
            </a:r>
            <a:endParaRPr lang="en-US" altLang="zh-CN" sz="1600">
              <a:solidFill>
                <a:srgbClr val="D7181F"/>
              </a:solidFill>
            </a:endParaRPr>
          </a:p>
          <a:p>
            <a:pPr lvl="0"/>
            <a:r>
              <a:rPr lang="en-US" altLang="zh-CN" sz="1600"/>
              <a:t>    - </a:t>
            </a:r>
            <a:r>
              <a:rPr lang="zh-CN" altLang="en-US" sz="1400"/>
              <a:t>水泥窑、陶瓷窑、玻璃窑用耐火材料</a:t>
            </a:r>
          </a:p>
          <a:p>
            <a:pPr lvl="0"/>
            <a:r>
              <a:rPr lang="en-US" altLang="zh-CN" sz="1400"/>
              <a:t>   - </a:t>
            </a:r>
            <a:r>
              <a:rPr lang="zh-CN" altLang="en-US" sz="1400"/>
              <a:t>其他如焦炉、碳素用窑炉、石油化工窑炉</a:t>
            </a:r>
          </a:p>
          <a:p>
            <a:pPr lvl="0"/>
            <a:r>
              <a:rPr lang="zh-CN" altLang="en-US" sz="1600"/>
              <a:t>二、磨料</a:t>
            </a:r>
            <a:r>
              <a:rPr lang="zh-CN" altLang="en-US" sz="1600">
                <a:solidFill>
                  <a:srgbClr val="D7181F"/>
                </a:solidFill>
              </a:rPr>
              <a:t>：</a:t>
            </a:r>
          </a:p>
          <a:p>
            <a:pPr lvl="0"/>
            <a:r>
              <a:rPr lang="zh-CN" altLang="en-US" sz="1600"/>
              <a:t>     </a:t>
            </a:r>
            <a:r>
              <a:rPr lang="zh-CN" altLang="en-US" sz="1400"/>
              <a:t>砂轮、抛光、水刀、防腐材料等</a:t>
            </a:r>
          </a:p>
        </p:txBody>
      </p:sp>
      <p:sp>
        <p:nvSpPr>
          <p:cNvPr id="19560" name="圆角矩形 25704"/>
          <p:cNvSpPr/>
          <p:nvPr/>
        </p:nvSpPr>
        <p:spPr>
          <a:xfrm>
            <a:off x="6238241" y="2270125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4C4727"/>
              </a:gs>
              <a:gs pos="100000">
                <a:schemeClr val="tx2"/>
              </a:gs>
            </a:gsLst>
            <a:lin ang="5400000" scaled="1"/>
            <a:tileRect/>
          </a:gradFill>
          <a:ln w="19050" cap="flat" cmpd="sng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19561" name="文本框 25705"/>
          <p:cNvSpPr txBox="1"/>
          <p:nvPr/>
        </p:nvSpPr>
        <p:spPr>
          <a:xfrm>
            <a:off x="6832601" y="1216025"/>
            <a:ext cx="2443163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zh-CN" sz="2400">
              <a:solidFill>
                <a:srgbClr val="FFFFFF"/>
              </a:solidFill>
            </a:endParaRPr>
          </a:p>
          <a:p>
            <a:pPr lvl="0" algn="ctr">
              <a:spcBef>
                <a:spcPct val="50000"/>
              </a:spcBef>
            </a:pPr>
            <a:endParaRPr lang="zh-CN" altLang="zh-CN" sz="2400">
              <a:solidFill>
                <a:srgbClr val="FFFFFF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zh-CN" altLang="zh-CN" sz="2400">
                <a:solidFill>
                  <a:srgbClr val="FFFFFF"/>
                </a:solidFill>
              </a:rPr>
              <a:t>应用领域</a:t>
            </a:r>
          </a:p>
        </p:txBody>
      </p:sp>
      <p:pic>
        <p:nvPicPr>
          <p:cNvPr id="19562" name="图片 25706" descr="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048000"/>
            <a:ext cx="1524000" cy="1335088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/>
          <p:nvPr/>
        </p:nvSpPr>
        <p:spPr>
          <a:xfrm>
            <a:off x="2231391" y="226695"/>
            <a:ext cx="7908925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上年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</a:rPr>
              <a:t>度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价格保持基本平稳</a:t>
            </a:r>
          </a:p>
        </p:txBody>
      </p:sp>
      <p:graphicFrame>
        <p:nvGraphicFramePr>
          <p:cNvPr id="8" name="表格 7"/>
          <p:cNvGraphicFramePr/>
          <p:nvPr/>
        </p:nvGraphicFramePr>
        <p:xfrm>
          <a:off x="1881189" y="2116139"/>
          <a:ext cx="8259445" cy="3559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505">
                <a:tc rowSpan="2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                指标</a:t>
                      </a:r>
                    </a:p>
                    <a:p>
                      <a:pPr indent="0" algn="l">
                        <a:buNone/>
                      </a:pPr>
                      <a:endParaRPr 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  <a:p>
                      <a:pPr indent="0" algn="l">
                        <a:buNone/>
                      </a:pPr>
                      <a:endParaRPr 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月份    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</a:rPr>
                        <a:t>刚玉用氧化铝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</a:rPr>
                        <a:t>白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刚玉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  <a:sym typeface="+mn-ea"/>
                        </a:rPr>
                        <a:t>钠含量小于</a:t>
                      </a:r>
                      <a:r>
                        <a:rPr lang="en-US" altLang="zh-CN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  <a:sym typeface="+mn-ea"/>
                        </a:rPr>
                        <a:t>0.3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%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  <a:sym typeface="+mn-ea"/>
                        </a:rPr>
                        <a:t>钠含量小于</a:t>
                      </a:r>
                      <a:r>
                        <a:rPr lang="en-US" altLang="zh-CN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宋体" pitchFamily="2" charset="-122"/>
                          <a:cs typeface="宋体" pitchFamily="2" charset="-122"/>
                          <a:sym typeface="+mn-ea"/>
                        </a:rPr>
                        <a:t>0.4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  <a:sym typeface="+mn-ea"/>
                        </a:rPr>
                        <a:t>%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  <a:sym typeface="+mn-ea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块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段砂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粒度砂</a:t>
                      </a:r>
                      <a:r>
                        <a:rPr lang="zh-CN" alt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（粗细号）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1月份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2400-2450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2380左右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3550-3600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3950-4050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4550-5600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2月份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2450-2480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2350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  <a:sym typeface="+mn-ea"/>
                        </a:rPr>
                        <a:t>左右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  <a:sym typeface="+mn-ea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  <a:sym typeface="+mn-ea"/>
                        </a:rPr>
                        <a:t>3450-3500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4050-4150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4600-5400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3月份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2380-2450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2390左右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3500-3550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  <a:sym typeface="+mn-ea"/>
                        </a:rPr>
                        <a:t>4200左右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  <a:sym typeface="+mn-ea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4650-5500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宋体" pitchFamily="2" charset="-122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4月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  <a:sym typeface="+mn-ea"/>
                        </a:rPr>
                        <a:t>份</a:t>
                      </a:r>
                      <a:endParaRPr lang="en-US" altLang="en-US" sz="1350" b="1">
                        <a:solidFill>
                          <a:srgbClr val="C00000"/>
                        </a:solidFill>
                        <a:uFillTx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  <a:sym typeface="+mn-ea"/>
                      </a:endParaRP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2400-2450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2380</a:t>
                      </a: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  <a:sym typeface="+mn-ea"/>
                        </a:rPr>
                        <a:t>左右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3600-3700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4200-4250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350" b="1">
                          <a:solidFill>
                            <a:srgbClr val="C00000"/>
                          </a:solidFill>
                          <a:uFillTx/>
                          <a:latin typeface="微软雅黑" pitchFamily="34" charset="-122"/>
                          <a:ea typeface="微软雅黑" pitchFamily="34" charset="-122"/>
                          <a:cs typeface="宋体" pitchFamily="2" charset="-122"/>
                        </a:rPr>
                        <a:t>4600-5500</a:t>
                      </a:r>
                    </a:p>
                  </a:txBody>
                  <a:tcPr marL="51443" marR="5144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1881505" y="2103438"/>
            <a:ext cx="1360488" cy="839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/>
          <p:nvPr/>
        </p:nvSpPr>
        <p:spPr>
          <a:xfrm>
            <a:off x="2330451" y="152400"/>
            <a:ext cx="7908925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</a:rPr>
              <a:t>年一季度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价格保持基本平稳</a:t>
            </a:r>
          </a:p>
        </p:txBody>
      </p:sp>
      <p:sp>
        <p:nvSpPr>
          <p:cNvPr id="23554" name="文本框 6"/>
          <p:cNvSpPr txBox="1"/>
          <p:nvPr/>
        </p:nvSpPr>
        <p:spPr>
          <a:xfrm>
            <a:off x="3349626" y="1631950"/>
            <a:ext cx="5768975" cy="1079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1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2018年熟矾土及棕刚玉价格变化表（单位：元/吨）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65" y="1630681"/>
            <a:ext cx="7395210" cy="49701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09545" y="986790"/>
            <a:ext cx="728218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0070C0"/>
                </a:solidFill>
              </a:rPr>
              <a:t>截止 3 月底，白刚玉 99%min Na 0.35%max    段砂 主流价格为：4,050-4,150 元/吨含税出厂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/>
          <p:nvPr/>
        </p:nvSpPr>
        <p:spPr>
          <a:xfrm>
            <a:off x="2190116" y="243205"/>
            <a:ext cx="7908925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1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en-US" sz="21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100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一季度刚玉的产量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61" y="2070101"/>
            <a:ext cx="9829165" cy="4530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1146" y="1043305"/>
            <a:ext cx="400494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0070C0"/>
                </a:solidFill>
              </a:rPr>
              <a:t>2021 年 3 月份中国白刚玉生产商产量</a:t>
            </a:r>
          </a:p>
          <a:p>
            <a:r>
              <a:rPr lang="zh-CN" altLang="en-US">
                <a:solidFill>
                  <a:srgbClr val="0070C0"/>
                </a:solidFill>
              </a:rPr>
              <a:t>为67,000吨，较2021年2月上涨14.53%，较2020年3月上涨7.54%。</a:t>
            </a:r>
          </a:p>
          <a:p>
            <a:r>
              <a:rPr lang="zh-CN" altLang="en-US">
                <a:solidFill>
                  <a:srgbClr val="0070C0"/>
                </a:solidFill>
              </a:rPr>
              <a:t>由于需求恢复且假期结束，3 月份多数生产商增产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91175" y="1041400"/>
            <a:ext cx="5298440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2021 年 3 月份，山东白刚玉生产商产量为 20,400 吨，环比上涨</a:t>
            </a:r>
          </a:p>
          <a:p>
            <a:r>
              <a:rPr lang="zh-CN" altLang="en-US">
                <a:solidFill>
                  <a:srgbClr val="00B050"/>
                </a:solidFill>
              </a:rPr>
              <a:t>2.00%，同比上涨 3.55%；河南白刚玉生产商产量为 45,400 吨，环</a:t>
            </a:r>
          </a:p>
          <a:p>
            <a:r>
              <a:rPr lang="zh-CN" altLang="en-US">
                <a:solidFill>
                  <a:srgbClr val="00B050"/>
                </a:solidFill>
              </a:rPr>
              <a:t>比上涨 19.79%，同比上涨 9.66%；辽宁地区白刚玉生产商产量为 0；</a:t>
            </a:r>
          </a:p>
          <a:p>
            <a:r>
              <a:rPr lang="zh-CN" altLang="en-US">
                <a:solidFill>
                  <a:srgbClr val="00B050"/>
                </a:solidFill>
              </a:rPr>
              <a:t>其它地区白刚玉生产商产量为 1,200 吨，环比上涨 100%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4" descr="图片1F.gif"/>
          <p:cNvPicPr>
            <a:picLocks noChangeAspect="1"/>
          </p:cNvPicPr>
          <p:nvPr/>
        </p:nvPicPr>
        <p:blipFill>
          <a:blip r:embed="rId2" cstate="print"/>
          <a:srcRect t="2749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768090" y="1391286"/>
            <a:ext cx="7120890" cy="835373"/>
          </a:xfrm>
          <a:prstGeom prst="rect">
            <a:avLst/>
          </a:prstGeom>
          <a:noFill/>
        </p:spPr>
        <p:txBody>
          <a:bodyPr wrap="square" lIns="95774" tIns="47887" rIns="95774" bIns="47887">
            <a:spAutoFit/>
          </a:bodyPr>
          <a:lstStyle/>
          <a:p>
            <a:pPr defTabSz="1072515" eaLnBrk="1" fontAlgn="auto" hangingPunct="1">
              <a:spcBef>
                <a:spcPct val="50000"/>
              </a:spcBef>
              <a:spcAft>
                <a:spcPts val="0"/>
              </a:spcAft>
              <a:buSzPct val="75000"/>
              <a:buFontTx/>
              <a:buChar char="•"/>
              <a:defRPr/>
            </a:pPr>
            <a:r>
              <a:rPr lang="zh-CN" altLang="en-US" sz="4800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升级转型  “创新”先行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1000" y="285750"/>
            <a:ext cx="8997950" cy="7508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5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6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天变，道亦变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2066" y="4710430"/>
            <a:ext cx="6327775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中国制造向中国创造转变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中国速度向中国质量转变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中国产品向中国品牌转变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32769"/>
          <p:cNvSpPr>
            <a:spLocks noGrp="1"/>
          </p:cNvSpPr>
          <p:nvPr>
            <p:ph type="title"/>
          </p:nvPr>
        </p:nvSpPr>
        <p:spPr>
          <a:xfrm>
            <a:off x="1886269" y="96838"/>
            <a:ext cx="8537575" cy="660400"/>
          </a:xfrm>
        </p:spPr>
        <p:txBody>
          <a:bodyPr anchor="ctr"/>
          <a:lstStyle/>
          <a:p>
            <a:r>
              <a:rPr lang="en-US" altLang="zh-CN" sz="3600">
                <a:solidFill>
                  <a:srgbClr val="92D050"/>
                </a:solidFill>
              </a:rPr>
              <a:t>WFA</a:t>
            </a:r>
            <a:r>
              <a:rPr lang="zh-CN" altLang="en-US" sz="3600">
                <a:solidFill>
                  <a:srgbClr val="92D050"/>
                </a:solidFill>
              </a:rPr>
              <a:t>国际</a:t>
            </a:r>
            <a:r>
              <a:rPr lang="zh-CN" altLang="en-US" sz="3600">
                <a:solidFill>
                  <a:srgbClr val="92D050"/>
                </a:solidFill>
                <a:ea typeface="宋体" pitchFamily="2" charset="-122"/>
              </a:rPr>
              <a:t>分布图</a:t>
            </a:r>
          </a:p>
        </p:txBody>
      </p:sp>
      <p:grpSp>
        <p:nvGrpSpPr>
          <p:cNvPr id="27650" name="组合 32770"/>
          <p:cNvGrpSpPr/>
          <p:nvPr/>
        </p:nvGrpSpPr>
        <p:grpSpPr>
          <a:xfrm>
            <a:off x="2438400" y="2778125"/>
            <a:ext cx="6838950" cy="3365500"/>
            <a:chOff x="664" y="1951"/>
            <a:chExt cx="4308" cy="2120"/>
          </a:xfrm>
        </p:grpSpPr>
        <p:sp>
          <p:nvSpPr>
            <p:cNvPr id="27651" name="任意多边形 32771"/>
            <p:cNvSpPr/>
            <p:nvPr/>
          </p:nvSpPr>
          <p:spPr>
            <a:xfrm>
              <a:off x="743" y="2045"/>
              <a:ext cx="1267" cy="1938"/>
            </a:xfrm>
            <a:custGeom>
              <a:avLst/>
              <a:gdLst/>
              <a:ahLst/>
              <a:cxnLst/>
              <a:rect l="0" t="0" r="0" b="0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2" name="任意多边形 32772"/>
            <p:cNvSpPr/>
            <p:nvPr/>
          </p:nvSpPr>
          <p:spPr>
            <a:xfrm>
              <a:off x="703" y="2230"/>
              <a:ext cx="34" cy="28"/>
            </a:xfrm>
            <a:custGeom>
              <a:avLst/>
              <a:gdLst/>
              <a:ahLst/>
              <a:cxnLst/>
              <a:rect l="0" t="0" r="0" b="0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3" name="任意多边形 32773"/>
            <p:cNvSpPr/>
            <p:nvPr/>
          </p:nvSpPr>
          <p:spPr>
            <a:xfrm>
              <a:off x="1010" y="2353"/>
              <a:ext cx="39" cy="32"/>
            </a:xfrm>
            <a:custGeom>
              <a:avLst/>
              <a:gdLst/>
              <a:ahLst/>
              <a:cxnLst/>
              <a:rect l="0" t="0" r="0" b="0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4" name="任意多边形 32774"/>
            <p:cNvSpPr/>
            <p:nvPr/>
          </p:nvSpPr>
          <p:spPr>
            <a:xfrm>
              <a:off x="1792" y="2409"/>
              <a:ext cx="98" cy="74"/>
            </a:xfrm>
            <a:custGeom>
              <a:avLst/>
              <a:gdLst/>
              <a:ahLst/>
              <a:cxnLst/>
              <a:rect l="0" t="0" r="0" b="0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任意多边形 32775"/>
            <p:cNvSpPr/>
            <p:nvPr/>
          </p:nvSpPr>
          <p:spPr>
            <a:xfrm>
              <a:off x="1318" y="2793"/>
              <a:ext cx="158" cy="84"/>
            </a:xfrm>
            <a:custGeom>
              <a:avLst/>
              <a:gdLst/>
              <a:ahLst/>
              <a:cxnLst/>
              <a:rect l="0" t="0" r="0" b="0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任意多边形 32776"/>
            <p:cNvSpPr/>
            <p:nvPr/>
          </p:nvSpPr>
          <p:spPr>
            <a:xfrm>
              <a:off x="1448" y="2857"/>
              <a:ext cx="99" cy="41"/>
            </a:xfrm>
            <a:custGeom>
              <a:avLst/>
              <a:gdLst/>
              <a:ahLst/>
              <a:cxnLst/>
              <a:rect l="0" t="0" r="0" b="0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任意多边形 32777"/>
            <p:cNvSpPr/>
            <p:nvPr/>
          </p:nvSpPr>
          <p:spPr>
            <a:xfrm>
              <a:off x="1553" y="2883"/>
              <a:ext cx="38" cy="18"/>
            </a:xfrm>
            <a:custGeom>
              <a:avLst/>
              <a:gdLst/>
              <a:ahLst/>
              <a:cxnLst/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任意多边形 32778"/>
            <p:cNvSpPr/>
            <p:nvPr/>
          </p:nvSpPr>
          <p:spPr>
            <a:xfrm>
              <a:off x="1609" y="2886"/>
              <a:ext cx="12" cy="25"/>
            </a:xfrm>
            <a:custGeom>
              <a:avLst/>
              <a:gdLst/>
              <a:ahLst/>
              <a:cxnLst/>
              <a:rect l="0" t="0" r="0" b="0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任意多边形 32779"/>
            <p:cNvSpPr/>
            <p:nvPr/>
          </p:nvSpPr>
          <p:spPr>
            <a:xfrm>
              <a:off x="1426" y="2040"/>
              <a:ext cx="180" cy="88"/>
            </a:xfrm>
            <a:custGeom>
              <a:avLst/>
              <a:gdLst/>
              <a:ahLst/>
              <a:cxnLst/>
              <a:rect l="0" t="0" r="0" b="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任意多边形 32780"/>
            <p:cNvSpPr/>
            <p:nvPr/>
          </p:nvSpPr>
          <p:spPr>
            <a:xfrm>
              <a:off x="1506" y="1999"/>
              <a:ext cx="146" cy="60"/>
            </a:xfrm>
            <a:custGeom>
              <a:avLst/>
              <a:gdLst/>
              <a:ahLst/>
              <a:cxnLst/>
              <a:rect l="0" t="0" r="0" b="0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任意多边形 32781"/>
            <p:cNvSpPr/>
            <p:nvPr/>
          </p:nvSpPr>
          <p:spPr>
            <a:xfrm>
              <a:off x="1711" y="2069"/>
              <a:ext cx="233" cy="190"/>
            </a:xfrm>
            <a:custGeom>
              <a:avLst/>
              <a:gdLst/>
              <a:ahLst/>
              <a:cxnLst/>
              <a:rect l="0" t="0" r="0" b="0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任意多边形 32782"/>
            <p:cNvSpPr/>
            <p:nvPr/>
          </p:nvSpPr>
          <p:spPr>
            <a:xfrm>
              <a:off x="1709" y="1987"/>
              <a:ext cx="44" cy="37"/>
            </a:xfrm>
            <a:custGeom>
              <a:avLst/>
              <a:gdLst/>
              <a:ahLst/>
              <a:cxnLst/>
              <a:rect l="0" t="0" r="0" b="0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任意多边形 32783"/>
            <p:cNvSpPr/>
            <p:nvPr/>
          </p:nvSpPr>
          <p:spPr>
            <a:xfrm>
              <a:off x="1625" y="2057"/>
              <a:ext cx="65" cy="42"/>
            </a:xfrm>
            <a:custGeom>
              <a:avLst/>
              <a:gdLst/>
              <a:ahLst/>
              <a:cxnLst/>
              <a:rect l="0" t="0" r="0" b="0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任意多边形 32784"/>
            <p:cNvSpPr/>
            <p:nvPr/>
          </p:nvSpPr>
          <p:spPr>
            <a:xfrm>
              <a:off x="1693" y="2065"/>
              <a:ext cx="54" cy="25"/>
            </a:xfrm>
            <a:custGeom>
              <a:avLst/>
              <a:gdLst/>
              <a:ahLst/>
              <a:cxnLst/>
              <a:rect l="0" t="0" r="0" b="0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任意多边形 32785"/>
            <p:cNvSpPr/>
            <p:nvPr/>
          </p:nvSpPr>
          <p:spPr>
            <a:xfrm>
              <a:off x="1664" y="2029"/>
              <a:ext cx="64" cy="34"/>
            </a:xfrm>
            <a:custGeom>
              <a:avLst/>
              <a:gdLst/>
              <a:ahLst/>
              <a:cxnLst/>
              <a:rect l="0" t="0" r="0" b="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任意多边形 32786"/>
            <p:cNvSpPr/>
            <p:nvPr/>
          </p:nvSpPr>
          <p:spPr>
            <a:xfrm>
              <a:off x="1637" y="1997"/>
              <a:ext cx="44" cy="24"/>
            </a:xfrm>
            <a:custGeom>
              <a:avLst/>
              <a:gdLst/>
              <a:ahLst/>
              <a:cxnLst/>
              <a:rect l="0" t="0" r="0" b="0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任意多边形 32787"/>
            <p:cNvSpPr/>
            <p:nvPr/>
          </p:nvSpPr>
          <p:spPr>
            <a:xfrm>
              <a:off x="1751" y="2000"/>
              <a:ext cx="114" cy="77"/>
            </a:xfrm>
            <a:custGeom>
              <a:avLst/>
              <a:gdLst/>
              <a:ahLst/>
              <a:cxnLst/>
              <a:rect l="0" t="0" r="0" b="0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任意多边形 32788"/>
            <p:cNvSpPr/>
            <p:nvPr/>
          </p:nvSpPr>
          <p:spPr>
            <a:xfrm>
              <a:off x="664" y="2245"/>
              <a:ext cx="25" cy="15"/>
            </a:xfrm>
            <a:custGeom>
              <a:avLst/>
              <a:gdLst/>
              <a:ahLst/>
              <a:cxnLst/>
              <a:rect l="0" t="0" r="0" b="0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任意多边形 32789"/>
            <p:cNvSpPr/>
            <p:nvPr/>
          </p:nvSpPr>
          <p:spPr>
            <a:xfrm>
              <a:off x="1421" y="2756"/>
              <a:ext cx="16" cy="12"/>
            </a:xfrm>
            <a:custGeom>
              <a:avLst/>
              <a:gdLst/>
              <a:ahLst/>
              <a:cxnLst/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任意多边形 32790"/>
            <p:cNvSpPr/>
            <p:nvPr/>
          </p:nvSpPr>
          <p:spPr>
            <a:xfrm>
              <a:off x="1424" y="2781"/>
              <a:ext cx="16" cy="12"/>
            </a:xfrm>
            <a:custGeom>
              <a:avLst/>
              <a:gdLst/>
              <a:ahLst/>
              <a:cxnLst/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任意多边形 32791"/>
            <p:cNvSpPr/>
            <p:nvPr/>
          </p:nvSpPr>
          <p:spPr>
            <a:xfrm>
              <a:off x="1628" y="2913"/>
              <a:ext cx="15" cy="12"/>
            </a:xfrm>
            <a:custGeom>
              <a:avLst/>
              <a:gdLst/>
              <a:ahLst/>
              <a:cxnLst/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任意多边形 32792"/>
            <p:cNvSpPr/>
            <p:nvPr/>
          </p:nvSpPr>
          <p:spPr>
            <a:xfrm>
              <a:off x="1752" y="2429"/>
              <a:ext cx="38" cy="18"/>
            </a:xfrm>
            <a:custGeom>
              <a:avLst/>
              <a:gdLst/>
              <a:ahLst/>
              <a:cxnLst/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任意多边形 32793"/>
            <p:cNvSpPr/>
            <p:nvPr/>
          </p:nvSpPr>
          <p:spPr>
            <a:xfrm>
              <a:off x="1652" y="2224"/>
              <a:ext cx="38" cy="18"/>
            </a:xfrm>
            <a:custGeom>
              <a:avLst/>
              <a:gdLst/>
              <a:ahLst/>
              <a:cxnLst/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任意多边形 32794"/>
            <p:cNvSpPr/>
            <p:nvPr/>
          </p:nvSpPr>
          <p:spPr>
            <a:xfrm>
              <a:off x="1717" y="2045"/>
              <a:ext cx="39" cy="18"/>
            </a:xfrm>
            <a:custGeom>
              <a:avLst/>
              <a:gdLst/>
              <a:ahLst/>
              <a:cxnLst/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任意多边形 32795"/>
            <p:cNvSpPr/>
            <p:nvPr/>
          </p:nvSpPr>
          <p:spPr>
            <a:xfrm>
              <a:off x="1780" y="2153"/>
              <a:ext cx="38" cy="18"/>
            </a:xfrm>
            <a:custGeom>
              <a:avLst/>
              <a:gdLst/>
              <a:ahLst/>
              <a:cxnLst/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任意多边形 32796"/>
            <p:cNvSpPr/>
            <p:nvPr/>
          </p:nvSpPr>
          <p:spPr>
            <a:xfrm>
              <a:off x="1796" y="1951"/>
              <a:ext cx="696" cy="346"/>
            </a:xfrm>
            <a:custGeom>
              <a:avLst/>
              <a:gdLst/>
              <a:ahLst/>
              <a:cxnLst/>
              <a:rect l="0" t="0" r="0" b="0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任意多边形 32797"/>
            <p:cNvSpPr/>
            <p:nvPr/>
          </p:nvSpPr>
          <p:spPr>
            <a:xfrm>
              <a:off x="2009" y="2135"/>
              <a:ext cx="39" cy="24"/>
            </a:xfrm>
            <a:custGeom>
              <a:avLst/>
              <a:gdLst/>
              <a:ahLst/>
              <a:cxnLst/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任意多边形 32798"/>
            <p:cNvSpPr/>
            <p:nvPr/>
          </p:nvSpPr>
          <p:spPr>
            <a:xfrm>
              <a:off x="2292" y="2201"/>
              <a:ext cx="128" cy="54"/>
            </a:xfrm>
            <a:custGeom>
              <a:avLst/>
              <a:gdLst/>
              <a:ahLst/>
              <a:cxnLst/>
              <a:rect l="0" t="0" r="0" b="0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任意多边形 32799"/>
            <p:cNvSpPr/>
            <p:nvPr/>
          </p:nvSpPr>
          <p:spPr>
            <a:xfrm>
              <a:off x="2393" y="2038"/>
              <a:ext cx="39" cy="24"/>
            </a:xfrm>
            <a:custGeom>
              <a:avLst/>
              <a:gdLst/>
              <a:ahLst/>
              <a:cxnLst/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任意多边形 32800"/>
            <p:cNvSpPr/>
            <p:nvPr/>
          </p:nvSpPr>
          <p:spPr>
            <a:xfrm>
              <a:off x="2662" y="2006"/>
              <a:ext cx="155" cy="63"/>
            </a:xfrm>
            <a:custGeom>
              <a:avLst/>
              <a:gdLst/>
              <a:ahLst/>
              <a:cxnLst/>
              <a:rect l="0" t="0" r="0" b="0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任意多边形 32801"/>
            <p:cNvSpPr/>
            <p:nvPr/>
          </p:nvSpPr>
          <p:spPr>
            <a:xfrm>
              <a:off x="2759" y="2039"/>
              <a:ext cx="48" cy="21"/>
            </a:xfrm>
            <a:custGeom>
              <a:avLst/>
              <a:gdLst/>
              <a:ahLst/>
              <a:cxnLst/>
              <a:rect l="0" t="0" r="0" b="0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任意多边形 32802"/>
            <p:cNvSpPr/>
            <p:nvPr/>
          </p:nvSpPr>
          <p:spPr>
            <a:xfrm>
              <a:off x="2467" y="2311"/>
              <a:ext cx="109" cy="132"/>
            </a:xfrm>
            <a:custGeom>
              <a:avLst/>
              <a:gdLst/>
              <a:ahLst/>
              <a:cxnLst/>
              <a:rect l="0" t="0" r="0" b="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任意多边形 32803"/>
            <p:cNvSpPr/>
            <p:nvPr/>
          </p:nvSpPr>
          <p:spPr>
            <a:xfrm>
              <a:off x="2413" y="2359"/>
              <a:ext cx="69" cy="68"/>
            </a:xfrm>
            <a:custGeom>
              <a:avLst/>
              <a:gdLst/>
              <a:ahLst/>
              <a:cxnLst/>
              <a:rect l="0" t="0" r="0" b="0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任意多边形 32804"/>
            <p:cNvSpPr/>
            <p:nvPr/>
          </p:nvSpPr>
          <p:spPr>
            <a:xfrm>
              <a:off x="4099" y="3502"/>
              <a:ext cx="474" cy="495"/>
            </a:xfrm>
            <a:custGeom>
              <a:avLst/>
              <a:gdLst/>
              <a:ahLst/>
              <a:cxnLst/>
              <a:rect l="0" t="0" r="0" b="0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任意多边形 32805"/>
            <p:cNvSpPr/>
            <p:nvPr/>
          </p:nvSpPr>
          <p:spPr>
            <a:xfrm>
              <a:off x="4246" y="3241"/>
              <a:ext cx="319" cy="210"/>
            </a:xfrm>
            <a:custGeom>
              <a:avLst/>
              <a:gdLst/>
              <a:ahLst/>
              <a:cxnLst/>
              <a:rect l="0" t="0" r="0" b="0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prstShdw prst="shdw17" dist="25400" dir="5400000">
                <a:srgbClr val="333333">
                  <a:alpha val="50000"/>
                </a:srgbClr>
              </a:prst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任意多边形 32806"/>
            <p:cNvSpPr/>
            <p:nvPr/>
          </p:nvSpPr>
          <p:spPr>
            <a:xfrm>
              <a:off x="4255" y="3243"/>
              <a:ext cx="311" cy="211"/>
            </a:xfrm>
            <a:custGeom>
              <a:avLst/>
              <a:gdLst/>
              <a:ahLst/>
              <a:cxnLst/>
              <a:rect l="0" t="0" r="0" b="0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任意多边形 32807"/>
            <p:cNvSpPr/>
            <p:nvPr/>
          </p:nvSpPr>
          <p:spPr>
            <a:xfrm>
              <a:off x="4485" y="4013"/>
              <a:ext cx="45" cy="58"/>
            </a:xfrm>
            <a:custGeom>
              <a:avLst/>
              <a:gdLst/>
              <a:ahLst/>
              <a:cxnLst/>
              <a:rect l="0" t="0" r="0" b="0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任意多边形 32808"/>
            <p:cNvSpPr/>
            <p:nvPr/>
          </p:nvSpPr>
          <p:spPr>
            <a:xfrm>
              <a:off x="4621" y="3923"/>
              <a:ext cx="164" cy="85"/>
            </a:xfrm>
            <a:custGeom>
              <a:avLst/>
              <a:gdLst/>
              <a:ahLst/>
              <a:cxnLst/>
              <a:rect l="0" t="0" r="0" b="0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任意多边形 32809"/>
            <p:cNvSpPr/>
            <p:nvPr/>
          </p:nvSpPr>
          <p:spPr>
            <a:xfrm>
              <a:off x="4791" y="3873"/>
              <a:ext cx="104" cy="92"/>
            </a:xfrm>
            <a:custGeom>
              <a:avLst/>
              <a:gdLst/>
              <a:ahLst/>
              <a:cxnLst/>
              <a:rect l="0" t="0" r="0" b="0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任意多边形 32810"/>
            <p:cNvSpPr/>
            <p:nvPr/>
          </p:nvSpPr>
          <p:spPr>
            <a:xfrm>
              <a:off x="4846" y="3832"/>
              <a:ext cx="37" cy="26"/>
            </a:xfrm>
            <a:custGeom>
              <a:avLst/>
              <a:gdLst/>
              <a:ahLst/>
              <a:cxnLst/>
              <a:rect l="0" t="0" r="0" b="0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任意多边形 32811"/>
            <p:cNvSpPr/>
            <p:nvPr/>
          </p:nvSpPr>
          <p:spPr>
            <a:xfrm>
              <a:off x="3123" y="3346"/>
              <a:ext cx="123" cy="201"/>
            </a:xfrm>
            <a:custGeom>
              <a:avLst/>
              <a:gdLst/>
              <a:ahLst/>
              <a:cxnLst/>
              <a:rect l="0" t="0" r="0" b="0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任意多边形 32812"/>
            <p:cNvSpPr/>
            <p:nvPr/>
          </p:nvSpPr>
          <p:spPr>
            <a:xfrm>
              <a:off x="3655" y="3034"/>
              <a:ext cx="49" cy="61"/>
            </a:xfrm>
            <a:custGeom>
              <a:avLst/>
              <a:gdLst/>
              <a:ahLst/>
              <a:cxnLst/>
              <a:rect l="0" t="0" r="0" b="0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任意多边形 32813"/>
            <p:cNvSpPr/>
            <p:nvPr/>
          </p:nvSpPr>
          <p:spPr>
            <a:xfrm>
              <a:off x="3988" y="3100"/>
              <a:ext cx="111" cy="183"/>
            </a:xfrm>
            <a:custGeom>
              <a:avLst/>
              <a:gdLst/>
              <a:ahLst/>
              <a:cxnLst/>
              <a:rect l="0" t="0" r="0" b="0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任意多边形 32814"/>
            <p:cNvSpPr/>
            <p:nvPr/>
          </p:nvSpPr>
          <p:spPr>
            <a:xfrm>
              <a:off x="3894" y="3043"/>
              <a:ext cx="72" cy="137"/>
            </a:xfrm>
            <a:custGeom>
              <a:avLst/>
              <a:gdLst/>
              <a:ahLst/>
              <a:cxnLst/>
              <a:rect l="0" t="0" r="0" b="0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任意多边形 32815"/>
            <p:cNvSpPr/>
            <p:nvPr/>
          </p:nvSpPr>
          <p:spPr>
            <a:xfrm>
              <a:off x="3943" y="3153"/>
              <a:ext cx="40" cy="131"/>
            </a:xfrm>
            <a:custGeom>
              <a:avLst/>
              <a:gdLst/>
              <a:ahLst/>
              <a:cxnLst/>
              <a:rect l="0" t="0" r="0" b="0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任意多边形 32816"/>
            <p:cNvSpPr/>
            <p:nvPr/>
          </p:nvSpPr>
          <p:spPr>
            <a:xfrm>
              <a:off x="3988" y="3290"/>
              <a:ext cx="65" cy="54"/>
            </a:xfrm>
            <a:custGeom>
              <a:avLst/>
              <a:gdLst/>
              <a:ahLst/>
              <a:cxnLst/>
              <a:rect l="0" t="0" r="0" b="0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任意多边形 32817"/>
            <p:cNvSpPr/>
            <p:nvPr/>
          </p:nvSpPr>
          <p:spPr>
            <a:xfrm>
              <a:off x="4092" y="3195"/>
              <a:ext cx="83" cy="117"/>
            </a:xfrm>
            <a:custGeom>
              <a:avLst/>
              <a:gdLst/>
              <a:ahLst/>
              <a:cxnLst/>
              <a:rect l="0" t="0" r="0" b="0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任意多边形 32818"/>
            <p:cNvSpPr/>
            <p:nvPr/>
          </p:nvSpPr>
          <p:spPr>
            <a:xfrm>
              <a:off x="4064" y="2777"/>
              <a:ext cx="22" cy="71"/>
            </a:xfrm>
            <a:custGeom>
              <a:avLst/>
              <a:gdLst/>
              <a:ahLst/>
              <a:cxnLst/>
              <a:rect l="0" t="0" r="0" b="0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任意多边形 32819"/>
            <p:cNvSpPr/>
            <p:nvPr/>
          </p:nvSpPr>
          <p:spPr>
            <a:xfrm>
              <a:off x="4078" y="2896"/>
              <a:ext cx="61" cy="118"/>
            </a:xfrm>
            <a:custGeom>
              <a:avLst/>
              <a:gdLst/>
              <a:ahLst/>
              <a:cxnLst/>
              <a:rect l="0" t="0" r="0" b="0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任意多边形 32820"/>
            <p:cNvSpPr/>
            <p:nvPr/>
          </p:nvSpPr>
          <p:spPr>
            <a:xfrm>
              <a:off x="4121" y="3052"/>
              <a:ext cx="64" cy="79"/>
            </a:xfrm>
            <a:custGeom>
              <a:avLst/>
              <a:gdLst/>
              <a:ahLst/>
              <a:cxnLst/>
              <a:rect l="0" t="0" r="0" b="0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任意多边形 32821"/>
            <p:cNvSpPr/>
            <p:nvPr/>
          </p:nvSpPr>
          <p:spPr>
            <a:xfrm>
              <a:off x="4197" y="3193"/>
              <a:ext cx="29" cy="49"/>
            </a:xfrm>
            <a:custGeom>
              <a:avLst/>
              <a:gdLst/>
              <a:ahLst/>
              <a:cxnLst/>
              <a:rect l="0" t="0" r="0" b="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任意多边形 32822"/>
            <p:cNvSpPr/>
            <p:nvPr/>
          </p:nvSpPr>
          <p:spPr>
            <a:xfrm>
              <a:off x="4181" y="3275"/>
              <a:ext cx="18" cy="17"/>
            </a:xfrm>
            <a:custGeom>
              <a:avLst/>
              <a:gdLst/>
              <a:ahLst/>
              <a:cxnLst/>
              <a:rect l="0" t="0" r="0" b="0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任意多边形 32823"/>
            <p:cNvSpPr/>
            <p:nvPr/>
          </p:nvSpPr>
          <p:spPr>
            <a:xfrm>
              <a:off x="4208" y="3265"/>
              <a:ext cx="45" cy="37"/>
            </a:xfrm>
            <a:custGeom>
              <a:avLst/>
              <a:gdLst/>
              <a:ahLst/>
              <a:cxnLst/>
              <a:rect l="0" t="0" r="0" b="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任意多边形 32824"/>
            <p:cNvSpPr/>
            <p:nvPr/>
          </p:nvSpPr>
          <p:spPr>
            <a:xfrm>
              <a:off x="4277" y="3335"/>
              <a:ext cx="24" cy="33"/>
            </a:xfrm>
            <a:custGeom>
              <a:avLst/>
              <a:gdLst/>
              <a:ahLst/>
              <a:cxnLst/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任意多边形 32825"/>
            <p:cNvSpPr/>
            <p:nvPr/>
          </p:nvSpPr>
          <p:spPr>
            <a:xfrm>
              <a:off x="4544" y="3293"/>
              <a:ext cx="46" cy="47"/>
            </a:xfrm>
            <a:custGeom>
              <a:avLst/>
              <a:gdLst/>
              <a:ahLst/>
              <a:cxnLst/>
              <a:rect l="0" t="0" r="0" b="0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任意多边形 32826"/>
            <p:cNvSpPr/>
            <p:nvPr/>
          </p:nvSpPr>
          <p:spPr>
            <a:xfrm>
              <a:off x="4147" y="3352"/>
              <a:ext cx="46" cy="50"/>
            </a:xfrm>
            <a:custGeom>
              <a:avLst/>
              <a:gdLst/>
              <a:ahLst/>
              <a:cxnLst/>
              <a:rect l="0" t="0" r="0" b="0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任意多边形 32827"/>
            <p:cNvSpPr/>
            <p:nvPr/>
          </p:nvSpPr>
          <p:spPr>
            <a:xfrm>
              <a:off x="4098" y="3371"/>
              <a:ext cx="32" cy="27"/>
            </a:xfrm>
            <a:custGeom>
              <a:avLst/>
              <a:gdLst/>
              <a:ahLst/>
              <a:cxnLst/>
              <a:rect l="0" t="0" r="0" b="0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任意多边形 32828"/>
            <p:cNvSpPr/>
            <p:nvPr/>
          </p:nvSpPr>
          <p:spPr>
            <a:xfrm>
              <a:off x="4077" y="3342"/>
              <a:ext cx="24" cy="31"/>
            </a:xfrm>
            <a:custGeom>
              <a:avLst/>
              <a:gdLst/>
              <a:ahLst/>
              <a:cxnLst/>
              <a:rect l="0" t="0" r="0" b="0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任意多边形 32829"/>
            <p:cNvSpPr/>
            <p:nvPr/>
          </p:nvSpPr>
          <p:spPr>
            <a:xfrm>
              <a:off x="4111" y="3353"/>
              <a:ext cx="34" cy="24"/>
            </a:xfrm>
            <a:custGeom>
              <a:avLst/>
              <a:gdLst/>
              <a:ahLst/>
              <a:cxnLst/>
              <a:rect l="0" t="0" r="0" b="0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任意多边形 32830"/>
            <p:cNvSpPr/>
            <p:nvPr/>
          </p:nvSpPr>
          <p:spPr>
            <a:xfrm>
              <a:off x="4062" y="3021"/>
              <a:ext cx="27" cy="55"/>
            </a:xfrm>
            <a:custGeom>
              <a:avLst/>
              <a:gdLst/>
              <a:ahLst/>
              <a:cxnLst/>
              <a:rect l="0" t="0" r="0" b="0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任意多边形 32831"/>
            <p:cNvSpPr/>
            <p:nvPr/>
          </p:nvSpPr>
          <p:spPr>
            <a:xfrm>
              <a:off x="4113" y="3012"/>
              <a:ext cx="19" cy="55"/>
            </a:xfrm>
            <a:custGeom>
              <a:avLst/>
              <a:gdLst/>
              <a:ahLst/>
              <a:cxnLst/>
              <a:rect l="0" t="0" r="0" b="0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任意多边形 32832"/>
            <p:cNvSpPr/>
            <p:nvPr/>
          </p:nvSpPr>
          <p:spPr>
            <a:xfrm>
              <a:off x="4135" y="2995"/>
              <a:ext cx="10" cy="25"/>
            </a:xfrm>
            <a:custGeom>
              <a:avLst/>
              <a:gdLst/>
              <a:ahLst/>
              <a:cxnLst/>
              <a:rect l="0" t="0" r="0" b="0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任意多边形 32833"/>
            <p:cNvSpPr/>
            <p:nvPr/>
          </p:nvSpPr>
          <p:spPr>
            <a:xfrm>
              <a:off x="4145" y="3007"/>
              <a:ext cx="21" cy="48"/>
            </a:xfrm>
            <a:custGeom>
              <a:avLst/>
              <a:gdLst/>
              <a:ahLst/>
              <a:cxnLst/>
              <a:rect l="0" t="0" r="0" b="0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4" name="任意多边形 32834"/>
            <p:cNvSpPr/>
            <p:nvPr/>
          </p:nvSpPr>
          <p:spPr>
            <a:xfrm>
              <a:off x="3876" y="3076"/>
              <a:ext cx="12" cy="27"/>
            </a:xfrm>
            <a:custGeom>
              <a:avLst/>
              <a:gdLst/>
              <a:ahLst/>
              <a:cxnLst/>
              <a:rect l="0" t="0" r="0" b="0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任意多边形 32835"/>
            <p:cNvSpPr/>
            <p:nvPr/>
          </p:nvSpPr>
          <p:spPr>
            <a:xfrm>
              <a:off x="3866" y="3053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任意多边形 32836"/>
            <p:cNvSpPr/>
            <p:nvPr/>
          </p:nvSpPr>
          <p:spPr>
            <a:xfrm>
              <a:off x="3862" y="3035"/>
              <a:ext cx="12" cy="14"/>
            </a:xfrm>
            <a:custGeom>
              <a:avLst/>
              <a:gdLst/>
              <a:ahLst/>
              <a:cxnLst/>
              <a:rect l="0" t="0" r="0" b="0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7" name="任意多边形 32837"/>
            <p:cNvSpPr/>
            <p:nvPr/>
          </p:nvSpPr>
          <p:spPr>
            <a:xfrm>
              <a:off x="3850" y="2995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任意多边形 32838"/>
            <p:cNvSpPr/>
            <p:nvPr/>
          </p:nvSpPr>
          <p:spPr>
            <a:xfrm>
              <a:off x="3852" y="3020"/>
              <a:ext cx="16" cy="13"/>
            </a:xfrm>
            <a:custGeom>
              <a:avLst/>
              <a:gdLst/>
              <a:ahLst/>
              <a:cxnLst/>
              <a:rect l="0" t="0" r="0" b="0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任意多边形 32839"/>
            <p:cNvSpPr/>
            <p:nvPr/>
          </p:nvSpPr>
          <p:spPr>
            <a:xfrm>
              <a:off x="4688" y="3643"/>
              <a:ext cx="45" cy="60"/>
            </a:xfrm>
            <a:custGeom>
              <a:avLst/>
              <a:gdLst/>
              <a:ahLst/>
              <a:cxnLst/>
              <a:rect l="0" t="0" r="0" b="0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0" name="任意多边形 32840"/>
            <p:cNvSpPr/>
            <p:nvPr/>
          </p:nvSpPr>
          <p:spPr>
            <a:xfrm>
              <a:off x="4919" y="3594"/>
              <a:ext cx="53" cy="46"/>
            </a:xfrm>
            <a:custGeom>
              <a:avLst/>
              <a:gdLst/>
              <a:ahLst/>
              <a:cxnLst/>
              <a:rect l="0" t="0" r="0" b="0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1" name="任意多边形 32841"/>
            <p:cNvSpPr/>
            <p:nvPr/>
          </p:nvSpPr>
          <p:spPr>
            <a:xfrm>
              <a:off x="4759" y="3569"/>
              <a:ext cx="17" cy="23"/>
            </a:xfrm>
            <a:custGeom>
              <a:avLst/>
              <a:gdLst/>
              <a:ahLst/>
              <a:cxnLst/>
              <a:rect l="0" t="0" r="0" b="0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2" name="任意多边形 32842"/>
            <p:cNvSpPr/>
            <p:nvPr/>
          </p:nvSpPr>
          <p:spPr>
            <a:xfrm>
              <a:off x="4751" y="3547"/>
              <a:ext cx="20" cy="17"/>
            </a:xfrm>
            <a:custGeom>
              <a:avLst/>
              <a:gdLst/>
              <a:ahLst/>
              <a:cxnLst/>
              <a:rect l="0" t="0" r="0" b="0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3" name="任意多边形 32843"/>
            <p:cNvSpPr/>
            <p:nvPr/>
          </p:nvSpPr>
          <p:spPr>
            <a:xfrm>
              <a:off x="4598" y="3353"/>
              <a:ext cx="24" cy="33"/>
            </a:xfrm>
            <a:custGeom>
              <a:avLst/>
              <a:gdLst/>
              <a:ahLst/>
              <a:cxnLst/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4" name="任意多边形 32844"/>
            <p:cNvSpPr/>
            <p:nvPr/>
          </p:nvSpPr>
          <p:spPr>
            <a:xfrm>
              <a:off x="4632" y="3396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5" name="任意多边形 32845"/>
            <p:cNvSpPr/>
            <p:nvPr/>
          </p:nvSpPr>
          <p:spPr>
            <a:xfrm>
              <a:off x="4659" y="3459"/>
              <a:ext cx="28" cy="28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6" name="任意多边形 32846"/>
            <p:cNvSpPr/>
            <p:nvPr/>
          </p:nvSpPr>
          <p:spPr>
            <a:xfrm>
              <a:off x="4693" y="3449"/>
              <a:ext cx="28" cy="26"/>
            </a:xfrm>
            <a:custGeom>
              <a:avLst/>
              <a:gdLst/>
              <a:ahLst/>
              <a:cxnLst/>
              <a:rect l="0" t="0" r="0" b="0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7" name="任意多边形 32847"/>
            <p:cNvSpPr/>
            <p:nvPr/>
          </p:nvSpPr>
          <p:spPr>
            <a:xfrm>
              <a:off x="4683" y="3413"/>
              <a:ext cx="26" cy="20"/>
            </a:xfrm>
            <a:custGeom>
              <a:avLst/>
              <a:gdLst/>
              <a:ahLst/>
              <a:cxnLst/>
              <a:rect l="0" t="0" r="0" b="0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8" name="任意多边形 32848"/>
            <p:cNvSpPr/>
            <p:nvPr/>
          </p:nvSpPr>
          <p:spPr>
            <a:xfrm>
              <a:off x="4657" y="3388"/>
              <a:ext cx="26" cy="35"/>
            </a:xfrm>
            <a:custGeom>
              <a:avLst/>
              <a:gdLst/>
              <a:ahLst/>
              <a:cxnLst/>
              <a:rect l="0" t="0" r="0" b="0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9" name="任意多边形 32849"/>
            <p:cNvSpPr/>
            <p:nvPr/>
          </p:nvSpPr>
          <p:spPr>
            <a:xfrm>
              <a:off x="4625" y="3372"/>
              <a:ext cx="24" cy="26"/>
            </a:xfrm>
            <a:custGeom>
              <a:avLst/>
              <a:gdLst/>
              <a:ahLst/>
              <a:cxnLst/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0" name="任意多边形 32850"/>
            <p:cNvSpPr/>
            <p:nvPr/>
          </p:nvSpPr>
          <p:spPr>
            <a:xfrm>
              <a:off x="4665" y="3425"/>
              <a:ext cx="24" cy="26"/>
            </a:xfrm>
            <a:custGeom>
              <a:avLst/>
              <a:gdLst/>
              <a:ahLst/>
              <a:cxnLst/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1" name="任意多边形 32851"/>
            <p:cNvSpPr/>
            <p:nvPr/>
          </p:nvSpPr>
          <p:spPr>
            <a:xfrm>
              <a:off x="3055" y="2051"/>
              <a:ext cx="141" cy="108"/>
            </a:xfrm>
            <a:custGeom>
              <a:avLst/>
              <a:gdLst/>
              <a:ahLst/>
              <a:cxnLst/>
              <a:rect l="0" t="0" r="0" b="0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2" name="任意多边形 32852"/>
            <p:cNvSpPr/>
            <p:nvPr/>
          </p:nvSpPr>
          <p:spPr>
            <a:xfrm>
              <a:off x="3139" y="2155"/>
              <a:ext cx="40" cy="12"/>
            </a:xfrm>
            <a:custGeom>
              <a:avLst/>
              <a:gdLst/>
              <a:ahLst/>
              <a:cxnLst/>
              <a:rect l="0" t="0" r="0" b="0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3" name="任意多边形 32853"/>
            <p:cNvSpPr/>
            <p:nvPr/>
          </p:nvSpPr>
          <p:spPr>
            <a:xfrm>
              <a:off x="3344" y="1999"/>
              <a:ext cx="42" cy="28"/>
            </a:xfrm>
            <a:custGeom>
              <a:avLst/>
              <a:gdLst/>
              <a:ahLst/>
              <a:cxnLst/>
              <a:rect l="0" t="0" r="0" b="0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4" name="任意多边形 32854"/>
            <p:cNvSpPr/>
            <p:nvPr/>
          </p:nvSpPr>
          <p:spPr>
            <a:xfrm>
              <a:off x="3374" y="2012"/>
              <a:ext cx="50" cy="20"/>
            </a:xfrm>
            <a:custGeom>
              <a:avLst/>
              <a:gdLst/>
              <a:ahLst/>
              <a:cxnLst/>
              <a:rect l="0" t="0" r="0" b="0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5" name="任意多边形 32855"/>
            <p:cNvSpPr/>
            <p:nvPr/>
          </p:nvSpPr>
          <p:spPr>
            <a:xfrm>
              <a:off x="3428" y="2015"/>
              <a:ext cx="50" cy="32"/>
            </a:xfrm>
            <a:custGeom>
              <a:avLst/>
              <a:gdLst/>
              <a:ahLst/>
              <a:cxnLst/>
              <a:rect l="0" t="0" r="0" b="0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6" name="任意多边形 32856"/>
            <p:cNvSpPr/>
            <p:nvPr/>
          </p:nvSpPr>
          <p:spPr>
            <a:xfrm>
              <a:off x="3777" y="2042"/>
              <a:ext cx="88" cy="31"/>
            </a:xfrm>
            <a:custGeom>
              <a:avLst/>
              <a:gdLst/>
              <a:ahLst/>
              <a:cxnLst/>
              <a:rect l="0" t="0" r="0" b="0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7" name="任意多边形 32857"/>
            <p:cNvSpPr/>
            <p:nvPr/>
          </p:nvSpPr>
          <p:spPr>
            <a:xfrm>
              <a:off x="3867" y="2041"/>
              <a:ext cx="46" cy="24"/>
            </a:xfrm>
            <a:custGeom>
              <a:avLst/>
              <a:gdLst/>
              <a:ahLst/>
              <a:cxnLst/>
              <a:rect l="0" t="0" r="0" b="0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8" name="任意多边形 32858"/>
            <p:cNvSpPr/>
            <p:nvPr/>
          </p:nvSpPr>
          <p:spPr>
            <a:xfrm>
              <a:off x="3846" y="2070"/>
              <a:ext cx="37" cy="17"/>
            </a:xfrm>
            <a:custGeom>
              <a:avLst/>
              <a:gdLst/>
              <a:ahLst/>
              <a:cxnLst/>
              <a:rect l="0" t="0" r="0" b="0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39" name="任意多边形 32859"/>
            <p:cNvSpPr/>
            <p:nvPr/>
          </p:nvSpPr>
          <p:spPr>
            <a:xfrm>
              <a:off x="4098" y="2294"/>
              <a:ext cx="76" cy="114"/>
            </a:xfrm>
            <a:custGeom>
              <a:avLst/>
              <a:gdLst/>
              <a:ahLst/>
              <a:cxnLst/>
              <a:rect l="0" t="0" r="0" b="0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0" name="任意多边形 32860"/>
            <p:cNvSpPr/>
            <p:nvPr/>
          </p:nvSpPr>
          <p:spPr>
            <a:xfrm>
              <a:off x="4159" y="2412"/>
              <a:ext cx="55" cy="78"/>
            </a:xfrm>
            <a:custGeom>
              <a:avLst/>
              <a:gdLst/>
              <a:ahLst/>
              <a:cxnLst/>
              <a:rect l="0" t="0" r="0" b="0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1" name="任意多边形 32861"/>
            <p:cNvSpPr/>
            <p:nvPr/>
          </p:nvSpPr>
          <p:spPr>
            <a:xfrm>
              <a:off x="4123" y="2492"/>
              <a:ext cx="109" cy="189"/>
            </a:xfrm>
            <a:custGeom>
              <a:avLst/>
              <a:gdLst/>
              <a:ahLst/>
              <a:cxnLst/>
              <a:rect l="0" t="0" r="0" b="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2" name="任意多边形 32862"/>
            <p:cNvSpPr/>
            <p:nvPr/>
          </p:nvSpPr>
          <p:spPr>
            <a:xfrm>
              <a:off x="3062" y="1988"/>
              <a:ext cx="52" cy="30"/>
            </a:xfrm>
            <a:custGeom>
              <a:avLst/>
              <a:gdLst/>
              <a:ahLst/>
              <a:cxnLst/>
              <a:rect l="0" t="0" r="0" b="0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3" name="任意多边形 32863"/>
            <p:cNvSpPr/>
            <p:nvPr/>
          </p:nvSpPr>
          <p:spPr>
            <a:xfrm>
              <a:off x="2955" y="1997"/>
              <a:ext cx="19" cy="22"/>
            </a:xfrm>
            <a:custGeom>
              <a:avLst/>
              <a:gdLst/>
              <a:ahLst/>
              <a:cxnLst/>
              <a:rect l="0" t="0" r="0" b="0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4" name="任意多边形 32864"/>
            <p:cNvSpPr/>
            <p:nvPr/>
          </p:nvSpPr>
          <p:spPr>
            <a:xfrm>
              <a:off x="2979" y="1996"/>
              <a:ext cx="37" cy="27"/>
            </a:xfrm>
            <a:custGeom>
              <a:avLst/>
              <a:gdLst/>
              <a:ahLst/>
              <a:cxnLst/>
              <a:rect l="0" t="0" r="0" b="0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5" name="任意多边形 32865"/>
            <p:cNvSpPr/>
            <p:nvPr/>
          </p:nvSpPr>
          <p:spPr>
            <a:xfrm>
              <a:off x="3040" y="1987"/>
              <a:ext cx="20" cy="16"/>
            </a:xfrm>
            <a:custGeom>
              <a:avLst/>
              <a:gdLst/>
              <a:ahLst/>
              <a:cxnLst/>
              <a:rect l="0" t="0" r="0" b="0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6" name="任意多边形 32866"/>
            <p:cNvSpPr/>
            <p:nvPr/>
          </p:nvSpPr>
          <p:spPr>
            <a:xfrm>
              <a:off x="3022" y="2005"/>
              <a:ext cx="15" cy="13"/>
            </a:xfrm>
            <a:custGeom>
              <a:avLst/>
              <a:gdLst/>
              <a:ahLst/>
              <a:cxnLst/>
              <a:rect l="0" t="0" r="0" b="0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7" name="任意多边形 32867"/>
            <p:cNvSpPr/>
            <p:nvPr/>
          </p:nvSpPr>
          <p:spPr>
            <a:xfrm>
              <a:off x="4162" y="2021"/>
              <a:ext cx="18" cy="33"/>
            </a:xfrm>
            <a:custGeom>
              <a:avLst/>
              <a:gdLst/>
              <a:ahLst/>
              <a:cxnLst/>
              <a:rect l="0" t="0" r="0" b="0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8" name="任意多边形 32868"/>
            <p:cNvSpPr/>
            <p:nvPr/>
          </p:nvSpPr>
          <p:spPr>
            <a:xfrm>
              <a:off x="3278" y="3473"/>
              <a:ext cx="31" cy="18"/>
            </a:xfrm>
            <a:custGeom>
              <a:avLst/>
              <a:gdLst/>
              <a:ahLst/>
              <a:cxnLst/>
              <a:rect l="0" t="0" r="0" b="0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9" name="任意多边形 32869"/>
            <p:cNvSpPr/>
            <p:nvPr/>
          </p:nvSpPr>
          <p:spPr>
            <a:xfrm>
              <a:off x="3318" y="3466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0" name="任意多边形 32870"/>
            <p:cNvSpPr/>
            <p:nvPr/>
          </p:nvSpPr>
          <p:spPr>
            <a:xfrm>
              <a:off x="3251" y="3312"/>
              <a:ext cx="9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1" name="任意多边形 32871"/>
            <p:cNvSpPr/>
            <p:nvPr/>
          </p:nvSpPr>
          <p:spPr>
            <a:xfrm>
              <a:off x="3311" y="3239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2" name="任意多边形 32872"/>
            <p:cNvSpPr/>
            <p:nvPr/>
          </p:nvSpPr>
          <p:spPr>
            <a:xfrm>
              <a:off x="3287" y="3238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3" name="任意多边形 32873"/>
            <p:cNvSpPr/>
            <p:nvPr/>
          </p:nvSpPr>
          <p:spPr>
            <a:xfrm>
              <a:off x="3276" y="3260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4" name="任意多边形 32874"/>
            <p:cNvSpPr/>
            <p:nvPr/>
          </p:nvSpPr>
          <p:spPr>
            <a:xfrm>
              <a:off x="3251" y="3294"/>
              <a:ext cx="9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5" name="任意多边形 32875"/>
            <p:cNvSpPr/>
            <p:nvPr/>
          </p:nvSpPr>
          <p:spPr>
            <a:xfrm>
              <a:off x="3270" y="3281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6" name="任意多边形 32876"/>
            <p:cNvSpPr/>
            <p:nvPr/>
          </p:nvSpPr>
          <p:spPr>
            <a:xfrm>
              <a:off x="2537" y="2293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7" name="任意多边形 32877"/>
            <p:cNvSpPr/>
            <p:nvPr/>
          </p:nvSpPr>
          <p:spPr>
            <a:xfrm>
              <a:off x="2476" y="2259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58" name="任意多边形 32878"/>
            <p:cNvSpPr/>
            <p:nvPr/>
          </p:nvSpPr>
          <p:spPr>
            <a:xfrm>
              <a:off x="2238" y="2042"/>
              <a:ext cx="2060" cy="1644"/>
            </a:xfrm>
            <a:custGeom>
              <a:avLst/>
              <a:gdLst>
                <a:gd name="txL" fmla="*/ 0 w 2060"/>
                <a:gd name="txT" fmla="*/ 0 h 1644"/>
                <a:gd name="txR" fmla="*/ 2060 w 2060"/>
                <a:gd name="txB" fmla="*/ 1644 h 1644"/>
              </a:gdLst>
              <a:ahLst/>
              <a:cxnLst/>
              <a:rect l="txL" t="txT" r="txR" b="tx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adFill rotWithShape="1">
              <a:gsLst>
                <a:gs pos="0">
                  <a:srgbClr val="F9F9F9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59" dir="4293848" algn="ctr" rotWithShape="0">
                <a:srgbClr val="333333">
                  <a:alpha val="50000"/>
                </a:srgbClr>
              </a:outerShdw>
            </a:effectLst>
          </p:spPr>
          <p:txBody>
            <a:bodyPr anchor="t"/>
            <a:lstStyle/>
            <a:p>
              <a:pPr lvl="0"/>
              <a:endParaRPr lang="zh-CN" altLang="en-US">
                <a:ea typeface="Arial" pitchFamily="34" charset="0"/>
              </a:endParaRPr>
            </a:p>
            <a:p>
              <a:pPr lvl="0"/>
              <a:endParaRPr lang="zh-CN" altLang="en-US">
                <a:ea typeface="Arial" pitchFamily="34" charset="0"/>
              </a:endParaRPr>
            </a:p>
          </p:txBody>
        </p:sp>
      </p:grpSp>
      <p:sp>
        <p:nvSpPr>
          <p:cNvPr id="27759" name="椭圆 32879"/>
          <p:cNvSpPr/>
          <p:nvPr/>
        </p:nvSpPr>
        <p:spPr>
          <a:xfrm>
            <a:off x="5324475" y="3467100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0" name="矩形 32880"/>
          <p:cNvSpPr/>
          <p:nvPr/>
        </p:nvSpPr>
        <p:spPr>
          <a:xfrm>
            <a:off x="2322195" y="1599565"/>
            <a:ext cx="6620510" cy="4267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200"/>
              <a:t>中国  俄罗斯 印度  巴林  匈牙利  澳大利亚  韩国</a:t>
            </a:r>
          </a:p>
        </p:txBody>
      </p:sp>
      <p:sp>
        <p:nvSpPr>
          <p:cNvPr id="27762" name="椭圆 32882"/>
          <p:cNvSpPr/>
          <p:nvPr/>
        </p:nvSpPr>
        <p:spPr>
          <a:xfrm>
            <a:off x="6969125" y="4194175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3" name="椭圆 32883"/>
          <p:cNvSpPr/>
          <p:nvPr/>
        </p:nvSpPr>
        <p:spPr>
          <a:xfrm>
            <a:off x="7489825" y="3676650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4" name="椭圆 32884"/>
          <p:cNvSpPr/>
          <p:nvPr/>
        </p:nvSpPr>
        <p:spPr>
          <a:xfrm>
            <a:off x="6969125" y="3622675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5" name="椭圆 32885"/>
          <p:cNvSpPr/>
          <p:nvPr/>
        </p:nvSpPr>
        <p:spPr>
          <a:xfrm>
            <a:off x="6432550" y="4025900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6" name="线形标注 2(无边框) 32886"/>
          <p:cNvSpPr/>
          <p:nvPr/>
        </p:nvSpPr>
        <p:spPr>
          <a:xfrm>
            <a:off x="7766051" y="2711451"/>
            <a:ext cx="1984375" cy="434975"/>
          </a:xfrm>
          <a:prstGeom prst="callout2">
            <a:avLst>
              <a:gd name="adj1" fmla="val 26375"/>
              <a:gd name="adj2" fmla="val -2421"/>
              <a:gd name="adj3" fmla="val 34259"/>
              <a:gd name="adj4" fmla="val -14500"/>
              <a:gd name="adj5" fmla="val 239194"/>
              <a:gd name="adj6" fmla="val -8426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中国</a:t>
            </a:r>
          </a:p>
        </p:txBody>
      </p:sp>
      <p:sp>
        <p:nvSpPr>
          <p:cNvPr id="27767" name="椭圆 32884"/>
          <p:cNvSpPr/>
          <p:nvPr/>
        </p:nvSpPr>
        <p:spPr>
          <a:xfrm>
            <a:off x="8102600" y="5338763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8" name="椭圆 32879"/>
          <p:cNvSpPr/>
          <p:nvPr/>
        </p:nvSpPr>
        <p:spPr>
          <a:xfrm>
            <a:off x="6284913" y="3244850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69" name="线形标注 2(无边框) 32886"/>
          <p:cNvSpPr/>
          <p:nvPr/>
        </p:nvSpPr>
        <p:spPr>
          <a:xfrm>
            <a:off x="5713414" y="2516189"/>
            <a:ext cx="3146425" cy="433387"/>
          </a:xfrm>
          <a:prstGeom prst="callout2">
            <a:avLst>
              <a:gd name="adj1" fmla="val 26375"/>
              <a:gd name="adj2" fmla="val -2421"/>
              <a:gd name="adj3" fmla="val 26375"/>
              <a:gd name="adj4" fmla="val -5347"/>
              <a:gd name="adj5" fmla="val 239194"/>
              <a:gd name="adj6" fmla="val -8426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匈牙利</a:t>
            </a:r>
          </a:p>
        </p:txBody>
      </p:sp>
      <p:sp>
        <p:nvSpPr>
          <p:cNvPr id="27770" name="线形标注 2(无边框) 32886"/>
          <p:cNvSpPr/>
          <p:nvPr/>
        </p:nvSpPr>
        <p:spPr>
          <a:xfrm>
            <a:off x="8575676" y="4446589"/>
            <a:ext cx="3146425" cy="433387"/>
          </a:xfrm>
          <a:prstGeom prst="callout2">
            <a:avLst>
              <a:gd name="adj1" fmla="val 26375"/>
              <a:gd name="adj2" fmla="val -2421"/>
              <a:gd name="adj3" fmla="val 26375"/>
              <a:gd name="adj4" fmla="val -5347"/>
              <a:gd name="adj5" fmla="val 201463"/>
              <a:gd name="adj6" fmla="val -7880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澳大利亚</a:t>
            </a:r>
          </a:p>
        </p:txBody>
      </p:sp>
      <p:sp>
        <p:nvSpPr>
          <p:cNvPr id="27771" name="椭圆 32884"/>
          <p:cNvSpPr/>
          <p:nvPr/>
        </p:nvSpPr>
        <p:spPr>
          <a:xfrm>
            <a:off x="7235825" y="3814763"/>
            <a:ext cx="260350" cy="260350"/>
          </a:xfrm>
          <a:prstGeom prst="ellipse">
            <a:avLst/>
          </a:prstGeom>
          <a:gradFill rotWithShape="1">
            <a:gsLst>
              <a:gs pos="0">
                <a:srgbClr val="5E0000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  <a:tileRect/>
          </a:gradFill>
          <a:ln w="38100" cap="flat" cmpd="dbl">
            <a:solidFill>
              <a:srgbClr val="EBFFF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ea typeface="Arial" pitchFamily="34" charset="0"/>
            </a:endParaRPr>
          </a:p>
        </p:txBody>
      </p:sp>
      <p:sp>
        <p:nvSpPr>
          <p:cNvPr id="27772" name="线形标注 2(无边框) 32886"/>
          <p:cNvSpPr/>
          <p:nvPr/>
        </p:nvSpPr>
        <p:spPr>
          <a:xfrm>
            <a:off x="6775451" y="3768725"/>
            <a:ext cx="1984375" cy="433388"/>
          </a:xfrm>
          <a:prstGeom prst="callout2">
            <a:avLst>
              <a:gd name="adj1" fmla="val 26375"/>
              <a:gd name="adj2" fmla="val -2421"/>
              <a:gd name="adj3" fmla="val 34259"/>
              <a:gd name="adj4" fmla="val -14500"/>
              <a:gd name="adj5" fmla="val 94583"/>
              <a:gd name="adj6" fmla="val -11042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巴林</a:t>
            </a:r>
          </a:p>
        </p:txBody>
      </p:sp>
      <p:sp>
        <p:nvSpPr>
          <p:cNvPr id="27773" name="线形标注 2(无边框) 32886"/>
          <p:cNvSpPr/>
          <p:nvPr/>
        </p:nvSpPr>
        <p:spPr>
          <a:xfrm>
            <a:off x="7235826" y="4114800"/>
            <a:ext cx="1984375" cy="433388"/>
          </a:xfrm>
          <a:prstGeom prst="callout2">
            <a:avLst>
              <a:gd name="adj1" fmla="val 26375"/>
              <a:gd name="adj2" fmla="val -2421"/>
              <a:gd name="adj3" fmla="val 30162"/>
              <a:gd name="adj4" fmla="val -4097"/>
              <a:gd name="adj5" fmla="val 68815"/>
              <a:gd name="adj6" fmla="val -5375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印度</a:t>
            </a:r>
          </a:p>
        </p:txBody>
      </p:sp>
      <p:sp>
        <p:nvSpPr>
          <p:cNvPr id="27774" name="线形标注 2(无边框) 32886"/>
          <p:cNvSpPr/>
          <p:nvPr/>
        </p:nvSpPr>
        <p:spPr>
          <a:xfrm>
            <a:off x="6640514" y="2344739"/>
            <a:ext cx="1984375" cy="433387"/>
          </a:xfrm>
          <a:prstGeom prst="callout2">
            <a:avLst>
              <a:gd name="adj1" fmla="val 20495"/>
              <a:gd name="adj2" fmla="val 5792"/>
              <a:gd name="adj3" fmla="val 36310"/>
              <a:gd name="adj4" fmla="val -4514"/>
              <a:gd name="adj5" fmla="val 239194"/>
              <a:gd name="adj6" fmla="val -8426"/>
            </a:avLst>
          </a:prstGeom>
          <a:noFill/>
          <a:ln w="9525" cap="flat" cmpd="sng">
            <a:solidFill>
              <a:schemeClr val="tx2"/>
            </a:solidFill>
            <a:prstDash val="solid"/>
            <a:miter/>
            <a:headEnd type="diamond" w="med" len="med"/>
            <a:tailEnd type="none" w="med" len="med"/>
          </a:ln>
        </p:spPr>
        <p:txBody>
          <a:bodyPr anchor="ctr"/>
          <a:lstStyle/>
          <a:p>
            <a:pPr lvl="0" eaLnBrk="0" hangingPunct="0"/>
            <a:r>
              <a:rPr lang="zh-CN" altLang="en-US" sz="1400">
                <a:solidFill>
                  <a:schemeClr val="tx2"/>
                </a:solidFill>
              </a:rPr>
              <a:t>俄罗斯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050"/>
          <p:cNvSpPr>
            <a:spLocks noGrp="1"/>
          </p:cNvSpPr>
          <p:nvPr>
            <p:ph type="title"/>
          </p:nvPr>
        </p:nvSpPr>
        <p:spPr>
          <a:xfrm>
            <a:off x="1547814" y="296864"/>
            <a:ext cx="4992687" cy="561975"/>
          </a:xfrm>
        </p:spPr>
        <p:txBody>
          <a:bodyPr vert="horz" wrap="square" lIns="0" tIns="0" rIns="0" bIns="0" anchor="t"/>
          <a:lstStyle/>
          <a:p>
            <a:r>
              <a:rPr lang="zh-CN" altLang="en-US" sz="3200" dirty="0">
                <a:latin typeface="Times New Roman" pitchFamily="18" charset="0"/>
              </a:rPr>
              <a:t>国内氧化铝的分布</a:t>
            </a:r>
          </a:p>
        </p:txBody>
      </p:sp>
      <p:grpSp>
        <p:nvGrpSpPr>
          <p:cNvPr id="81923" name="Group 2051"/>
          <p:cNvGrpSpPr/>
          <p:nvPr/>
        </p:nvGrpSpPr>
        <p:grpSpPr>
          <a:xfrm>
            <a:off x="1952626" y="1277621"/>
            <a:ext cx="8458835" cy="4890135"/>
            <a:chOff x="600" y="1379"/>
            <a:chExt cx="4602" cy="2632"/>
          </a:xfrm>
        </p:grpSpPr>
        <p:sp>
          <p:nvSpPr>
            <p:cNvPr id="81927" name="Freeform 2052"/>
            <p:cNvSpPr/>
            <p:nvPr/>
          </p:nvSpPr>
          <p:spPr>
            <a:xfrm>
              <a:off x="2483" y="1833"/>
              <a:ext cx="1968" cy="1968"/>
            </a:xfrm>
            <a:custGeom>
              <a:avLst/>
              <a:gdLst>
                <a:gd name="txL" fmla="*/ 0 w 1050"/>
                <a:gd name="txT" fmla="*/ 0 h 1049"/>
                <a:gd name="txR" fmla="*/ 1050 w 1050"/>
                <a:gd name="txB" fmla="*/ 1049 h 104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noFill/>
            <a:ln w="222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28" name="Oval 2053"/>
            <p:cNvSpPr/>
            <p:nvPr/>
          </p:nvSpPr>
          <p:spPr>
            <a:xfrm>
              <a:off x="2787" y="2133"/>
              <a:ext cx="1364" cy="1368"/>
            </a:xfrm>
            <a:prstGeom prst="ellipse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29" name="Freeform 2054"/>
            <p:cNvSpPr/>
            <p:nvPr/>
          </p:nvSpPr>
          <p:spPr>
            <a:xfrm>
              <a:off x="4088" y="1379"/>
              <a:ext cx="1114" cy="1114"/>
            </a:xfrm>
            <a:custGeom>
              <a:avLst/>
              <a:gdLst>
                <a:gd name="txL" fmla="*/ 0 w 637"/>
                <a:gd name="txT" fmla="*/ 0 h 638"/>
                <a:gd name="txR" fmla="*/ 637 w 637"/>
                <a:gd name="txB" fmla="*/ 638 h 638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32541910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995254620" y="2147483647"/>
                </a:cxn>
                <a:cxn ang="0">
                  <a:pos x="174052295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21994147"/>
                </a:cxn>
                <a:cxn ang="0">
                  <a:pos x="2147483647" y="5534451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81773883"/>
                </a:cxn>
                <a:cxn ang="0">
                  <a:pos x="2147483647" y="179182156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noFill/>
            <a:ln w="222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30" name="Oval 2055"/>
            <p:cNvSpPr/>
            <p:nvPr/>
          </p:nvSpPr>
          <p:spPr>
            <a:xfrm>
              <a:off x="4309" y="1602"/>
              <a:ext cx="672" cy="668"/>
            </a:xfrm>
            <a:prstGeom prst="ellipse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31" name="Freeform 2056"/>
            <p:cNvSpPr/>
            <p:nvPr/>
          </p:nvSpPr>
          <p:spPr>
            <a:xfrm>
              <a:off x="1127" y="1397"/>
              <a:ext cx="1554" cy="1558"/>
            </a:xfrm>
            <a:custGeom>
              <a:avLst/>
              <a:gdLst>
                <a:gd name="txL" fmla="*/ 0 w 808"/>
                <a:gd name="txT" fmla="*/ 0 h 810"/>
                <a:gd name="txR" fmla="*/ 808 w 808"/>
                <a:gd name="txB" fmla="*/ 810 h 8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64219323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noFill/>
            <a:ln w="222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32" name="Oval 2057"/>
            <p:cNvSpPr/>
            <p:nvPr/>
          </p:nvSpPr>
          <p:spPr>
            <a:xfrm>
              <a:off x="1387" y="1659"/>
              <a:ext cx="1032" cy="1032"/>
            </a:xfrm>
            <a:prstGeom prst="ellipse">
              <a:avLst/>
            </a:prstGeom>
            <a:noFill/>
            <a:ln w="2222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81933" name="Freeform 2058"/>
            <p:cNvSpPr/>
            <p:nvPr/>
          </p:nvSpPr>
          <p:spPr>
            <a:xfrm>
              <a:off x="600" y="3757"/>
              <a:ext cx="3686" cy="254"/>
            </a:xfrm>
            <a:custGeom>
              <a:avLst/>
              <a:gdLst>
                <a:gd name="txL" fmla="*/ 0 w 3686"/>
                <a:gd name="txT" fmla="*/ 0 h 254"/>
                <a:gd name="txR" fmla="*/ 3686 w 3686"/>
                <a:gd name="txB" fmla="*/ 254 h 254"/>
              </a:gdLst>
              <a:ahLst/>
              <a:cxnLst>
                <a:cxn ang="0">
                  <a:pos x="0" y="85"/>
                </a:cxn>
                <a:cxn ang="0">
                  <a:pos x="129" y="85"/>
                </a:cxn>
                <a:cxn ang="0">
                  <a:pos x="185" y="0"/>
                </a:cxn>
                <a:cxn ang="0">
                  <a:pos x="279" y="0"/>
                </a:cxn>
                <a:cxn ang="0">
                  <a:pos x="336" y="85"/>
                </a:cxn>
                <a:cxn ang="0">
                  <a:pos x="421" y="85"/>
                </a:cxn>
                <a:cxn ang="0">
                  <a:pos x="477" y="0"/>
                </a:cxn>
                <a:cxn ang="0">
                  <a:pos x="571" y="0"/>
                </a:cxn>
                <a:cxn ang="0">
                  <a:pos x="629" y="85"/>
                </a:cxn>
                <a:cxn ang="0">
                  <a:pos x="709" y="85"/>
                </a:cxn>
                <a:cxn ang="0">
                  <a:pos x="764" y="0"/>
                </a:cxn>
                <a:cxn ang="0">
                  <a:pos x="862" y="0"/>
                </a:cxn>
                <a:cxn ang="0">
                  <a:pos x="916" y="85"/>
                </a:cxn>
                <a:cxn ang="0">
                  <a:pos x="1001" y="85"/>
                </a:cxn>
                <a:cxn ang="0">
                  <a:pos x="1058" y="0"/>
                </a:cxn>
                <a:cxn ang="0">
                  <a:pos x="1154" y="0"/>
                </a:cxn>
                <a:cxn ang="0">
                  <a:pos x="1208" y="85"/>
                </a:cxn>
                <a:cxn ang="0">
                  <a:pos x="1299" y="85"/>
                </a:cxn>
                <a:cxn ang="0">
                  <a:pos x="1353" y="0"/>
                </a:cxn>
                <a:cxn ang="0">
                  <a:pos x="1449" y="0"/>
                </a:cxn>
                <a:cxn ang="0">
                  <a:pos x="1507" y="85"/>
                </a:cxn>
                <a:cxn ang="0">
                  <a:pos x="1591" y="85"/>
                </a:cxn>
                <a:cxn ang="0">
                  <a:pos x="1645" y="0"/>
                </a:cxn>
                <a:cxn ang="0">
                  <a:pos x="1743" y="0"/>
                </a:cxn>
                <a:cxn ang="0">
                  <a:pos x="1799" y="85"/>
                </a:cxn>
                <a:cxn ang="0">
                  <a:pos x="1890" y="85"/>
                </a:cxn>
                <a:cxn ang="0">
                  <a:pos x="1946" y="0"/>
                </a:cxn>
                <a:cxn ang="0">
                  <a:pos x="2044" y="0"/>
                </a:cxn>
                <a:cxn ang="0">
                  <a:pos x="2099" y="85"/>
                </a:cxn>
                <a:cxn ang="0">
                  <a:pos x="2184" y="85"/>
                </a:cxn>
                <a:cxn ang="0">
                  <a:pos x="2240" y="0"/>
                </a:cxn>
                <a:cxn ang="0">
                  <a:pos x="2336" y="0"/>
                </a:cxn>
                <a:cxn ang="0">
                  <a:pos x="2391" y="85"/>
                </a:cxn>
                <a:cxn ang="0">
                  <a:pos x="2472" y="85"/>
                </a:cxn>
                <a:cxn ang="0">
                  <a:pos x="2529" y="0"/>
                </a:cxn>
                <a:cxn ang="0">
                  <a:pos x="2623" y="0"/>
                </a:cxn>
                <a:cxn ang="0">
                  <a:pos x="2681" y="85"/>
                </a:cxn>
                <a:cxn ang="0">
                  <a:pos x="2765" y="85"/>
                </a:cxn>
                <a:cxn ang="0">
                  <a:pos x="2821" y="0"/>
                </a:cxn>
                <a:cxn ang="0">
                  <a:pos x="2917" y="0"/>
                </a:cxn>
                <a:cxn ang="0">
                  <a:pos x="2973" y="85"/>
                </a:cxn>
                <a:cxn ang="0">
                  <a:pos x="3062" y="85"/>
                </a:cxn>
                <a:cxn ang="0">
                  <a:pos x="3118" y="0"/>
                </a:cxn>
                <a:cxn ang="0">
                  <a:pos x="3214" y="0"/>
                </a:cxn>
                <a:cxn ang="0">
                  <a:pos x="3269" y="85"/>
                </a:cxn>
                <a:cxn ang="0">
                  <a:pos x="3356" y="85"/>
                </a:cxn>
                <a:cxn ang="0">
                  <a:pos x="3410" y="0"/>
                </a:cxn>
                <a:cxn ang="0">
                  <a:pos x="3506" y="0"/>
                </a:cxn>
                <a:cxn ang="0">
                  <a:pos x="3561" y="85"/>
                </a:cxn>
                <a:cxn ang="0">
                  <a:pos x="3686" y="85"/>
                </a:cxn>
                <a:cxn ang="0">
                  <a:pos x="3686" y="254"/>
                </a:cxn>
                <a:cxn ang="0">
                  <a:pos x="0" y="254"/>
                </a:cxn>
                <a:cxn ang="0">
                  <a:pos x="0" y="85"/>
                </a:cxn>
              </a:cxnLst>
              <a:rect l="txL" t="txT" r="txR" b="txB"/>
              <a:pathLst>
                <a:path w="3686" h="254">
                  <a:moveTo>
                    <a:pt x="0" y="85"/>
                  </a:moveTo>
                  <a:lnTo>
                    <a:pt x="129" y="85"/>
                  </a:lnTo>
                  <a:lnTo>
                    <a:pt x="185" y="0"/>
                  </a:lnTo>
                  <a:lnTo>
                    <a:pt x="279" y="0"/>
                  </a:lnTo>
                  <a:lnTo>
                    <a:pt x="336" y="85"/>
                  </a:lnTo>
                  <a:lnTo>
                    <a:pt x="421" y="85"/>
                  </a:lnTo>
                  <a:lnTo>
                    <a:pt x="477" y="0"/>
                  </a:lnTo>
                  <a:lnTo>
                    <a:pt x="571" y="0"/>
                  </a:lnTo>
                  <a:lnTo>
                    <a:pt x="629" y="85"/>
                  </a:lnTo>
                  <a:lnTo>
                    <a:pt x="709" y="85"/>
                  </a:lnTo>
                  <a:lnTo>
                    <a:pt x="764" y="0"/>
                  </a:lnTo>
                  <a:lnTo>
                    <a:pt x="862" y="0"/>
                  </a:lnTo>
                  <a:lnTo>
                    <a:pt x="916" y="85"/>
                  </a:lnTo>
                  <a:lnTo>
                    <a:pt x="1001" y="85"/>
                  </a:lnTo>
                  <a:lnTo>
                    <a:pt x="1058" y="0"/>
                  </a:lnTo>
                  <a:lnTo>
                    <a:pt x="1154" y="0"/>
                  </a:lnTo>
                  <a:lnTo>
                    <a:pt x="1208" y="85"/>
                  </a:lnTo>
                  <a:lnTo>
                    <a:pt x="1299" y="85"/>
                  </a:lnTo>
                  <a:lnTo>
                    <a:pt x="1353" y="0"/>
                  </a:lnTo>
                  <a:lnTo>
                    <a:pt x="1449" y="0"/>
                  </a:lnTo>
                  <a:lnTo>
                    <a:pt x="1507" y="85"/>
                  </a:lnTo>
                  <a:lnTo>
                    <a:pt x="1591" y="85"/>
                  </a:lnTo>
                  <a:lnTo>
                    <a:pt x="1645" y="0"/>
                  </a:lnTo>
                  <a:lnTo>
                    <a:pt x="1743" y="0"/>
                  </a:lnTo>
                  <a:lnTo>
                    <a:pt x="1799" y="85"/>
                  </a:lnTo>
                  <a:lnTo>
                    <a:pt x="1890" y="85"/>
                  </a:lnTo>
                  <a:lnTo>
                    <a:pt x="1946" y="0"/>
                  </a:lnTo>
                  <a:lnTo>
                    <a:pt x="2044" y="0"/>
                  </a:lnTo>
                  <a:lnTo>
                    <a:pt x="2099" y="85"/>
                  </a:lnTo>
                  <a:lnTo>
                    <a:pt x="2184" y="85"/>
                  </a:lnTo>
                  <a:lnTo>
                    <a:pt x="2240" y="0"/>
                  </a:lnTo>
                  <a:lnTo>
                    <a:pt x="2336" y="0"/>
                  </a:lnTo>
                  <a:lnTo>
                    <a:pt x="2391" y="85"/>
                  </a:lnTo>
                  <a:lnTo>
                    <a:pt x="2472" y="85"/>
                  </a:lnTo>
                  <a:lnTo>
                    <a:pt x="2529" y="0"/>
                  </a:lnTo>
                  <a:lnTo>
                    <a:pt x="2623" y="0"/>
                  </a:lnTo>
                  <a:lnTo>
                    <a:pt x="2681" y="85"/>
                  </a:lnTo>
                  <a:lnTo>
                    <a:pt x="2765" y="85"/>
                  </a:lnTo>
                  <a:lnTo>
                    <a:pt x="2821" y="0"/>
                  </a:lnTo>
                  <a:lnTo>
                    <a:pt x="2917" y="0"/>
                  </a:lnTo>
                  <a:lnTo>
                    <a:pt x="2973" y="85"/>
                  </a:lnTo>
                  <a:lnTo>
                    <a:pt x="3062" y="85"/>
                  </a:lnTo>
                  <a:lnTo>
                    <a:pt x="3118" y="0"/>
                  </a:lnTo>
                  <a:lnTo>
                    <a:pt x="3214" y="0"/>
                  </a:lnTo>
                  <a:lnTo>
                    <a:pt x="3269" y="85"/>
                  </a:lnTo>
                  <a:lnTo>
                    <a:pt x="3356" y="85"/>
                  </a:lnTo>
                  <a:lnTo>
                    <a:pt x="3410" y="0"/>
                  </a:lnTo>
                  <a:lnTo>
                    <a:pt x="3506" y="0"/>
                  </a:lnTo>
                  <a:lnTo>
                    <a:pt x="3561" y="85"/>
                  </a:lnTo>
                  <a:lnTo>
                    <a:pt x="3686" y="85"/>
                  </a:lnTo>
                  <a:lnTo>
                    <a:pt x="3686" y="254"/>
                  </a:lnTo>
                  <a:lnTo>
                    <a:pt x="0" y="254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222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81924" name="Rectangle 2059"/>
          <p:cNvSpPr/>
          <p:nvPr/>
        </p:nvSpPr>
        <p:spPr>
          <a:xfrm>
            <a:off x="3520440" y="2183766"/>
            <a:ext cx="1579278" cy="103412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</a:rPr>
              <a:t>山东茌平</a:t>
            </a:r>
          </a:p>
          <a:p>
            <a:pPr>
              <a:spcBef>
                <a:spcPct val="20000"/>
              </a:spcBef>
            </a:pP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</a:rPr>
              <a:t>   邹平地区</a:t>
            </a:r>
          </a:p>
          <a:p>
            <a:pPr>
              <a:spcBef>
                <a:spcPct val="20000"/>
              </a:spcBef>
            </a:pPr>
            <a:r>
              <a:rPr lang="zh-CN" altLang="en-US" sz="1800" dirty="0">
                <a:solidFill>
                  <a:srgbClr val="FF0000"/>
                </a:solidFill>
                <a:latin typeface="Times New Roman" pitchFamily="18" charset="0"/>
              </a:rPr>
              <a:t>（进口矿石）</a:t>
            </a:r>
          </a:p>
        </p:txBody>
      </p:sp>
      <p:sp>
        <p:nvSpPr>
          <p:cNvPr id="81925" name="Rectangle 2060"/>
          <p:cNvSpPr/>
          <p:nvPr/>
        </p:nvSpPr>
        <p:spPr>
          <a:xfrm>
            <a:off x="6219825" y="3149600"/>
            <a:ext cx="2077720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00B050"/>
                </a:solidFill>
                <a:latin typeface="Times New Roman" pitchFamily="18" charset="0"/>
              </a:rPr>
              <a:t>云南、广西</a:t>
            </a:r>
          </a:p>
          <a:p>
            <a:pPr>
              <a:spcBef>
                <a:spcPct val="20000"/>
              </a:spcBef>
            </a:pPr>
            <a:r>
              <a:rPr lang="zh-CN" altLang="en-US" sz="1800" dirty="0">
                <a:solidFill>
                  <a:srgbClr val="00B050"/>
                </a:solidFill>
                <a:latin typeface="Times New Roman" pitchFamily="18" charset="0"/>
              </a:rPr>
              <a:t>  百色、防城港</a:t>
            </a:r>
          </a:p>
          <a:p>
            <a:pPr>
              <a:spcBef>
                <a:spcPct val="20000"/>
              </a:spcBef>
            </a:pPr>
            <a:r>
              <a:rPr lang="zh-CN" altLang="en-US" sz="1800" dirty="0">
                <a:solidFill>
                  <a:srgbClr val="00B050"/>
                </a:solidFill>
                <a:latin typeface="Times New Roman" pitchFamily="18" charset="0"/>
              </a:rPr>
              <a:t>（国内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</a:rPr>
              <a:t>/</a:t>
            </a:r>
            <a:r>
              <a:rPr lang="zh-CN" altLang="en-US" sz="1800" dirty="0">
                <a:solidFill>
                  <a:srgbClr val="00B050"/>
                </a:solidFill>
                <a:latin typeface="Times New Roman" pitchFamily="18" charset="0"/>
              </a:rPr>
              <a:t>进口矿）</a:t>
            </a:r>
          </a:p>
        </p:txBody>
      </p:sp>
      <p:sp>
        <p:nvSpPr>
          <p:cNvPr id="81926" name="Rectangle 2061"/>
          <p:cNvSpPr/>
          <p:nvPr/>
        </p:nvSpPr>
        <p:spPr>
          <a:xfrm>
            <a:off x="8950961" y="1847851"/>
            <a:ext cx="803425" cy="9048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7030A0"/>
                </a:solidFill>
                <a:latin typeface="Times New Roman" pitchFamily="18" charset="0"/>
              </a:rPr>
              <a:t>山西</a:t>
            </a:r>
          </a:p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7030A0"/>
                </a:solidFill>
                <a:latin typeface="Times New Roman" pitchFamily="18" charset="0"/>
              </a:rPr>
              <a:t>河南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6" y="2133601"/>
            <a:ext cx="4438015" cy="259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6" y="2133601"/>
            <a:ext cx="4438015" cy="2590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6" y="2133601"/>
            <a:ext cx="4438015" cy="2590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70" y="2003425"/>
            <a:ext cx="8286750" cy="48361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9940" y="188595"/>
            <a:ext cx="8779510" cy="426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/>
              <a:t> 中国氧化铝产量主要省份统计（吨）   </a:t>
            </a:r>
            <a:r>
              <a:rPr lang="en-US" altLang="zh-CN" sz="2200"/>
              <a:t>3</a:t>
            </a:r>
            <a:r>
              <a:rPr lang="zh-CN" altLang="en-US" sz="2200"/>
              <a:t>月份同比增加</a:t>
            </a:r>
            <a:r>
              <a:rPr lang="en-US" altLang="zh-CN" sz="2200"/>
              <a:t>10.2%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36115" y="984885"/>
            <a:ext cx="8467090" cy="914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>
                <a:solidFill>
                  <a:srgbClr val="00B0EE"/>
                </a:solidFill>
              </a:rPr>
              <a:t>2021 年 3 月份中国氧化铝产量约594.7 万吨，同比增加 10.2%，环比增加 5.96%</a:t>
            </a:r>
          </a:p>
          <a:p>
            <a:r>
              <a:rPr lang="zh-CN" altLang="en-US" sz="1800">
                <a:solidFill>
                  <a:srgbClr val="00B0EE"/>
                </a:solidFill>
              </a:rPr>
              <a:t>1-3 月份氧化铝产量合计约为 1,729.6 万吨,同比增加 6.72%左右,去年同期约为1,620.7 万吨。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/>
          <p:nvPr/>
        </p:nvSpPr>
        <p:spPr>
          <a:xfrm>
            <a:off x="2289176" y="152400"/>
            <a:ext cx="7908925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</a:rPr>
              <a:t>年一季度</a:t>
            </a:r>
            <a:r>
              <a:rPr lang="zh-CN" altLang="en-US" sz="2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进口氧化铝情况分析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1" y="2833370"/>
            <a:ext cx="9557385" cy="4052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7991" y="1002030"/>
            <a:ext cx="416115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00B0EE"/>
                </a:solidFill>
              </a:rPr>
              <a:t>2021 年 2 月份中国氧化铝进口量约为 156,863吨，环比大幅减少 52.61%，</a:t>
            </a:r>
          </a:p>
          <a:p>
            <a:r>
              <a:rPr lang="zh-CN" altLang="en-US" sz="1600">
                <a:solidFill>
                  <a:srgbClr val="00B0EE"/>
                </a:solidFill>
              </a:rPr>
              <a:t>同比下滑 20.07%。</a:t>
            </a:r>
          </a:p>
          <a:p>
            <a:r>
              <a:rPr lang="zh-CN" altLang="en-US" sz="1600">
                <a:solidFill>
                  <a:srgbClr val="00B0EE"/>
                </a:solidFill>
              </a:rPr>
              <a:t>2021 年 1-2 月份中国氧化铝进口量总计约 487,856 吨，较去年同期下滑 29.3%,</a:t>
            </a:r>
          </a:p>
          <a:p>
            <a:r>
              <a:rPr lang="zh-CN" altLang="en-US" sz="1600">
                <a:solidFill>
                  <a:srgbClr val="00B0EE"/>
                </a:solidFill>
              </a:rPr>
              <a:t>去年同期约为 690,039 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14695" y="902970"/>
            <a:ext cx="4942840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/>
              <a:t>区  域           1 月             2 月                 环比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澳大利亚    238,152    117,918             -50.49%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越南            50,924         0                  -100.00%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哈萨克斯坦 13,263       26,369              98.82%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其  它           28,654       12,576            -56.11%</a:t>
            </a:r>
          </a:p>
          <a:p>
            <a:r>
              <a:rPr lang="zh-CN" altLang="en-US" sz="1800">
                <a:solidFill>
                  <a:srgbClr val="FF0000"/>
                </a:solidFill>
              </a:rPr>
              <a:t>合   计         330,993      156,863          -52.61%</a:t>
            </a: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2962275" y="1166814"/>
            <a:ext cx="5881688" cy="466725"/>
          </a:xfrm>
        </p:spPr>
        <p:txBody>
          <a:bodyPr vert="horz" wrap="square" lIns="0" tIns="0" rIns="0" bIns="0" anchor="t"/>
          <a:lstStyle/>
          <a:p>
            <a:pPr algn="ctr">
              <a:lnSpc>
                <a:spcPct val="85000"/>
              </a:lnSpc>
            </a:pPr>
            <a:r>
              <a:rPr lang="zh-CN" altLang="en-US" sz="2900" dirty="0">
                <a:solidFill>
                  <a:schemeClr val="tx1"/>
                </a:solidFill>
                <a:ea typeface="黑体" pitchFamily="49" charset="-122"/>
              </a:rPr>
              <a:t>国内氧化铝特征</a:t>
            </a:r>
          </a:p>
        </p:txBody>
      </p:sp>
      <p:sp>
        <p:nvSpPr>
          <p:cNvPr id="83971" name="AutoShape 3"/>
          <p:cNvSpPr/>
          <p:nvPr/>
        </p:nvSpPr>
        <p:spPr>
          <a:xfrm>
            <a:off x="4445000" y="2260600"/>
            <a:ext cx="3219450" cy="393700"/>
          </a:xfrm>
          <a:prstGeom prst="rightArrow">
            <a:avLst>
              <a:gd name="adj1" fmla="val 50000"/>
              <a:gd name="adj2" fmla="val 204435"/>
            </a:avLst>
          </a:pr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83972" name="Text Box 4"/>
          <p:cNvSpPr txBox="1"/>
          <p:nvPr/>
        </p:nvSpPr>
        <p:spPr>
          <a:xfrm>
            <a:off x="1638300" y="2260600"/>
            <a:ext cx="2559050" cy="45720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</a:rPr>
              <a:t>国内矿石为原料</a:t>
            </a:r>
          </a:p>
        </p:txBody>
      </p:sp>
      <p:sp>
        <p:nvSpPr>
          <p:cNvPr id="83973" name="Text Box 5"/>
          <p:cNvSpPr txBox="1"/>
          <p:nvPr/>
        </p:nvSpPr>
        <p:spPr>
          <a:xfrm>
            <a:off x="7664450" y="2184400"/>
            <a:ext cx="2641600" cy="45720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</a:rPr>
              <a:t>进口矿石为原料</a:t>
            </a:r>
          </a:p>
        </p:txBody>
      </p:sp>
      <p:grpSp>
        <p:nvGrpSpPr>
          <p:cNvPr id="83974" name="Group 6"/>
          <p:cNvGrpSpPr/>
          <p:nvPr/>
        </p:nvGrpSpPr>
        <p:grpSpPr>
          <a:xfrm>
            <a:off x="1143000" y="2851150"/>
            <a:ext cx="4870450" cy="1924050"/>
            <a:chOff x="192" y="1632"/>
            <a:chExt cx="2880" cy="1104"/>
          </a:xfrm>
        </p:grpSpPr>
        <p:sp>
          <p:nvSpPr>
            <p:cNvPr id="83986" name="Arc 7"/>
            <p:cNvSpPr/>
            <p:nvPr/>
          </p:nvSpPr>
          <p:spPr>
            <a:xfrm flipH="1">
              <a:off x="192" y="1872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7" name="Arc 8"/>
            <p:cNvSpPr/>
            <p:nvPr/>
          </p:nvSpPr>
          <p:spPr>
            <a:xfrm>
              <a:off x="1632" y="1872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8" name="Oval 9"/>
            <p:cNvSpPr/>
            <p:nvPr/>
          </p:nvSpPr>
          <p:spPr>
            <a:xfrm>
              <a:off x="1440" y="1632"/>
              <a:ext cx="1152" cy="110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9" name="Arc 10"/>
            <p:cNvSpPr/>
            <p:nvPr/>
          </p:nvSpPr>
          <p:spPr>
            <a:xfrm rot="-10800000" flipH="1">
              <a:off x="1632" y="2208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90" name="Arc 11"/>
            <p:cNvSpPr/>
            <p:nvPr/>
          </p:nvSpPr>
          <p:spPr>
            <a:xfrm rot="10800000">
              <a:off x="192" y="2208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91" name="Oval 12"/>
            <p:cNvSpPr/>
            <p:nvPr/>
          </p:nvSpPr>
          <p:spPr>
            <a:xfrm>
              <a:off x="576" y="2208"/>
              <a:ext cx="52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83975" name="Text Box 13"/>
          <p:cNvSpPr txBox="1"/>
          <p:nvPr/>
        </p:nvSpPr>
        <p:spPr>
          <a:xfrm>
            <a:off x="3462655" y="3267710"/>
            <a:ext cx="1485900" cy="109728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</a:rPr>
              <a:t>选洗困难</a:t>
            </a: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</a:rPr>
              <a:t>富锂</a:t>
            </a: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</a:rPr>
              <a:t>高硼</a:t>
            </a:r>
          </a:p>
          <a:p>
            <a:pPr algn="ctr">
              <a:spcBef>
                <a:spcPct val="50000"/>
              </a:spcBef>
            </a:pPr>
            <a:r>
              <a:rPr lang="zh-CN" altLang="en-US" sz="1200" dirty="0">
                <a:solidFill>
                  <a:schemeClr val="tx1"/>
                </a:solidFill>
              </a:rPr>
              <a:t>中硅</a:t>
            </a:r>
          </a:p>
        </p:txBody>
      </p:sp>
      <p:sp>
        <p:nvSpPr>
          <p:cNvPr id="83976" name="Text Box 14"/>
          <p:cNvSpPr txBox="1"/>
          <p:nvPr/>
        </p:nvSpPr>
        <p:spPr>
          <a:xfrm>
            <a:off x="1720850" y="4089400"/>
            <a:ext cx="1155700" cy="39624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</a:rPr>
              <a:t>低钠</a:t>
            </a:r>
          </a:p>
        </p:txBody>
      </p:sp>
      <p:grpSp>
        <p:nvGrpSpPr>
          <p:cNvPr id="83977" name="Group 15"/>
          <p:cNvGrpSpPr/>
          <p:nvPr/>
        </p:nvGrpSpPr>
        <p:grpSpPr>
          <a:xfrm>
            <a:off x="6096000" y="2870200"/>
            <a:ext cx="4953000" cy="1981200"/>
            <a:chOff x="192" y="1632"/>
            <a:chExt cx="2880" cy="1104"/>
          </a:xfrm>
        </p:grpSpPr>
        <p:sp>
          <p:nvSpPr>
            <p:cNvPr id="83980" name="Arc 16"/>
            <p:cNvSpPr/>
            <p:nvPr/>
          </p:nvSpPr>
          <p:spPr>
            <a:xfrm flipH="1">
              <a:off x="192" y="1872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1" name="Arc 17"/>
            <p:cNvSpPr/>
            <p:nvPr/>
          </p:nvSpPr>
          <p:spPr>
            <a:xfrm>
              <a:off x="1632" y="1872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99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2" name="Oval 18"/>
            <p:cNvSpPr/>
            <p:nvPr/>
          </p:nvSpPr>
          <p:spPr>
            <a:xfrm>
              <a:off x="1440" y="1632"/>
              <a:ext cx="1152" cy="110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3" name="Arc 19"/>
            <p:cNvSpPr/>
            <p:nvPr/>
          </p:nvSpPr>
          <p:spPr>
            <a:xfrm rot="-10800000" flipH="1">
              <a:off x="1632" y="2208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4" name="Arc 20"/>
            <p:cNvSpPr/>
            <p:nvPr/>
          </p:nvSpPr>
          <p:spPr>
            <a:xfrm rot="10800000">
              <a:off x="192" y="2208"/>
              <a:ext cx="1440" cy="33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83985" name="Oval 21"/>
            <p:cNvSpPr/>
            <p:nvPr/>
          </p:nvSpPr>
          <p:spPr>
            <a:xfrm>
              <a:off x="576" y="2208"/>
              <a:ext cx="52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  <p:sp>
        <p:nvSpPr>
          <p:cNvPr id="83978" name="Text Box 22"/>
          <p:cNvSpPr txBox="1"/>
          <p:nvPr/>
        </p:nvSpPr>
        <p:spPr>
          <a:xfrm>
            <a:off x="8455660" y="3086735"/>
            <a:ext cx="1568450" cy="190500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 选洗成本低</a:t>
            </a: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粒度均匀</a:t>
            </a: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高铁</a:t>
            </a: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高铝</a:t>
            </a: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微量元素痕量</a:t>
            </a:r>
          </a:p>
          <a:p>
            <a:pPr algn="ctr">
              <a:spcBef>
                <a:spcPct val="50000"/>
              </a:spcBef>
            </a:pPr>
            <a:r>
              <a:rPr lang="zh-CN" altLang="en-US" sz="1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83979" name="Text Box 23"/>
          <p:cNvSpPr txBox="1"/>
          <p:nvPr/>
        </p:nvSpPr>
        <p:spPr>
          <a:xfrm>
            <a:off x="6756400" y="4165600"/>
            <a:ext cx="990600" cy="396240"/>
          </a:xfrm>
          <a:prstGeom prst="rect">
            <a:avLst/>
          </a:prstGeom>
          <a:noFill/>
          <a:ln w="12699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</a:rPr>
              <a:t>普钠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/>
          <p:nvPr/>
        </p:nvSpPr>
        <p:spPr>
          <a:xfrm>
            <a:off x="3536950" y="2876551"/>
            <a:ext cx="5651500" cy="3668713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91919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48483" name="AutoShape 3"/>
          <p:cNvSpPr/>
          <p:nvPr/>
        </p:nvSpPr>
        <p:spPr>
          <a:xfrm rot="5400000">
            <a:off x="9048750" y="3638551"/>
            <a:ext cx="838200" cy="3160713"/>
          </a:xfrm>
          <a:prstGeom prst="cube">
            <a:avLst>
              <a:gd name="adj" fmla="val 18241"/>
            </a:avLst>
          </a:prstGeom>
          <a:solidFill>
            <a:srgbClr val="0099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tx1"/>
                </a:solidFill>
              </a:rPr>
              <a:t>牙齿、骨骼</a:t>
            </a:r>
          </a:p>
        </p:txBody>
      </p:sp>
      <p:sp>
        <p:nvSpPr>
          <p:cNvPr id="148484" name="AutoShape 4"/>
          <p:cNvSpPr/>
          <p:nvPr/>
        </p:nvSpPr>
        <p:spPr>
          <a:xfrm rot="5400000">
            <a:off x="2420620" y="2306639"/>
            <a:ext cx="914400" cy="3157537"/>
          </a:xfrm>
          <a:prstGeom prst="cube">
            <a:avLst>
              <a:gd name="adj" fmla="val 18241"/>
            </a:avLst>
          </a:pr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bg1"/>
                </a:solidFill>
              </a:rPr>
              <a:t>火箭发射台</a:t>
            </a:r>
          </a:p>
        </p:txBody>
      </p:sp>
      <p:sp>
        <p:nvSpPr>
          <p:cNvPr id="148485" name="AutoShape 5"/>
          <p:cNvSpPr/>
          <p:nvPr/>
        </p:nvSpPr>
        <p:spPr>
          <a:xfrm rot="5400000">
            <a:off x="8408988" y="1425576"/>
            <a:ext cx="844550" cy="3160713"/>
          </a:xfrm>
          <a:prstGeom prst="cube">
            <a:avLst>
              <a:gd name="adj" fmla="val 18241"/>
            </a:avLst>
          </a:prstGeom>
          <a:solidFill>
            <a:srgbClr val="66FF33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tx1"/>
                </a:solidFill>
              </a:rPr>
              <a:t>抛光（电子屏幕）</a:t>
            </a:r>
          </a:p>
        </p:txBody>
      </p:sp>
      <p:sp>
        <p:nvSpPr>
          <p:cNvPr id="148486" name="AutoShape 6"/>
          <p:cNvSpPr/>
          <p:nvPr/>
        </p:nvSpPr>
        <p:spPr>
          <a:xfrm rot="5400000">
            <a:off x="3124200" y="1204914"/>
            <a:ext cx="844550" cy="3157537"/>
          </a:xfrm>
          <a:prstGeom prst="cube">
            <a:avLst>
              <a:gd name="adj" fmla="val 18241"/>
            </a:avLst>
          </a:prstGeom>
          <a:solidFill>
            <a:srgbClr val="FF6600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传统行业磨料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algn="ctr" defTabSz="857250"/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48487" name="AutoShape 7"/>
          <p:cNvSpPr/>
          <p:nvPr/>
        </p:nvSpPr>
        <p:spPr>
          <a:xfrm rot="5400000">
            <a:off x="9048751" y="2574925"/>
            <a:ext cx="841375" cy="3157538"/>
          </a:xfrm>
          <a:prstGeom prst="cube">
            <a:avLst>
              <a:gd name="adj" fmla="val 18241"/>
            </a:avLst>
          </a:prstGeom>
          <a:solidFill>
            <a:srgbClr val="33CC33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tx1"/>
                </a:solidFill>
              </a:rPr>
              <a:t>卫浴、洁具</a:t>
            </a:r>
          </a:p>
        </p:txBody>
      </p:sp>
      <p:sp>
        <p:nvSpPr>
          <p:cNvPr id="148488" name="AutoShape 8"/>
          <p:cNvSpPr/>
          <p:nvPr/>
        </p:nvSpPr>
        <p:spPr>
          <a:xfrm rot="5400000">
            <a:off x="7997826" y="4630738"/>
            <a:ext cx="841375" cy="3160712"/>
          </a:xfrm>
          <a:prstGeom prst="cube">
            <a:avLst>
              <a:gd name="adj" fmla="val 18241"/>
            </a:avLst>
          </a:prstGeom>
          <a:solidFill>
            <a:srgbClr val="0066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tx1"/>
                </a:solidFill>
              </a:rPr>
              <a:t>新能源汽车电瓶</a:t>
            </a:r>
          </a:p>
        </p:txBody>
      </p:sp>
      <p:sp>
        <p:nvSpPr>
          <p:cNvPr id="148489" name="AutoShape 9"/>
          <p:cNvSpPr/>
          <p:nvPr/>
        </p:nvSpPr>
        <p:spPr>
          <a:xfrm rot="5400000">
            <a:off x="3536950" y="4633914"/>
            <a:ext cx="844550" cy="3157537"/>
          </a:xfrm>
          <a:prstGeom prst="cube">
            <a:avLst>
              <a:gd name="adj" fmla="val 18241"/>
            </a:avLst>
          </a:prstGeom>
          <a:solidFill>
            <a:srgbClr val="333399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bg1"/>
                </a:solidFill>
              </a:rPr>
              <a:t>超高压用电瓷材料</a:t>
            </a:r>
          </a:p>
        </p:txBody>
      </p:sp>
      <p:sp>
        <p:nvSpPr>
          <p:cNvPr id="148490" name="AutoShape 10"/>
          <p:cNvSpPr/>
          <p:nvPr/>
        </p:nvSpPr>
        <p:spPr>
          <a:xfrm rot="5400000">
            <a:off x="2384425" y="3494089"/>
            <a:ext cx="1003300" cy="3157537"/>
          </a:xfrm>
          <a:prstGeom prst="cube">
            <a:avLst>
              <a:gd name="adj" fmla="val 18241"/>
            </a:avLst>
          </a:prstGeom>
          <a:solidFill>
            <a:srgbClr val="FF00FF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1600" dirty="0">
                <a:solidFill>
                  <a:schemeClr val="bg1"/>
                </a:solidFill>
              </a:rPr>
              <a:t>高精磨具、刀具</a:t>
            </a:r>
          </a:p>
        </p:txBody>
      </p:sp>
      <p:grpSp>
        <p:nvGrpSpPr>
          <p:cNvPr id="148491" name="Group 11"/>
          <p:cNvGrpSpPr/>
          <p:nvPr/>
        </p:nvGrpSpPr>
        <p:grpSpPr>
          <a:xfrm>
            <a:off x="4225925" y="3165476"/>
            <a:ext cx="4165600" cy="3116263"/>
            <a:chOff x="1793" y="1994"/>
            <a:chExt cx="2422" cy="1963"/>
          </a:xfrm>
        </p:grpSpPr>
        <p:sp>
          <p:nvSpPr>
            <p:cNvPr id="148494" name="AutoShape 12"/>
            <p:cNvSpPr/>
            <p:nvPr/>
          </p:nvSpPr>
          <p:spPr>
            <a:xfrm>
              <a:off x="1793" y="1994"/>
              <a:ext cx="2422" cy="196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grpSp>
          <p:nvGrpSpPr>
            <p:cNvPr id="148495" name="Group 13"/>
            <p:cNvGrpSpPr/>
            <p:nvPr/>
          </p:nvGrpSpPr>
          <p:grpSpPr>
            <a:xfrm>
              <a:off x="2181" y="2559"/>
              <a:ext cx="1043" cy="446"/>
              <a:chOff x="2332" y="2559"/>
              <a:chExt cx="1043" cy="446"/>
            </a:xfrm>
          </p:grpSpPr>
          <p:grpSp>
            <p:nvGrpSpPr>
              <p:cNvPr id="148769" name="Group 14"/>
              <p:cNvGrpSpPr/>
              <p:nvPr/>
            </p:nvGrpSpPr>
            <p:grpSpPr>
              <a:xfrm>
                <a:off x="2332" y="2559"/>
                <a:ext cx="1043" cy="446"/>
                <a:chOff x="2332" y="2559"/>
                <a:chExt cx="1043" cy="446"/>
              </a:xfrm>
            </p:grpSpPr>
            <p:sp>
              <p:nvSpPr>
                <p:cNvPr id="148784" name="Freeform 15"/>
                <p:cNvSpPr/>
                <p:nvPr/>
              </p:nvSpPr>
              <p:spPr>
                <a:xfrm>
                  <a:off x="2374" y="2863"/>
                  <a:ext cx="982" cy="91"/>
                </a:xfrm>
                <a:custGeom>
                  <a:avLst/>
                  <a:gdLst>
                    <a:gd name="txL" fmla="*/ 0 w 982"/>
                    <a:gd name="txT" fmla="*/ 0 h 91"/>
                    <a:gd name="txR" fmla="*/ 982 w 982"/>
                    <a:gd name="txB" fmla="*/ 91 h 91"/>
                  </a:gdLst>
                  <a:ahLst/>
                  <a:cxnLst>
                    <a:cxn ang="0">
                      <a:pos x="981" y="0"/>
                    </a:cxn>
                    <a:cxn ang="0">
                      <a:pos x="981" y="34"/>
                    </a:cxn>
                    <a:cxn ang="0">
                      <a:pos x="966" y="29"/>
                    </a:cxn>
                    <a:cxn ang="0">
                      <a:pos x="864" y="30"/>
                    </a:cxn>
                    <a:cxn ang="0">
                      <a:pos x="855" y="36"/>
                    </a:cxn>
                    <a:cxn ang="0">
                      <a:pos x="845" y="41"/>
                    </a:cxn>
                    <a:cxn ang="0">
                      <a:pos x="845" y="37"/>
                    </a:cxn>
                    <a:cxn ang="0">
                      <a:pos x="853" y="34"/>
                    </a:cxn>
                    <a:cxn ang="0">
                      <a:pos x="857" y="30"/>
                    </a:cxn>
                    <a:cxn ang="0">
                      <a:pos x="827" y="31"/>
                    </a:cxn>
                    <a:cxn ang="0">
                      <a:pos x="753" y="47"/>
                    </a:cxn>
                    <a:cxn ang="0">
                      <a:pos x="717" y="68"/>
                    </a:cxn>
                    <a:cxn ang="0">
                      <a:pos x="677" y="71"/>
                    </a:cxn>
                    <a:cxn ang="0">
                      <a:pos x="648" y="70"/>
                    </a:cxn>
                    <a:cxn ang="0">
                      <a:pos x="642" y="62"/>
                    </a:cxn>
                    <a:cxn ang="0">
                      <a:pos x="633" y="53"/>
                    </a:cxn>
                    <a:cxn ang="0">
                      <a:pos x="633" y="43"/>
                    </a:cxn>
                    <a:cxn ang="0">
                      <a:pos x="610" y="46"/>
                    </a:cxn>
                    <a:cxn ang="0">
                      <a:pos x="611" y="51"/>
                    </a:cxn>
                    <a:cxn ang="0">
                      <a:pos x="597" y="50"/>
                    </a:cxn>
                    <a:cxn ang="0">
                      <a:pos x="594" y="60"/>
                    </a:cxn>
                    <a:cxn ang="0">
                      <a:pos x="582" y="69"/>
                    </a:cxn>
                    <a:cxn ang="0">
                      <a:pos x="566" y="75"/>
                    </a:cxn>
                    <a:cxn ang="0">
                      <a:pos x="548" y="78"/>
                    </a:cxn>
                    <a:cxn ang="0">
                      <a:pos x="514" y="80"/>
                    </a:cxn>
                    <a:cxn ang="0">
                      <a:pos x="479" y="77"/>
                    </a:cxn>
                    <a:cxn ang="0">
                      <a:pos x="464" y="74"/>
                    </a:cxn>
                    <a:cxn ang="0">
                      <a:pos x="448" y="62"/>
                    </a:cxn>
                    <a:cxn ang="0">
                      <a:pos x="381" y="65"/>
                    </a:cxn>
                    <a:cxn ang="0">
                      <a:pos x="364" y="83"/>
                    </a:cxn>
                    <a:cxn ang="0">
                      <a:pos x="339" y="89"/>
                    </a:cxn>
                    <a:cxn ang="0">
                      <a:pos x="307" y="89"/>
                    </a:cxn>
                    <a:cxn ang="0">
                      <a:pos x="277" y="90"/>
                    </a:cxn>
                    <a:cxn ang="0">
                      <a:pos x="267" y="90"/>
                    </a:cxn>
                    <a:cxn ang="0">
                      <a:pos x="258" y="87"/>
                    </a:cxn>
                    <a:cxn ang="0">
                      <a:pos x="252" y="83"/>
                    </a:cxn>
                    <a:cxn ang="0">
                      <a:pos x="252" y="75"/>
                    </a:cxn>
                    <a:cxn ang="0">
                      <a:pos x="213" y="81"/>
                    </a:cxn>
                    <a:cxn ang="0">
                      <a:pos x="0" y="80"/>
                    </a:cxn>
                    <a:cxn ang="0">
                      <a:pos x="0" y="11"/>
                    </a:cxn>
                    <a:cxn ang="0">
                      <a:pos x="981" y="0"/>
                    </a:cxn>
                  </a:cxnLst>
                  <a:rect l="txL" t="txT" r="txR" b="txB"/>
                  <a:pathLst>
                    <a:path w="982" h="91">
                      <a:moveTo>
                        <a:pt x="981" y="0"/>
                      </a:moveTo>
                      <a:lnTo>
                        <a:pt x="981" y="34"/>
                      </a:lnTo>
                      <a:lnTo>
                        <a:pt x="966" y="29"/>
                      </a:lnTo>
                      <a:lnTo>
                        <a:pt x="864" y="30"/>
                      </a:lnTo>
                      <a:lnTo>
                        <a:pt x="855" y="36"/>
                      </a:lnTo>
                      <a:lnTo>
                        <a:pt x="845" y="41"/>
                      </a:lnTo>
                      <a:lnTo>
                        <a:pt x="845" y="37"/>
                      </a:lnTo>
                      <a:lnTo>
                        <a:pt x="853" y="34"/>
                      </a:lnTo>
                      <a:lnTo>
                        <a:pt x="857" y="30"/>
                      </a:lnTo>
                      <a:lnTo>
                        <a:pt x="827" y="31"/>
                      </a:lnTo>
                      <a:lnTo>
                        <a:pt x="753" y="47"/>
                      </a:lnTo>
                      <a:lnTo>
                        <a:pt x="717" y="68"/>
                      </a:lnTo>
                      <a:lnTo>
                        <a:pt x="677" y="71"/>
                      </a:lnTo>
                      <a:lnTo>
                        <a:pt x="648" y="70"/>
                      </a:lnTo>
                      <a:lnTo>
                        <a:pt x="642" y="62"/>
                      </a:lnTo>
                      <a:lnTo>
                        <a:pt x="633" y="53"/>
                      </a:lnTo>
                      <a:lnTo>
                        <a:pt x="633" y="43"/>
                      </a:lnTo>
                      <a:lnTo>
                        <a:pt x="610" y="46"/>
                      </a:lnTo>
                      <a:lnTo>
                        <a:pt x="611" y="51"/>
                      </a:lnTo>
                      <a:lnTo>
                        <a:pt x="597" y="50"/>
                      </a:lnTo>
                      <a:lnTo>
                        <a:pt x="594" y="60"/>
                      </a:lnTo>
                      <a:lnTo>
                        <a:pt x="582" y="69"/>
                      </a:lnTo>
                      <a:lnTo>
                        <a:pt x="566" y="75"/>
                      </a:lnTo>
                      <a:lnTo>
                        <a:pt x="548" y="78"/>
                      </a:lnTo>
                      <a:lnTo>
                        <a:pt x="514" y="80"/>
                      </a:lnTo>
                      <a:lnTo>
                        <a:pt x="479" y="77"/>
                      </a:lnTo>
                      <a:lnTo>
                        <a:pt x="464" y="74"/>
                      </a:lnTo>
                      <a:lnTo>
                        <a:pt x="448" y="62"/>
                      </a:lnTo>
                      <a:lnTo>
                        <a:pt x="381" y="65"/>
                      </a:lnTo>
                      <a:lnTo>
                        <a:pt x="364" y="83"/>
                      </a:lnTo>
                      <a:lnTo>
                        <a:pt x="339" y="89"/>
                      </a:lnTo>
                      <a:lnTo>
                        <a:pt x="307" y="89"/>
                      </a:lnTo>
                      <a:lnTo>
                        <a:pt x="277" y="90"/>
                      </a:lnTo>
                      <a:lnTo>
                        <a:pt x="267" y="90"/>
                      </a:lnTo>
                      <a:lnTo>
                        <a:pt x="258" y="87"/>
                      </a:lnTo>
                      <a:lnTo>
                        <a:pt x="252" y="83"/>
                      </a:lnTo>
                      <a:lnTo>
                        <a:pt x="252" y="75"/>
                      </a:lnTo>
                      <a:lnTo>
                        <a:pt x="213" y="81"/>
                      </a:lnTo>
                      <a:lnTo>
                        <a:pt x="0" y="80"/>
                      </a:lnTo>
                      <a:lnTo>
                        <a:pt x="0" y="11"/>
                      </a:lnTo>
                      <a:lnTo>
                        <a:pt x="981" y="0"/>
                      </a:lnTo>
                    </a:path>
                  </a:pathLst>
                </a:custGeom>
                <a:solidFill>
                  <a:srgbClr val="20202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  <p:grpSp>
              <p:nvGrpSpPr>
                <p:cNvPr id="148785" name="Group 16"/>
                <p:cNvGrpSpPr/>
                <p:nvPr/>
              </p:nvGrpSpPr>
              <p:grpSpPr>
                <a:xfrm>
                  <a:off x="2691" y="2881"/>
                  <a:ext cx="259" cy="124"/>
                  <a:chOff x="2691" y="2881"/>
                  <a:chExt cx="259" cy="124"/>
                </a:xfrm>
              </p:grpSpPr>
              <p:grpSp>
                <p:nvGrpSpPr>
                  <p:cNvPr id="148965" name="Group 17"/>
                  <p:cNvGrpSpPr/>
                  <p:nvPr/>
                </p:nvGrpSpPr>
                <p:grpSpPr>
                  <a:xfrm>
                    <a:off x="2781" y="2881"/>
                    <a:ext cx="169" cy="116"/>
                    <a:chOff x="2781" y="2881"/>
                    <a:chExt cx="169" cy="116"/>
                  </a:xfrm>
                </p:grpSpPr>
                <p:grpSp>
                  <p:nvGrpSpPr>
                    <p:cNvPr id="148983" name="Group 18"/>
                    <p:cNvGrpSpPr/>
                    <p:nvPr/>
                  </p:nvGrpSpPr>
                  <p:grpSpPr>
                    <a:xfrm>
                      <a:off x="2781" y="2881"/>
                      <a:ext cx="119" cy="112"/>
                      <a:chOff x="2781" y="2881"/>
                      <a:chExt cx="119" cy="112"/>
                    </a:xfrm>
                  </p:grpSpPr>
                  <p:grpSp>
                    <p:nvGrpSpPr>
                      <p:cNvPr id="148992" name="Group 19"/>
                      <p:cNvGrpSpPr/>
                      <p:nvPr/>
                    </p:nvGrpSpPr>
                    <p:grpSpPr>
                      <a:xfrm>
                        <a:off x="2781" y="2881"/>
                        <a:ext cx="119" cy="112"/>
                        <a:chOff x="2781" y="2881"/>
                        <a:chExt cx="119" cy="112"/>
                      </a:xfrm>
                    </p:grpSpPr>
                    <p:sp>
                      <p:nvSpPr>
                        <p:cNvPr id="148997" name="Freeform 20"/>
                        <p:cNvSpPr/>
                        <p:nvPr/>
                      </p:nvSpPr>
                      <p:spPr>
                        <a:xfrm>
                          <a:off x="2781" y="2881"/>
                          <a:ext cx="81" cy="112"/>
                        </a:xfrm>
                        <a:custGeom>
                          <a:avLst/>
                          <a:gdLst>
                            <a:gd name="txL" fmla="*/ 0 w 81"/>
                            <a:gd name="txT" fmla="*/ 0 h 112"/>
                            <a:gd name="txR" fmla="*/ 81 w 81"/>
                            <a:gd name="txB" fmla="*/ 112 h 112"/>
                          </a:gdLst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80" y="0"/>
                            </a:cxn>
                            <a:cxn ang="0">
                              <a:pos x="79" y="111"/>
                            </a:cxn>
                            <a:cxn ang="0">
                              <a:pos x="38" y="110"/>
                            </a:cxn>
                            <a:cxn ang="0">
                              <a:pos x="36" y="110"/>
                            </a:cxn>
                            <a:cxn ang="0">
                              <a:pos x="35" y="110"/>
                            </a:cxn>
                            <a:cxn ang="0">
                              <a:pos x="33" y="109"/>
                            </a:cxn>
                            <a:cxn ang="0">
                              <a:pos x="30" y="109"/>
                            </a:cxn>
                            <a:cxn ang="0">
                              <a:pos x="28" y="108"/>
                            </a:cxn>
                            <a:cxn ang="0">
                              <a:pos x="26" y="106"/>
                            </a:cxn>
                            <a:cxn ang="0">
                              <a:pos x="24" y="105"/>
                            </a:cxn>
                            <a:cxn ang="0">
                              <a:pos x="22" y="104"/>
                            </a:cxn>
                            <a:cxn ang="0">
                              <a:pos x="20" y="103"/>
                            </a:cxn>
                            <a:cxn ang="0">
                              <a:pos x="19" y="101"/>
                            </a:cxn>
                            <a:cxn ang="0">
                              <a:pos x="17" y="100"/>
                            </a:cxn>
                            <a:cxn ang="0">
                              <a:pos x="15" y="98"/>
                            </a:cxn>
                            <a:cxn ang="0">
                              <a:pos x="14" y="97"/>
                            </a:cxn>
                            <a:cxn ang="0">
                              <a:pos x="13" y="95"/>
                            </a:cxn>
                            <a:cxn ang="0">
                              <a:pos x="12" y="94"/>
                            </a:cxn>
                            <a:cxn ang="0">
                              <a:pos x="11" y="92"/>
                            </a:cxn>
                            <a:cxn ang="0">
                              <a:pos x="9" y="90"/>
                            </a:cxn>
                            <a:cxn ang="0">
                              <a:pos x="7" y="87"/>
                            </a:cxn>
                            <a:cxn ang="0">
                              <a:pos x="6" y="84"/>
                            </a:cxn>
                            <a:cxn ang="0">
                              <a:pos x="4" y="81"/>
                            </a:cxn>
                            <a:cxn ang="0">
                              <a:pos x="3" y="77"/>
                            </a:cxn>
                            <a:cxn ang="0">
                              <a:pos x="2" y="73"/>
                            </a:cxn>
                            <a:cxn ang="0">
                              <a:pos x="1" y="69"/>
                            </a:cxn>
                            <a:cxn ang="0">
                              <a:pos x="1" y="65"/>
                            </a:cxn>
                            <a:cxn ang="0">
                              <a:pos x="0" y="60"/>
                            </a:cxn>
                            <a:cxn ang="0">
                              <a:pos x="0" y="55"/>
                            </a:cxn>
                            <a:cxn ang="0">
                              <a:pos x="0" y="48"/>
                            </a:cxn>
                            <a:cxn ang="0">
                              <a:pos x="1" y="41"/>
                            </a:cxn>
                            <a:cxn ang="0">
                              <a:pos x="2" y="37"/>
                            </a:cxn>
                            <a:cxn ang="0">
                              <a:pos x="4" y="32"/>
                            </a:cxn>
                            <a:cxn ang="0">
                              <a:pos x="5" y="28"/>
                            </a:cxn>
                            <a:cxn ang="0">
                              <a:pos x="6" y="26"/>
                            </a:cxn>
                            <a:cxn ang="0">
                              <a:pos x="8" y="22"/>
                            </a:cxn>
                            <a:cxn ang="0">
                              <a:pos x="11" y="17"/>
                            </a:cxn>
                            <a:cxn ang="0">
                              <a:pos x="13" y="14"/>
                            </a:cxn>
                            <a:cxn ang="0">
                              <a:pos x="15" y="12"/>
                            </a:cxn>
                            <a:cxn ang="0">
                              <a:pos x="17" y="11"/>
                            </a:cxn>
                            <a:cxn ang="0">
                              <a:pos x="18" y="9"/>
                            </a:cxn>
                            <a:cxn ang="0">
                              <a:pos x="19" y="8"/>
                            </a:cxn>
                            <a:cxn ang="0">
                              <a:pos x="21" y="7"/>
                            </a:cxn>
                            <a:cxn ang="0">
                              <a:pos x="22" y="6"/>
                            </a:cxn>
                            <a:cxn ang="0">
                              <a:pos x="24" y="5"/>
                            </a:cxn>
                            <a:cxn ang="0">
                              <a:pos x="26" y="3"/>
                            </a:cxn>
                            <a:cxn ang="0">
                              <a:pos x="27" y="3"/>
                            </a:cxn>
                            <a:cxn ang="0">
                              <a:pos x="29" y="2"/>
                            </a:cxn>
                            <a:cxn ang="0">
                              <a:pos x="30" y="1"/>
                            </a:cxn>
                            <a:cxn ang="0">
                              <a:pos x="32" y="1"/>
                            </a:cxn>
                            <a:cxn ang="0">
                              <a:pos x="33" y="1"/>
                            </a:cxn>
                            <a:cxn ang="0">
                              <a:pos x="35" y="0"/>
                            </a:cxn>
                            <a:cxn ang="0">
                              <a:pos x="36" y="0"/>
                            </a:cxn>
                            <a:cxn ang="0">
                              <a:pos x="38" y="0"/>
                            </a:cxn>
                          </a:cxnLst>
                          <a:rect l="txL" t="txT" r="txR" b="txB"/>
                          <a:pathLst>
                            <a:path w="81" h="112">
                              <a:moveTo>
                                <a:pt x="38" y="0"/>
                              </a:moveTo>
                              <a:lnTo>
                                <a:pt x="80" y="0"/>
                              </a:lnTo>
                              <a:lnTo>
                                <a:pt x="79" y="111"/>
                              </a:lnTo>
                              <a:lnTo>
                                <a:pt x="38" y="110"/>
                              </a:lnTo>
                              <a:lnTo>
                                <a:pt x="36" y="110"/>
                              </a:lnTo>
                              <a:lnTo>
                                <a:pt x="35" y="110"/>
                              </a:lnTo>
                              <a:lnTo>
                                <a:pt x="33" y="109"/>
                              </a:lnTo>
                              <a:lnTo>
                                <a:pt x="30" y="109"/>
                              </a:lnTo>
                              <a:lnTo>
                                <a:pt x="28" y="108"/>
                              </a:lnTo>
                              <a:lnTo>
                                <a:pt x="26" y="106"/>
                              </a:lnTo>
                              <a:lnTo>
                                <a:pt x="24" y="105"/>
                              </a:lnTo>
                              <a:lnTo>
                                <a:pt x="22" y="104"/>
                              </a:lnTo>
                              <a:lnTo>
                                <a:pt x="20" y="103"/>
                              </a:lnTo>
                              <a:lnTo>
                                <a:pt x="19" y="101"/>
                              </a:lnTo>
                              <a:lnTo>
                                <a:pt x="17" y="100"/>
                              </a:lnTo>
                              <a:lnTo>
                                <a:pt x="15" y="98"/>
                              </a:lnTo>
                              <a:lnTo>
                                <a:pt x="14" y="97"/>
                              </a:lnTo>
                              <a:lnTo>
                                <a:pt x="13" y="95"/>
                              </a:lnTo>
                              <a:lnTo>
                                <a:pt x="12" y="94"/>
                              </a:lnTo>
                              <a:lnTo>
                                <a:pt x="11" y="92"/>
                              </a:lnTo>
                              <a:lnTo>
                                <a:pt x="9" y="90"/>
                              </a:lnTo>
                              <a:lnTo>
                                <a:pt x="7" y="87"/>
                              </a:lnTo>
                              <a:lnTo>
                                <a:pt x="6" y="84"/>
                              </a:lnTo>
                              <a:lnTo>
                                <a:pt x="4" y="81"/>
                              </a:lnTo>
                              <a:lnTo>
                                <a:pt x="3" y="77"/>
                              </a:lnTo>
                              <a:lnTo>
                                <a:pt x="2" y="73"/>
                              </a:lnTo>
                              <a:lnTo>
                                <a:pt x="1" y="69"/>
                              </a:lnTo>
                              <a:lnTo>
                                <a:pt x="1" y="65"/>
                              </a:lnTo>
                              <a:lnTo>
                                <a:pt x="0" y="60"/>
                              </a:lnTo>
                              <a:lnTo>
                                <a:pt x="0" y="55"/>
                              </a:lnTo>
                              <a:lnTo>
                                <a:pt x="0" y="48"/>
                              </a:lnTo>
                              <a:lnTo>
                                <a:pt x="1" y="41"/>
                              </a:lnTo>
                              <a:lnTo>
                                <a:pt x="2" y="37"/>
                              </a:lnTo>
                              <a:lnTo>
                                <a:pt x="4" y="32"/>
                              </a:lnTo>
                              <a:lnTo>
                                <a:pt x="5" y="28"/>
                              </a:lnTo>
                              <a:lnTo>
                                <a:pt x="6" y="26"/>
                              </a:lnTo>
                              <a:lnTo>
                                <a:pt x="8" y="22"/>
                              </a:lnTo>
                              <a:lnTo>
                                <a:pt x="11" y="17"/>
                              </a:lnTo>
                              <a:lnTo>
                                <a:pt x="13" y="14"/>
                              </a:lnTo>
                              <a:lnTo>
                                <a:pt x="15" y="12"/>
                              </a:lnTo>
                              <a:lnTo>
                                <a:pt x="17" y="11"/>
                              </a:lnTo>
                              <a:lnTo>
                                <a:pt x="18" y="9"/>
                              </a:lnTo>
                              <a:lnTo>
                                <a:pt x="19" y="8"/>
                              </a:lnTo>
                              <a:lnTo>
                                <a:pt x="21" y="7"/>
                              </a:lnTo>
                              <a:lnTo>
                                <a:pt x="22" y="6"/>
                              </a:lnTo>
                              <a:lnTo>
                                <a:pt x="24" y="5"/>
                              </a:lnTo>
                              <a:lnTo>
                                <a:pt x="26" y="3"/>
                              </a:lnTo>
                              <a:lnTo>
                                <a:pt x="27" y="3"/>
                              </a:lnTo>
                              <a:lnTo>
                                <a:pt x="29" y="2"/>
                              </a:lnTo>
                              <a:lnTo>
                                <a:pt x="30" y="1"/>
                              </a:lnTo>
                              <a:lnTo>
                                <a:pt x="32" y="1"/>
                              </a:lnTo>
                              <a:lnTo>
                                <a:pt x="33" y="1"/>
                              </a:lnTo>
                              <a:lnTo>
                                <a:pt x="35" y="0"/>
                              </a:lnTo>
                              <a:lnTo>
                                <a:pt x="36" y="0"/>
                              </a:lnTo>
                              <a:lnTo>
                                <a:pt x="38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98" name="Oval 21"/>
                        <p:cNvSpPr/>
                        <p:nvPr/>
                      </p:nvSpPr>
                      <p:spPr>
                        <a:xfrm>
                          <a:off x="2820" y="2881"/>
                          <a:ext cx="80" cy="112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93" name="Group 22"/>
                      <p:cNvGrpSpPr/>
                      <p:nvPr/>
                    </p:nvGrpSpPr>
                    <p:grpSpPr>
                      <a:xfrm>
                        <a:off x="2834" y="2906"/>
                        <a:ext cx="51" cy="64"/>
                        <a:chOff x="2834" y="2906"/>
                        <a:chExt cx="51" cy="64"/>
                      </a:xfrm>
                    </p:grpSpPr>
                    <p:sp>
                      <p:nvSpPr>
                        <p:cNvPr id="148994" name="Oval 23"/>
                        <p:cNvSpPr/>
                        <p:nvPr/>
                      </p:nvSpPr>
                      <p:spPr>
                        <a:xfrm>
                          <a:off x="2834" y="2906"/>
                          <a:ext cx="51" cy="64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95" name="Oval 24"/>
                        <p:cNvSpPr/>
                        <p:nvPr/>
                      </p:nvSpPr>
                      <p:spPr>
                        <a:xfrm>
                          <a:off x="2834" y="2907"/>
                          <a:ext cx="45" cy="61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96" name="Oval 25"/>
                        <p:cNvSpPr/>
                        <p:nvPr/>
                      </p:nvSpPr>
                      <p:spPr>
                        <a:xfrm>
                          <a:off x="2857" y="2933"/>
                          <a:ext cx="6" cy="10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984" name="Group 26"/>
                    <p:cNvGrpSpPr/>
                    <p:nvPr/>
                  </p:nvGrpSpPr>
                  <p:grpSpPr>
                    <a:xfrm>
                      <a:off x="2829" y="2881"/>
                      <a:ext cx="121" cy="116"/>
                      <a:chOff x="2829" y="2881"/>
                      <a:chExt cx="121" cy="116"/>
                    </a:xfrm>
                  </p:grpSpPr>
                  <p:grpSp>
                    <p:nvGrpSpPr>
                      <p:cNvPr id="148985" name="Group 27"/>
                      <p:cNvGrpSpPr/>
                      <p:nvPr/>
                    </p:nvGrpSpPr>
                    <p:grpSpPr>
                      <a:xfrm>
                        <a:off x="2829" y="2881"/>
                        <a:ext cx="121" cy="116"/>
                        <a:chOff x="2829" y="2881"/>
                        <a:chExt cx="121" cy="116"/>
                      </a:xfrm>
                    </p:grpSpPr>
                    <p:sp>
                      <p:nvSpPr>
                        <p:cNvPr id="148990" name="Freeform 28"/>
                        <p:cNvSpPr/>
                        <p:nvPr/>
                      </p:nvSpPr>
                      <p:spPr>
                        <a:xfrm>
                          <a:off x="2829" y="2881"/>
                          <a:ext cx="80" cy="116"/>
                        </a:xfrm>
                        <a:custGeom>
                          <a:avLst/>
                          <a:gdLst>
                            <a:gd name="txL" fmla="*/ 0 w 80"/>
                            <a:gd name="txT" fmla="*/ 0 h 116"/>
                            <a:gd name="txR" fmla="*/ 80 w 80"/>
                            <a:gd name="txB" fmla="*/ 116 h 116"/>
                          </a:gdLst>
                          <a:ahLst/>
                          <a:cxnLst>
                            <a:cxn ang="0">
                              <a:pos x="37" y="0"/>
                            </a:cxn>
                            <a:cxn ang="0">
                              <a:pos x="79" y="0"/>
                            </a:cxn>
                            <a:cxn ang="0">
                              <a:pos x="78" y="115"/>
                            </a:cxn>
                            <a:cxn ang="0">
                              <a:pos x="37" y="114"/>
                            </a:cxn>
                            <a:cxn ang="0">
                              <a:pos x="36" y="114"/>
                            </a:cxn>
                            <a:cxn ang="0">
                              <a:pos x="34" y="114"/>
                            </a:cxn>
                            <a:cxn ang="0">
                              <a:pos x="32" y="113"/>
                            </a:cxn>
                            <a:cxn ang="0">
                              <a:pos x="30" y="112"/>
                            </a:cxn>
                            <a:cxn ang="0">
                              <a:pos x="28" y="111"/>
                            </a:cxn>
                            <a:cxn ang="0">
                              <a:pos x="25" y="110"/>
                            </a:cxn>
                            <a:cxn ang="0">
                              <a:pos x="23" y="109"/>
                            </a:cxn>
                            <a:cxn ang="0">
                              <a:pos x="22" y="108"/>
                            </a:cxn>
                            <a:cxn ang="0">
                              <a:pos x="20" y="106"/>
                            </a:cxn>
                            <a:cxn ang="0">
                              <a:pos x="18" y="105"/>
                            </a:cxn>
                            <a:cxn ang="0">
                              <a:pos x="17" y="104"/>
                            </a:cxn>
                            <a:cxn ang="0">
                              <a:pos x="15" y="102"/>
                            </a:cxn>
                            <a:cxn ang="0">
                              <a:pos x="14" y="100"/>
                            </a:cxn>
                            <a:cxn ang="0">
                              <a:pos x="12" y="98"/>
                            </a:cxn>
                            <a:cxn ang="0">
                              <a:pos x="11" y="97"/>
                            </a:cxn>
                            <a:cxn ang="0">
                              <a:pos x="11" y="96"/>
                            </a:cxn>
                            <a:cxn ang="0">
                              <a:pos x="9" y="93"/>
                            </a:cxn>
                            <a:cxn ang="0">
                              <a:pos x="7" y="90"/>
                            </a:cxn>
                            <a:cxn ang="0">
                              <a:pos x="6" y="87"/>
                            </a:cxn>
                            <a:cxn ang="0">
                              <a:pos x="4" y="84"/>
                            </a:cxn>
                            <a:cxn ang="0">
                              <a:pos x="3" y="80"/>
                            </a:cxn>
                            <a:cxn ang="0">
                              <a:pos x="2" y="76"/>
                            </a:cxn>
                            <a:cxn ang="0">
                              <a:pos x="1" y="72"/>
                            </a:cxn>
                            <a:cxn ang="0">
                              <a:pos x="1" y="67"/>
                            </a:cxn>
                            <a:cxn ang="0">
                              <a:pos x="0" y="62"/>
                            </a:cxn>
                            <a:cxn ang="0">
                              <a:pos x="0" y="57"/>
                            </a:cxn>
                            <a:cxn ang="0">
                              <a:pos x="0" y="50"/>
                            </a:cxn>
                            <a:cxn ang="0">
                              <a:pos x="1" y="43"/>
                            </a:cxn>
                            <a:cxn ang="0">
                              <a:pos x="2" y="38"/>
                            </a:cxn>
                            <a:cxn ang="0">
                              <a:pos x="3" y="33"/>
                            </a:cxn>
                            <a:cxn ang="0">
                              <a:pos x="5" y="29"/>
                            </a:cxn>
                            <a:cxn ang="0">
                              <a:pos x="6" y="26"/>
                            </a:cxn>
                            <a:cxn ang="0">
                              <a:pos x="8" y="23"/>
                            </a:cxn>
                            <a:cxn ang="0">
                              <a:pos x="11" y="18"/>
                            </a:cxn>
                            <a:cxn ang="0">
                              <a:pos x="13" y="15"/>
                            </a:cxn>
                            <a:cxn ang="0">
                              <a:pos x="15" y="12"/>
                            </a:cxn>
                            <a:cxn ang="0">
                              <a:pos x="16" y="11"/>
                            </a:cxn>
                            <a:cxn ang="0">
                              <a:pos x="18" y="10"/>
                            </a:cxn>
                            <a:cxn ang="0">
                              <a:pos x="19" y="8"/>
                            </a:cxn>
                            <a:cxn ang="0">
                              <a:pos x="21" y="7"/>
                            </a:cxn>
                            <a:cxn ang="0">
                              <a:pos x="22" y="6"/>
                            </a:cxn>
                            <a:cxn ang="0">
                              <a:pos x="24" y="5"/>
                            </a:cxn>
                            <a:cxn ang="0">
                              <a:pos x="25" y="4"/>
                            </a:cxn>
                            <a:cxn ang="0">
                              <a:pos x="27" y="3"/>
                            </a:cxn>
                            <a:cxn ang="0">
                              <a:pos x="28" y="2"/>
                            </a:cxn>
                            <a:cxn ang="0">
                              <a:pos x="30" y="1"/>
                            </a:cxn>
                            <a:cxn ang="0">
                              <a:pos x="31" y="1"/>
                            </a:cxn>
                            <a:cxn ang="0">
                              <a:pos x="33" y="1"/>
                            </a:cxn>
                            <a:cxn ang="0">
                              <a:pos x="34" y="0"/>
                            </a:cxn>
                            <a:cxn ang="0">
                              <a:pos x="35" y="0"/>
                            </a:cxn>
                            <a:cxn ang="0">
                              <a:pos x="37" y="0"/>
                            </a:cxn>
                          </a:cxnLst>
                          <a:rect l="txL" t="txT" r="txR" b="txB"/>
                          <a:pathLst>
                            <a:path w="80" h="116">
                              <a:moveTo>
                                <a:pt x="37" y="0"/>
                              </a:moveTo>
                              <a:lnTo>
                                <a:pt x="79" y="0"/>
                              </a:lnTo>
                              <a:lnTo>
                                <a:pt x="78" y="115"/>
                              </a:lnTo>
                              <a:lnTo>
                                <a:pt x="37" y="114"/>
                              </a:lnTo>
                              <a:lnTo>
                                <a:pt x="36" y="114"/>
                              </a:lnTo>
                              <a:lnTo>
                                <a:pt x="34" y="114"/>
                              </a:lnTo>
                              <a:lnTo>
                                <a:pt x="32" y="113"/>
                              </a:lnTo>
                              <a:lnTo>
                                <a:pt x="30" y="112"/>
                              </a:lnTo>
                              <a:lnTo>
                                <a:pt x="28" y="111"/>
                              </a:lnTo>
                              <a:lnTo>
                                <a:pt x="25" y="110"/>
                              </a:lnTo>
                              <a:lnTo>
                                <a:pt x="23" y="109"/>
                              </a:lnTo>
                              <a:lnTo>
                                <a:pt x="22" y="108"/>
                              </a:lnTo>
                              <a:lnTo>
                                <a:pt x="20" y="106"/>
                              </a:lnTo>
                              <a:lnTo>
                                <a:pt x="18" y="105"/>
                              </a:lnTo>
                              <a:lnTo>
                                <a:pt x="17" y="104"/>
                              </a:lnTo>
                              <a:lnTo>
                                <a:pt x="15" y="102"/>
                              </a:lnTo>
                              <a:lnTo>
                                <a:pt x="14" y="100"/>
                              </a:lnTo>
                              <a:lnTo>
                                <a:pt x="12" y="98"/>
                              </a:lnTo>
                              <a:lnTo>
                                <a:pt x="11" y="97"/>
                              </a:lnTo>
                              <a:lnTo>
                                <a:pt x="11" y="96"/>
                              </a:lnTo>
                              <a:lnTo>
                                <a:pt x="9" y="93"/>
                              </a:lnTo>
                              <a:lnTo>
                                <a:pt x="7" y="90"/>
                              </a:lnTo>
                              <a:lnTo>
                                <a:pt x="6" y="87"/>
                              </a:lnTo>
                              <a:lnTo>
                                <a:pt x="4" y="84"/>
                              </a:lnTo>
                              <a:lnTo>
                                <a:pt x="3" y="80"/>
                              </a:lnTo>
                              <a:lnTo>
                                <a:pt x="2" y="76"/>
                              </a:lnTo>
                              <a:lnTo>
                                <a:pt x="1" y="72"/>
                              </a:lnTo>
                              <a:lnTo>
                                <a:pt x="1" y="67"/>
                              </a:lnTo>
                              <a:lnTo>
                                <a:pt x="0" y="62"/>
                              </a:lnTo>
                              <a:lnTo>
                                <a:pt x="0" y="57"/>
                              </a:lnTo>
                              <a:lnTo>
                                <a:pt x="0" y="50"/>
                              </a:lnTo>
                              <a:lnTo>
                                <a:pt x="1" y="43"/>
                              </a:lnTo>
                              <a:lnTo>
                                <a:pt x="2" y="38"/>
                              </a:lnTo>
                              <a:lnTo>
                                <a:pt x="3" y="33"/>
                              </a:lnTo>
                              <a:lnTo>
                                <a:pt x="5" y="29"/>
                              </a:lnTo>
                              <a:lnTo>
                                <a:pt x="6" y="26"/>
                              </a:lnTo>
                              <a:lnTo>
                                <a:pt x="8" y="23"/>
                              </a:lnTo>
                              <a:lnTo>
                                <a:pt x="11" y="18"/>
                              </a:lnTo>
                              <a:lnTo>
                                <a:pt x="13" y="15"/>
                              </a:lnTo>
                              <a:lnTo>
                                <a:pt x="15" y="12"/>
                              </a:lnTo>
                              <a:lnTo>
                                <a:pt x="16" y="11"/>
                              </a:lnTo>
                              <a:lnTo>
                                <a:pt x="18" y="10"/>
                              </a:lnTo>
                              <a:lnTo>
                                <a:pt x="19" y="8"/>
                              </a:lnTo>
                              <a:lnTo>
                                <a:pt x="21" y="7"/>
                              </a:lnTo>
                              <a:lnTo>
                                <a:pt x="22" y="6"/>
                              </a:lnTo>
                              <a:lnTo>
                                <a:pt x="24" y="5"/>
                              </a:lnTo>
                              <a:lnTo>
                                <a:pt x="25" y="4"/>
                              </a:lnTo>
                              <a:lnTo>
                                <a:pt x="27" y="3"/>
                              </a:lnTo>
                              <a:lnTo>
                                <a:pt x="28" y="2"/>
                              </a:lnTo>
                              <a:lnTo>
                                <a:pt x="30" y="1"/>
                              </a:lnTo>
                              <a:lnTo>
                                <a:pt x="31" y="1"/>
                              </a:lnTo>
                              <a:lnTo>
                                <a:pt x="33" y="1"/>
                              </a:lnTo>
                              <a:lnTo>
                                <a:pt x="34" y="0"/>
                              </a:lnTo>
                              <a:lnTo>
                                <a:pt x="35" y="0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91" name="Oval 29"/>
                        <p:cNvSpPr/>
                        <p:nvPr/>
                      </p:nvSpPr>
                      <p:spPr>
                        <a:xfrm>
                          <a:off x="2868" y="2881"/>
                          <a:ext cx="82" cy="115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86" name="Group 30"/>
                      <p:cNvGrpSpPr/>
                      <p:nvPr/>
                    </p:nvGrpSpPr>
                    <p:grpSpPr>
                      <a:xfrm>
                        <a:off x="2886" y="2906"/>
                        <a:ext cx="47" cy="66"/>
                        <a:chOff x="2886" y="2906"/>
                        <a:chExt cx="47" cy="66"/>
                      </a:xfrm>
                    </p:grpSpPr>
                    <p:sp>
                      <p:nvSpPr>
                        <p:cNvPr id="148987" name="Oval 31"/>
                        <p:cNvSpPr/>
                        <p:nvPr/>
                      </p:nvSpPr>
                      <p:spPr>
                        <a:xfrm>
                          <a:off x="2886" y="2906"/>
                          <a:ext cx="47" cy="6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88" name="Oval 32"/>
                        <p:cNvSpPr/>
                        <p:nvPr/>
                      </p:nvSpPr>
                      <p:spPr>
                        <a:xfrm>
                          <a:off x="2886" y="2909"/>
                          <a:ext cx="44" cy="60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89" name="Oval 33"/>
                        <p:cNvSpPr/>
                        <p:nvPr/>
                      </p:nvSpPr>
                      <p:spPr>
                        <a:xfrm>
                          <a:off x="2904" y="2933"/>
                          <a:ext cx="10" cy="10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  <p:grpSp>
                <p:nvGrpSpPr>
                  <p:cNvPr id="148966" name="Group 34"/>
                  <p:cNvGrpSpPr/>
                  <p:nvPr/>
                </p:nvGrpSpPr>
                <p:grpSpPr>
                  <a:xfrm>
                    <a:off x="2691" y="2886"/>
                    <a:ext cx="181" cy="119"/>
                    <a:chOff x="2691" y="2886"/>
                    <a:chExt cx="181" cy="119"/>
                  </a:xfrm>
                </p:grpSpPr>
                <p:grpSp>
                  <p:nvGrpSpPr>
                    <p:cNvPr id="148967" name="Group 35"/>
                    <p:cNvGrpSpPr/>
                    <p:nvPr/>
                  </p:nvGrpSpPr>
                  <p:grpSpPr>
                    <a:xfrm>
                      <a:off x="2691" y="2886"/>
                      <a:ext cx="129" cy="116"/>
                      <a:chOff x="2691" y="2886"/>
                      <a:chExt cx="129" cy="116"/>
                    </a:xfrm>
                  </p:grpSpPr>
                  <p:grpSp>
                    <p:nvGrpSpPr>
                      <p:cNvPr id="148976" name="Group 36"/>
                      <p:cNvGrpSpPr/>
                      <p:nvPr/>
                    </p:nvGrpSpPr>
                    <p:grpSpPr>
                      <a:xfrm>
                        <a:off x="2691" y="2886"/>
                        <a:ext cx="129" cy="116"/>
                        <a:chOff x="2691" y="2886"/>
                        <a:chExt cx="129" cy="116"/>
                      </a:xfrm>
                    </p:grpSpPr>
                    <p:sp>
                      <p:nvSpPr>
                        <p:cNvPr id="148981" name="Freeform 37"/>
                        <p:cNvSpPr/>
                        <p:nvPr/>
                      </p:nvSpPr>
                      <p:spPr>
                        <a:xfrm>
                          <a:off x="2691" y="2886"/>
                          <a:ext cx="85" cy="116"/>
                        </a:xfrm>
                        <a:custGeom>
                          <a:avLst/>
                          <a:gdLst>
                            <a:gd name="txL" fmla="*/ 0 w 85"/>
                            <a:gd name="txT" fmla="*/ 0 h 116"/>
                            <a:gd name="txR" fmla="*/ 85 w 85"/>
                            <a:gd name="txB" fmla="*/ 116 h 116"/>
                          </a:gdLst>
                          <a:ahLst/>
                          <a:cxnLst>
                            <a:cxn ang="0">
                              <a:pos x="40" y="0"/>
                            </a:cxn>
                            <a:cxn ang="0">
                              <a:pos x="84" y="0"/>
                            </a:cxn>
                            <a:cxn ang="0">
                              <a:pos x="83" y="115"/>
                            </a:cxn>
                            <a:cxn ang="0">
                              <a:pos x="40" y="114"/>
                            </a:cxn>
                            <a:cxn ang="0">
                              <a:pos x="38" y="114"/>
                            </a:cxn>
                            <a:cxn ang="0">
                              <a:pos x="37" y="114"/>
                            </a:cxn>
                            <a:cxn ang="0">
                              <a:pos x="34" y="113"/>
                            </a:cxn>
                            <a:cxn ang="0">
                              <a:pos x="32" y="112"/>
                            </a:cxn>
                            <a:cxn ang="0">
                              <a:pos x="29" y="111"/>
                            </a:cxn>
                            <a:cxn ang="0">
                              <a:pos x="27" y="110"/>
                            </a:cxn>
                            <a:cxn ang="0">
                              <a:pos x="25" y="109"/>
                            </a:cxn>
                            <a:cxn ang="0">
                              <a:pos x="23" y="108"/>
                            </a:cxn>
                            <a:cxn ang="0">
                              <a:pos x="21" y="106"/>
                            </a:cxn>
                            <a:cxn ang="0">
                              <a:pos x="20" y="105"/>
                            </a:cxn>
                            <a:cxn ang="0">
                              <a:pos x="18" y="104"/>
                            </a:cxn>
                            <a:cxn ang="0">
                              <a:pos x="16" y="102"/>
                            </a:cxn>
                            <a:cxn ang="0">
                              <a:pos x="15" y="100"/>
                            </a:cxn>
                            <a:cxn ang="0">
                              <a:pos x="13" y="98"/>
                            </a:cxn>
                            <a:cxn ang="0">
                              <a:pos x="12" y="97"/>
                            </a:cxn>
                            <a:cxn ang="0">
                              <a:pos x="11" y="96"/>
                            </a:cxn>
                            <a:cxn ang="0">
                              <a:pos x="9" y="93"/>
                            </a:cxn>
                            <a:cxn ang="0">
                              <a:pos x="8" y="90"/>
                            </a:cxn>
                            <a:cxn ang="0">
                              <a:pos x="6" y="87"/>
                            </a:cxn>
                            <a:cxn ang="0">
                              <a:pos x="5" y="83"/>
                            </a:cxn>
                            <a:cxn ang="0">
                              <a:pos x="3" y="80"/>
                            </a:cxn>
                            <a:cxn ang="0">
                              <a:pos x="2" y="76"/>
                            </a:cxn>
                            <a:cxn ang="0">
                              <a:pos x="1" y="72"/>
                            </a:cxn>
                            <a:cxn ang="0">
                              <a:pos x="1" y="67"/>
                            </a:cxn>
                            <a:cxn ang="0">
                              <a:pos x="0" y="63"/>
                            </a:cxn>
                            <a:cxn ang="0">
                              <a:pos x="0" y="57"/>
                            </a:cxn>
                            <a:cxn ang="0">
                              <a:pos x="0" y="50"/>
                            </a:cxn>
                            <a:cxn ang="0">
                              <a:pos x="1" y="43"/>
                            </a:cxn>
                            <a:cxn ang="0">
                              <a:pos x="2" y="38"/>
                            </a:cxn>
                            <a:cxn ang="0">
                              <a:pos x="4" y="33"/>
                            </a:cxn>
                            <a:cxn ang="0">
                              <a:pos x="5" y="30"/>
                            </a:cxn>
                            <a:cxn ang="0">
                              <a:pos x="6" y="27"/>
                            </a:cxn>
                            <a:cxn ang="0">
                              <a:pos x="8" y="22"/>
                            </a:cxn>
                            <a:cxn ang="0">
                              <a:pos x="11" y="18"/>
                            </a:cxn>
                            <a:cxn ang="0">
                              <a:pos x="14" y="15"/>
                            </a:cxn>
                            <a:cxn ang="0">
                              <a:pos x="16" y="12"/>
                            </a:cxn>
                            <a:cxn ang="0">
                              <a:pos x="17" y="11"/>
                            </a:cxn>
                            <a:cxn ang="0">
                              <a:pos x="19" y="9"/>
                            </a:cxn>
                            <a:cxn ang="0">
                              <a:pos x="21" y="8"/>
                            </a:cxn>
                            <a:cxn ang="0">
                              <a:pos x="22" y="7"/>
                            </a:cxn>
                            <a:cxn ang="0">
                              <a:pos x="23" y="6"/>
                            </a:cxn>
                            <a:cxn ang="0">
                              <a:pos x="25" y="5"/>
                            </a:cxn>
                            <a:cxn ang="0">
                              <a:pos x="27" y="4"/>
                            </a:cxn>
                            <a:cxn ang="0">
                              <a:pos x="29" y="3"/>
                            </a:cxn>
                            <a:cxn ang="0">
                              <a:pos x="30" y="2"/>
                            </a:cxn>
                            <a:cxn ang="0">
                              <a:pos x="32" y="1"/>
                            </a:cxn>
                            <a:cxn ang="0">
                              <a:pos x="34" y="1"/>
                            </a:cxn>
                            <a:cxn ang="0">
                              <a:pos x="35" y="1"/>
                            </a:cxn>
                            <a:cxn ang="0">
                              <a:pos x="37" y="0"/>
                            </a:cxn>
                            <a:cxn ang="0">
                              <a:pos x="38" y="0"/>
                            </a:cxn>
                            <a:cxn ang="0">
                              <a:pos x="40" y="0"/>
                            </a:cxn>
                          </a:cxnLst>
                          <a:rect l="txL" t="txT" r="txR" b="txB"/>
                          <a:pathLst>
                            <a:path w="85" h="116">
                              <a:moveTo>
                                <a:pt x="40" y="0"/>
                              </a:moveTo>
                              <a:lnTo>
                                <a:pt x="84" y="0"/>
                              </a:lnTo>
                              <a:lnTo>
                                <a:pt x="83" y="115"/>
                              </a:lnTo>
                              <a:lnTo>
                                <a:pt x="40" y="114"/>
                              </a:lnTo>
                              <a:lnTo>
                                <a:pt x="38" y="114"/>
                              </a:lnTo>
                              <a:lnTo>
                                <a:pt x="37" y="114"/>
                              </a:lnTo>
                              <a:lnTo>
                                <a:pt x="34" y="113"/>
                              </a:lnTo>
                              <a:lnTo>
                                <a:pt x="32" y="112"/>
                              </a:lnTo>
                              <a:lnTo>
                                <a:pt x="29" y="111"/>
                              </a:lnTo>
                              <a:lnTo>
                                <a:pt x="27" y="110"/>
                              </a:lnTo>
                              <a:lnTo>
                                <a:pt x="25" y="109"/>
                              </a:lnTo>
                              <a:lnTo>
                                <a:pt x="23" y="108"/>
                              </a:lnTo>
                              <a:lnTo>
                                <a:pt x="21" y="106"/>
                              </a:lnTo>
                              <a:lnTo>
                                <a:pt x="20" y="105"/>
                              </a:lnTo>
                              <a:lnTo>
                                <a:pt x="18" y="104"/>
                              </a:lnTo>
                              <a:lnTo>
                                <a:pt x="16" y="102"/>
                              </a:lnTo>
                              <a:lnTo>
                                <a:pt x="15" y="100"/>
                              </a:lnTo>
                              <a:lnTo>
                                <a:pt x="13" y="98"/>
                              </a:lnTo>
                              <a:lnTo>
                                <a:pt x="12" y="97"/>
                              </a:lnTo>
                              <a:lnTo>
                                <a:pt x="11" y="96"/>
                              </a:lnTo>
                              <a:lnTo>
                                <a:pt x="9" y="93"/>
                              </a:lnTo>
                              <a:lnTo>
                                <a:pt x="8" y="90"/>
                              </a:lnTo>
                              <a:lnTo>
                                <a:pt x="6" y="87"/>
                              </a:lnTo>
                              <a:lnTo>
                                <a:pt x="5" y="83"/>
                              </a:lnTo>
                              <a:lnTo>
                                <a:pt x="3" y="80"/>
                              </a:lnTo>
                              <a:lnTo>
                                <a:pt x="2" y="76"/>
                              </a:lnTo>
                              <a:lnTo>
                                <a:pt x="1" y="72"/>
                              </a:lnTo>
                              <a:lnTo>
                                <a:pt x="1" y="67"/>
                              </a:lnTo>
                              <a:lnTo>
                                <a:pt x="0" y="63"/>
                              </a:lnTo>
                              <a:lnTo>
                                <a:pt x="0" y="57"/>
                              </a:lnTo>
                              <a:lnTo>
                                <a:pt x="0" y="50"/>
                              </a:lnTo>
                              <a:lnTo>
                                <a:pt x="1" y="43"/>
                              </a:lnTo>
                              <a:lnTo>
                                <a:pt x="2" y="38"/>
                              </a:lnTo>
                              <a:lnTo>
                                <a:pt x="4" y="33"/>
                              </a:lnTo>
                              <a:lnTo>
                                <a:pt x="5" y="30"/>
                              </a:lnTo>
                              <a:lnTo>
                                <a:pt x="6" y="27"/>
                              </a:lnTo>
                              <a:lnTo>
                                <a:pt x="8" y="22"/>
                              </a:lnTo>
                              <a:lnTo>
                                <a:pt x="11" y="18"/>
                              </a:lnTo>
                              <a:lnTo>
                                <a:pt x="14" y="15"/>
                              </a:lnTo>
                              <a:lnTo>
                                <a:pt x="16" y="12"/>
                              </a:lnTo>
                              <a:lnTo>
                                <a:pt x="17" y="11"/>
                              </a:lnTo>
                              <a:lnTo>
                                <a:pt x="19" y="9"/>
                              </a:lnTo>
                              <a:lnTo>
                                <a:pt x="21" y="8"/>
                              </a:lnTo>
                              <a:lnTo>
                                <a:pt x="22" y="7"/>
                              </a:lnTo>
                              <a:lnTo>
                                <a:pt x="23" y="6"/>
                              </a:lnTo>
                              <a:lnTo>
                                <a:pt x="25" y="5"/>
                              </a:lnTo>
                              <a:lnTo>
                                <a:pt x="27" y="4"/>
                              </a:lnTo>
                              <a:lnTo>
                                <a:pt x="29" y="3"/>
                              </a:lnTo>
                              <a:lnTo>
                                <a:pt x="30" y="2"/>
                              </a:lnTo>
                              <a:lnTo>
                                <a:pt x="32" y="1"/>
                              </a:lnTo>
                              <a:lnTo>
                                <a:pt x="34" y="1"/>
                              </a:lnTo>
                              <a:lnTo>
                                <a:pt x="35" y="1"/>
                              </a:lnTo>
                              <a:lnTo>
                                <a:pt x="37" y="0"/>
                              </a:lnTo>
                              <a:lnTo>
                                <a:pt x="38" y="0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82" name="Oval 38"/>
                        <p:cNvSpPr/>
                        <p:nvPr/>
                      </p:nvSpPr>
                      <p:spPr>
                        <a:xfrm>
                          <a:off x="2733" y="2886"/>
                          <a:ext cx="87" cy="115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77" name="Group 39"/>
                      <p:cNvGrpSpPr/>
                      <p:nvPr/>
                    </p:nvGrpSpPr>
                    <p:grpSpPr>
                      <a:xfrm>
                        <a:off x="2751" y="2910"/>
                        <a:ext cx="51" cy="67"/>
                        <a:chOff x="2751" y="2910"/>
                        <a:chExt cx="51" cy="67"/>
                      </a:xfrm>
                    </p:grpSpPr>
                    <p:sp>
                      <p:nvSpPr>
                        <p:cNvPr id="148978" name="Oval 40"/>
                        <p:cNvSpPr/>
                        <p:nvPr/>
                      </p:nvSpPr>
                      <p:spPr>
                        <a:xfrm>
                          <a:off x="2751" y="2910"/>
                          <a:ext cx="51" cy="67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79" name="Oval 41"/>
                        <p:cNvSpPr/>
                        <p:nvPr/>
                      </p:nvSpPr>
                      <p:spPr>
                        <a:xfrm>
                          <a:off x="2751" y="2912"/>
                          <a:ext cx="47" cy="63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80" name="Oval 42"/>
                        <p:cNvSpPr/>
                        <p:nvPr/>
                      </p:nvSpPr>
                      <p:spPr>
                        <a:xfrm>
                          <a:off x="2772" y="2938"/>
                          <a:ext cx="9" cy="11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968" name="Group 43"/>
                    <p:cNvGrpSpPr/>
                    <p:nvPr/>
                  </p:nvGrpSpPr>
                  <p:grpSpPr>
                    <a:xfrm>
                      <a:off x="2743" y="2886"/>
                      <a:ext cx="129" cy="119"/>
                      <a:chOff x="2743" y="2886"/>
                      <a:chExt cx="129" cy="119"/>
                    </a:xfrm>
                  </p:grpSpPr>
                  <p:grpSp>
                    <p:nvGrpSpPr>
                      <p:cNvPr id="148969" name="Group 44"/>
                      <p:cNvGrpSpPr/>
                      <p:nvPr/>
                    </p:nvGrpSpPr>
                    <p:grpSpPr>
                      <a:xfrm>
                        <a:off x="2743" y="2886"/>
                        <a:ext cx="129" cy="119"/>
                        <a:chOff x="2743" y="2886"/>
                        <a:chExt cx="129" cy="119"/>
                      </a:xfrm>
                    </p:grpSpPr>
                    <p:sp>
                      <p:nvSpPr>
                        <p:cNvPr id="148974" name="Freeform 45"/>
                        <p:cNvSpPr/>
                        <p:nvPr/>
                      </p:nvSpPr>
                      <p:spPr>
                        <a:xfrm>
                          <a:off x="2743" y="2886"/>
                          <a:ext cx="86" cy="118"/>
                        </a:xfrm>
                        <a:custGeom>
                          <a:avLst/>
                          <a:gdLst>
                            <a:gd name="txL" fmla="*/ 0 w 86"/>
                            <a:gd name="txT" fmla="*/ 0 h 118"/>
                            <a:gd name="txR" fmla="*/ 86 w 86"/>
                            <a:gd name="txB" fmla="*/ 118 h 118"/>
                          </a:gdLst>
                          <a:ahLst/>
                          <a:cxnLst>
                            <a:cxn ang="0">
                              <a:pos x="40" y="0"/>
                            </a:cxn>
                            <a:cxn ang="0">
                              <a:pos x="85" y="0"/>
                            </a:cxn>
                            <a:cxn ang="0">
                              <a:pos x="84" y="117"/>
                            </a:cxn>
                            <a:cxn ang="0">
                              <a:pos x="40" y="116"/>
                            </a:cxn>
                            <a:cxn ang="0">
                              <a:pos x="38" y="116"/>
                            </a:cxn>
                            <a:cxn ang="0">
                              <a:pos x="37" y="116"/>
                            </a:cxn>
                            <a:cxn ang="0">
                              <a:pos x="35" y="115"/>
                            </a:cxn>
                            <a:cxn ang="0">
                              <a:pos x="32" y="114"/>
                            </a:cxn>
                            <a:cxn ang="0">
                              <a:pos x="30" y="113"/>
                            </a:cxn>
                            <a:cxn ang="0">
                              <a:pos x="27" y="112"/>
                            </a:cxn>
                            <a:cxn ang="0">
                              <a:pos x="25" y="111"/>
                            </a:cxn>
                            <a:cxn ang="0">
                              <a:pos x="23" y="110"/>
                            </a:cxn>
                            <a:cxn ang="0">
                              <a:pos x="21" y="108"/>
                            </a:cxn>
                            <a:cxn ang="0">
                              <a:pos x="20" y="107"/>
                            </a:cxn>
                            <a:cxn ang="0">
                              <a:pos x="18" y="106"/>
                            </a:cxn>
                            <a:cxn ang="0">
                              <a:pos x="16" y="104"/>
                            </a:cxn>
                            <a:cxn ang="0">
                              <a:pos x="15" y="102"/>
                            </a:cxn>
                            <a:cxn ang="0">
                              <a:pos x="14" y="100"/>
                            </a:cxn>
                            <a:cxn ang="0">
                              <a:pos x="12" y="99"/>
                            </a:cxn>
                            <a:cxn ang="0">
                              <a:pos x="11" y="97"/>
                            </a:cxn>
                            <a:cxn ang="0">
                              <a:pos x="10" y="95"/>
                            </a:cxn>
                            <a:cxn ang="0">
                              <a:pos x="8" y="92"/>
                            </a:cxn>
                            <a:cxn ang="0">
                              <a:pos x="6" y="88"/>
                            </a:cxn>
                            <a:cxn ang="0">
                              <a:pos x="5" y="85"/>
                            </a:cxn>
                            <a:cxn ang="0">
                              <a:pos x="3" y="81"/>
                            </a:cxn>
                            <a:cxn ang="0">
                              <a:pos x="3" y="77"/>
                            </a:cxn>
                            <a:cxn ang="0">
                              <a:pos x="1" y="73"/>
                            </a:cxn>
                            <a:cxn ang="0">
                              <a:pos x="1" y="68"/>
                            </a:cxn>
                            <a:cxn ang="0">
                              <a:pos x="0" y="63"/>
                            </a:cxn>
                            <a:cxn ang="0">
                              <a:pos x="0" y="58"/>
                            </a:cxn>
                            <a:cxn ang="0">
                              <a:pos x="1" y="51"/>
                            </a:cxn>
                            <a:cxn ang="0">
                              <a:pos x="1" y="44"/>
                            </a:cxn>
                            <a:cxn ang="0">
                              <a:pos x="3" y="39"/>
                            </a:cxn>
                            <a:cxn ang="0">
                              <a:pos x="4" y="34"/>
                            </a:cxn>
                            <a:cxn ang="0">
                              <a:pos x="5" y="30"/>
                            </a:cxn>
                            <a:cxn ang="0">
                              <a:pos x="6" y="27"/>
                            </a:cxn>
                            <a:cxn ang="0">
                              <a:pos x="9" y="23"/>
                            </a:cxn>
                            <a:cxn ang="0">
                              <a:pos x="12" y="18"/>
                            </a:cxn>
                            <a:cxn ang="0">
                              <a:pos x="14" y="15"/>
                            </a:cxn>
                            <a:cxn ang="0">
                              <a:pos x="16" y="13"/>
                            </a:cxn>
                            <a:cxn ang="0">
                              <a:pos x="18" y="11"/>
                            </a:cxn>
                            <a:cxn ang="0">
                              <a:pos x="19" y="9"/>
                            </a:cxn>
                            <a:cxn ang="0">
                              <a:pos x="21" y="8"/>
                            </a:cxn>
                            <a:cxn ang="0">
                              <a:pos x="22" y="7"/>
                            </a:cxn>
                            <a:cxn ang="0">
                              <a:pos x="23" y="6"/>
                            </a:cxn>
                            <a:cxn ang="0">
                              <a:pos x="25" y="5"/>
                            </a:cxn>
                            <a:cxn ang="0">
                              <a:pos x="27" y="4"/>
                            </a:cxn>
                            <a:cxn ang="0">
                              <a:pos x="29" y="3"/>
                            </a:cxn>
                            <a:cxn ang="0">
                              <a:pos x="30" y="2"/>
                            </a:cxn>
                            <a:cxn ang="0">
                              <a:pos x="32" y="2"/>
                            </a:cxn>
                            <a:cxn ang="0">
                              <a:pos x="34" y="1"/>
                            </a:cxn>
                            <a:cxn ang="0">
                              <a:pos x="35" y="1"/>
                            </a:cxn>
                            <a:cxn ang="0">
                              <a:pos x="37" y="0"/>
                            </a:cxn>
                            <a:cxn ang="0">
                              <a:pos x="38" y="0"/>
                            </a:cxn>
                            <a:cxn ang="0">
                              <a:pos x="40" y="0"/>
                            </a:cxn>
                          </a:cxnLst>
                          <a:rect l="txL" t="txT" r="txR" b="txB"/>
                          <a:pathLst>
                            <a:path w="86" h="118">
                              <a:moveTo>
                                <a:pt x="40" y="0"/>
                              </a:moveTo>
                              <a:lnTo>
                                <a:pt x="85" y="0"/>
                              </a:lnTo>
                              <a:lnTo>
                                <a:pt x="84" y="117"/>
                              </a:lnTo>
                              <a:lnTo>
                                <a:pt x="40" y="116"/>
                              </a:lnTo>
                              <a:lnTo>
                                <a:pt x="38" y="116"/>
                              </a:lnTo>
                              <a:lnTo>
                                <a:pt x="37" y="116"/>
                              </a:lnTo>
                              <a:lnTo>
                                <a:pt x="35" y="115"/>
                              </a:lnTo>
                              <a:lnTo>
                                <a:pt x="32" y="114"/>
                              </a:lnTo>
                              <a:lnTo>
                                <a:pt x="30" y="113"/>
                              </a:lnTo>
                              <a:lnTo>
                                <a:pt x="27" y="112"/>
                              </a:lnTo>
                              <a:lnTo>
                                <a:pt x="25" y="111"/>
                              </a:lnTo>
                              <a:lnTo>
                                <a:pt x="23" y="110"/>
                              </a:lnTo>
                              <a:lnTo>
                                <a:pt x="21" y="108"/>
                              </a:lnTo>
                              <a:lnTo>
                                <a:pt x="20" y="107"/>
                              </a:lnTo>
                              <a:lnTo>
                                <a:pt x="18" y="106"/>
                              </a:lnTo>
                              <a:lnTo>
                                <a:pt x="16" y="104"/>
                              </a:lnTo>
                              <a:lnTo>
                                <a:pt x="15" y="102"/>
                              </a:lnTo>
                              <a:lnTo>
                                <a:pt x="14" y="100"/>
                              </a:lnTo>
                              <a:lnTo>
                                <a:pt x="12" y="99"/>
                              </a:lnTo>
                              <a:lnTo>
                                <a:pt x="11" y="97"/>
                              </a:lnTo>
                              <a:lnTo>
                                <a:pt x="10" y="95"/>
                              </a:lnTo>
                              <a:lnTo>
                                <a:pt x="8" y="92"/>
                              </a:lnTo>
                              <a:lnTo>
                                <a:pt x="6" y="88"/>
                              </a:lnTo>
                              <a:lnTo>
                                <a:pt x="5" y="85"/>
                              </a:lnTo>
                              <a:lnTo>
                                <a:pt x="3" y="81"/>
                              </a:lnTo>
                              <a:lnTo>
                                <a:pt x="3" y="77"/>
                              </a:lnTo>
                              <a:lnTo>
                                <a:pt x="1" y="73"/>
                              </a:lnTo>
                              <a:lnTo>
                                <a:pt x="1" y="68"/>
                              </a:lnTo>
                              <a:lnTo>
                                <a:pt x="0" y="63"/>
                              </a:lnTo>
                              <a:lnTo>
                                <a:pt x="0" y="58"/>
                              </a:lnTo>
                              <a:lnTo>
                                <a:pt x="1" y="51"/>
                              </a:lnTo>
                              <a:lnTo>
                                <a:pt x="1" y="44"/>
                              </a:lnTo>
                              <a:lnTo>
                                <a:pt x="3" y="39"/>
                              </a:lnTo>
                              <a:lnTo>
                                <a:pt x="4" y="34"/>
                              </a:lnTo>
                              <a:lnTo>
                                <a:pt x="5" y="30"/>
                              </a:lnTo>
                              <a:lnTo>
                                <a:pt x="6" y="27"/>
                              </a:lnTo>
                              <a:lnTo>
                                <a:pt x="9" y="23"/>
                              </a:lnTo>
                              <a:lnTo>
                                <a:pt x="12" y="18"/>
                              </a:lnTo>
                              <a:lnTo>
                                <a:pt x="14" y="15"/>
                              </a:lnTo>
                              <a:lnTo>
                                <a:pt x="16" y="13"/>
                              </a:lnTo>
                              <a:lnTo>
                                <a:pt x="18" y="11"/>
                              </a:lnTo>
                              <a:lnTo>
                                <a:pt x="19" y="9"/>
                              </a:lnTo>
                              <a:lnTo>
                                <a:pt x="21" y="8"/>
                              </a:lnTo>
                              <a:lnTo>
                                <a:pt x="22" y="7"/>
                              </a:lnTo>
                              <a:lnTo>
                                <a:pt x="23" y="6"/>
                              </a:lnTo>
                              <a:lnTo>
                                <a:pt x="25" y="5"/>
                              </a:lnTo>
                              <a:lnTo>
                                <a:pt x="27" y="4"/>
                              </a:lnTo>
                              <a:lnTo>
                                <a:pt x="29" y="3"/>
                              </a:lnTo>
                              <a:lnTo>
                                <a:pt x="30" y="2"/>
                              </a:lnTo>
                              <a:lnTo>
                                <a:pt x="32" y="2"/>
                              </a:lnTo>
                              <a:lnTo>
                                <a:pt x="34" y="1"/>
                              </a:lnTo>
                              <a:lnTo>
                                <a:pt x="35" y="1"/>
                              </a:lnTo>
                              <a:lnTo>
                                <a:pt x="37" y="0"/>
                              </a:lnTo>
                              <a:lnTo>
                                <a:pt x="38" y="0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75" name="Oval 46"/>
                        <p:cNvSpPr/>
                        <p:nvPr/>
                      </p:nvSpPr>
                      <p:spPr>
                        <a:xfrm>
                          <a:off x="2785" y="2886"/>
                          <a:ext cx="87" cy="119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70" name="Group 47"/>
                      <p:cNvGrpSpPr/>
                      <p:nvPr/>
                    </p:nvGrpSpPr>
                    <p:grpSpPr>
                      <a:xfrm>
                        <a:off x="2803" y="2910"/>
                        <a:ext cx="51" cy="71"/>
                        <a:chOff x="2803" y="2910"/>
                        <a:chExt cx="51" cy="71"/>
                      </a:xfrm>
                    </p:grpSpPr>
                    <p:sp>
                      <p:nvSpPr>
                        <p:cNvPr id="148971" name="Oval 48"/>
                        <p:cNvSpPr/>
                        <p:nvPr/>
                      </p:nvSpPr>
                      <p:spPr>
                        <a:xfrm>
                          <a:off x="2803" y="2910"/>
                          <a:ext cx="51" cy="71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72" name="Oval 49"/>
                        <p:cNvSpPr/>
                        <p:nvPr/>
                      </p:nvSpPr>
                      <p:spPr>
                        <a:xfrm>
                          <a:off x="2803" y="2912"/>
                          <a:ext cx="46" cy="65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73" name="Oval 50"/>
                        <p:cNvSpPr/>
                        <p:nvPr/>
                      </p:nvSpPr>
                      <p:spPr>
                        <a:xfrm>
                          <a:off x="2822" y="2939"/>
                          <a:ext cx="10" cy="11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8786" name="Group 51"/>
                <p:cNvGrpSpPr/>
                <p:nvPr/>
              </p:nvGrpSpPr>
              <p:grpSpPr>
                <a:xfrm>
                  <a:off x="3179" y="2718"/>
                  <a:ext cx="196" cy="182"/>
                  <a:chOff x="3179" y="2718"/>
                  <a:chExt cx="196" cy="182"/>
                </a:xfrm>
              </p:grpSpPr>
              <p:grpSp>
                <p:nvGrpSpPr>
                  <p:cNvPr id="148941" name="Group 52"/>
                  <p:cNvGrpSpPr/>
                  <p:nvPr/>
                </p:nvGrpSpPr>
                <p:grpSpPr>
                  <a:xfrm>
                    <a:off x="3179" y="2718"/>
                    <a:ext cx="146" cy="43"/>
                    <a:chOff x="3179" y="2718"/>
                    <a:chExt cx="146" cy="43"/>
                  </a:xfrm>
                </p:grpSpPr>
                <p:sp>
                  <p:nvSpPr>
                    <p:cNvPr id="148963" name="Freeform 53"/>
                    <p:cNvSpPr/>
                    <p:nvPr/>
                  </p:nvSpPr>
                  <p:spPr>
                    <a:xfrm>
                      <a:off x="3179" y="2718"/>
                      <a:ext cx="146" cy="43"/>
                    </a:xfrm>
                    <a:custGeom>
                      <a:avLst/>
                      <a:gdLst>
                        <a:gd name="txL" fmla="*/ 0 w 146"/>
                        <a:gd name="txT" fmla="*/ 0 h 43"/>
                        <a:gd name="txR" fmla="*/ 146 w 146"/>
                        <a:gd name="txB" fmla="*/ 43 h 43"/>
                      </a:gdLst>
                      <a:ahLst/>
                      <a:cxnLst>
                        <a:cxn ang="0">
                          <a:pos x="108" y="0"/>
                        </a:cxn>
                        <a:cxn ang="0">
                          <a:pos x="113" y="0"/>
                        </a:cxn>
                        <a:cxn ang="0">
                          <a:pos x="116" y="1"/>
                        </a:cxn>
                        <a:cxn ang="0">
                          <a:pos x="119" y="2"/>
                        </a:cxn>
                        <a:cxn ang="0">
                          <a:pos x="121" y="3"/>
                        </a:cxn>
                        <a:cxn ang="0">
                          <a:pos x="122" y="5"/>
                        </a:cxn>
                        <a:cxn ang="0">
                          <a:pos x="124" y="7"/>
                        </a:cxn>
                        <a:cxn ang="0">
                          <a:pos x="145" y="42"/>
                        </a:cxn>
                        <a:cxn ang="0">
                          <a:pos x="105" y="32"/>
                        </a:cxn>
                        <a:cxn ang="0">
                          <a:pos x="0" y="32"/>
                        </a:cxn>
                        <a:cxn ang="0">
                          <a:pos x="0" y="0"/>
                        </a:cxn>
                        <a:cxn ang="0">
                          <a:pos x="108" y="0"/>
                        </a:cxn>
                      </a:cxnLst>
                      <a:rect l="txL" t="txT" r="txR" b="txB"/>
                      <a:pathLst>
                        <a:path w="146" h="43">
                          <a:moveTo>
                            <a:pt x="108" y="0"/>
                          </a:moveTo>
                          <a:lnTo>
                            <a:pt x="113" y="0"/>
                          </a:lnTo>
                          <a:lnTo>
                            <a:pt x="116" y="1"/>
                          </a:lnTo>
                          <a:lnTo>
                            <a:pt x="119" y="2"/>
                          </a:lnTo>
                          <a:lnTo>
                            <a:pt x="121" y="3"/>
                          </a:lnTo>
                          <a:lnTo>
                            <a:pt x="122" y="5"/>
                          </a:lnTo>
                          <a:lnTo>
                            <a:pt x="124" y="7"/>
                          </a:lnTo>
                          <a:lnTo>
                            <a:pt x="145" y="42"/>
                          </a:lnTo>
                          <a:lnTo>
                            <a:pt x="105" y="32"/>
                          </a:lnTo>
                          <a:lnTo>
                            <a:pt x="0" y="32"/>
                          </a:lnTo>
                          <a:lnTo>
                            <a:pt x="0" y="0"/>
                          </a:lnTo>
                          <a:lnTo>
                            <a:pt x="108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964" name="Freeform 54"/>
                    <p:cNvSpPr/>
                    <p:nvPr/>
                  </p:nvSpPr>
                  <p:spPr>
                    <a:xfrm>
                      <a:off x="3203" y="2720"/>
                      <a:ext cx="102" cy="36"/>
                    </a:xfrm>
                    <a:custGeom>
                      <a:avLst/>
                      <a:gdLst>
                        <a:gd name="txL" fmla="*/ 0 w 102"/>
                        <a:gd name="txT" fmla="*/ 0 h 36"/>
                        <a:gd name="txR" fmla="*/ 102 w 102"/>
                        <a:gd name="txB" fmla="*/ 36 h 36"/>
                      </a:gdLst>
                      <a:ahLst/>
                      <a:cxnLst>
                        <a:cxn ang="0">
                          <a:pos x="101" y="35"/>
                        </a:cxn>
                        <a:cxn ang="0">
                          <a:pos x="95" y="9"/>
                        </a:cxn>
                        <a:cxn ang="0">
                          <a:pos x="94" y="6"/>
                        </a:cxn>
                        <a:cxn ang="0">
                          <a:pos x="92" y="4"/>
                        </a:cxn>
                        <a:cxn ang="0">
                          <a:pos x="90" y="2"/>
                        </a:cxn>
                        <a:cxn ang="0">
                          <a:pos x="88" y="1"/>
                        </a:cxn>
                        <a:cxn ang="0">
                          <a:pos x="86" y="0"/>
                        </a:cxn>
                        <a:cxn ang="0">
                          <a:pos x="83" y="0"/>
                        </a:cxn>
                        <a:cxn ang="0">
                          <a:pos x="9" y="0"/>
                        </a:cxn>
                        <a:cxn ang="0">
                          <a:pos x="5" y="1"/>
                        </a:cxn>
                        <a:cxn ang="0">
                          <a:pos x="2" y="2"/>
                        </a:cxn>
                        <a:cxn ang="0">
                          <a:pos x="0" y="5"/>
                        </a:cxn>
                        <a:cxn ang="0">
                          <a:pos x="0" y="35"/>
                        </a:cxn>
                        <a:cxn ang="0">
                          <a:pos x="101" y="35"/>
                        </a:cxn>
                      </a:cxnLst>
                      <a:rect l="txL" t="txT" r="txR" b="txB"/>
                      <a:pathLst>
                        <a:path w="102" h="36">
                          <a:moveTo>
                            <a:pt x="101" y="35"/>
                          </a:moveTo>
                          <a:lnTo>
                            <a:pt x="95" y="9"/>
                          </a:lnTo>
                          <a:lnTo>
                            <a:pt x="94" y="6"/>
                          </a:lnTo>
                          <a:lnTo>
                            <a:pt x="92" y="4"/>
                          </a:lnTo>
                          <a:lnTo>
                            <a:pt x="90" y="2"/>
                          </a:lnTo>
                          <a:lnTo>
                            <a:pt x="88" y="1"/>
                          </a:lnTo>
                          <a:lnTo>
                            <a:pt x="86" y="0"/>
                          </a:lnTo>
                          <a:lnTo>
                            <a:pt x="83" y="0"/>
                          </a:lnTo>
                          <a:lnTo>
                            <a:pt x="9" y="0"/>
                          </a:lnTo>
                          <a:lnTo>
                            <a:pt x="5" y="1"/>
                          </a:lnTo>
                          <a:lnTo>
                            <a:pt x="2" y="2"/>
                          </a:lnTo>
                          <a:lnTo>
                            <a:pt x="0" y="5"/>
                          </a:lnTo>
                          <a:lnTo>
                            <a:pt x="0" y="35"/>
                          </a:lnTo>
                          <a:lnTo>
                            <a:pt x="101" y="35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  <p:sp>
                <p:nvSpPr>
                  <p:cNvPr id="148942" name="Freeform 55"/>
                  <p:cNvSpPr/>
                  <p:nvPr/>
                </p:nvSpPr>
                <p:spPr>
                  <a:xfrm>
                    <a:off x="3260" y="2856"/>
                    <a:ext cx="113" cy="44"/>
                  </a:xfrm>
                  <a:custGeom>
                    <a:avLst/>
                    <a:gdLst>
                      <a:gd name="txL" fmla="*/ 0 w 113"/>
                      <a:gd name="txT" fmla="*/ 0 h 44"/>
                      <a:gd name="txR" fmla="*/ 113 w 113"/>
                      <a:gd name="txB" fmla="*/ 44 h 44"/>
                    </a:gdLst>
                    <a:ahLst/>
                    <a:cxnLst>
                      <a:cxn ang="0">
                        <a:pos x="0" y="4"/>
                      </a:cxn>
                      <a:cxn ang="0">
                        <a:pos x="105" y="0"/>
                      </a:cxn>
                      <a:cxn ang="0">
                        <a:pos x="112" y="4"/>
                      </a:cxn>
                      <a:cxn ang="0">
                        <a:pos x="112" y="19"/>
                      </a:cxn>
                      <a:cxn ang="0">
                        <a:pos x="104" y="20"/>
                      </a:cxn>
                      <a:cxn ang="0">
                        <a:pos x="112" y="27"/>
                      </a:cxn>
                      <a:cxn ang="0">
                        <a:pos x="112" y="40"/>
                      </a:cxn>
                      <a:cxn ang="0">
                        <a:pos x="108" y="42"/>
                      </a:cxn>
                      <a:cxn ang="0">
                        <a:pos x="96" y="43"/>
                      </a:cxn>
                      <a:cxn ang="0">
                        <a:pos x="96" y="16"/>
                      </a:cxn>
                      <a:cxn ang="0">
                        <a:pos x="95" y="14"/>
                      </a:cxn>
                      <a:cxn ang="0">
                        <a:pos x="94" y="12"/>
                      </a:cxn>
                      <a:cxn ang="0">
                        <a:pos x="91" y="10"/>
                      </a:cxn>
                      <a:cxn ang="0">
                        <a:pos x="88" y="9"/>
                      </a:cxn>
                      <a:cxn ang="0">
                        <a:pos x="87" y="9"/>
                      </a:cxn>
                      <a:cxn ang="0">
                        <a:pos x="0" y="12"/>
                      </a:cxn>
                      <a:cxn ang="0">
                        <a:pos x="0" y="4"/>
                      </a:cxn>
                    </a:cxnLst>
                    <a:rect l="txL" t="txT" r="txR" b="txB"/>
                    <a:pathLst>
                      <a:path w="113" h="44">
                        <a:moveTo>
                          <a:pt x="0" y="4"/>
                        </a:moveTo>
                        <a:lnTo>
                          <a:pt x="105" y="0"/>
                        </a:lnTo>
                        <a:lnTo>
                          <a:pt x="112" y="4"/>
                        </a:lnTo>
                        <a:lnTo>
                          <a:pt x="112" y="19"/>
                        </a:lnTo>
                        <a:lnTo>
                          <a:pt x="104" y="20"/>
                        </a:lnTo>
                        <a:lnTo>
                          <a:pt x="112" y="27"/>
                        </a:lnTo>
                        <a:lnTo>
                          <a:pt x="112" y="40"/>
                        </a:lnTo>
                        <a:lnTo>
                          <a:pt x="108" y="42"/>
                        </a:lnTo>
                        <a:lnTo>
                          <a:pt x="96" y="43"/>
                        </a:lnTo>
                        <a:lnTo>
                          <a:pt x="96" y="16"/>
                        </a:lnTo>
                        <a:lnTo>
                          <a:pt x="95" y="14"/>
                        </a:lnTo>
                        <a:lnTo>
                          <a:pt x="94" y="12"/>
                        </a:lnTo>
                        <a:lnTo>
                          <a:pt x="91" y="10"/>
                        </a:lnTo>
                        <a:lnTo>
                          <a:pt x="88" y="9"/>
                        </a:lnTo>
                        <a:lnTo>
                          <a:pt x="87" y="9"/>
                        </a:lnTo>
                        <a:lnTo>
                          <a:pt x="0" y="1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grpSp>
                <p:nvGrpSpPr>
                  <p:cNvPr id="148943" name="Group 56"/>
                  <p:cNvGrpSpPr/>
                  <p:nvPr/>
                </p:nvGrpSpPr>
                <p:grpSpPr>
                  <a:xfrm>
                    <a:off x="3218" y="2750"/>
                    <a:ext cx="157" cy="118"/>
                    <a:chOff x="3218" y="2750"/>
                    <a:chExt cx="157" cy="118"/>
                  </a:xfrm>
                </p:grpSpPr>
                <p:grpSp>
                  <p:nvGrpSpPr>
                    <p:cNvPr id="148944" name="Group 57"/>
                    <p:cNvGrpSpPr/>
                    <p:nvPr/>
                  </p:nvGrpSpPr>
                  <p:grpSpPr>
                    <a:xfrm>
                      <a:off x="3218" y="2750"/>
                      <a:ext cx="66" cy="118"/>
                      <a:chOff x="3218" y="2750"/>
                      <a:chExt cx="66" cy="118"/>
                    </a:xfrm>
                  </p:grpSpPr>
                  <p:sp>
                    <p:nvSpPr>
                      <p:cNvPr id="148961" name="Freeform 58"/>
                      <p:cNvSpPr/>
                      <p:nvPr/>
                    </p:nvSpPr>
                    <p:spPr>
                      <a:xfrm>
                        <a:off x="3218" y="2750"/>
                        <a:ext cx="66" cy="118"/>
                      </a:xfrm>
                      <a:custGeom>
                        <a:avLst/>
                        <a:gdLst>
                          <a:gd name="txL" fmla="*/ 0 w 66"/>
                          <a:gd name="txT" fmla="*/ 0 h 118"/>
                          <a:gd name="txR" fmla="*/ 66 w 66"/>
                          <a:gd name="txB" fmla="*/ 118 h 118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65" y="1"/>
                          </a:cxn>
                          <a:cxn ang="0">
                            <a:pos x="65" y="117"/>
                          </a:cxn>
                          <a:cxn ang="0">
                            <a:pos x="0" y="117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66" h="118">
                            <a:moveTo>
                              <a:pt x="0" y="0"/>
                            </a:moveTo>
                            <a:lnTo>
                              <a:pt x="65" y="1"/>
                            </a:lnTo>
                            <a:lnTo>
                              <a:pt x="65" y="117"/>
                            </a:lnTo>
                            <a:lnTo>
                              <a:pt x="0" y="1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62" name="Freeform 59"/>
                      <p:cNvSpPr/>
                      <p:nvPr/>
                    </p:nvSpPr>
                    <p:spPr>
                      <a:xfrm>
                        <a:off x="3218" y="2767"/>
                        <a:ext cx="66" cy="101"/>
                      </a:xfrm>
                      <a:custGeom>
                        <a:avLst/>
                        <a:gdLst>
                          <a:gd name="txL" fmla="*/ 0 w 66"/>
                          <a:gd name="txT" fmla="*/ 0 h 101"/>
                          <a:gd name="txR" fmla="*/ 66 w 66"/>
                          <a:gd name="txB" fmla="*/ 101 h 10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65" y="0"/>
                          </a:cxn>
                          <a:cxn ang="0">
                            <a:pos x="65" y="100"/>
                          </a:cxn>
                          <a:cxn ang="0">
                            <a:pos x="0" y="10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66" h="101">
                            <a:moveTo>
                              <a:pt x="0" y="0"/>
                            </a:moveTo>
                            <a:lnTo>
                              <a:pt x="65" y="0"/>
                            </a:lnTo>
                            <a:lnTo>
                              <a:pt x="65" y="100"/>
                            </a:lnTo>
                            <a:lnTo>
                              <a:pt x="0" y="10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945" name="Group 60"/>
                    <p:cNvGrpSpPr/>
                    <p:nvPr/>
                  </p:nvGrpSpPr>
                  <p:grpSpPr>
                    <a:xfrm>
                      <a:off x="3283" y="2750"/>
                      <a:ext cx="92" cy="117"/>
                      <a:chOff x="3283" y="2750"/>
                      <a:chExt cx="92" cy="117"/>
                    </a:xfrm>
                  </p:grpSpPr>
                  <p:grpSp>
                    <p:nvGrpSpPr>
                      <p:cNvPr id="148946" name="Group 61"/>
                      <p:cNvGrpSpPr/>
                      <p:nvPr/>
                    </p:nvGrpSpPr>
                    <p:grpSpPr>
                      <a:xfrm>
                        <a:off x="3283" y="2750"/>
                        <a:ext cx="81" cy="117"/>
                        <a:chOff x="3283" y="2750"/>
                        <a:chExt cx="81" cy="117"/>
                      </a:xfrm>
                    </p:grpSpPr>
                    <p:sp>
                      <p:nvSpPr>
                        <p:cNvPr id="148956" name="Freeform 62"/>
                        <p:cNvSpPr/>
                        <p:nvPr/>
                      </p:nvSpPr>
                      <p:spPr>
                        <a:xfrm>
                          <a:off x="3283" y="2750"/>
                          <a:ext cx="81" cy="117"/>
                        </a:xfrm>
                        <a:custGeom>
                          <a:avLst/>
                          <a:gdLst>
                            <a:gd name="txL" fmla="*/ 0 w 81"/>
                            <a:gd name="txT" fmla="*/ 0 h 117"/>
                            <a:gd name="txR" fmla="*/ 81 w 81"/>
                            <a:gd name="txB" fmla="*/ 117 h 117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55" y="14"/>
                            </a:cxn>
                            <a:cxn ang="0">
                              <a:pos x="60" y="19"/>
                            </a:cxn>
                            <a:cxn ang="0">
                              <a:pos x="71" y="48"/>
                            </a:cxn>
                            <a:cxn ang="0">
                              <a:pos x="72" y="52"/>
                            </a:cxn>
                            <a:cxn ang="0">
                              <a:pos x="69" y="51"/>
                            </a:cxn>
                            <a:cxn ang="0">
                              <a:pos x="54" y="51"/>
                            </a:cxn>
                            <a:cxn ang="0">
                              <a:pos x="28" y="51"/>
                            </a:cxn>
                            <a:cxn ang="0">
                              <a:pos x="28" y="18"/>
                            </a:cxn>
                            <a:cxn ang="0">
                              <a:pos x="54" y="22"/>
                            </a:cxn>
                            <a:cxn ang="0">
                              <a:pos x="54" y="51"/>
                            </a:cxn>
                            <a:cxn ang="0">
                              <a:pos x="57" y="51"/>
                            </a:cxn>
                            <a:cxn ang="0">
                              <a:pos x="57" y="23"/>
                            </a:cxn>
                            <a:cxn ang="0">
                              <a:pos x="69" y="51"/>
                            </a:cxn>
                            <a:cxn ang="0">
                              <a:pos x="72" y="52"/>
                            </a:cxn>
                            <a:cxn ang="0">
                              <a:pos x="73" y="57"/>
                            </a:cxn>
                            <a:cxn ang="0">
                              <a:pos x="77" y="62"/>
                            </a:cxn>
                            <a:cxn ang="0">
                              <a:pos x="80" y="65"/>
                            </a:cxn>
                            <a:cxn ang="0">
                              <a:pos x="80" y="106"/>
                            </a:cxn>
                            <a:cxn ang="0">
                              <a:pos x="80" y="114"/>
                            </a:cxn>
                            <a:cxn ang="0">
                              <a:pos x="0" y="116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81" h="117">
                              <a:moveTo>
                                <a:pt x="0" y="0"/>
                              </a:moveTo>
                              <a:lnTo>
                                <a:pt x="55" y="14"/>
                              </a:lnTo>
                              <a:lnTo>
                                <a:pt x="60" y="19"/>
                              </a:lnTo>
                              <a:lnTo>
                                <a:pt x="71" y="48"/>
                              </a:lnTo>
                              <a:lnTo>
                                <a:pt x="72" y="52"/>
                              </a:lnTo>
                              <a:lnTo>
                                <a:pt x="69" y="51"/>
                              </a:lnTo>
                              <a:lnTo>
                                <a:pt x="54" y="51"/>
                              </a:lnTo>
                              <a:lnTo>
                                <a:pt x="28" y="51"/>
                              </a:lnTo>
                              <a:lnTo>
                                <a:pt x="28" y="18"/>
                              </a:lnTo>
                              <a:lnTo>
                                <a:pt x="54" y="22"/>
                              </a:lnTo>
                              <a:lnTo>
                                <a:pt x="54" y="51"/>
                              </a:lnTo>
                              <a:lnTo>
                                <a:pt x="57" y="51"/>
                              </a:lnTo>
                              <a:lnTo>
                                <a:pt x="57" y="23"/>
                              </a:lnTo>
                              <a:lnTo>
                                <a:pt x="69" y="51"/>
                              </a:lnTo>
                              <a:lnTo>
                                <a:pt x="72" y="52"/>
                              </a:lnTo>
                              <a:lnTo>
                                <a:pt x="73" y="57"/>
                              </a:lnTo>
                              <a:lnTo>
                                <a:pt x="77" y="62"/>
                              </a:lnTo>
                              <a:lnTo>
                                <a:pt x="80" y="65"/>
                              </a:lnTo>
                              <a:lnTo>
                                <a:pt x="80" y="106"/>
                              </a:lnTo>
                              <a:lnTo>
                                <a:pt x="80" y="114"/>
                              </a:lnTo>
                              <a:lnTo>
                                <a:pt x="0" y="11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E0E0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57" name="Freeform 63"/>
                        <p:cNvSpPr/>
                        <p:nvPr/>
                      </p:nvSpPr>
                      <p:spPr>
                        <a:xfrm>
                          <a:off x="3304" y="2808"/>
                          <a:ext cx="46" cy="46"/>
                        </a:xfrm>
                        <a:custGeom>
                          <a:avLst/>
                          <a:gdLst>
                            <a:gd name="txL" fmla="*/ 0 w 46"/>
                            <a:gd name="txT" fmla="*/ 0 h 46"/>
                            <a:gd name="txR" fmla="*/ 46 w 46"/>
                            <a:gd name="txB" fmla="*/ 46 h 46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45" y="1"/>
                            </a:cxn>
                            <a:cxn ang="0">
                              <a:pos x="45" y="44"/>
                            </a:cxn>
                            <a:cxn ang="0">
                              <a:pos x="0" y="45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46" h="46">
                              <a:moveTo>
                                <a:pt x="0" y="0"/>
                              </a:moveTo>
                              <a:lnTo>
                                <a:pt x="45" y="1"/>
                              </a:lnTo>
                              <a:lnTo>
                                <a:pt x="45" y="44"/>
                              </a:lnTo>
                              <a:lnTo>
                                <a:pt x="0" y="4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E0E0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58" name="Freeform 64"/>
                        <p:cNvSpPr/>
                        <p:nvPr/>
                      </p:nvSpPr>
                      <p:spPr>
                        <a:xfrm>
                          <a:off x="3313" y="2802"/>
                          <a:ext cx="9" cy="4"/>
                        </a:xfrm>
                        <a:custGeom>
                          <a:avLst/>
                          <a:gdLst>
                            <a:gd name="txL" fmla="*/ 0 w 9"/>
                            <a:gd name="txT" fmla="*/ 0 h 4"/>
                            <a:gd name="txR" fmla="*/ 9 w 9"/>
                            <a:gd name="txB" fmla="*/ 4 h 4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0"/>
                            </a:cxn>
                            <a:cxn ang="0">
                              <a:pos x="8" y="3"/>
                            </a:cxn>
                            <a:cxn ang="0">
                              <a:pos x="0" y="3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9" h="4">
                              <a:moveTo>
                                <a:pt x="0" y="0"/>
                              </a:moveTo>
                              <a:lnTo>
                                <a:pt x="8" y="0"/>
                              </a:lnTo>
                              <a:lnTo>
                                <a:pt x="8" y="3"/>
                              </a:lnTo>
                              <a:lnTo>
                                <a:pt x="0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59" name="Line 65"/>
                        <p:cNvSpPr/>
                        <p:nvPr/>
                      </p:nvSpPr>
                      <p:spPr>
                        <a:xfrm>
                          <a:off x="3294" y="2764"/>
                          <a:ext cx="42" cy="2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48960" name="Line 66"/>
                        <p:cNvSpPr/>
                        <p:nvPr/>
                      </p:nvSpPr>
                      <p:spPr>
                        <a:xfrm>
                          <a:off x="3304" y="2772"/>
                          <a:ext cx="0" cy="78"/>
                        </a:xfrm>
                        <a:prstGeom prst="line">
                          <a:avLst/>
                        </a:prstGeom>
                        <a:ln w="12700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grpSp>
                    <p:nvGrpSpPr>
                      <p:cNvPr id="148947" name="Group 67"/>
                      <p:cNvGrpSpPr/>
                      <p:nvPr/>
                    </p:nvGrpSpPr>
                    <p:grpSpPr>
                      <a:xfrm>
                        <a:off x="3328" y="2756"/>
                        <a:ext cx="47" cy="64"/>
                        <a:chOff x="3328" y="2756"/>
                        <a:chExt cx="47" cy="64"/>
                      </a:xfrm>
                    </p:grpSpPr>
                    <p:grpSp>
                      <p:nvGrpSpPr>
                        <p:cNvPr id="148948" name="Group 68"/>
                        <p:cNvGrpSpPr/>
                        <p:nvPr/>
                      </p:nvGrpSpPr>
                      <p:grpSpPr>
                        <a:xfrm>
                          <a:off x="3328" y="2756"/>
                          <a:ext cx="47" cy="64"/>
                          <a:chOff x="3328" y="2756"/>
                          <a:chExt cx="47" cy="64"/>
                        </a:xfrm>
                      </p:grpSpPr>
                      <p:sp>
                        <p:nvSpPr>
                          <p:cNvPr id="148954" name="Line 69"/>
                          <p:cNvSpPr/>
                          <p:nvPr/>
                        </p:nvSpPr>
                        <p:spPr>
                          <a:xfrm flipH="1" flipV="1">
                            <a:off x="3328" y="2756"/>
                            <a:ext cx="47" cy="25"/>
                          </a:xfrm>
                          <a:prstGeom prst="line">
                            <a:avLst/>
                          </a:prstGeom>
                          <a:ln w="12700" cap="flat" cmpd="sng">
                            <a:solidFill>
                              <a:srgbClr val="A0A0A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48955" name="Line 70"/>
                          <p:cNvSpPr/>
                          <p:nvPr/>
                        </p:nvSpPr>
                        <p:spPr>
                          <a:xfrm flipV="1">
                            <a:off x="3356" y="2802"/>
                            <a:ext cx="7" cy="18"/>
                          </a:xfrm>
                          <a:prstGeom prst="line">
                            <a:avLst/>
                          </a:prstGeom>
                          <a:ln w="12700" cap="flat" cmpd="sng">
                            <a:solidFill>
                              <a:srgbClr val="A0A0A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  <p:grpSp>
                      <p:nvGrpSpPr>
                        <p:cNvPr id="148949" name="Group 71"/>
                        <p:cNvGrpSpPr/>
                        <p:nvPr/>
                      </p:nvGrpSpPr>
                      <p:grpSpPr>
                        <a:xfrm>
                          <a:off x="3355" y="2773"/>
                          <a:ext cx="20" cy="39"/>
                          <a:chOff x="3355" y="2773"/>
                          <a:chExt cx="20" cy="39"/>
                        </a:xfrm>
                      </p:grpSpPr>
                      <p:sp>
                        <p:nvSpPr>
                          <p:cNvPr id="148950" name="Freeform 72"/>
                          <p:cNvSpPr/>
                          <p:nvPr/>
                        </p:nvSpPr>
                        <p:spPr>
                          <a:xfrm>
                            <a:off x="3355" y="2773"/>
                            <a:ext cx="20" cy="39"/>
                          </a:xfrm>
                          <a:custGeom>
                            <a:avLst/>
                            <a:gdLst>
                              <a:gd name="txL" fmla="*/ 0 w 20"/>
                              <a:gd name="txT" fmla="*/ 0 h 39"/>
                              <a:gd name="txR" fmla="*/ 20 w 20"/>
                              <a:gd name="txB" fmla="*/ 39 h 39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9" y="0"/>
                              </a:cxn>
                              <a:cxn ang="0">
                                <a:pos x="19" y="38"/>
                              </a:cxn>
                              <a:cxn ang="0">
                                <a:pos x="0" y="37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20" h="39">
                                <a:moveTo>
                                  <a:pt x="0" y="0"/>
                                </a:moveTo>
                                <a:lnTo>
                                  <a:pt x="19" y="0"/>
                                </a:lnTo>
                                <a:lnTo>
                                  <a:pt x="19" y="38"/>
                                </a:lnTo>
                                <a:lnTo>
                                  <a:pt x="0" y="37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951" name="Line 73"/>
                          <p:cNvSpPr/>
                          <p:nvPr/>
                        </p:nvSpPr>
                        <p:spPr>
                          <a:xfrm>
                            <a:off x="3365" y="2783"/>
                            <a:ext cx="2" cy="2"/>
                          </a:xfrm>
                          <a:prstGeom prst="line">
                            <a:avLst/>
                          </a:prstGeom>
                          <a:ln w="12700" cap="flat" cmpd="sng">
                            <a:solidFill>
                              <a:srgbClr val="E0E0E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48952" name="Line 74"/>
                          <p:cNvSpPr/>
                          <p:nvPr/>
                        </p:nvSpPr>
                        <p:spPr>
                          <a:xfrm>
                            <a:off x="3366" y="2798"/>
                            <a:ext cx="5" cy="1"/>
                          </a:xfrm>
                          <a:prstGeom prst="line">
                            <a:avLst/>
                          </a:prstGeom>
                          <a:ln w="12700" cap="flat" cmpd="sng">
                            <a:solidFill>
                              <a:srgbClr val="E0E0E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sp>
                        <p:nvSpPr>
                          <p:cNvPr id="148953" name="Line 75"/>
                          <p:cNvSpPr/>
                          <p:nvPr/>
                        </p:nvSpPr>
                        <p:spPr>
                          <a:xfrm>
                            <a:off x="3364" y="2787"/>
                            <a:ext cx="7" cy="1"/>
                          </a:xfrm>
                          <a:prstGeom prst="line">
                            <a:avLst/>
                          </a:prstGeom>
                          <a:ln w="12700" cap="flat" cmpd="sng">
                            <a:solidFill>
                              <a:srgbClr val="E0E0E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</p:grpSp>
                  </p:grpSp>
                </p:grpSp>
              </p:grpSp>
            </p:grpSp>
            <p:grpSp>
              <p:nvGrpSpPr>
                <p:cNvPr id="148787" name="Group 76"/>
                <p:cNvGrpSpPr/>
                <p:nvPr/>
              </p:nvGrpSpPr>
              <p:grpSpPr>
                <a:xfrm>
                  <a:off x="3269" y="2866"/>
                  <a:ext cx="86" cy="64"/>
                  <a:chOff x="3269" y="2866"/>
                  <a:chExt cx="86" cy="64"/>
                </a:xfrm>
              </p:grpSpPr>
              <p:grpSp>
                <p:nvGrpSpPr>
                  <p:cNvPr id="148925" name="Group 77"/>
                  <p:cNvGrpSpPr/>
                  <p:nvPr/>
                </p:nvGrpSpPr>
                <p:grpSpPr>
                  <a:xfrm>
                    <a:off x="3269" y="2866"/>
                    <a:ext cx="60" cy="63"/>
                    <a:chOff x="3269" y="2866"/>
                    <a:chExt cx="60" cy="63"/>
                  </a:xfrm>
                </p:grpSpPr>
                <p:grpSp>
                  <p:nvGrpSpPr>
                    <p:cNvPr id="148934" name="Group 78"/>
                    <p:cNvGrpSpPr/>
                    <p:nvPr/>
                  </p:nvGrpSpPr>
                  <p:grpSpPr>
                    <a:xfrm>
                      <a:off x="3269" y="2866"/>
                      <a:ext cx="60" cy="63"/>
                      <a:chOff x="3269" y="2866"/>
                      <a:chExt cx="60" cy="63"/>
                    </a:xfrm>
                  </p:grpSpPr>
                  <p:sp>
                    <p:nvSpPr>
                      <p:cNvPr id="148939" name="Freeform 79"/>
                      <p:cNvSpPr/>
                      <p:nvPr/>
                    </p:nvSpPr>
                    <p:spPr>
                      <a:xfrm>
                        <a:off x="3269" y="2866"/>
                        <a:ext cx="40" cy="63"/>
                      </a:xfrm>
                      <a:custGeom>
                        <a:avLst/>
                        <a:gdLst>
                          <a:gd name="txL" fmla="*/ 0 w 40"/>
                          <a:gd name="txT" fmla="*/ 0 h 63"/>
                          <a:gd name="txR" fmla="*/ 40 w 40"/>
                          <a:gd name="txB" fmla="*/ 63 h 63"/>
                        </a:gdLst>
                        <a:ahLst/>
                        <a:cxnLst>
                          <a:cxn ang="0">
                            <a:pos x="18" y="0"/>
                          </a:cxn>
                          <a:cxn ang="0">
                            <a:pos x="39" y="0"/>
                          </a:cxn>
                          <a:cxn ang="0">
                            <a:pos x="39" y="62"/>
                          </a:cxn>
                          <a:cxn ang="0">
                            <a:pos x="18" y="61"/>
                          </a:cxn>
                          <a:cxn ang="0">
                            <a:pos x="17" y="61"/>
                          </a:cxn>
                          <a:cxn ang="0">
                            <a:pos x="16" y="61"/>
                          </a:cxn>
                          <a:cxn ang="0">
                            <a:pos x="15" y="61"/>
                          </a:cxn>
                          <a:cxn ang="0">
                            <a:pos x="14" y="60"/>
                          </a:cxn>
                          <a:cxn ang="0">
                            <a:pos x="12" y="59"/>
                          </a:cxn>
                          <a:cxn ang="0">
                            <a:pos x="11" y="59"/>
                          </a:cxn>
                          <a:cxn ang="0">
                            <a:pos x="10" y="58"/>
                          </a:cxn>
                          <a:cxn ang="0">
                            <a:pos x="10" y="57"/>
                          </a:cxn>
                          <a:cxn ang="0">
                            <a:pos x="9" y="57"/>
                          </a:cxn>
                          <a:cxn ang="0">
                            <a:pos x="8" y="56"/>
                          </a:cxn>
                          <a:cxn ang="0">
                            <a:pos x="8" y="55"/>
                          </a:cxn>
                          <a:cxn ang="0">
                            <a:pos x="7" y="54"/>
                          </a:cxn>
                          <a:cxn ang="0">
                            <a:pos x="6" y="53"/>
                          </a:cxn>
                          <a:cxn ang="0">
                            <a:pos x="6" y="52"/>
                          </a:cxn>
                          <a:cxn ang="0">
                            <a:pos x="5" y="51"/>
                          </a:cxn>
                          <a:cxn ang="0">
                            <a:pos x="4" y="50"/>
                          </a:cxn>
                          <a:cxn ang="0">
                            <a:pos x="4" y="48"/>
                          </a:cxn>
                          <a:cxn ang="0">
                            <a:pos x="3" y="47"/>
                          </a:cxn>
                          <a:cxn ang="0">
                            <a:pos x="2" y="45"/>
                          </a:cxn>
                          <a:cxn ang="0">
                            <a:pos x="2" y="43"/>
                          </a:cxn>
                          <a:cxn ang="0">
                            <a:pos x="1" y="41"/>
                          </a:cxn>
                          <a:cxn ang="0">
                            <a:pos x="1" y="39"/>
                          </a:cxn>
                          <a:cxn ang="0">
                            <a:pos x="0" y="36"/>
                          </a:cxn>
                          <a:cxn ang="0">
                            <a:pos x="0" y="34"/>
                          </a:cxn>
                          <a:cxn ang="0">
                            <a:pos x="0" y="30"/>
                          </a:cxn>
                          <a:cxn ang="0">
                            <a:pos x="0" y="27"/>
                          </a:cxn>
                          <a:cxn ang="0">
                            <a:pos x="1" y="23"/>
                          </a:cxn>
                          <a:cxn ang="0">
                            <a:pos x="1" y="21"/>
                          </a:cxn>
                          <a:cxn ang="0">
                            <a:pos x="2" y="18"/>
                          </a:cxn>
                          <a:cxn ang="0">
                            <a:pos x="2" y="16"/>
                          </a:cxn>
                          <a:cxn ang="0">
                            <a:pos x="3" y="14"/>
                          </a:cxn>
                          <a:cxn ang="0">
                            <a:pos x="4" y="12"/>
                          </a:cxn>
                          <a:cxn ang="0">
                            <a:pos x="5" y="10"/>
                          </a:cxn>
                          <a:cxn ang="0">
                            <a:pos x="6" y="8"/>
                          </a:cxn>
                          <a:cxn ang="0">
                            <a:pos x="7" y="7"/>
                          </a:cxn>
                          <a:cxn ang="0">
                            <a:pos x="8" y="6"/>
                          </a:cxn>
                          <a:cxn ang="0">
                            <a:pos x="9" y="5"/>
                          </a:cxn>
                          <a:cxn ang="0">
                            <a:pos x="10" y="4"/>
                          </a:cxn>
                          <a:cxn ang="0">
                            <a:pos x="11" y="3"/>
                          </a:cxn>
                          <a:cxn ang="0">
                            <a:pos x="12" y="3"/>
                          </a:cxn>
                          <a:cxn ang="0">
                            <a:pos x="12" y="2"/>
                          </a:cxn>
                          <a:cxn ang="0">
                            <a:pos x="13" y="2"/>
                          </a:cxn>
                          <a:cxn ang="0">
                            <a:pos x="14" y="1"/>
                          </a:cxn>
                          <a:cxn ang="0">
                            <a:pos x="15" y="1"/>
                          </a:cxn>
                          <a:cxn ang="0">
                            <a:pos x="16" y="1"/>
                          </a:cxn>
                          <a:cxn ang="0">
                            <a:pos x="16" y="0"/>
                          </a:cxn>
                          <a:cxn ang="0">
                            <a:pos x="17" y="0"/>
                          </a:cxn>
                          <a:cxn ang="0">
                            <a:pos x="18" y="0"/>
                          </a:cxn>
                        </a:cxnLst>
                        <a:rect l="txL" t="txT" r="txR" b="txB"/>
                        <a:pathLst>
                          <a:path w="40" h="63">
                            <a:moveTo>
                              <a:pt x="18" y="0"/>
                            </a:moveTo>
                            <a:lnTo>
                              <a:pt x="39" y="0"/>
                            </a:lnTo>
                            <a:lnTo>
                              <a:pt x="39" y="62"/>
                            </a:lnTo>
                            <a:lnTo>
                              <a:pt x="18" y="61"/>
                            </a:lnTo>
                            <a:lnTo>
                              <a:pt x="17" y="61"/>
                            </a:lnTo>
                            <a:lnTo>
                              <a:pt x="16" y="61"/>
                            </a:lnTo>
                            <a:lnTo>
                              <a:pt x="15" y="61"/>
                            </a:lnTo>
                            <a:lnTo>
                              <a:pt x="14" y="60"/>
                            </a:lnTo>
                            <a:lnTo>
                              <a:pt x="12" y="59"/>
                            </a:lnTo>
                            <a:lnTo>
                              <a:pt x="11" y="59"/>
                            </a:lnTo>
                            <a:lnTo>
                              <a:pt x="10" y="58"/>
                            </a:lnTo>
                            <a:lnTo>
                              <a:pt x="10" y="57"/>
                            </a:lnTo>
                            <a:lnTo>
                              <a:pt x="9" y="57"/>
                            </a:lnTo>
                            <a:lnTo>
                              <a:pt x="8" y="56"/>
                            </a:lnTo>
                            <a:lnTo>
                              <a:pt x="8" y="55"/>
                            </a:lnTo>
                            <a:lnTo>
                              <a:pt x="7" y="54"/>
                            </a:lnTo>
                            <a:lnTo>
                              <a:pt x="6" y="53"/>
                            </a:lnTo>
                            <a:lnTo>
                              <a:pt x="6" y="52"/>
                            </a:lnTo>
                            <a:lnTo>
                              <a:pt x="5" y="51"/>
                            </a:lnTo>
                            <a:lnTo>
                              <a:pt x="4" y="50"/>
                            </a:lnTo>
                            <a:lnTo>
                              <a:pt x="4" y="48"/>
                            </a:lnTo>
                            <a:lnTo>
                              <a:pt x="3" y="47"/>
                            </a:lnTo>
                            <a:lnTo>
                              <a:pt x="2" y="45"/>
                            </a:lnTo>
                            <a:lnTo>
                              <a:pt x="2" y="43"/>
                            </a:lnTo>
                            <a:lnTo>
                              <a:pt x="1" y="41"/>
                            </a:lnTo>
                            <a:lnTo>
                              <a:pt x="1" y="39"/>
                            </a:lnTo>
                            <a:lnTo>
                              <a:pt x="0" y="36"/>
                            </a:lnTo>
                            <a:lnTo>
                              <a:pt x="0" y="34"/>
                            </a:lnTo>
                            <a:lnTo>
                              <a:pt x="0" y="30"/>
                            </a:lnTo>
                            <a:lnTo>
                              <a:pt x="0" y="27"/>
                            </a:lnTo>
                            <a:lnTo>
                              <a:pt x="1" y="23"/>
                            </a:lnTo>
                            <a:lnTo>
                              <a:pt x="1" y="21"/>
                            </a:lnTo>
                            <a:lnTo>
                              <a:pt x="2" y="18"/>
                            </a:lnTo>
                            <a:lnTo>
                              <a:pt x="2" y="16"/>
                            </a:lnTo>
                            <a:lnTo>
                              <a:pt x="3" y="14"/>
                            </a:lnTo>
                            <a:lnTo>
                              <a:pt x="4" y="12"/>
                            </a:lnTo>
                            <a:lnTo>
                              <a:pt x="5" y="10"/>
                            </a:lnTo>
                            <a:lnTo>
                              <a:pt x="6" y="8"/>
                            </a:lnTo>
                            <a:lnTo>
                              <a:pt x="7" y="7"/>
                            </a:lnTo>
                            <a:lnTo>
                              <a:pt x="8" y="6"/>
                            </a:lnTo>
                            <a:lnTo>
                              <a:pt x="9" y="5"/>
                            </a:lnTo>
                            <a:lnTo>
                              <a:pt x="10" y="4"/>
                            </a:lnTo>
                            <a:lnTo>
                              <a:pt x="11" y="3"/>
                            </a:lnTo>
                            <a:lnTo>
                              <a:pt x="12" y="3"/>
                            </a:lnTo>
                            <a:lnTo>
                              <a:pt x="12" y="2"/>
                            </a:lnTo>
                            <a:lnTo>
                              <a:pt x="13" y="2"/>
                            </a:lnTo>
                            <a:lnTo>
                              <a:pt x="14" y="1"/>
                            </a:lnTo>
                            <a:lnTo>
                              <a:pt x="15" y="1"/>
                            </a:lnTo>
                            <a:lnTo>
                              <a:pt x="16" y="1"/>
                            </a:lnTo>
                            <a:lnTo>
                              <a:pt x="16" y="0"/>
                            </a:lnTo>
                            <a:lnTo>
                              <a:pt x="17" y="0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202020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40" name="Oval 80"/>
                      <p:cNvSpPr/>
                      <p:nvPr/>
                    </p:nvSpPr>
                    <p:spPr>
                      <a:xfrm>
                        <a:off x="3290" y="2866"/>
                        <a:ext cx="39" cy="6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935" name="Group 81"/>
                    <p:cNvGrpSpPr/>
                    <p:nvPr/>
                  </p:nvGrpSpPr>
                  <p:grpSpPr>
                    <a:xfrm>
                      <a:off x="3297" y="2878"/>
                      <a:ext cx="24" cy="38"/>
                      <a:chOff x="3297" y="2878"/>
                      <a:chExt cx="24" cy="38"/>
                    </a:xfrm>
                  </p:grpSpPr>
                  <p:sp>
                    <p:nvSpPr>
                      <p:cNvPr id="148936" name="Oval 82"/>
                      <p:cNvSpPr/>
                      <p:nvPr/>
                    </p:nvSpPr>
                    <p:spPr>
                      <a:xfrm>
                        <a:off x="3297" y="2878"/>
                        <a:ext cx="24" cy="38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37" name="Oval 83"/>
                      <p:cNvSpPr/>
                      <p:nvPr/>
                    </p:nvSpPr>
                    <p:spPr>
                      <a:xfrm>
                        <a:off x="3297" y="2879"/>
                        <a:ext cx="20" cy="36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38" name="Oval 84"/>
                      <p:cNvSpPr/>
                      <p:nvPr/>
                    </p:nvSpPr>
                    <p:spPr>
                      <a:xfrm>
                        <a:off x="3308" y="2896"/>
                        <a:ext cx="1" cy="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926" name="Group 85"/>
                  <p:cNvGrpSpPr/>
                  <p:nvPr/>
                </p:nvGrpSpPr>
                <p:grpSpPr>
                  <a:xfrm>
                    <a:off x="3293" y="2866"/>
                    <a:ext cx="62" cy="64"/>
                    <a:chOff x="3293" y="2866"/>
                    <a:chExt cx="62" cy="64"/>
                  </a:xfrm>
                </p:grpSpPr>
                <p:grpSp>
                  <p:nvGrpSpPr>
                    <p:cNvPr id="148927" name="Group 86"/>
                    <p:cNvGrpSpPr/>
                    <p:nvPr/>
                  </p:nvGrpSpPr>
                  <p:grpSpPr>
                    <a:xfrm>
                      <a:off x="3293" y="2866"/>
                      <a:ext cx="62" cy="64"/>
                      <a:chOff x="3293" y="2866"/>
                      <a:chExt cx="62" cy="64"/>
                    </a:xfrm>
                  </p:grpSpPr>
                  <p:sp>
                    <p:nvSpPr>
                      <p:cNvPr id="148932" name="Freeform 87"/>
                      <p:cNvSpPr/>
                      <p:nvPr/>
                    </p:nvSpPr>
                    <p:spPr>
                      <a:xfrm>
                        <a:off x="3293" y="2866"/>
                        <a:ext cx="43" cy="64"/>
                      </a:xfrm>
                      <a:custGeom>
                        <a:avLst/>
                        <a:gdLst>
                          <a:gd name="txL" fmla="*/ 0 w 43"/>
                          <a:gd name="txT" fmla="*/ 0 h 64"/>
                          <a:gd name="txR" fmla="*/ 43 w 43"/>
                          <a:gd name="txB" fmla="*/ 64 h 64"/>
                        </a:gdLst>
                        <a:ahLst/>
                        <a:cxnLst>
                          <a:cxn ang="0">
                            <a:pos x="20" y="0"/>
                          </a:cxn>
                          <a:cxn ang="0">
                            <a:pos x="42" y="0"/>
                          </a:cxn>
                          <a:cxn ang="0">
                            <a:pos x="42" y="63"/>
                          </a:cxn>
                          <a:cxn ang="0">
                            <a:pos x="20" y="62"/>
                          </a:cxn>
                          <a:cxn ang="0">
                            <a:pos x="19" y="62"/>
                          </a:cxn>
                          <a:cxn ang="0">
                            <a:pos x="18" y="62"/>
                          </a:cxn>
                          <a:cxn ang="0">
                            <a:pos x="17" y="62"/>
                          </a:cxn>
                          <a:cxn ang="0">
                            <a:pos x="16" y="62"/>
                          </a:cxn>
                          <a:cxn ang="0">
                            <a:pos x="15" y="61"/>
                          </a:cxn>
                          <a:cxn ang="0">
                            <a:pos x="13" y="61"/>
                          </a:cxn>
                          <a:cxn ang="0">
                            <a:pos x="12" y="60"/>
                          </a:cxn>
                          <a:cxn ang="0">
                            <a:pos x="11" y="59"/>
                          </a:cxn>
                          <a:cxn ang="0">
                            <a:pos x="11" y="58"/>
                          </a:cxn>
                          <a:cxn ang="0">
                            <a:pos x="10" y="57"/>
                          </a:cxn>
                          <a:cxn ang="0">
                            <a:pos x="9" y="57"/>
                          </a:cxn>
                          <a:cxn ang="0">
                            <a:pos x="8" y="56"/>
                          </a:cxn>
                          <a:cxn ang="0">
                            <a:pos x="7" y="55"/>
                          </a:cxn>
                          <a:cxn ang="0">
                            <a:pos x="7" y="54"/>
                          </a:cxn>
                          <a:cxn ang="0">
                            <a:pos x="6" y="53"/>
                          </a:cxn>
                          <a:cxn ang="0">
                            <a:pos x="5" y="52"/>
                          </a:cxn>
                          <a:cxn ang="0">
                            <a:pos x="5" y="51"/>
                          </a:cxn>
                          <a:cxn ang="0">
                            <a:pos x="4" y="49"/>
                          </a:cxn>
                          <a:cxn ang="0">
                            <a:pos x="3" y="47"/>
                          </a:cxn>
                          <a:cxn ang="0">
                            <a:pos x="2" y="46"/>
                          </a:cxn>
                          <a:cxn ang="0">
                            <a:pos x="2" y="44"/>
                          </a:cxn>
                          <a:cxn ang="0">
                            <a:pos x="1" y="42"/>
                          </a:cxn>
                          <a:cxn ang="0">
                            <a:pos x="1" y="39"/>
                          </a:cxn>
                          <a:cxn ang="0">
                            <a:pos x="0" y="37"/>
                          </a:cxn>
                          <a:cxn ang="0">
                            <a:pos x="0" y="34"/>
                          </a:cxn>
                          <a:cxn ang="0">
                            <a:pos x="0" y="31"/>
                          </a:cxn>
                          <a:cxn ang="0">
                            <a:pos x="0" y="27"/>
                          </a:cxn>
                          <a:cxn ang="0">
                            <a:pos x="1" y="24"/>
                          </a:cxn>
                          <a:cxn ang="0">
                            <a:pos x="1" y="21"/>
                          </a:cxn>
                          <a:cxn ang="0">
                            <a:pos x="2" y="18"/>
                          </a:cxn>
                          <a:cxn ang="0">
                            <a:pos x="2" y="16"/>
                          </a:cxn>
                          <a:cxn ang="0">
                            <a:pos x="3" y="15"/>
                          </a:cxn>
                          <a:cxn ang="0">
                            <a:pos x="4" y="12"/>
                          </a:cxn>
                          <a:cxn ang="0">
                            <a:pos x="6" y="10"/>
                          </a:cxn>
                          <a:cxn ang="0">
                            <a:pos x="7" y="8"/>
                          </a:cxn>
                          <a:cxn ang="0">
                            <a:pos x="8" y="7"/>
                          </a:cxn>
                          <a:cxn ang="0">
                            <a:pos x="9" y="6"/>
                          </a:cxn>
                          <a:cxn ang="0">
                            <a:pos x="10" y="5"/>
                          </a:cxn>
                          <a:cxn ang="0">
                            <a:pos x="10" y="4"/>
                          </a:cxn>
                          <a:cxn ang="0">
                            <a:pos x="11" y="4"/>
                          </a:cxn>
                          <a:cxn ang="0">
                            <a:pos x="11" y="3"/>
                          </a:cxn>
                          <a:cxn ang="0">
                            <a:pos x="13" y="3"/>
                          </a:cxn>
                          <a:cxn ang="0">
                            <a:pos x="13" y="2"/>
                          </a:cxn>
                          <a:cxn ang="0">
                            <a:pos x="14" y="2"/>
                          </a:cxn>
                          <a:cxn ang="0">
                            <a:pos x="15" y="1"/>
                          </a:cxn>
                          <a:cxn ang="0">
                            <a:pos x="16" y="1"/>
                          </a:cxn>
                          <a:cxn ang="0">
                            <a:pos x="17" y="1"/>
                          </a:cxn>
                          <a:cxn ang="0">
                            <a:pos x="17" y="0"/>
                          </a:cxn>
                          <a:cxn ang="0">
                            <a:pos x="18" y="0"/>
                          </a:cxn>
                          <a:cxn ang="0">
                            <a:pos x="19" y="0"/>
                          </a:cxn>
                          <a:cxn ang="0">
                            <a:pos x="20" y="0"/>
                          </a:cxn>
                        </a:cxnLst>
                        <a:rect l="txL" t="txT" r="txR" b="txB"/>
                        <a:pathLst>
                          <a:path w="43" h="64">
                            <a:moveTo>
                              <a:pt x="20" y="0"/>
                            </a:moveTo>
                            <a:lnTo>
                              <a:pt x="42" y="0"/>
                            </a:lnTo>
                            <a:lnTo>
                              <a:pt x="42" y="63"/>
                            </a:lnTo>
                            <a:lnTo>
                              <a:pt x="20" y="62"/>
                            </a:lnTo>
                            <a:lnTo>
                              <a:pt x="19" y="62"/>
                            </a:lnTo>
                            <a:lnTo>
                              <a:pt x="18" y="62"/>
                            </a:lnTo>
                            <a:lnTo>
                              <a:pt x="17" y="62"/>
                            </a:lnTo>
                            <a:lnTo>
                              <a:pt x="16" y="62"/>
                            </a:lnTo>
                            <a:lnTo>
                              <a:pt x="15" y="61"/>
                            </a:lnTo>
                            <a:lnTo>
                              <a:pt x="13" y="61"/>
                            </a:lnTo>
                            <a:lnTo>
                              <a:pt x="12" y="60"/>
                            </a:lnTo>
                            <a:lnTo>
                              <a:pt x="11" y="59"/>
                            </a:lnTo>
                            <a:lnTo>
                              <a:pt x="11" y="58"/>
                            </a:lnTo>
                            <a:lnTo>
                              <a:pt x="10" y="57"/>
                            </a:lnTo>
                            <a:lnTo>
                              <a:pt x="9" y="57"/>
                            </a:lnTo>
                            <a:lnTo>
                              <a:pt x="8" y="56"/>
                            </a:lnTo>
                            <a:lnTo>
                              <a:pt x="7" y="55"/>
                            </a:lnTo>
                            <a:lnTo>
                              <a:pt x="7" y="54"/>
                            </a:lnTo>
                            <a:lnTo>
                              <a:pt x="6" y="53"/>
                            </a:lnTo>
                            <a:lnTo>
                              <a:pt x="5" y="52"/>
                            </a:lnTo>
                            <a:lnTo>
                              <a:pt x="5" y="51"/>
                            </a:lnTo>
                            <a:lnTo>
                              <a:pt x="4" y="49"/>
                            </a:lnTo>
                            <a:lnTo>
                              <a:pt x="3" y="47"/>
                            </a:lnTo>
                            <a:lnTo>
                              <a:pt x="2" y="46"/>
                            </a:lnTo>
                            <a:lnTo>
                              <a:pt x="2" y="44"/>
                            </a:lnTo>
                            <a:lnTo>
                              <a:pt x="1" y="42"/>
                            </a:lnTo>
                            <a:lnTo>
                              <a:pt x="1" y="39"/>
                            </a:lnTo>
                            <a:lnTo>
                              <a:pt x="0" y="37"/>
                            </a:lnTo>
                            <a:lnTo>
                              <a:pt x="0" y="34"/>
                            </a:lnTo>
                            <a:lnTo>
                              <a:pt x="0" y="31"/>
                            </a:lnTo>
                            <a:lnTo>
                              <a:pt x="0" y="27"/>
                            </a:lnTo>
                            <a:lnTo>
                              <a:pt x="1" y="24"/>
                            </a:lnTo>
                            <a:lnTo>
                              <a:pt x="1" y="21"/>
                            </a:lnTo>
                            <a:lnTo>
                              <a:pt x="2" y="18"/>
                            </a:lnTo>
                            <a:lnTo>
                              <a:pt x="2" y="16"/>
                            </a:lnTo>
                            <a:lnTo>
                              <a:pt x="3" y="15"/>
                            </a:lnTo>
                            <a:lnTo>
                              <a:pt x="4" y="12"/>
                            </a:lnTo>
                            <a:lnTo>
                              <a:pt x="6" y="10"/>
                            </a:lnTo>
                            <a:lnTo>
                              <a:pt x="7" y="8"/>
                            </a:lnTo>
                            <a:lnTo>
                              <a:pt x="8" y="7"/>
                            </a:lnTo>
                            <a:lnTo>
                              <a:pt x="9" y="6"/>
                            </a:lnTo>
                            <a:lnTo>
                              <a:pt x="10" y="5"/>
                            </a:lnTo>
                            <a:lnTo>
                              <a:pt x="10" y="4"/>
                            </a:lnTo>
                            <a:lnTo>
                              <a:pt x="11" y="4"/>
                            </a:lnTo>
                            <a:lnTo>
                              <a:pt x="11" y="3"/>
                            </a:lnTo>
                            <a:lnTo>
                              <a:pt x="13" y="3"/>
                            </a:lnTo>
                            <a:lnTo>
                              <a:pt x="13" y="2"/>
                            </a:lnTo>
                            <a:lnTo>
                              <a:pt x="14" y="2"/>
                            </a:lnTo>
                            <a:lnTo>
                              <a:pt x="15" y="1"/>
                            </a:lnTo>
                            <a:lnTo>
                              <a:pt x="16" y="1"/>
                            </a:lnTo>
                            <a:lnTo>
                              <a:pt x="17" y="1"/>
                            </a:lnTo>
                            <a:lnTo>
                              <a:pt x="17" y="0"/>
                            </a:lnTo>
                            <a:lnTo>
                              <a:pt x="18" y="0"/>
                            </a:lnTo>
                            <a:lnTo>
                              <a:pt x="19" y="0"/>
                            </a:lnTo>
                            <a:lnTo>
                              <a:pt x="20" y="0"/>
                            </a:lnTo>
                          </a:path>
                        </a:pathLst>
                      </a:custGeom>
                      <a:solidFill>
                        <a:srgbClr val="202020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33" name="Oval 88"/>
                      <p:cNvSpPr/>
                      <p:nvPr/>
                    </p:nvSpPr>
                    <p:spPr>
                      <a:xfrm>
                        <a:off x="3314" y="2866"/>
                        <a:ext cx="41" cy="6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928" name="Group 89"/>
                    <p:cNvGrpSpPr/>
                    <p:nvPr/>
                  </p:nvGrpSpPr>
                  <p:grpSpPr>
                    <a:xfrm>
                      <a:off x="3324" y="2878"/>
                      <a:ext cx="21" cy="38"/>
                      <a:chOff x="3324" y="2878"/>
                      <a:chExt cx="21" cy="38"/>
                    </a:xfrm>
                  </p:grpSpPr>
                  <p:sp>
                    <p:nvSpPr>
                      <p:cNvPr id="148929" name="Oval 90"/>
                      <p:cNvSpPr/>
                      <p:nvPr/>
                    </p:nvSpPr>
                    <p:spPr>
                      <a:xfrm>
                        <a:off x="3324" y="2878"/>
                        <a:ext cx="21" cy="38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30" name="Oval 91"/>
                      <p:cNvSpPr/>
                      <p:nvPr/>
                    </p:nvSpPr>
                    <p:spPr>
                      <a:xfrm>
                        <a:off x="3324" y="2879"/>
                        <a:ext cx="19" cy="37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931" name="Oval 92"/>
                      <p:cNvSpPr/>
                      <p:nvPr/>
                    </p:nvSpPr>
                    <p:spPr>
                      <a:xfrm>
                        <a:off x="3332" y="2896"/>
                        <a:ext cx="3" cy="4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</p:grpSp>
            <p:grpSp>
              <p:nvGrpSpPr>
                <p:cNvPr id="148788" name="Group 93"/>
                <p:cNvGrpSpPr/>
                <p:nvPr/>
              </p:nvGrpSpPr>
              <p:grpSpPr>
                <a:xfrm>
                  <a:off x="3236" y="2878"/>
                  <a:ext cx="61" cy="19"/>
                  <a:chOff x="3236" y="2878"/>
                  <a:chExt cx="61" cy="19"/>
                </a:xfrm>
              </p:grpSpPr>
              <p:sp>
                <p:nvSpPr>
                  <p:cNvPr id="148918" name="Oval 94"/>
                  <p:cNvSpPr/>
                  <p:nvPr/>
                </p:nvSpPr>
                <p:spPr>
                  <a:xfrm>
                    <a:off x="3267" y="2878"/>
                    <a:ext cx="30" cy="19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19" name="Oval 95"/>
                  <p:cNvSpPr/>
                  <p:nvPr/>
                </p:nvSpPr>
                <p:spPr>
                  <a:xfrm>
                    <a:off x="3262" y="2878"/>
                    <a:ext cx="30" cy="19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20" name="Oval 96"/>
                  <p:cNvSpPr/>
                  <p:nvPr/>
                </p:nvSpPr>
                <p:spPr>
                  <a:xfrm>
                    <a:off x="3258" y="2878"/>
                    <a:ext cx="29" cy="1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21" name="Oval 97"/>
                  <p:cNvSpPr/>
                  <p:nvPr/>
                </p:nvSpPr>
                <p:spPr>
                  <a:xfrm>
                    <a:off x="3253" y="2878"/>
                    <a:ext cx="28" cy="1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22" name="Oval 98"/>
                  <p:cNvSpPr/>
                  <p:nvPr/>
                </p:nvSpPr>
                <p:spPr>
                  <a:xfrm>
                    <a:off x="3248" y="2878"/>
                    <a:ext cx="27" cy="1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23" name="Oval 99"/>
                  <p:cNvSpPr/>
                  <p:nvPr/>
                </p:nvSpPr>
                <p:spPr>
                  <a:xfrm>
                    <a:off x="3242" y="2878"/>
                    <a:ext cx="28" cy="1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924" name="Oval 100"/>
                  <p:cNvSpPr/>
                  <p:nvPr/>
                </p:nvSpPr>
                <p:spPr>
                  <a:xfrm>
                    <a:off x="3236" y="2878"/>
                    <a:ext cx="29" cy="19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789" name="Group 101"/>
                <p:cNvGrpSpPr/>
                <p:nvPr/>
              </p:nvGrpSpPr>
              <p:grpSpPr>
                <a:xfrm>
                  <a:off x="3042" y="2871"/>
                  <a:ext cx="180" cy="88"/>
                  <a:chOff x="3042" y="2871"/>
                  <a:chExt cx="180" cy="88"/>
                </a:xfrm>
              </p:grpSpPr>
              <p:grpSp>
                <p:nvGrpSpPr>
                  <p:cNvPr id="148884" name="Group 102"/>
                  <p:cNvGrpSpPr/>
                  <p:nvPr/>
                </p:nvGrpSpPr>
                <p:grpSpPr>
                  <a:xfrm>
                    <a:off x="3106" y="2871"/>
                    <a:ext cx="116" cy="78"/>
                    <a:chOff x="3106" y="2871"/>
                    <a:chExt cx="116" cy="78"/>
                  </a:xfrm>
                </p:grpSpPr>
                <p:grpSp>
                  <p:nvGrpSpPr>
                    <p:cNvPr id="148902" name="Group 103"/>
                    <p:cNvGrpSpPr/>
                    <p:nvPr/>
                  </p:nvGrpSpPr>
                  <p:grpSpPr>
                    <a:xfrm>
                      <a:off x="3106" y="2871"/>
                      <a:ext cx="83" cy="78"/>
                      <a:chOff x="3106" y="2871"/>
                      <a:chExt cx="83" cy="78"/>
                    </a:xfrm>
                  </p:grpSpPr>
                  <p:grpSp>
                    <p:nvGrpSpPr>
                      <p:cNvPr id="148911" name="Group 104"/>
                      <p:cNvGrpSpPr/>
                      <p:nvPr/>
                    </p:nvGrpSpPr>
                    <p:grpSpPr>
                      <a:xfrm>
                        <a:off x="3106" y="2871"/>
                        <a:ext cx="83" cy="78"/>
                        <a:chOff x="3106" y="2871"/>
                        <a:chExt cx="83" cy="78"/>
                      </a:xfrm>
                    </p:grpSpPr>
                    <p:sp>
                      <p:nvSpPr>
                        <p:cNvPr id="148916" name="Freeform 105"/>
                        <p:cNvSpPr/>
                        <p:nvPr/>
                      </p:nvSpPr>
                      <p:spPr>
                        <a:xfrm>
                          <a:off x="3106" y="2871"/>
                          <a:ext cx="56" cy="78"/>
                        </a:xfrm>
                        <a:custGeom>
                          <a:avLst/>
                          <a:gdLst>
                            <a:gd name="txL" fmla="*/ 0 w 56"/>
                            <a:gd name="txT" fmla="*/ 0 h 78"/>
                            <a:gd name="txR" fmla="*/ 56 w 56"/>
                            <a:gd name="txB" fmla="*/ 78 h 78"/>
                          </a:gdLst>
                          <a:ahLst/>
                          <a:cxnLst>
                            <a:cxn ang="0">
                              <a:pos x="26" y="0"/>
                            </a:cxn>
                            <a:cxn ang="0">
                              <a:pos x="55" y="0"/>
                            </a:cxn>
                            <a:cxn ang="0">
                              <a:pos x="54" y="77"/>
                            </a:cxn>
                            <a:cxn ang="0">
                              <a:pos x="26" y="76"/>
                            </a:cxn>
                            <a:cxn ang="0">
                              <a:pos x="25" y="76"/>
                            </a:cxn>
                            <a:cxn ang="0">
                              <a:pos x="24" y="76"/>
                            </a:cxn>
                            <a:cxn ang="0">
                              <a:pos x="22" y="76"/>
                            </a:cxn>
                            <a:cxn ang="0">
                              <a:pos x="21" y="75"/>
                            </a:cxn>
                            <a:cxn ang="0">
                              <a:pos x="19" y="75"/>
                            </a:cxn>
                            <a:cxn ang="0">
                              <a:pos x="17" y="74"/>
                            </a:cxn>
                            <a:cxn ang="0">
                              <a:pos x="16" y="73"/>
                            </a:cxn>
                            <a:cxn ang="0">
                              <a:pos x="15" y="72"/>
                            </a:cxn>
                            <a:cxn ang="0">
                              <a:pos x="14" y="71"/>
                            </a:cxn>
                            <a:cxn ang="0">
                              <a:pos x="13" y="70"/>
                            </a:cxn>
                            <a:cxn ang="0">
                              <a:pos x="12" y="70"/>
                            </a:cxn>
                            <a:cxn ang="0">
                              <a:pos x="11" y="68"/>
                            </a:cxn>
                            <a:cxn ang="0">
                              <a:pos x="9" y="67"/>
                            </a:cxn>
                            <a:cxn ang="0">
                              <a:pos x="8" y="66"/>
                            </a:cxn>
                            <a:cxn ang="0">
                              <a:pos x="8" y="65"/>
                            </a:cxn>
                            <a:cxn ang="0">
                              <a:pos x="7" y="64"/>
                            </a:cxn>
                            <a:cxn ang="0">
                              <a:pos x="6" y="62"/>
                            </a:cxn>
                            <a:cxn ang="0">
                              <a:pos x="5" y="60"/>
                            </a:cxn>
                            <a:cxn ang="0">
                              <a:pos x="4" y="58"/>
                            </a:cxn>
                            <a:cxn ang="0">
                              <a:pos x="3" y="56"/>
                            </a:cxn>
                            <a:cxn ang="0">
                              <a:pos x="2" y="53"/>
                            </a:cxn>
                            <a:cxn ang="0">
                              <a:pos x="2" y="51"/>
                            </a:cxn>
                            <a:cxn ang="0">
                              <a:pos x="1" y="48"/>
                            </a:cxn>
                            <a:cxn ang="0">
                              <a:pos x="1" y="45"/>
                            </a:cxn>
                            <a:cxn ang="0">
                              <a:pos x="0" y="42"/>
                            </a:cxn>
                            <a:cxn ang="0">
                              <a:pos x="0" y="38"/>
                            </a:cxn>
                            <a:cxn ang="0">
                              <a:pos x="0" y="33"/>
                            </a:cxn>
                            <a:cxn ang="0">
                              <a:pos x="1" y="29"/>
                            </a:cxn>
                            <a:cxn ang="0">
                              <a:pos x="2" y="25"/>
                            </a:cxn>
                            <a:cxn ang="0">
                              <a:pos x="2" y="22"/>
                            </a:cxn>
                            <a:cxn ang="0">
                              <a:pos x="3" y="20"/>
                            </a:cxn>
                            <a:cxn ang="0">
                              <a:pos x="4" y="18"/>
                            </a:cxn>
                            <a:cxn ang="0">
                              <a:pos x="6" y="15"/>
                            </a:cxn>
                            <a:cxn ang="0">
                              <a:pos x="7" y="12"/>
                            </a:cxn>
                            <a:cxn ang="0">
                              <a:pos x="9" y="10"/>
                            </a:cxn>
                            <a:cxn ang="0">
                              <a:pos x="10" y="8"/>
                            </a:cxn>
                            <a:cxn ang="0">
                              <a:pos x="11" y="7"/>
                            </a:cxn>
                            <a:cxn ang="0">
                              <a:pos x="12" y="6"/>
                            </a:cxn>
                            <a:cxn ang="0">
                              <a:pos x="13" y="5"/>
                            </a:cxn>
                            <a:cxn ang="0">
                              <a:pos x="14" y="4"/>
                            </a:cxn>
                            <a:cxn ang="0">
                              <a:pos x="15" y="4"/>
                            </a:cxn>
                            <a:cxn ang="0">
                              <a:pos x="16" y="3"/>
                            </a:cxn>
                            <a:cxn ang="0">
                              <a:pos x="17" y="2"/>
                            </a:cxn>
                            <a:cxn ang="0">
                              <a:pos x="18" y="2"/>
                            </a:cxn>
                            <a:cxn ang="0">
                              <a:pos x="19" y="1"/>
                            </a:cxn>
                            <a:cxn ang="0">
                              <a:pos x="21" y="1"/>
                            </a:cxn>
                            <a:cxn ang="0">
                              <a:pos x="22" y="1"/>
                            </a:cxn>
                            <a:cxn ang="0">
                              <a:pos x="23" y="0"/>
                            </a:cxn>
                            <a:cxn ang="0">
                              <a:pos x="24" y="0"/>
                            </a:cxn>
                            <a:cxn ang="0">
                              <a:pos x="25" y="0"/>
                            </a:cxn>
                            <a:cxn ang="0">
                              <a:pos x="26" y="0"/>
                            </a:cxn>
                          </a:cxnLst>
                          <a:rect l="txL" t="txT" r="txR" b="txB"/>
                          <a:pathLst>
                            <a:path w="56" h="78">
                              <a:moveTo>
                                <a:pt x="26" y="0"/>
                              </a:moveTo>
                              <a:lnTo>
                                <a:pt x="55" y="0"/>
                              </a:lnTo>
                              <a:lnTo>
                                <a:pt x="54" y="77"/>
                              </a:lnTo>
                              <a:lnTo>
                                <a:pt x="26" y="76"/>
                              </a:lnTo>
                              <a:lnTo>
                                <a:pt x="25" y="76"/>
                              </a:lnTo>
                              <a:lnTo>
                                <a:pt x="24" y="76"/>
                              </a:lnTo>
                              <a:lnTo>
                                <a:pt x="22" y="76"/>
                              </a:lnTo>
                              <a:lnTo>
                                <a:pt x="21" y="75"/>
                              </a:lnTo>
                              <a:lnTo>
                                <a:pt x="19" y="75"/>
                              </a:lnTo>
                              <a:lnTo>
                                <a:pt x="17" y="74"/>
                              </a:lnTo>
                              <a:lnTo>
                                <a:pt x="16" y="73"/>
                              </a:lnTo>
                              <a:lnTo>
                                <a:pt x="15" y="72"/>
                              </a:lnTo>
                              <a:lnTo>
                                <a:pt x="14" y="71"/>
                              </a:lnTo>
                              <a:lnTo>
                                <a:pt x="13" y="70"/>
                              </a:lnTo>
                              <a:lnTo>
                                <a:pt x="12" y="70"/>
                              </a:lnTo>
                              <a:lnTo>
                                <a:pt x="11" y="68"/>
                              </a:lnTo>
                              <a:lnTo>
                                <a:pt x="9" y="67"/>
                              </a:lnTo>
                              <a:lnTo>
                                <a:pt x="8" y="66"/>
                              </a:lnTo>
                              <a:lnTo>
                                <a:pt x="8" y="65"/>
                              </a:lnTo>
                              <a:lnTo>
                                <a:pt x="7" y="64"/>
                              </a:lnTo>
                              <a:lnTo>
                                <a:pt x="6" y="62"/>
                              </a:lnTo>
                              <a:lnTo>
                                <a:pt x="5" y="60"/>
                              </a:lnTo>
                              <a:lnTo>
                                <a:pt x="4" y="58"/>
                              </a:lnTo>
                              <a:lnTo>
                                <a:pt x="3" y="56"/>
                              </a:lnTo>
                              <a:lnTo>
                                <a:pt x="2" y="53"/>
                              </a:lnTo>
                              <a:lnTo>
                                <a:pt x="2" y="51"/>
                              </a:lnTo>
                              <a:lnTo>
                                <a:pt x="1" y="48"/>
                              </a:lnTo>
                              <a:lnTo>
                                <a:pt x="1" y="45"/>
                              </a:lnTo>
                              <a:lnTo>
                                <a:pt x="0" y="42"/>
                              </a:lnTo>
                              <a:lnTo>
                                <a:pt x="0" y="38"/>
                              </a:lnTo>
                              <a:lnTo>
                                <a:pt x="0" y="33"/>
                              </a:lnTo>
                              <a:lnTo>
                                <a:pt x="1" y="29"/>
                              </a:lnTo>
                              <a:lnTo>
                                <a:pt x="2" y="25"/>
                              </a:lnTo>
                              <a:lnTo>
                                <a:pt x="2" y="22"/>
                              </a:lnTo>
                              <a:lnTo>
                                <a:pt x="3" y="20"/>
                              </a:lnTo>
                              <a:lnTo>
                                <a:pt x="4" y="18"/>
                              </a:lnTo>
                              <a:lnTo>
                                <a:pt x="6" y="15"/>
                              </a:lnTo>
                              <a:lnTo>
                                <a:pt x="7" y="12"/>
                              </a:lnTo>
                              <a:lnTo>
                                <a:pt x="9" y="10"/>
                              </a:lnTo>
                              <a:lnTo>
                                <a:pt x="10" y="8"/>
                              </a:lnTo>
                              <a:lnTo>
                                <a:pt x="11" y="7"/>
                              </a:lnTo>
                              <a:lnTo>
                                <a:pt x="12" y="6"/>
                              </a:lnTo>
                              <a:lnTo>
                                <a:pt x="13" y="5"/>
                              </a:lnTo>
                              <a:lnTo>
                                <a:pt x="14" y="4"/>
                              </a:lnTo>
                              <a:lnTo>
                                <a:pt x="15" y="4"/>
                              </a:lnTo>
                              <a:lnTo>
                                <a:pt x="16" y="3"/>
                              </a:lnTo>
                              <a:lnTo>
                                <a:pt x="17" y="2"/>
                              </a:lnTo>
                              <a:lnTo>
                                <a:pt x="18" y="2"/>
                              </a:lnTo>
                              <a:lnTo>
                                <a:pt x="19" y="1"/>
                              </a:lnTo>
                              <a:lnTo>
                                <a:pt x="21" y="1"/>
                              </a:lnTo>
                              <a:lnTo>
                                <a:pt x="22" y="1"/>
                              </a:lnTo>
                              <a:lnTo>
                                <a:pt x="23" y="0"/>
                              </a:lnTo>
                              <a:lnTo>
                                <a:pt x="24" y="0"/>
                              </a:lnTo>
                              <a:lnTo>
                                <a:pt x="25" y="0"/>
                              </a:lnTo>
                              <a:lnTo>
                                <a:pt x="26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17" name="Oval 106"/>
                        <p:cNvSpPr/>
                        <p:nvPr/>
                      </p:nvSpPr>
                      <p:spPr>
                        <a:xfrm>
                          <a:off x="3133" y="2871"/>
                          <a:ext cx="56" cy="77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12" name="Group 107"/>
                      <p:cNvGrpSpPr/>
                      <p:nvPr/>
                    </p:nvGrpSpPr>
                    <p:grpSpPr>
                      <a:xfrm>
                        <a:off x="3144" y="2888"/>
                        <a:ext cx="33" cy="43"/>
                        <a:chOff x="3144" y="2888"/>
                        <a:chExt cx="33" cy="43"/>
                      </a:xfrm>
                    </p:grpSpPr>
                    <p:sp>
                      <p:nvSpPr>
                        <p:cNvPr id="148913" name="Oval 108"/>
                        <p:cNvSpPr/>
                        <p:nvPr/>
                      </p:nvSpPr>
                      <p:spPr>
                        <a:xfrm>
                          <a:off x="3144" y="2888"/>
                          <a:ext cx="33" cy="43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14" name="Oval 109"/>
                        <p:cNvSpPr/>
                        <p:nvPr/>
                      </p:nvSpPr>
                      <p:spPr>
                        <a:xfrm>
                          <a:off x="3144" y="2888"/>
                          <a:ext cx="32" cy="41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15" name="Oval 110"/>
                        <p:cNvSpPr/>
                        <p:nvPr/>
                      </p:nvSpPr>
                      <p:spPr>
                        <a:xfrm>
                          <a:off x="3159" y="2906"/>
                          <a:ext cx="3" cy="6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903" name="Group 111"/>
                    <p:cNvGrpSpPr/>
                    <p:nvPr/>
                  </p:nvGrpSpPr>
                  <p:grpSpPr>
                    <a:xfrm>
                      <a:off x="3141" y="2871"/>
                      <a:ext cx="81" cy="78"/>
                      <a:chOff x="3141" y="2871"/>
                      <a:chExt cx="81" cy="78"/>
                    </a:xfrm>
                  </p:grpSpPr>
                  <p:grpSp>
                    <p:nvGrpSpPr>
                      <p:cNvPr id="148904" name="Group 112"/>
                      <p:cNvGrpSpPr/>
                      <p:nvPr/>
                    </p:nvGrpSpPr>
                    <p:grpSpPr>
                      <a:xfrm>
                        <a:off x="3141" y="2871"/>
                        <a:ext cx="81" cy="78"/>
                        <a:chOff x="3141" y="2871"/>
                        <a:chExt cx="81" cy="78"/>
                      </a:xfrm>
                    </p:grpSpPr>
                    <p:sp>
                      <p:nvSpPr>
                        <p:cNvPr id="148909" name="Freeform 113"/>
                        <p:cNvSpPr/>
                        <p:nvPr/>
                      </p:nvSpPr>
                      <p:spPr>
                        <a:xfrm>
                          <a:off x="3141" y="2871"/>
                          <a:ext cx="55" cy="78"/>
                        </a:xfrm>
                        <a:custGeom>
                          <a:avLst/>
                          <a:gdLst>
                            <a:gd name="txL" fmla="*/ 0 w 55"/>
                            <a:gd name="txT" fmla="*/ 0 h 78"/>
                            <a:gd name="txR" fmla="*/ 55 w 55"/>
                            <a:gd name="txB" fmla="*/ 78 h 78"/>
                          </a:gdLst>
                          <a:ahLst/>
                          <a:cxnLst>
                            <a:cxn ang="0">
                              <a:pos x="25" y="0"/>
                            </a:cxn>
                            <a:cxn ang="0">
                              <a:pos x="54" y="0"/>
                            </a:cxn>
                            <a:cxn ang="0">
                              <a:pos x="54" y="77"/>
                            </a:cxn>
                            <a:cxn ang="0">
                              <a:pos x="25" y="76"/>
                            </a:cxn>
                            <a:cxn ang="0">
                              <a:pos x="24" y="76"/>
                            </a:cxn>
                            <a:cxn ang="0">
                              <a:pos x="23" y="76"/>
                            </a:cxn>
                            <a:cxn ang="0">
                              <a:pos x="22" y="76"/>
                            </a:cxn>
                            <a:cxn ang="0">
                              <a:pos x="21" y="75"/>
                            </a:cxn>
                            <a:cxn ang="0">
                              <a:pos x="19" y="75"/>
                            </a:cxn>
                            <a:cxn ang="0">
                              <a:pos x="17" y="74"/>
                            </a:cxn>
                            <a:cxn ang="0">
                              <a:pos x="16" y="73"/>
                            </a:cxn>
                            <a:cxn ang="0">
                              <a:pos x="15" y="72"/>
                            </a:cxn>
                            <a:cxn ang="0">
                              <a:pos x="14" y="71"/>
                            </a:cxn>
                            <a:cxn ang="0">
                              <a:pos x="13" y="70"/>
                            </a:cxn>
                            <a:cxn ang="0">
                              <a:pos x="12" y="70"/>
                            </a:cxn>
                            <a:cxn ang="0">
                              <a:pos x="11" y="68"/>
                            </a:cxn>
                            <a:cxn ang="0">
                              <a:pos x="10" y="67"/>
                            </a:cxn>
                            <a:cxn ang="0">
                              <a:pos x="9" y="66"/>
                            </a:cxn>
                            <a:cxn ang="0">
                              <a:pos x="8" y="65"/>
                            </a:cxn>
                            <a:cxn ang="0">
                              <a:pos x="7" y="64"/>
                            </a:cxn>
                            <a:cxn ang="0">
                              <a:pos x="6" y="62"/>
                            </a:cxn>
                            <a:cxn ang="0">
                              <a:pos x="5" y="60"/>
                            </a:cxn>
                            <a:cxn ang="0">
                              <a:pos x="4" y="58"/>
                            </a:cxn>
                            <a:cxn ang="0">
                              <a:pos x="3" y="56"/>
                            </a:cxn>
                            <a:cxn ang="0">
                              <a:pos x="2" y="53"/>
                            </a:cxn>
                            <a:cxn ang="0">
                              <a:pos x="2" y="51"/>
                            </a:cxn>
                            <a:cxn ang="0">
                              <a:pos x="1" y="48"/>
                            </a:cxn>
                            <a:cxn ang="0">
                              <a:pos x="1" y="45"/>
                            </a:cxn>
                            <a:cxn ang="0">
                              <a:pos x="0" y="42"/>
                            </a:cxn>
                            <a:cxn ang="0">
                              <a:pos x="0" y="38"/>
                            </a:cxn>
                            <a:cxn ang="0">
                              <a:pos x="0" y="33"/>
                            </a:cxn>
                            <a:cxn ang="0">
                              <a:pos x="1" y="29"/>
                            </a:cxn>
                            <a:cxn ang="0">
                              <a:pos x="2" y="25"/>
                            </a:cxn>
                            <a:cxn ang="0">
                              <a:pos x="3" y="22"/>
                            </a:cxn>
                            <a:cxn ang="0">
                              <a:pos x="3" y="20"/>
                            </a:cxn>
                            <a:cxn ang="0">
                              <a:pos x="4" y="18"/>
                            </a:cxn>
                            <a:cxn ang="0">
                              <a:pos x="5" y="15"/>
                            </a:cxn>
                            <a:cxn ang="0">
                              <a:pos x="7" y="12"/>
                            </a:cxn>
                            <a:cxn ang="0">
                              <a:pos x="9" y="10"/>
                            </a:cxn>
                            <a:cxn ang="0">
                              <a:pos x="10" y="8"/>
                            </a:cxn>
                            <a:cxn ang="0">
                              <a:pos x="11" y="7"/>
                            </a:cxn>
                            <a:cxn ang="0">
                              <a:pos x="12" y="6"/>
                            </a:cxn>
                            <a:cxn ang="0">
                              <a:pos x="13" y="5"/>
                            </a:cxn>
                            <a:cxn ang="0">
                              <a:pos x="14" y="5"/>
                            </a:cxn>
                            <a:cxn ang="0">
                              <a:pos x="15" y="4"/>
                            </a:cxn>
                            <a:cxn ang="0">
                              <a:pos x="16" y="3"/>
                            </a:cxn>
                            <a:cxn ang="0">
                              <a:pos x="17" y="2"/>
                            </a:cxn>
                            <a:cxn ang="0">
                              <a:pos x="19" y="2"/>
                            </a:cxn>
                            <a:cxn ang="0">
                              <a:pos x="20" y="1"/>
                            </a:cxn>
                            <a:cxn ang="0">
                              <a:pos x="22" y="1"/>
                            </a:cxn>
                            <a:cxn ang="0">
                              <a:pos x="23" y="0"/>
                            </a:cxn>
                            <a:cxn ang="0">
                              <a:pos x="24" y="0"/>
                            </a:cxn>
                            <a:cxn ang="0">
                              <a:pos x="25" y="0"/>
                            </a:cxn>
                          </a:cxnLst>
                          <a:rect l="txL" t="txT" r="txR" b="txB"/>
                          <a:pathLst>
                            <a:path w="55" h="78">
                              <a:moveTo>
                                <a:pt x="25" y="0"/>
                              </a:moveTo>
                              <a:lnTo>
                                <a:pt x="54" y="0"/>
                              </a:lnTo>
                              <a:lnTo>
                                <a:pt x="54" y="77"/>
                              </a:lnTo>
                              <a:lnTo>
                                <a:pt x="25" y="76"/>
                              </a:lnTo>
                              <a:lnTo>
                                <a:pt x="24" y="76"/>
                              </a:lnTo>
                              <a:lnTo>
                                <a:pt x="23" y="76"/>
                              </a:lnTo>
                              <a:lnTo>
                                <a:pt x="22" y="76"/>
                              </a:lnTo>
                              <a:lnTo>
                                <a:pt x="21" y="75"/>
                              </a:lnTo>
                              <a:lnTo>
                                <a:pt x="19" y="75"/>
                              </a:lnTo>
                              <a:lnTo>
                                <a:pt x="17" y="74"/>
                              </a:lnTo>
                              <a:lnTo>
                                <a:pt x="16" y="73"/>
                              </a:lnTo>
                              <a:lnTo>
                                <a:pt x="15" y="72"/>
                              </a:lnTo>
                              <a:lnTo>
                                <a:pt x="14" y="71"/>
                              </a:lnTo>
                              <a:lnTo>
                                <a:pt x="13" y="70"/>
                              </a:lnTo>
                              <a:lnTo>
                                <a:pt x="12" y="70"/>
                              </a:lnTo>
                              <a:lnTo>
                                <a:pt x="11" y="68"/>
                              </a:lnTo>
                              <a:lnTo>
                                <a:pt x="10" y="67"/>
                              </a:lnTo>
                              <a:lnTo>
                                <a:pt x="9" y="66"/>
                              </a:lnTo>
                              <a:lnTo>
                                <a:pt x="8" y="65"/>
                              </a:lnTo>
                              <a:lnTo>
                                <a:pt x="7" y="64"/>
                              </a:lnTo>
                              <a:lnTo>
                                <a:pt x="6" y="62"/>
                              </a:lnTo>
                              <a:lnTo>
                                <a:pt x="5" y="60"/>
                              </a:lnTo>
                              <a:lnTo>
                                <a:pt x="4" y="58"/>
                              </a:lnTo>
                              <a:lnTo>
                                <a:pt x="3" y="56"/>
                              </a:lnTo>
                              <a:lnTo>
                                <a:pt x="2" y="53"/>
                              </a:lnTo>
                              <a:lnTo>
                                <a:pt x="2" y="51"/>
                              </a:lnTo>
                              <a:lnTo>
                                <a:pt x="1" y="48"/>
                              </a:lnTo>
                              <a:lnTo>
                                <a:pt x="1" y="45"/>
                              </a:lnTo>
                              <a:lnTo>
                                <a:pt x="0" y="42"/>
                              </a:lnTo>
                              <a:lnTo>
                                <a:pt x="0" y="38"/>
                              </a:lnTo>
                              <a:lnTo>
                                <a:pt x="0" y="33"/>
                              </a:lnTo>
                              <a:lnTo>
                                <a:pt x="1" y="29"/>
                              </a:lnTo>
                              <a:lnTo>
                                <a:pt x="2" y="25"/>
                              </a:lnTo>
                              <a:lnTo>
                                <a:pt x="3" y="22"/>
                              </a:lnTo>
                              <a:lnTo>
                                <a:pt x="3" y="20"/>
                              </a:lnTo>
                              <a:lnTo>
                                <a:pt x="4" y="18"/>
                              </a:lnTo>
                              <a:lnTo>
                                <a:pt x="5" y="15"/>
                              </a:lnTo>
                              <a:lnTo>
                                <a:pt x="7" y="12"/>
                              </a:lnTo>
                              <a:lnTo>
                                <a:pt x="9" y="10"/>
                              </a:lnTo>
                              <a:lnTo>
                                <a:pt x="10" y="8"/>
                              </a:lnTo>
                              <a:lnTo>
                                <a:pt x="11" y="7"/>
                              </a:lnTo>
                              <a:lnTo>
                                <a:pt x="12" y="6"/>
                              </a:lnTo>
                              <a:lnTo>
                                <a:pt x="13" y="5"/>
                              </a:lnTo>
                              <a:lnTo>
                                <a:pt x="14" y="5"/>
                              </a:lnTo>
                              <a:lnTo>
                                <a:pt x="15" y="4"/>
                              </a:lnTo>
                              <a:lnTo>
                                <a:pt x="16" y="3"/>
                              </a:lnTo>
                              <a:lnTo>
                                <a:pt x="17" y="2"/>
                              </a:lnTo>
                              <a:lnTo>
                                <a:pt x="19" y="2"/>
                              </a:lnTo>
                              <a:lnTo>
                                <a:pt x="20" y="1"/>
                              </a:lnTo>
                              <a:lnTo>
                                <a:pt x="22" y="1"/>
                              </a:lnTo>
                              <a:lnTo>
                                <a:pt x="23" y="0"/>
                              </a:lnTo>
                              <a:lnTo>
                                <a:pt x="24" y="0"/>
                              </a:lnTo>
                              <a:lnTo>
                                <a:pt x="25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10" name="Oval 114"/>
                        <p:cNvSpPr/>
                        <p:nvPr/>
                      </p:nvSpPr>
                      <p:spPr>
                        <a:xfrm>
                          <a:off x="3167" y="2871"/>
                          <a:ext cx="55" cy="78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905" name="Group 115"/>
                      <p:cNvGrpSpPr/>
                      <p:nvPr/>
                    </p:nvGrpSpPr>
                    <p:grpSpPr>
                      <a:xfrm>
                        <a:off x="3179" y="2888"/>
                        <a:ext cx="33" cy="45"/>
                        <a:chOff x="3179" y="2888"/>
                        <a:chExt cx="33" cy="45"/>
                      </a:xfrm>
                    </p:grpSpPr>
                    <p:sp>
                      <p:nvSpPr>
                        <p:cNvPr id="148906" name="Oval 116"/>
                        <p:cNvSpPr/>
                        <p:nvPr/>
                      </p:nvSpPr>
                      <p:spPr>
                        <a:xfrm>
                          <a:off x="3179" y="2888"/>
                          <a:ext cx="33" cy="45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07" name="Oval 117"/>
                        <p:cNvSpPr/>
                        <p:nvPr/>
                      </p:nvSpPr>
                      <p:spPr>
                        <a:xfrm>
                          <a:off x="3179" y="2888"/>
                          <a:ext cx="31" cy="42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08" name="Oval 118"/>
                        <p:cNvSpPr/>
                        <p:nvPr/>
                      </p:nvSpPr>
                      <p:spPr>
                        <a:xfrm>
                          <a:off x="3192" y="2907"/>
                          <a:ext cx="5" cy="6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  <p:grpSp>
                <p:nvGrpSpPr>
                  <p:cNvPr id="148885" name="Group 119"/>
                  <p:cNvGrpSpPr/>
                  <p:nvPr/>
                </p:nvGrpSpPr>
                <p:grpSpPr>
                  <a:xfrm>
                    <a:off x="3042" y="2872"/>
                    <a:ext cx="126" cy="87"/>
                    <a:chOff x="3042" y="2872"/>
                    <a:chExt cx="126" cy="87"/>
                  </a:xfrm>
                </p:grpSpPr>
                <p:grpSp>
                  <p:nvGrpSpPr>
                    <p:cNvPr id="148886" name="Group 120"/>
                    <p:cNvGrpSpPr/>
                    <p:nvPr/>
                  </p:nvGrpSpPr>
                  <p:grpSpPr>
                    <a:xfrm>
                      <a:off x="3042" y="2872"/>
                      <a:ext cx="90" cy="85"/>
                      <a:chOff x="3042" y="2872"/>
                      <a:chExt cx="90" cy="85"/>
                    </a:xfrm>
                  </p:grpSpPr>
                  <p:grpSp>
                    <p:nvGrpSpPr>
                      <p:cNvPr id="148895" name="Group 121"/>
                      <p:cNvGrpSpPr/>
                      <p:nvPr/>
                    </p:nvGrpSpPr>
                    <p:grpSpPr>
                      <a:xfrm>
                        <a:off x="3042" y="2872"/>
                        <a:ext cx="90" cy="85"/>
                        <a:chOff x="3042" y="2872"/>
                        <a:chExt cx="90" cy="85"/>
                      </a:xfrm>
                    </p:grpSpPr>
                    <p:sp>
                      <p:nvSpPr>
                        <p:cNvPr id="148900" name="Freeform 122"/>
                        <p:cNvSpPr/>
                        <p:nvPr/>
                      </p:nvSpPr>
                      <p:spPr>
                        <a:xfrm>
                          <a:off x="3042" y="2872"/>
                          <a:ext cx="62" cy="85"/>
                        </a:xfrm>
                        <a:custGeom>
                          <a:avLst/>
                          <a:gdLst>
                            <a:gd name="txL" fmla="*/ 0 w 62"/>
                            <a:gd name="txT" fmla="*/ 0 h 85"/>
                            <a:gd name="txR" fmla="*/ 62 w 62"/>
                            <a:gd name="txB" fmla="*/ 85 h 85"/>
                          </a:gdLst>
                          <a:ahLst/>
                          <a:cxnLst>
                            <a:cxn ang="0">
                              <a:pos x="29" y="0"/>
                            </a:cxn>
                            <a:cxn ang="0">
                              <a:pos x="61" y="0"/>
                            </a:cxn>
                            <a:cxn ang="0">
                              <a:pos x="61" y="84"/>
                            </a:cxn>
                            <a:cxn ang="0">
                              <a:pos x="29" y="83"/>
                            </a:cxn>
                            <a:cxn ang="0">
                              <a:pos x="28" y="83"/>
                            </a:cxn>
                            <a:cxn ang="0">
                              <a:pos x="26" y="83"/>
                            </a:cxn>
                            <a:cxn ang="0">
                              <a:pos x="25" y="83"/>
                            </a:cxn>
                            <a:cxn ang="0">
                              <a:pos x="23" y="82"/>
                            </a:cxn>
                            <a:cxn ang="0">
                              <a:pos x="21" y="81"/>
                            </a:cxn>
                            <a:cxn ang="0">
                              <a:pos x="20" y="80"/>
                            </a:cxn>
                            <a:cxn ang="0">
                              <a:pos x="18" y="80"/>
                            </a:cxn>
                            <a:cxn ang="0">
                              <a:pos x="17" y="79"/>
                            </a:cxn>
                            <a:cxn ang="0">
                              <a:pos x="15" y="78"/>
                            </a:cxn>
                            <a:cxn ang="0">
                              <a:pos x="14" y="77"/>
                            </a:cxn>
                            <a:cxn ang="0">
                              <a:pos x="13" y="76"/>
                            </a:cxn>
                            <a:cxn ang="0">
                              <a:pos x="12" y="75"/>
                            </a:cxn>
                            <a:cxn ang="0">
                              <a:pos x="11" y="73"/>
                            </a:cxn>
                            <a:cxn ang="0">
                              <a:pos x="10" y="72"/>
                            </a:cxn>
                            <a:cxn ang="0">
                              <a:pos x="9" y="71"/>
                            </a:cxn>
                            <a:cxn ang="0">
                              <a:pos x="8" y="70"/>
                            </a:cxn>
                            <a:cxn ang="0">
                              <a:pos x="7" y="68"/>
                            </a:cxn>
                            <a:cxn ang="0">
                              <a:pos x="6" y="66"/>
                            </a:cxn>
                            <a:cxn ang="0">
                              <a:pos x="4" y="63"/>
                            </a:cxn>
                            <a:cxn ang="0">
                              <a:pos x="3" y="61"/>
                            </a:cxn>
                            <a:cxn ang="0">
                              <a:pos x="2" y="58"/>
                            </a:cxn>
                            <a:cxn ang="0">
                              <a:pos x="2" y="55"/>
                            </a:cxn>
                            <a:cxn ang="0">
                              <a:pos x="1" y="52"/>
                            </a:cxn>
                            <a:cxn ang="0">
                              <a:pos x="1" y="49"/>
                            </a:cxn>
                            <a:cxn ang="0">
                              <a:pos x="0" y="46"/>
                            </a:cxn>
                            <a:cxn ang="0">
                              <a:pos x="0" y="41"/>
                            </a:cxn>
                            <a:cxn ang="0">
                              <a:pos x="0" y="36"/>
                            </a:cxn>
                            <a:cxn ang="0">
                              <a:pos x="1" y="31"/>
                            </a:cxn>
                            <a:cxn ang="0">
                              <a:pos x="2" y="28"/>
                            </a:cxn>
                            <a:cxn ang="0">
                              <a:pos x="3" y="24"/>
                            </a:cxn>
                            <a:cxn ang="0">
                              <a:pos x="3" y="21"/>
                            </a:cxn>
                            <a:cxn ang="0">
                              <a:pos x="4" y="20"/>
                            </a:cxn>
                            <a:cxn ang="0">
                              <a:pos x="6" y="17"/>
                            </a:cxn>
                            <a:cxn ang="0">
                              <a:pos x="8" y="13"/>
                            </a:cxn>
                            <a:cxn ang="0">
                              <a:pos x="10" y="11"/>
                            </a:cxn>
                            <a:cxn ang="0">
                              <a:pos x="12" y="9"/>
                            </a:cxn>
                            <a:cxn ang="0">
                              <a:pos x="13" y="8"/>
                            </a:cxn>
                            <a:cxn ang="0">
                              <a:pos x="14" y="7"/>
                            </a:cxn>
                            <a:cxn ang="0">
                              <a:pos x="15" y="6"/>
                            </a:cxn>
                            <a:cxn ang="0">
                              <a:pos x="16" y="5"/>
                            </a:cxn>
                            <a:cxn ang="0">
                              <a:pos x="17" y="4"/>
                            </a:cxn>
                            <a:cxn ang="0">
                              <a:pos x="18" y="4"/>
                            </a:cxn>
                            <a:cxn ang="0">
                              <a:pos x="20" y="3"/>
                            </a:cxn>
                            <a:cxn ang="0">
                              <a:pos x="21" y="2"/>
                            </a:cxn>
                            <a:cxn ang="0">
                              <a:pos x="22" y="2"/>
                            </a:cxn>
                            <a:cxn ang="0">
                              <a:pos x="23" y="1"/>
                            </a:cxn>
                            <a:cxn ang="0">
                              <a:pos x="24" y="1"/>
                            </a:cxn>
                            <a:cxn ang="0">
                              <a:pos x="25" y="0"/>
                            </a:cxn>
                            <a:cxn ang="0">
                              <a:pos x="26" y="0"/>
                            </a:cxn>
                            <a:cxn ang="0">
                              <a:pos x="28" y="0"/>
                            </a:cxn>
                            <a:cxn ang="0">
                              <a:pos x="29" y="0"/>
                            </a:cxn>
                          </a:cxnLst>
                          <a:rect l="txL" t="txT" r="txR" b="txB"/>
                          <a:pathLst>
                            <a:path w="62" h="85">
                              <a:moveTo>
                                <a:pt x="29" y="0"/>
                              </a:moveTo>
                              <a:lnTo>
                                <a:pt x="61" y="0"/>
                              </a:lnTo>
                              <a:lnTo>
                                <a:pt x="61" y="84"/>
                              </a:lnTo>
                              <a:lnTo>
                                <a:pt x="29" y="83"/>
                              </a:lnTo>
                              <a:lnTo>
                                <a:pt x="28" y="83"/>
                              </a:lnTo>
                              <a:lnTo>
                                <a:pt x="26" y="83"/>
                              </a:lnTo>
                              <a:lnTo>
                                <a:pt x="25" y="83"/>
                              </a:lnTo>
                              <a:lnTo>
                                <a:pt x="23" y="82"/>
                              </a:lnTo>
                              <a:lnTo>
                                <a:pt x="21" y="81"/>
                              </a:lnTo>
                              <a:lnTo>
                                <a:pt x="20" y="80"/>
                              </a:lnTo>
                              <a:lnTo>
                                <a:pt x="18" y="80"/>
                              </a:lnTo>
                              <a:lnTo>
                                <a:pt x="17" y="79"/>
                              </a:lnTo>
                              <a:lnTo>
                                <a:pt x="15" y="78"/>
                              </a:lnTo>
                              <a:lnTo>
                                <a:pt x="14" y="77"/>
                              </a:lnTo>
                              <a:lnTo>
                                <a:pt x="13" y="76"/>
                              </a:lnTo>
                              <a:lnTo>
                                <a:pt x="12" y="75"/>
                              </a:lnTo>
                              <a:lnTo>
                                <a:pt x="11" y="73"/>
                              </a:lnTo>
                              <a:lnTo>
                                <a:pt x="10" y="72"/>
                              </a:lnTo>
                              <a:lnTo>
                                <a:pt x="9" y="71"/>
                              </a:lnTo>
                              <a:lnTo>
                                <a:pt x="8" y="70"/>
                              </a:lnTo>
                              <a:lnTo>
                                <a:pt x="7" y="68"/>
                              </a:lnTo>
                              <a:lnTo>
                                <a:pt x="6" y="66"/>
                              </a:lnTo>
                              <a:lnTo>
                                <a:pt x="4" y="63"/>
                              </a:lnTo>
                              <a:lnTo>
                                <a:pt x="3" y="61"/>
                              </a:lnTo>
                              <a:lnTo>
                                <a:pt x="2" y="58"/>
                              </a:lnTo>
                              <a:lnTo>
                                <a:pt x="2" y="55"/>
                              </a:lnTo>
                              <a:lnTo>
                                <a:pt x="1" y="52"/>
                              </a:lnTo>
                              <a:lnTo>
                                <a:pt x="1" y="49"/>
                              </a:lnTo>
                              <a:lnTo>
                                <a:pt x="0" y="46"/>
                              </a:lnTo>
                              <a:lnTo>
                                <a:pt x="0" y="41"/>
                              </a:lnTo>
                              <a:lnTo>
                                <a:pt x="0" y="36"/>
                              </a:lnTo>
                              <a:lnTo>
                                <a:pt x="1" y="31"/>
                              </a:lnTo>
                              <a:lnTo>
                                <a:pt x="2" y="28"/>
                              </a:lnTo>
                              <a:lnTo>
                                <a:pt x="3" y="24"/>
                              </a:lnTo>
                              <a:lnTo>
                                <a:pt x="3" y="21"/>
                              </a:lnTo>
                              <a:lnTo>
                                <a:pt x="4" y="20"/>
                              </a:lnTo>
                              <a:lnTo>
                                <a:pt x="6" y="17"/>
                              </a:lnTo>
                              <a:lnTo>
                                <a:pt x="8" y="13"/>
                              </a:lnTo>
                              <a:lnTo>
                                <a:pt x="10" y="11"/>
                              </a:lnTo>
                              <a:lnTo>
                                <a:pt x="12" y="9"/>
                              </a:lnTo>
                              <a:lnTo>
                                <a:pt x="13" y="8"/>
                              </a:lnTo>
                              <a:lnTo>
                                <a:pt x="14" y="7"/>
                              </a:lnTo>
                              <a:lnTo>
                                <a:pt x="15" y="6"/>
                              </a:lnTo>
                              <a:lnTo>
                                <a:pt x="16" y="5"/>
                              </a:lnTo>
                              <a:lnTo>
                                <a:pt x="17" y="4"/>
                              </a:lnTo>
                              <a:lnTo>
                                <a:pt x="18" y="4"/>
                              </a:lnTo>
                              <a:lnTo>
                                <a:pt x="20" y="3"/>
                              </a:lnTo>
                              <a:lnTo>
                                <a:pt x="21" y="2"/>
                              </a:lnTo>
                              <a:lnTo>
                                <a:pt x="22" y="2"/>
                              </a:lnTo>
                              <a:lnTo>
                                <a:pt x="23" y="1"/>
                              </a:lnTo>
                              <a:lnTo>
                                <a:pt x="24" y="1"/>
                              </a:lnTo>
                              <a:lnTo>
                                <a:pt x="25" y="0"/>
                              </a:lnTo>
                              <a:lnTo>
                                <a:pt x="26" y="0"/>
                              </a:lnTo>
                              <a:lnTo>
                                <a:pt x="28" y="0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901" name="Oval 123"/>
                        <p:cNvSpPr/>
                        <p:nvPr/>
                      </p:nvSpPr>
                      <p:spPr>
                        <a:xfrm>
                          <a:off x="3072" y="2872"/>
                          <a:ext cx="60" cy="84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896" name="Group 124"/>
                      <p:cNvGrpSpPr/>
                      <p:nvPr/>
                    </p:nvGrpSpPr>
                    <p:grpSpPr>
                      <a:xfrm>
                        <a:off x="3084" y="2889"/>
                        <a:ext cx="35" cy="49"/>
                        <a:chOff x="3084" y="2889"/>
                        <a:chExt cx="35" cy="49"/>
                      </a:xfrm>
                    </p:grpSpPr>
                    <p:sp>
                      <p:nvSpPr>
                        <p:cNvPr id="148897" name="Oval 125"/>
                        <p:cNvSpPr/>
                        <p:nvPr/>
                      </p:nvSpPr>
                      <p:spPr>
                        <a:xfrm>
                          <a:off x="3084" y="2889"/>
                          <a:ext cx="35" cy="49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98" name="Oval 126"/>
                        <p:cNvSpPr/>
                        <p:nvPr/>
                      </p:nvSpPr>
                      <p:spPr>
                        <a:xfrm>
                          <a:off x="3084" y="2891"/>
                          <a:ext cx="33" cy="46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99" name="Oval 127"/>
                        <p:cNvSpPr/>
                        <p:nvPr/>
                      </p:nvSpPr>
                      <p:spPr>
                        <a:xfrm>
                          <a:off x="3099" y="2911"/>
                          <a:ext cx="6" cy="7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887" name="Group 128"/>
                    <p:cNvGrpSpPr/>
                    <p:nvPr/>
                  </p:nvGrpSpPr>
                  <p:grpSpPr>
                    <a:xfrm>
                      <a:off x="3078" y="2872"/>
                      <a:ext cx="90" cy="87"/>
                      <a:chOff x="3078" y="2872"/>
                      <a:chExt cx="90" cy="87"/>
                    </a:xfrm>
                  </p:grpSpPr>
                  <p:grpSp>
                    <p:nvGrpSpPr>
                      <p:cNvPr id="148888" name="Group 129"/>
                      <p:cNvGrpSpPr/>
                      <p:nvPr/>
                    </p:nvGrpSpPr>
                    <p:grpSpPr>
                      <a:xfrm>
                        <a:off x="3078" y="2872"/>
                        <a:ext cx="90" cy="87"/>
                        <a:chOff x="3078" y="2872"/>
                        <a:chExt cx="90" cy="87"/>
                      </a:xfrm>
                    </p:grpSpPr>
                    <p:sp>
                      <p:nvSpPr>
                        <p:cNvPr id="148893" name="Freeform 130"/>
                        <p:cNvSpPr/>
                        <p:nvPr/>
                      </p:nvSpPr>
                      <p:spPr>
                        <a:xfrm>
                          <a:off x="3078" y="2872"/>
                          <a:ext cx="61" cy="87"/>
                        </a:xfrm>
                        <a:custGeom>
                          <a:avLst/>
                          <a:gdLst>
                            <a:gd name="txL" fmla="*/ 0 w 61"/>
                            <a:gd name="txT" fmla="*/ 0 h 87"/>
                            <a:gd name="txR" fmla="*/ 61 w 61"/>
                            <a:gd name="txB" fmla="*/ 87 h 87"/>
                          </a:gdLst>
                          <a:ahLst/>
                          <a:cxnLst>
                            <a:cxn ang="0">
                              <a:pos x="28" y="0"/>
                            </a:cxn>
                            <a:cxn ang="0">
                              <a:pos x="60" y="0"/>
                            </a:cxn>
                            <a:cxn ang="0">
                              <a:pos x="60" y="86"/>
                            </a:cxn>
                            <a:cxn ang="0">
                              <a:pos x="28" y="85"/>
                            </a:cxn>
                            <a:cxn ang="0">
                              <a:pos x="27" y="85"/>
                            </a:cxn>
                            <a:cxn ang="0">
                              <a:pos x="26" y="85"/>
                            </a:cxn>
                            <a:cxn ang="0">
                              <a:pos x="25" y="85"/>
                            </a:cxn>
                            <a:cxn ang="0">
                              <a:pos x="23" y="84"/>
                            </a:cxn>
                            <a:cxn ang="0">
                              <a:pos x="21" y="83"/>
                            </a:cxn>
                            <a:cxn ang="0">
                              <a:pos x="19" y="82"/>
                            </a:cxn>
                            <a:cxn ang="0">
                              <a:pos x="18" y="82"/>
                            </a:cxn>
                            <a:cxn ang="0">
                              <a:pos x="16" y="81"/>
                            </a:cxn>
                            <a:cxn ang="0">
                              <a:pos x="15" y="80"/>
                            </a:cxn>
                            <a:cxn ang="0">
                              <a:pos x="14" y="79"/>
                            </a:cxn>
                            <a:cxn ang="0">
                              <a:pos x="13" y="78"/>
                            </a:cxn>
                            <a:cxn ang="0">
                              <a:pos x="12" y="76"/>
                            </a:cxn>
                            <a:cxn ang="0">
                              <a:pos x="11" y="75"/>
                            </a:cxn>
                            <a:cxn ang="0">
                              <a:pos x="10" y="74"/>
                            </a:cxn>
                            <a:cxn ang="0">
                              <a:pos x="9" y="73"/>
                            </a:cxn>
                            <a:cxn ang="0">
                              <a:pos x="8" y="71"/>
                            </a:cxn>
                            <a:cxn ang="0">
                              <a:pos x="7" y="69"/>
                            </a:cxn>
                            <a:cxn ang="0">
                              <a:pos x="6" y="67"/>
                            </a:cxn>
                            <a:cxn ang="0">
                              <a:pos x="4" y="65"/>
                            </a:cxn>
                            <a:cxn ang="0">
                              <a:pos x="3" y="62"/>
                            </a:cxn>
                            <a:cxn ang="0">
                              <a:pos x="3" y="60"/>
                            </a:cxn>
                            <a:cxn ang="0">
                              <a:pos x="2" y="57"/>
                            </a:cxn>
                            <a:cxn ang="0">
                              <a:pos x="1" y="54"/>
                            </a:cxn>
                            <a:cxn ang="0">
                              <a:pos x="1" y="50"/>
                            </a:cxn>
                            <a:cxn ang="0">
                              <a:pos x="0" y="47"/>
                            </a:cxn>
                            <a:cxn ang="0">
                              <a:pos x="0" y="43"/>
                            </a:cxn>
                            <a:cxn ang="0">
                              <a:pos x="0" y="37"/>
                            </a:cxn>
                            <a:cxn ang="0">
                              <a:pos x="1" y="32"/>
                            </a:cxn>
                            <a:cxn ang="0">
                              <a:pos x="2" y="28"/>
                            </a:cxn>
                            <a:cxn ang="0">
                              <a:pos x="3" y="25"/>
                            </a:cxn>
                            <a:cxn ang="0">
                              <a:pos x="4" y="22"/>
                            </a:cxn>
                            <a:cxn ang="0">
                              <a:pos x="4" y="20"/>
                            </a:cxn>
                            <a:cxn ang="0">
                              <a:pos x="6" y="17"/>
                            </a:cxn>
                            <a:cxn ang="0">
                              <a:pos x="8" y="14"/>
                            </a:cxn>
                            <a:cxn ang="0">
                              <a:pos x="10" y="11"/>
                            </a:cxn>
                            <a:cxn ang="0">
                              <a:pos x="12" y="9"/>
                            </a:cxn>
                            <a:cxn ang="0">
                              <a:pos x="13" y="8"/>
                            </a:cxn>
                            <a:cxn ang="0">
                              <a:pos x="14" y="7"/>
                            </a:cxn>
                            <a:cxn ang="0">
                              <a:pos x="15" y="6"/>
                            </a:cxn>
                            <a:cxn ang="0">
                              <a:pos x="16" y="5"/>
                            </a:cxn>
                            <a:cxn ang="0">
                              <a:pos x="17" y="4"/>
                            </a:cxn>
                            <a:cxn ang="0">
                              <a:pos x="18" y="4"/>
                            </a:cxn>
                            <a:cxn ang="0">
                              <a:pos x="19" y="3"/>
                            </a:cxn>
                            <a:cxn ang="0">
                              <a:pos x="21" y="2"/>
                            </a:cxn>
                            <a:cxn ang="0">
                              <a:pos x="22" y="2"/>
                            </a:cxn>
                            <a:cxn ang="0">
                              <a:pos x="23" y="1"/>
                            </a:cxn>
                            <a:cxn ang="0">
                              <a:pos x="24" y="1"/>
                            </a:cxn>
                            <a:cxn ang="0">
                              <a:pos x="25" y="1"/>
                            </a:cxn>
                            <a:cxn ang="0">
                              <a:pos x="26" y="0"/>
                            </a:cxn>
                            <a:cxn ang="0">
                              <a:pos x="27" y="0"/>
                            </a:cxn>
                            <a:cxn ang="0">
                              <a:pos x="28" y="0"/>
                            </a:cxn>
                          </a:cxnLst>
                          <a:rect l="txL" t="txT" r="txR" b="txB"/>
                          <a:pathLst>
                            <a:path w="61" h="87">
                              <a:moveTo>
                                <a:pt x="28" y="0"/>
                              </a:moveTo>
                              <a:lnTo>
                                <a:pt x="60" y="0"/>
                              </a:lnTo>
                              <a:lnTo>
                                <a:pt x="60" y="86"/>
                              </a:lnTo>
                              <a:lnTo>
                                <a:pt x="28" y="85"/>
                              </a:lnTo>
                              <a:lnTo>
                                <a:pt x="27" y="85"/>
                              </a:lnTo>
                              <a:lnTo>
                                <a:pt x="26" y="85"/>
                              </a:lnTo>
                              <a:lnTo>
                                <a:pt x="25" y="85"/>
                              </a:lnTo>
                              <a:lnTo>
                                <a:pt x="23" y="84"/>
                              </a:lnTo>
                              <a:lnTo>
                                <a:pt x="21" y="83"/>
                              </a:lnTo>
                              <a:lnTo>
                                <a:pt x="19" y="82"/>
                              </a:lnTo>
                              <a:lnTo>
                                <a:pt x="18" y="82"/>
                              </a:lnTo>
                              <a:lnTo>
                                <a:pt x="16" y="81"/>
                              </a:lnTo>
                              <a:lnTo>
                                <a:pt x="15" y="80"/>
                              </a:lnTo>
                              <a:lnTo>
                                <a:pt x="14" y="79"/>
                              </a:lnTo>
                              <a:lnTo>
                                <a:pt x="13" y="78"/>
                              </a:lnTo>
                              <a:lnTo>
                                <a:pt x="12" y="76"/>
                              </a:lnTo>
                              <a:lnTo>
                                <a:pt x="11" y="75"/>
                              </a:lnTo>
                              <a:lnTo>
                                <a:pt x="10" y="74"/>
                              </a:lnTo>
                              <a:lnTo>
                                <a:pt x="9" y="73"/>
                              </a:lnTo>
                              <a:lnTo>
                                <a:pt x="8" y="71"/>
                              </a:lnTo>
                              <a:lnTo>
                                <a:pt x="7" y="69"/>
                              </a:lnTo>
                              <a:lnTo>
                                <a:pt x="6" y="67"/>
                              </a:lnTo>
                              <a:lnTo>
                                <a:pt x="4" y="65"/>
                              </a:lnTo>
                              <a:lnTo>
                                <a:pt x="3" y="62"/>
                              </a:lnTo>
                              <a:lnTo>
                                <a:pt x="3" y="60"/>
                              </a:lnTo>
                              <a:lnTo>
                                <a:pt x="2" y="57"/>
                              </a:lnTo>
                              <a:lnTo>
                                <a:pt x="1" y="54"/>
                              </a:lnTo>
                              <a:lnTo>
                                <a:pt x="1" y="50"/>
                              </a:lnTo>
                              <a:lnTo>
                                <a:pt x="0" y="47"/>
                              </a:lnTo>
                              <a:lnTo>
                                <a:pt x="0" y="43"/>
                              </a:lnTo>
                              <a:lnTo>
                                <a:pt x="0" y="37"/>
                              </a:lnTo>
                              <a:lnTo>
                                <a:pt x="1" y="32"/>
                              </a:lnTo>
                              <a:lnTo>
                                <a:pt x="2" y="28"/>
                              </a:lnTo>
                              <a:lnTo>
                                <a:pt x="3" y="25"/>
                              </a:lnTo>
                              <a:lnTo>
                                <a:pt x="4" y="22"/>
                              </a:lnTo>
                              <a:lnTo>
                                <a:pt x="4" y="20"/>
                              </a:lnTo>
                              <a:lnTo>
                                <a:pt x="6" y="17"/>
                              </a:lnTo>
                              <a:lnTo>
                                <a:pt x="8" y="14"/>
                              </a:lnTo>
                              <a:lnTo>
                                <a:pt x="10" y="11"/>
                              </a:lnTo>
                              <a:lnTo>
                                <a:pt x="12" y="9"/>
                              </a:lnTo>
                              <a:lnTo>
                                <a:pt x="13" y="8"/>
                              </a:lnTo>
                              <a:lnTo>
                                <a:pt x="14" y="7"/>
                              </a:lnTo>
                              <a:lnTo>
                                <a:pt x="15" y="6"/>
                              </a:lnTo>
                              <a:lnTo>
                                <a:pt x="16" y="5"/>
                              </a:lnTo>
                              <a:lnTo>
                                <a:pt x="17" y="4"/>
                              </a:lnTo>
                              <a:lnTo>
                                <a:pt x="18" y="4"/>
                              </a:lnTo>
                              <a:lnTo>
                                <a:pt x="19" y="3"/>
                              </a:lnTo>
                              <a:lnTo>
                                <a:pt x="21" y="2"/>
                              </a:lnTo>
                              <a:lnTo>
                                <a:pt x="22" y="2"/>
                              </a:lnTo>
                              <a:lnTo>
                                <a:pt x="23" y="1"/>
                              </a:lnTo>
                              <a:lnTo>
                                <a:pt x="24" y="1"/>
                              </a:lnTo>
                              <a:lnTo>
                                <a:pt x="25" y="1"/>
                              </a:lnTo>
                              <a:lnTo>
                                <a:pt x="26" y="0"/>
                              </a:lnTo>
                              <a:lnTo>
                                <a:pt x="27" y="0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94" name="Oval 131"/>
                        <p:cNvSpPr/>
                        <p:nvPr/>
                      </p:nvSpPr>
                      <p:spPr>
                        <a:xfrm>
                          <a:off x="3109" y="2872"/>
                          <a:ext cx="59" cy="86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889" name="Group 132"/>
                      <p:cNvGrpSpPr/>
                      <p:nvPr/>
                    </p:nvGrpSpPr>
                    <p:grpSpPr>
                      <a:xfrm>
                        <a:off x="3120" y="2890"/>
                        <a:ext cx="36" cy="49"/>
                        <a:chOff x="3120" y="2890"/>
                        <a:chExt cx="36" cy="49"/>
                      </a:xfrm>
                    </p:grpSpPr>
                    <p:sp>
                      <p:nvSpPr>
                        <p:cNvPr id="148890" name="Oval 133"/>
                        <p:cNvSpPr/>
                        <p:nvPr/>
                      </p:nvSpPr>
                      <p:spPr>
                        <a:xfrm>
                          <a:off x="3120" y="2890"/>
                          <a:ext cx="36" cy="49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91" name="Oval 134"/>
                        <p:cNvSpPr/>
                        <p:nvPr/>
                      </p:nvSpPr>
                      <p:spPr>
                        <a:xfrm>
                          <a:off x="3120" y="2891"/>
                          <a:ext cx="34" cy="46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92" name="Oval 135"/>
                        <p:cNvSpPr/>
                        <p:nvPr/>
                      </p:nvSpPr>
                      <p:spPr>
                        <a:xfrm>
                          <a:off x="3136" y="2912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</p:grpSp>
            <p:sp>
              <p:nvSpPr>
                <p:cNvPr id="148790" name="Freeform 136"/>
                <p:cNvSpPr/>
                <p:nvPr/>
              </p:nvSpPr>
              <p:spPr>
                <a:xfrm>
                  <a:off x="3043" y="2879"/>
                  <a:ext cx="59" cy="59"/>
                </a:xfrm>
                <a:custGeom>
                  <a:avLst/>
                  <a:gdLst>
                    <a:gd name="txL" fmla="*/ 0 w 59"/>
                    <a:gd name="txT" fmla="*/ 0 h 59"/>
                    <a:gd name="txR" fmla="*/ 59 w 59"/>
                    <a:gd name="txB" fmla="*/ 59 h 59"/>
                  </a:gdLst>
                  <a:ahLst/>
                  <a:cxnLst>
                    <a:cxn ang="0">
                      <a:pos x="0" y="3"/>
                    </a:cxn>
                    <a:cxn ang="0">
                      <a:pos x="0" y="56"/>
                    </a:cxn>
                    <a:cxn ang="0">
                      <a:pos x="58" y="58"/>
                    </a:cxn>
                    <a:cxn ang="0">
                      <a:pos x="58" y="0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59" h="59">
                      <a:moveTo>
                        <a:pt x="0" y="3"/>
                      </a:moveTo>
                      <a:lnTo>
                        <a:pt x="0" y="56"/>
                      </a:lnTo>
                      <a:lnTo>
                        <a:pt x="58" y="58"/>
                      </a:lnTo>
                      <a:lnTo>
                        <a:pt x="58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20202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  <p:grpSp>
              <p:nvGrpSpPr>
                <p:cNvPr id="148791" name="Group 137"/>
                <p:cNvGrpSpPr/>
                <p:nvPr/>
              </p:nvGrpSpPr>
              <p:grpSpPr>
                <a:xfrm>
                  <a:off x="2730" y="2559"/>
                  <a:ext cx="507" cy="323"/>
                  <a:chOff x="2730" y="2559"/>
                  <a:chExt cx="507" cy="323"/>
                </a:xfrm>
              </p:grpSpPr>
              <p:grpSp>
                <p:nvGrpSpPr>
                  <p:cNvPr id="148872" name="Group 138"/>
                  <p:cNvGrpSpPr/>
                  <p:nvPr/>
                </p:nvGrpSpPr>
                <p:grpSpPr>
                  <a:xfrm>
                    <a:off x="2730" y="2559"/>
                    <a:ext cx="507" cy="323"/>
                    <a:chOff x="2730" y="2559"/>
                    <a:chExt cx="507" cy="323"/>
                  </a:xfrm>
                </p:grpSpPr>
                <p:sp>
                  <p:nvSpPr>
                    <p:cNvPr id="148882" name="Freeform 139"/>
                    <p:cNvSpPr/>
                    <p:nvPr/>
                  </p:nvSpPr>
                  <p:spPr>
                    <a:xfrm>
                      <a:off x="2730" y="2559"/>
                      <a:ext cx="507" cy="323"/>
                    </a:xfrm>
                    <a:custGeom>
                      <a:avLst/>
                      <a:gdLst>
                        <a:gd name="txL" fmla="*/ 0 w 507"/>
                        <a:gd name="txT" fmla="*/ 0 h 323"/>
                        <a:gd name="txR" fmla="*/ 507 w 507"/>
                        <a:gd name="txB" fmla="*/ 323 h 323"/>
                      </a:gdLst>
                      <a:ahLst/>
                      <a:cxnLst>
                        <a:cxn ang="0">
                          <a:pos x="1" y="0"/>
                        </a:cxn>
                        <a:cxn ang="0">
                          <a:pos x="506" y="149"/>
                        </a:cxn>
                        <a:cxn ang="0">
                          <a:pos x="506" y="311"/>
                        </a:cxn>
                        <a:cxn ang="0">
                          <a:pos x="0" y="322"/>
                        </a:cxn>
                        <a:cxn ang="0">
                          <a:pos x="1" y="0"/>
                        </a:cxn>
                      </a:cxnLst>
                      <a:rect l="txL" t="txT" r="txR" b="txB"/>
                      <a:pathLst>
                        <a:path w="507" h="323">
                          <a:moveTo>
                            <a:pt x="1" y="0"/>
                          </a:moveTo>
                          <a:lnTo>
                            <a:pt x="506" y="149"/>
                          </a:lnTo>
                          <a:lnTo>
                            <a:pt x="506" y="311"/>
                          </a:lnTo>
                          <a:lnTo>
                            <a:pt x="0" y="322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83" name="Freeform 140"/>
                    <p:cNvSpPr/>
                    <p:nvPr/>
                  </p:nvSpPr>
                  <p:spPr>
                    <a:xfrm>
                      <a:off x="2730" y="2570"/>
                      <a:ext cx="507" cy="299"/>
                    </a:xfrm>
                    <a:custGeom>
                      <a:avLst/>
                      <a:gdLst>
                        <a:gd name="txL" fmla="*/ 0 w 507"/>
                        <a:gd name="txT" fmla="*/ 0 h 299"/>
                        <a:gd name="txR" fmla="*/ 507 w 507"/>
                        <a:gd name="txB" fmla="*/ 299 h 299"/>
                      </a:gdLst>
                      <a:ahLst/>
                      <a:cxnLst>
                        <a:cxn ang="0">
                          <a:pos x="1" y="0"/>
                        </a:cxn>
                        <a:cxn ang="0">
                          <a:pos x="506" y="145"/>
                        </a:cxn>
                        <a:cxn ang="0">
                          <a:pos x="506" y="291"/>
                        </a:cxn>
                        <a:cxn ang="0">
                          <a:pos x="0" y="298"/>
                        </a:cxn>
                        <a:cxn ang="0">
                          <a:pos x="1" y="0"/>
                        </a:cxn>
                      </a:cxnLst>
                      <a:rect l="txL" t="txT" r="txR" b="txB"/>
                      <a:pathLst>
                        <a:path w="507" h="299">
                          <a:moveTo>
                            <a:pt x="1" y="0"/>
                          </a:moveTo>
                          <a:lnTo>
                            <a:pt x="506" y="145"/>
                          </a:lnTo>
                          <a:lnTo>
                            <a:pt x="506" y="291"/>
                          </a:lnTo>
                          <a:lnTo>
                            <a:pt x="0" y="29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  <p:grpSp>
                <p:nvGrpSpPr>
                  <p:cNvPr id="148873" name="Group 141"/>
                  <p:cNvGrpSpPr/>
                  <p:nvPr/>
                </p:nvGrpSpPr>
                <p:grpSpPr>
                  <a:xfrm>
                    <a:off x="2738" y="2871"/>
                    <a:ext cx="26" cy="8"/>
                    <a:chOff x="2738" y="2871"/>
                    <a:chExt cx="26" cy="8"/>
                  </a:xfrm>
                </p:grpSpPr>
                <p:sp>
                  <p:nvSpPr>
                    <p:cNvPr id="148879" name="Freeform 142"/>
                    <p:cNvSpPr/>
                    <p:nvPr/>
                  </p:nvSpPr>
                  <p:spPr>
                    <a:xfrm>
                      <a:off x="2738" y="2871"/>
                      <a:ext cx="26" cy="8"/>
                    </a:xfrm>
                    <a:custGeom>
                      <a:avLst/>
                      <a:gdLst>
                        <a:gd name="txL" fmla="*/ 0 w 26"/>
                        <a:gd name="txT" fmla="*/ 0 h 8"/>
                        <a:gd name="txR" fmla="*/ 26 w 26"/>
                        <a:gd name="txB" fmla="*/ 8 h 8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25" y="0"/>
                        </a:cxn>
                        <a:cxn ang="0">
                          <a:pos x="25" y="7"/>
                        </a:cxn>
                        <a:cxn ang="0">
                          <a:pos x="0" y="7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26" h="8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5" y="7"/>
                          </a:lnTo>
                          <a:lnTo>
                            <a:pt x="0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80" name="Oval 143"/>
                    <p:cNvSpPr/>
                    <p:nvPr/>
                  </p:nvSpPr>
                  <p:spPr>
                    <a:xfrm>
                      <a:off x="2747" y="2871"/>
                      <a:ext cx="7" cy="6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81" name="Oval 144"/>
                    <p:cNvSpPr/>
                    <p:nvPr/>
                  </p:nvSpPr>
                  <p:spPr>
                    <a:xfrm>
                      <a:off x="2748" y="2871"/>
                      <a:ext cx="3" cy="3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</p:grpSp>
              <p:grpSp>
                <p:nvGrpSpPr>
                  <p:cNvPr id="148874" name="Group 145"/>
                  <p:cNvGrpSpPr/>
                  <p:nvPr/>
                </p:nvGrpSpPr>
                <p:grpSpPr>
                  <a:xfrm>
                    <a:off x="2739" y="2565"/>
                    <a:ext cx="28" cy="13"/>
                    <a:chOff x="2739" y="2565"/>
                    <a:chExt cx="28" cy="13"/>
                  </a:xfrm>
                </p:grpSpPr>
                <p:sp>
                  <p:nvSpPr>
                    <p:cNvPr id="148875" name="Freeform 146"/>
                    <p:cNvSpPr/>
                    <p:nvPr/>
                  </p:nvSpPr>
                  <p:spPr>
                    <a:xfrm>
                      <a:off x="2739" y="2565"/>
                      <a:ext cx="28" cy="13"/>
                    </a:xfrm>
                    <a:custGeom>
                      <a:avLst/>
                      <a:gdLst>
                        <a:gd name="txL" fmla="*/ 0 w 28"/>
                        <a:gd name="txT" fmla="*/ 0 h 13"/>
                        <a:gd name="txR" fmla="*/ 28 w 28"/>
                        <a:gd name="txB" fmla="*/ 13 h 13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27" y="7"/>
                        </a:cxn>
                        <a:cxn ang="0">
                          <a:pos x="27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28" h="13">
                          <a:moveTo>
                            <a:pt x="0" y="0"/>
                          </a:moveTo>
                          <a:lnTo>
                            <a:pt x="27" y="7"/>
                          </a:lnTo>
                          <a:lnTo>
                            <a:pt x="27" y="12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876" name="Group 147"/>
                    <p:cNvGrpSpPr/>
                    <p:nvPr/>
                  </p:nvGrpSpPr>
                  <p:grpSpPr>
                    <a:xfrm>
                      <a:off x="2748" y="2568"/>
                      <a:ext cx="6" cy="5"/>
                      <a:chOff x="2748" y="2568"/>
                      <a:chExt cx="6" cy="5"/>
                    </a:xfrm>
                  </p:grpSpPr>
                  <p:sp>
                    <p:nvSpPr>
                      <p:cNvPr id="148877" name="Oval 148"/>
                      <p:cNvSpPr/>
                      <p:nvPr/>
                    </p:nvSpPr>
                    <p:spPr>
                      <a:xfrm>
                        <a:off x="2748" y="2568"/>
                        <a:ext cx="6" cy="5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878" name="Oval 149"/>
                      <p:cNvSpPr/>
                      <p:nvPr/>
                    </p:nvSpPr>
                    <p:spPr>
                      <a:xfrm>
                        <a:off x="2750" y="2569"/>
                        <a:ext cx="2" cy="3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</p:grpSp>
            <p:grpSp>
              <p:nvGrpSpPr>
                <p:cNvPr id="148792" name="Group 150"/>
                <p:cNvGrpSpPr/>
                <p:nvPr/>
              </p:nvGrpSpPr>
              <p:grpSpPr>
                <a:xfrm>
                  <a:off x="2332" y="2559"/>
                  <a:ext cx="401" cy="323"/>
                  <a:chOff x="2332" y="2559"/>
                  <a:chExt cx="401" cy="323"/>
                </a:xfrm>
              </p:grpSpPr>
              <p:grpSp>
                <p:nvGrpSpPr>
                  <p:cNvPr id="148853" name="Group 151"/>
                  <p:cNvGrpSpPr/>
                  <p:nvPr/>
                </p:nvGrpSpPr>
                <p:grpSpPr>
                  <a:xfrm>
                    <a:off x="2332" y="2559"/>
                    <a:ext cx="401" cy="323"/>
                    <a:chOff x="2332" y="2559"/>
                    <a:chExt cx="401" cy="323"/>
                  </a:xfrm>
                </p:grpSpPr>
                <p:sp>
                  <p:nvSpPr>
                    <p:cNvPr id="148862" name="Freeform 152"/>
                    <p:cNvSpPr/>
                    <p:nvPr/>
                  </p:nvSpPr>
                  <p:spPr>
                    <a:xfrm>
                      <a:off x="2332" y="2559"/>
                      <a:ext cx="401" cy="323"/>
                    </a:xfrm>
                    <a:custGeom>
                      <a:avLst/>
                      <a:gdLst>
                        <a:gd name="txL" fmla="*/ 0 w 401"/>
                        <a:gd name="txT" fmla="*/ 0 h 323"/>
                        <a:gd name="txR" fmla="*/ 401 w 401"/>
                        <a:gd name="txB" fmla="*/ 323 h 323"/>
                      </a:gdLst>
                      <a:ahLst/>
                      <a:cxnLst>
                        <a:cxn ang="0">
                          <a:pos x="400" y="0"/>
                        </a:cxn>
                        <a:cxn ang="0">
                          <a:pos x="399" y="322"/>
                        </a:cxn>
                        <a:cxn ang="0">
                          <a:pos x="1" y="315"/>
                        </a:cxn>
                        <a:cxn ang="0">
                          <a:pos x="0" y="20"/>
                        </a:cxn>
                        <a:cxn ang="0">
                          <a:pos x="400" y="0"/>
                        </a:cxn>
                      </a:cxnLst>
                      <a:rect l="txL" t="txT" r="txR" b="txB"/>
                      <a:pathLst>
                        <a:path w="401" h="323">
                          <a:moveTo>
                            <a:pt x="400" y="0"/>
                          </a:moveTo>
                          <a:lnTo>
                            <a:pt x="399" y="322"/>
                          </a:lnTo>
                          <a:lnTo>
                            <a:pt x="1" y="315"/>
                          </a:lnTo>
                          <a:lnTo>
                            <a:pt x="0" y="20"/>
                          </a:lnTo>
                          <a:lnTo>
                            <a:pt x="40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863" name="Group 153"/>
                    <p:cNvGrpSpPr/>
                    <p:nvPr/>
                  </p:nvGrpSpPr>
                  <p:grpSpPr>
                    <a:xfrm>
                      <a:off x="2356" y="2585"/>
                      <a:ext cx="161" cy="263"/>
                      <a:chOff x="2356" y="2585"/>
                      <a:chExt cx="161" cy="263"/>
                    </a:xfrm>
                  </p:grpSpPr>
                  <p:sp>
                    <p:nvSpPr>
                      <p:cNvPr id="148870" name="Freeform 154"/>
                      <p:cNvSpPr/>
                      <p:nvPr/>
                    </p:nvSpPr>
                    <p:spPr>
                      <a:xfrm>
                        <a:off x="2356" y="2585"/>
                        <a:ext cx="161" cy="263"/>
                      </a:xfrm>
                      <a:custGeom>
                        <a:avLst/>
                        <a:gdLst>
                          <a:gd name="txL" fmla="*/ 0 w 161"/>
                          <a:gd name="txT" fmla="*/ 0 h 263"/>
                          <a:gd name="txR" fmla="*/ 161 w 161"/>
                          <a:gd name="txB" fmla="*/ 263 h 263"/>
                        </a:gdLst>
                        <a:ahLst/>
                        <a:cxnLst>
                          <a:cxn ang="0">
                            <a:pos x="160" y="0"/>
                          </a:cxn>
                          <a:cxn ang="0">
                            <a:pos x="160" y="262"/>
                          </a:cxn>
                          <a:cxn ang="0">
                            <a:pos x="0" y="262"/>
                          </a:cxn>
                          <a:cxn ang="0">
                            <a:pos x="0" y="8"/>
                          </a:cxn>
                          <a:cxn ang="0">
                            <a:pos x="160" y="0"/>
                          </a:cxn>
                        </a:cxnLst>
                        <a:rect l="txL" t="txT" r="txR" b="txB"/>
                        <a:pathLst>
                          <a:path w="161" h="263">
                            <a:moveTo>
                              <a:pt x="160" y="0"/>
                            </a:moveTo>
                            <a:lnTo>
                              <a:pt x="160" y="262"/>
                            </a:lnTo>
                            <a:lnTo>
                              <a:pt x="0" y="262"/>
                            </a:lnTo>
                            <a:lnTo>
                              <a:pt x="0" y="8"/>
                            </a:lnTo>
                            <a:lnTo>
                              <a:pt x="16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871" name="Line 155"/>
                      <p:cNvSpPr/>
                      <p:nvPr/>
                    </p:nvSpPr>
                    <p:spPr>
                      <a:xfrm>
                        <a:off x="2434" y="2599"/>
                        <a:ext cx="0" cy="243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48864" name="Group 156"/>
                    <p:cNvGrpSpPr/>
                    <p:nvPr/>
                  </p:nvGrpSpPr>
                  <p:grpSpPr>
                    <a:xfrm>
                      <a:off x="2538" y="2576"/>
                      <a:ext cx="170" cy="272"/>
                      <a:chOff x="2538" y="2576"/>
                      <a:chExt cx="170" cy="272"/>
                    </a:xfrm>
                  </p:grpSpPr>
                  <p:sp>
                    <p:nvSpPr>
                      <p:cNvPr id="148868" name="Freeform 157"/>
                      <p:cNvSpPr/>
                      <p:nvPr/>
                    </p:nvSpPr>
                    <p:spPr>
                      <a:xfrm>
                        <a:off x="2538" y="2576"/>
                        <a:ext cx="170" cy="272"/>
                      </a:xfrm>
                      <a:custGeom>
                        <a:avLst/>
                        <a:gdLst>
                          <a:gd name="txL" fmla="*/ 0 w 170"/>
                          <a:gd name="txT" fmla="*/ 0 h 272"/>
                          <a:gd name="txR" fmla="*/ 170 w 170"/>
                          <a:gd name="txB" fmla="*/ 272 h 272"/>
                        </a:gdLst>
                        <a:ahLst/>
                        <a:cxnLst>
                          <a:cxn ang="0">
                            <a:pos x="169" y="0"/>
                          </a:cxn>
                          <a:cxn ang="0">
                            <a:pos x="168" y="270"/>
                          </a:cxn>
                          <a:cxn ang="0">
                            <a:pos x="0" y="271"/>
                          </a:cxn>
                          <a:cxn ang="0">
                            <a:pos x="0" y="9"/>
                          </a:cxn>
                          <a:cxn ang="0">
                            <a:pos x="169" y="0"/>
                          </a:cxn>
                        </a:cxnLst>
                        <a:rect l="txL" t="txT" r="txR" b="txB"/>
                        <a:pathLst>
                          <a:path w="170" h="272">
                            <a:moveTo>
                              <a:pt x="169" y="0"/>
                            </a:moveTo>
                            <a:lnTo>
                              <a:pt x="168" y="270"/>
                            </a:lnTo>
                            <a:lnTo>
                              <a:pt x="0" y="271"/>
                            </a:lnTo>
                            <a:lnTo>
                              <a:pt x="0" y="9"/>
                            </a:lnTo>
                            <a:lnTo>
                              <a:pt x="169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869" name="Line 158"/>
                      <p:cNvSpPr/>
                      <p:nvPr/>
                    </p:nvSpPr>
                    <p:spPr>
                      <a:xfrm>
                        <a:off x="2625" y="2590"/>
                        <a:ext cx="0" cy="252"/>
                      </a:xfrm>
                      <a:prstGeom prst="line">
                        <a:avLst/>
                      </a:prstGeom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148865" name="Group 159"/>
                    <p:cNvGrpSpPr/>
                    <p:nvPr/>
                  </p:nvGrpSpPr>
                  <p:grpSpPr>
                    <a:xfrm>
                      <a:off x="2501" y="2649"/>
                      <a:ext cx="53" cy="137"/>
                      <a:chOff x="2501" y="2649"/>
                      <a:chExt cx="53" cy="137"/>
                    </a:xfrm>
                  </p:grpSpPr>
                  <p:sp>
                    <p:nvSpPr>
                      <p:cNvPr id="148866" name="Freeform 160"/>
                      <p:cNvSpPr/>
                      <p:nvPr/>
                    </p:nvSpPr>
                    <p:spPr>
                      <a:xfrm>
                        <a:off x="2501" y="2649"/>
                        <a:ext cx="53" cy="10"/>
                      </a:xfrm>
                      <a:custGeom>
                        <a:avLst/>
                        <a:gdLst>
                          <a:gd name="txL" fmla="*/ 0 w 53"/>
                          <a:gd name="txT" fmla="*/ 0 h 10"/>
                          <a:gd name="txR" fmla="*/ 53 w 53"/>
                          <a:gd name="txB" fmla="*/ 10 h 10"/>
                        </a:gdLst>
                        <a:ahLst/>
                        <a:cxnLst>
                          <a:cxn ang="0">
                            <a:pos x="0" y="2"/>
                          </a:cxn>
                          <a:cxn ang="0">
                            <a:pos x="52" y="0"/>
                          </a:cxn>
                          <a:cxn ang="0">
                            <a:pos x="52" y="8"/>
                          </a:cxn>
                          <a:cxn ang="0">
                            <a:pos x="0" y="9"/>
                          </a:cxn>
                          <a:cxn ang="0">
                            <a:pos x="0" y="2"/>
                          </a:cxn>
                        </a:cxnLst>
                        <a:rect l="txL" t="txT" r="txR" b="txB"/>
                        <a:pathLst>
                          <a:path w="53" h="10">
                            <a:moveTo>
                              <a:pt x="0" y="2"/>
                            </a:moveTo>
                            <a:lnTo>
                              <a:pt x="52" y="0"/>
                            </a:lnTo>
                            <a:lnTo>
                              <a:pt x="52" y="8"/>
                            </a:lnTo>
                            <a:lnTo>
                              <a:pt x="0" y="9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867" name="Freeform 161"/>
                      <p:cNvSpPr/>
                      <p:nvPr/>
                    </p:nvSpPr>
                    <p:spPr>
                      <a:xfrm>
                        <a:off x="2501" y="2775"/>
                        <a:ext cx="53" cy="11"/>
                      </a:xfrm>
                      <a:custGeom>
                        <a:avLst/>
                        <a:gdLst>
                          <a:gd name="txL" fmla="*/ 0 w 53"/>
                          <a:gd name="txT" fmla="*/ 0 h 11"/>
                          <a:gd name="txR" fmla="*/ 53 w 53"/>
                          <a:gd name="txB" fmla="*/ 11 h 11"/>
                        </a:gdLst>
                        <a:ahLst/>
                        <a:cxnLst>
                          <a:cxn ang="0">
                            <a:pos x="0" y="2"/>
                          </a:cxn>
                          <a:cxn ang="0">
                            <a:pos x="52" y="0"/>
                          </a:cxn>
                          <a:cxn ang="0">
                            <a:pos x="52" y="8"/>
                          </a:cxn>
                          <a:cxn ang="0">
                            <a:pos x="0" y="10"/>
                          </a:cxn>
                          <a:cxn ang="0">
                            <a:pos x="0" y="2"/>
                          </a:cxn>
                        </a:cxnLst>
                        <a:rect l="txL" t="txT" r="txR" b="txB"/>
                        <a:pathLst>
                          <a:path w="53" h="11">
                            <a:moveTo>
                              <a:pt x="0" y="2"/>
                            </a:moveTo>
                            <a:lnTo>
                              <a:pt x="52" y="0"/>
                            </a:lnTo>
                            <a:lnTo>
                              <a:pt x="52" y="8"/>
                            </a:lnTo>
                            <a:lnTo>
                              <a:pt x="0" y="1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854" name="Group 162"/>
                  <p:cNvGrpSpPr/>
                  <p:nvPr/>
                </p:nvGrpSpPr>
                <p:grpSpPr>
                  <a:xfrm>
                    <a:off x="2340" y="2855"/>
                    <a:ext cx="72" cy="8"/>
                    <a:chOff x="2340" y="2855"/>
                    <a:chExt cx="72" cy="8"/>
                  </a:xfrm>
                </p:grpSpPr>
                <p:sp>
                  <p:nvSpPr>
                    <p:cNvPr id="148859" name="Oval 163"/>
                    <p:cNvSpPr/>
                    <p:nvPr/>
                  </p:nvSpPr>
                  <p:spPr>
                    <a:xfrm>
                      <a:off x="2340" y="2855"/>
                      <a:ext cx="17" cy="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60" name="Oval 164"/>
                    <p:cNvSpPr/>
                    <p:nvPr/>
                  </p:nvSpPr>
                  <p:spPr>
                    <a:xfrm>
                      <a:off x="2371" y="2855"/>
                      <a:ext cx="16" cy="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61" name="Oval 165"/>
                    <p:cNvSpPr/>
                    <p:nvPr/>
                  </p:nvSpPr>
                  <p:spPr>
                    <a:xfrm>
                      <a:off x="2396" y="2855"/>
                      <a:ext cx="16" cy="8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</p:grpSp>
              <p:grpSp>
                <p:nvGrpSpPr>
                  <p:cNvPr id="148855" name="Group 166"/>
                  <p:cNvGrpSpPr/>
                  <p:nvPr/>
                </p:nvGrpSpPr>
                <p:grpSpPr>
                  <a:xfrm>
                    <a:off x="2638" y="2861"/>
                    <a:ext cx="71" cy="8"/>
                    <a:chOff x="2638" y="2861"/>
                    <a:chExt cx="71" cy="8"/>
                  </a:xfrm>
                </p:grpSpPr>
                <p:sp>
                  <p:nvSpPr>
                    <p:cNvPr id="148856" name="Oval 167"/>
                    <p:cNvSpPr/>
                    <p:nvPr/>
                  </p:nvSpPr>
                  <p:spPr>
                    <a:xfrm>
                      <a:off x="2693" y="2861"/>
                      <a:ext cx="16" cy="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57" name="Oval 168"/>
                    <p:cNvSpPr/>
                    <p:nvPr/>
                  </p:nvSpPr>
                  <p:spPr>
                    <a:xfrm>
                      <a:off x="2662" y="2861"/>
                      <a:ext cx="17" cy="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58" name="Oval 169"/>
                    <p:cNvSpPr/>
                    <p:nvPr/>
                  </p:nvSpPr>
                  <p:spPr>
                    <a:xfrm>
                      <a:off x="2638" y="2861"/>
                      <a:ext cx="15" cy="8"/>
                    </a:xfrm>
                    <a:prstGeom prst="ellipse">
                      <a:avLst/>
                    </a:prstGeom>
                    <a:solidFill>
                      <a:srgbClr val="E0E000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</p:grpSp>
            </p:grpSp>
            <p:grpSp>
              <p:nvGrpSpPr>
                <p:cNvPr id="148793" name="Group 170"/>
                <p:cNvGrpSpPr/>
                <p:nvPr/>
              </p:nvGrpSpPr>
              <p:grpSpPr>
                <a:xfrm>
                  <a:off x="3251" y="2687"/>
                  <a:ext cx="35" cy="190"/>
                  <a:chOff x="3251" y="2687"/>
                  <a:chExt cx="35" cy="190"/>
                </a:xfrm>
              </p:grpSpPr>
              <p:grpSp>
                <p:nvGrpSpPr>
                  <p:cNvPr id="148845" name="Group 171"/>
                  <p:cNvGrpSpPr/>
                  <p:nvPr/>
                </p:nvGrpSpPr>
                <p:grpSpPr>
                  <a:xfrm>
                    <a:off x="3251" y="2687"/>
                    <a:ext cx="29" cy="190"/>
                    <a:chOff x="3251" y="2687"/>
                    <a:chExt cx="29" cy="190"/>
                  </a:xfrm>
                </p:grpSpPr>
                <p:sp>
                  <p:nvSpPr>
                    <p:cNvPr id="148849" name="Freeform 172"/>
                    <p:cNvSpPr/>
                    <p:nvPr/>
                  </p:nvSpPr>
                  <p:spPr>
                    <a:xfrm>
                      <a:off x="3251" y="2693"/>
                      <a:ext cx="29" cy="184"/>
                    </a:xfrm>
                    <a:custGeom>
                      <a:avLst/>
                      <a:gdLst>
                        <a:gd name="txL" fmla="*/ 0 w 29"/>
                        <a:gd name="txT" fmla="*/ 0 h 184"/>
                        <a:gd name="txR" fmla="*/ 29 w 29"/>
                        <a:gd name="txB" fmla="*/ 184 h 184"/>
                      </a:gdLst>
                      <a:ahLst/>
                      <a:cxnLst>
                        <a:cxn ang="0">
                          <a:pos x="0" y="176"/>
                        </a:cxn>
                        <a:cxn ang="0">
                          <a:pos x="11" y="176"/>
                        </a:cxn>
                        <a:cxn ang="0">
                          <a:pos x="12" y="176"/>
                        </a:cxn>
                        <a:cxn ang="0">
                          <a:pos x="13" y="176"/>
                        </a:cxn>
                        <a:cxn ang="0">
                          <a:pos x="15" y="175"/>
                        </a:cxn>
                        <a:cxn ang="0">
                          <a:pos x="16" y="174"/>
                        </a:cxn>
                        <a:cxn ang="0">
                          <a:pos x="16" y="0"/>
                        </a:cxn>
                        <a:cxn ang="0">
                          <a:pos x="28" y="0"/>
                        </a:cxn>
                        <a:cxn ang="0">
                          <a:pos x="28" y="175"/>
                        </a:cxn>
                        <a:cxn ang="0">
                          <a:pos x="28" y="176"/>
                        </a:cxn>
                        <a:cxn ang="0">
                          <a:pos x="28" y="177"/>
                        </a:cxn>
                        <a:cxn ang="0">
                          <a:pos x="27" y="178"/>
                        </a:cxn>
                        <a:cxn ang="0">
                          <a:pos x="26" y="179"/>
                        </a:cxn>
                        <a:cxn ang="0">
                          <a:pos x="25" y="181"/>
                        </a:cxn>
                        <a:cxn ang="0">
                          <a:pos x="23" y="181"/>
                        </a:cxn>
                        <a:cxn ang="0">
                          <a:pos x="21" y="182"/>
                        </a:cxn>
                        <a:cxn ang="0">
                          <a:pos x="20" y="182"/>
                        </a:cxn>
                        <a:cxn ang="0">
                          <a:pos x="18" y="183"/>
                        </a:cxn>
                        <a:cxn ang="0">
                          <a:pos x="16" y="183"/>
                        </a:cxn>
                        <a:cxn ang="0">
                          <a:pos x="0" y="183"/>
                        </a:cxn>
                        <a:cxn ang="0">
                          <a:pos x="0" y="176"/>
                        </a:cxn>
                      </a:cxnLst>
                      <a:rect l="txL" t="txT" r="txR" b="txB"/>
                      <a:pathLst>
                        <a:path w="29" h="184">
                          <a:moveTo>
                            <a:pt x="0" y="176"/>
                          </a:moveTo>
                          <a:lnTo>
                            <a:pt x="11" y="176"/>
                          </a:lnTo>
                          <a:lnTo>
                            <a:pt x="12" y="176"/>
                          </a:lnTo>
                          <a:lnTo>
                            <a:pt x="13" y="176"/>
                          </a:lnTo>
                          <a:lnTo>
                            <a:pt x="15" y="175"/>
                          </a:lnTo>
                          <a:lnTo>
                            <a:pt x="16" y="174"/>
                          </a:lnTo>
                          <a:lnTo>
                            <a:pt x="16" y="0"/>
                          </a:lnTo>
                          <a:lnTo>
                            <a:pt x="28" y="0"/>
                          </a:lnTo>
                          <a:lnTo>
                            <a:pt x="28" y="175"/>
                          </a:lnTo>
                          <a:lnTo>
                            <a:pt x="28" y="176"/>
                          </a:lnTo>
                          <a:lnTo>
                            <a:pt x="28" y="177"/>
                          </a:lnTo>
                          <a:lnTo>
                            <a:pt x="27" y="178"/>
                          </a:lnTo>
                          <a:lnTo>
                            <a:pt x="26" y="179"/>
                          </a:lnTo>
                          <a:lnTo>
                            <a:pt x="25" y="181"/>
                          </a:lnTo>
                          <a:lnTo>
                            <a:pt x="23" y="181"/>
                          </a:lnTo>
                          <a:lnTo>
                            <a:pt x="21" y="182"/>
                          </a:lnTo>
                          <a:lnTo>
                            <a:pt x="20" y="182"/>
                          </a:lnTo>
                          <a:lnTo>
                            <a:pt x="18" y="183"/>
                          </a:lnTo>
                          <a:lnTo>
                            <a:pt x="16" y="183"/>
                          </a:lnTo>
                          <a:lnTo>
                            <a:pt x="0" y="183"/>
                          </a:lnTo>
                          <a:lnTo>
                            <a:pt x="0" y="17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850" name="Group 173"/>
                    <p:cNvGrpSpPr/>
                    <p:nvPr/>
                  </p:nvGrpSpPr>
                  <p:grpSpPr>
                    <a:xfrm>
                      <a:off x="3269" y="2687"/>
                      <a:ext cx="10" cy="7"/>
                      <a:chOff x="3269" y="2687"/>
                      <a:chExt cx="10" cy="7"/>
                    </a:xfrm>
                  </p:grpSpPr>
                  <p:sp>
                    <p:nvSpPr>
                      <p:cNvPr id="148851" name="Oval 174"/>
                      <p:cNvSpPr/>
                      <p:nvPr/>
                    </p:nvSpPr>
                    <p:spPr>
                      <a:xfrm>
                        <a:off x="3271" y="2692"/>
                        <a:ext cx="3" cy="1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852" name="Freeform 175"/>
                      <p:cNvSpPr/>
                      <p:nvPr/>
                    </p:nvSpPr>
                    <p:spPr>
                      <a:xfrm>
                        <a:off x="3269" y="2687"/>
                        <a:ext cx="10" cy="7"/>
                      </a:xfrm>
                      <a:custGeom>
                        <a:avLst/>
                        <a:gdLst>
                          <a:gd name="txL" fmla="*/ 0 w 10"/>
                          <a:gd name="txT" fmla="*/ 0 h 7"/>
                          <a:gd name="txR" fmla="*/ 10 w 10"/>
                          <a:gd name="txB" fmla="*/ 7 h 7"/>
                        </a:gdLst>
                        <a:ahLst/>
                        <a:cxnLst>
                          <a:cxn ang="0">
                            <a:pos x="0" y="6"/>
                          </a:cxn>
                          <a:cxn ang="0">
                            <a:pos x="2" y="4"/>
                          </a:cxn>
                          <a:cxn ang="0">
                            <a:pos x="3" y="3"/>
                          </a:cxn>
                          <a:cxn ang="0">
                            <a:pos x="4" y="2"/>
                          </a:cxn>
                          <a:cxn ang="0">
                            <a:pos x="6" y="1"/>
                          </a:cxn>
                          <a:cxn ang="0">
                            <a:pos x="7" y="1"/>
                          </a:cxn>
                          <a:cxn ang="0">
                            <a:pos x="8" y="0"/>
                          </a:cxn>
                          <a:cxn ang="0">
                            <a:pos x="9" y="0"/>
                          </a:cxn>
                          <a:cxn ang="0">
                            <a:pos x="9" y="1"/>
                          </a:cxn>
                          <a:cxn ang="0">
                            <a:pos x="8" y="2"/>
                          </a:cxn>
                          <a:cxn ang="0">
                            <a:pos x="7" y="3"/>
                          </a:cxn>
                          <a:cxn ang="0">
                            <a:pos x="6" y="4"/>
                          </a:cxn>
                          <a:cxn ang="0">
                            <a:pos x="4" y="5"/>
                          </a:cxn>
                          <a:cxn ang="0">
                            <a:pos x="3" y="6"/>
                          </a:cxn>
                          <a:cxn ang="0">
                            <a:pos x="1" y="6"/>
                          </a:cxn>
                          <a:cxn ang="0">
                            <a:pos x="0" y="6"/>
                          </a:cxn>
                        </a:cxnLst>
                        <a:rect l="txL" t="txT" r="txR" b="txB"/>
                        <a:pathLst>
                          <a:path w="10" h="7">
                            <a:moveTo>
                              <a:pt x="0" y="6"/>
                            </a:moveTo>
                            <a:lnTo>
                              <a:pt x="2" y="4"/>
                            </a:lnTo>
                            <a:lnTo>
                              <a:pt x="3" y="3"/>
                            </a:lnTo>
                            <a:lnTo>
                              <a:pt x="4" y="2"/>
                            </a:lnTo>
                            <a:lnTo>
                              <a:pt x="6" y="1"/>
                            </a:lnTo>
                            <a:lnTo>
                              <a:pt x="7" y="1"/>
                            </a:lnTo>
                            <a:lnTo>
                              <a:pt x="8" y="0"/>
                            </a:lnTo>
                            <a:lnTo>
                              <a:pt x="9" y="0"/>
                            </a:lnTo>
                            <a:lnTo>
                              <a:pt x="9" y="1"/>
                            </a:lnTo>
                            <a:lnTo>
                              <a:pt x="8" y="2"/>
                            </a:lnTo>
                            <a:lnTo>
                              <a:pt x="7" y="3"/>
                            </a:lnTo>
                            <a:lnTo>
                              <a:pt x="6" y="4"/>
                            </a:lnTo>
                            <a:lnTo>
                              <a:pt x="4" y="5"/>
                            </a:lnTo>
                            <a:lnTo>
                              <a:pt x="3" y="6"/>
                            </a:lnTo>
                            <a:lnTo>
                              <a:pt x="1" y="6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846" name="Group 176"/>
                  <p:cNvGrpSpPr/>
                  <p:nvPr/>
                </p:nvGrpSpPr>
                <p:grpSpPr>
                  <a:xfrm>
                    <a:off x="3262" y="2772"/>
                    <a:ext cx="24" cy="60"/>
                    <a:chOff x="3262" y="2772"/>
                    <a:chExt cx="24" cy="60"/>
                  </a:xfrm>
                </p:grpSpPr>
                <p:sp>
                  <p:nvSpPr>
                    <p:cNvPr id="148847" name="Freeform 177"/>
                    <p:cNvSpPr/>
                    <p:nvPr/>
                  </p:nvSpPr>
                  <p:spPr>
                    <a:xfrm>
                      <a:off x="3274" y="2772"/>
                      <a:ext cx="12" cy="60"/>
                    </a:xfrm>
                    <a:custGeom>
                      <a:avLst/>
                      <a:gdLst>
                        <a:gd name="txL" fmla="*/ 0 w 12"/>
                        <a:gd name="txT" fmla="*/ 0 h 60"/>
                        <a:gd name="txR" fmla="*/ 12 w 12"/>
                        <a:gd name="txB" fmla="*/ 60 h 6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1" y="2"/>
                        </a:cxn>
                        <a:cxn ang="0">
                          <a:pos x="11" y="57"/>
                        </a:cxn>
                        <a:cxn ang="0">
                          <a:pos x="0" y="59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12" h="60">
                          <a:moveTo>
                            <a:pt x="0" y="0"/>
                          </a:moveTo>
                          <a:lnTo>
                            <a:pt x="11" y="2"/>
                          </a:lnTo>
                          <a:lnTo>
                            <a:pt x="11" y="57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48" name="Freeform 178"/>
                    <p:cNvSpPr/>
                    <p:nvPr/>
                  </p:nvSpPr>
                  <p:spPr>
                    <a:xfrm>
                      <a:off x="3262" y="2772"/>
                      <a:ext cx="13" cy="60"/>
                    </a:xfrm>
                    <a:custGeom>
                      <a:avLst/>
                      <a:gdLst>
                        <a:gd name="txL" fmla="*/ 0 w 13"/>
                        <a:gd name="txT" fmla="*/ 0 h 60"/>
                        <a:gd name="txR" fmla="*/ 13 w 13"/>
                        <a:gd name="txB" fmla="*/ 60 h 60"/>
                      </a:gdLst>
                      <a:ahLst/>
                      <a:cxnLst>
                        <a:cxn ang="0">
                          <a:pos x="12" y="0"/>
                        </a:cxn>
                        <a:cxn ang="0">
                          <a:pos x="12" y="59"/>
                        </a:cxn>
                        <a:cxn ang="0">
                          <a:pos x="0" y="59"/>
                        </a:cxn>
                        <a:cxn ang="0">
                          <a:pos x="0" y="0"/>
                        </a:cxn>
                        <a:cxn ang="0">
                          <a:pos x="12" y="0"/>
                        </a:cxn>
                      </a:cxnLst>
                      <a:rect l="txL" t="txT" r="txR" b="txB"/>
                      <a:pathLst>
                        <a:path w="13" h="60">
                          <a:moveTo>
                            <a:pt x="12" y="0"/>
                          </a:moveTo>
                          <a:lnTo>
                            <a:pt x="12" y="59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</p:grpSp>
            <p:grpSp>
              <p:nvGrpSpPr>
                <p:cNvPr id="148794" name="Group 179"/>
                <p:cNvGrpSpPr/>
                <p:nvPr/>
              </p:nvGrpSpPr>
              <p:grpSpPr>
                <a:xfrm>
                  <a:off x="2362" y="2885"/>
                  <a:ext cx="238" cy="112"/>
                  <a:chOff x="2362" y="2885"/>
                  <a:chExt cx="238" cy="112"/>
                </a:xfrm>
              </p:grpSpPr>
              <p:grpSp>
                <p:nvGrpSpPr>
                  <p:cNvPr id="148811" name="Group 180"/>
                  <p:cNvGrpSpPr/>
                  <p:nvPr/>
                </p:nvGrpSpPr>
                <p:grpSpPr>
                  <a:xfrm>
                    <a:off x="2444" y="2885"/>
                    <a:ext cx="156" cy="103"/>
                    <a:chOff x="2444" y="2885"/>
                    <a:chExt cx="156" cy="103"/>
                  </a:xfrm>
                </p:grpSpPr>
                <p:grpSp>
                  <p:nvGrpSpPr>
                    <p:cNvPr id="148829" name="Group 181"/>
                    <p:cNvGrpSpPr/>
                    <p:nvPr/>
                  </p:nvGrpSpPr>
                  <p:grpSpPr>
                    <a:xfrm>
                      <a:off x="2444" y="2885"/>
                      <a:ext cx="111" cy="101"/>
                      <a:chOff x="2444" y="2885"/>
                      <a:chExt cx="111" cy="101"/>
                    </a:xfrm>
                  </p:grpSpPr>
                  <p:grpSp>
                    <p:nvGrpSpPr>
                      <p:cNvPr id="148838" name="Group 182"/>
                      <p:cNvGrpSpPr/>
                      <p:nvPr/>
                    </p:nvGrpSpPr>
                    <p:grpSpPr>
                      <a:xfrm>
                        <a:off x="2444" y="2885"/>
                        <a:ext cx="111" cy="101"/>
                        <a:chOff x="2444" y="2885"/>
                        <a:chExt cx="111" cy="101"/>
                      </a:xfrm>
                    </p:grpSpPr>
                    <p:sp>
                      <p:nvSpPr>
                        <p:cNvPr id="148843" name="Freeform 183"/>
                        <p:cNvSpPr/>
                        <p:nvPr/>
                      </p:nvSpPr>
                      <p:spPr>
                        <a:xfrm>
                          <a:off x="2444" y="2885"/>
                          <a:ext cx="74" cy="101"/>
                        </a:xfrm>
                        <a:custGeom>
                          <a:avLst/>
                          <a:gdLst>
                            <a:gd name="txL" fmla="*/ 0 w 74"/>
                            <a:gd name="txT" fmla="*/ 0 h 101"/>
                            <a:gd name="txR" fmla="*/ 74 w 74"/>
                            <a:gd name="txB" fmla="*/ 101 h 101"/>
                          </a:gdLst>
                          <a:ahLst/>
                          <a:cxnLst>
                            <a:cxn ang="0">
                              <a:pos x="35" y="0"/>
                            </a:cxn>
                            <a:cxn ang="0">
                              <a:pos x="73" y="0"/>
                            </a:cxn>
                            <a:cxn ang="0">
                              <a:pos x="73" y="100"/>
                            </a:cxn>
                            <a:cxn ang="0">
                              <a:pos x="35" y="99"/>
                            </a:cxn>
                            <a:cxn ang="0">
                              <a:pos x="33" y="99"/>
                            </a:cxn>
                            <a:cxn ang="0">
                              <a:pos x="32" y="99"/>
                            </a:cxn>
                            <a:cxn ang="0">
                              <a:pos x="30" y="98"/>
                            </a:cxn>
                            <a:cxn ang="0">
                              <a:pos x="28" y="98"/>
                            </a:cxn>
                            <a:cxn ang="0">
                              <a:pos x="25" y="97"/>
                            </a:cxn>
                            <a:cxn ang="0">
                              <a:pos x="23" y="96"/>
                            </a:cxn>
                            <a:cxn ang="0">
                              <a:pos x="22" y="95"/>
                            </a:cxn>
                            <a:cxn ang="0">
                              <a:pos x="20" y="94"/>
                            </a:cxn>
                            <a:cxn ang="0">
                              <a:pos x="18" y="93"/>
                            </a:cxn>
                            <a:cxn ang="0">
                              <a:pos x="17" y="91"/>
                            </a:cxn>
                            <a:cxn ang="0">
                              <a:pos x="16" y="90"/>
                            </a:cxn>
                            <a:cxn ang="0">
                              <a:pos x="14" y="89"/>
                            </a:cxn>
                            <a:cxn ang="0">
                              <a:pos x="13" y="87"/>
                            </a:cxn>
                            <a:cxn ang="0">
                              <a:pos x="11" y="85"/>
                            </a:cxn>
                            <a:cxn ang="0">
                              <a:pos x="11" y="84"/>
                            </a:cxn>
                            <a:cxn ang="0">
                              <a:pos x="10" y="83"/>
                            </a:cxn>
                            <a:cxn ang="0">
                              <a:pos x="8" y="81"/>
                            </a:cxn>
                            <a:cxn ang="0">
                              <a:pos x="7" y="78"/>
                            </a:cxn>
                            <a:cxn ang="0">
                              <a:pos x="5" y="76"/>
                            </a:cxn>
                            <a:cxn ang="0">
                              <a:pos x="4" y="73"/>
                            </a:cxn>
                            <a:cxn ang="0">
                              <a:pos x="3" y="69"/>
                            </a:cxn>
                            <a:cxn ang="0">
                              <a:pos x="2" y="66"/>
                            </a:cxn>
                            <a:cxn ang="0">
                              <a:pos x="1" y="62"/>
                            </a:cxn>
                            <a:cxn ang="0">
                              <a:pos x="1" y="58"/>
                            </a:cxn>
                            <a:cxn ang="0">
                              <a:pos x="0" y="54"/>
                            </a:cxn>
                            <a:cxn ang="0">
                              <a:pos x="0" y="49"/>
                            </a:cxn>
                            <a:cxn ang="0">
                              <a:pos x="0" y="43"/>
                            </a:cxn>
                            <a:cxn ang="0">
                              <a:pos x="1" y="37"/>
                            </a:cxn>
                            <a:cxn ang="0">
                              <a:pos x="2" y="33"/>
                            </a:cxn>
                            <a:cxn ang="0">
                              <a:pos x="3" y="29"/>
                            </a:cxn>
                            <a:cxn ang="0">
                              <a:pos x="4" y="26"/>
                            </a:cxn>
                            <a:cxn ang="0">
                              <a:pos x="5" y="23"/>
                            </a:cxn>
                            <a:cxn ang="0">
                              <a:pos x="7" y="20"/>
                            </a:cxn>
                            <a:cxn ang="0">
                              <a:pos x="10" y="16"/>
                            </a:cxn>
                            <a:cxn ang="0">
                              <a:pos x="12" y="13"/>
                            </a:cxn>
                            <a:cxn ang="0">
                              <a:pos x="14" y="11"/>
                            </a:cxn>
                            <a:cxn ang="0">
                              <a:pos x="15" y="10"/>
                            </a:cxn>
                            <a:cxn ang="0">
                              <a:pos x="16" y="8"/>
                            </a:cxn>
                            <a:cxn ang="0">
                              <a:pos x="18" y="7"/>
                            </a:cxn>
                            <a:cxn ang="0">
                              <a:pos x="19" y="6"/>
                            </a:cxn>
                            <a:cxn ang="0">
                              <a:pos x="20" y="5"/>
                            </a:cxn>
                            <a:cxn ang="0">
                              <a:pos x="22" y="4"/>
                            </a:cxn>
                            <a:cxn ang="0">
                              <a:pos x="23" y="3"/>
                            </a:cxn>
                            <a:cxn ang="0">
                              <a:pos x="25" y="3"/>
                            </a:cxn>
                            <a:cxn ang="0">
                              <a:pos x="26" y="2"/>
                            </a:cxn>
                            <a:cxn ang="0">
                              <a:pos x="28" y="1"/>
                            </a:cxn>
                            <a:cxn ang="0">
                              <a:pos x="29" y="1"/>
                            </a:cxn>
                            <a:cxn ang="0">
                              <a:pos x="30" y="0"/>
                            </a:cxn>
                            <a:cxn ang="0">
                              <a:pos x="32" y="0"/>
                            </a:cxn>
                            <a:cxn ang="0">
                              <a:pos x="33" y="0"/>
                            </a:cxn>
                            <a:cxn ang="0">
                              <a:pos x="35" y="0"/>
                            </a:cxn>
                          </a:cxnLst>
                          <a:rect l="txL" t="txT" r="txR" b="txB"/>
                          <a:pathLst>
                            <a:path w="74" h="101">
                              <a:moveTo>
                                <a:pt x="35" y="0"/>
                              </a:moveTo>
                              <a:lnTo>
                                <a:pt x="73" y="0"/>
                              </a:lnTo>
                              <a:lnTo>
                                <a:pt x="73" y="100"/>
                              </a:lnTo>
                              <a:lnTo>
                                <a:pt x="35" y="99"/>
                              </a:lnTo>
                              <a:lnTo>
                                <a:pt x="33" y="99"/>
                              </a:lnTo>
                              <a:lnTo>
                                <a:pt x="32" y="99"/>
                              </a:lnTo>
                              <a:lnTo>
                                <a:pt x="30" y="98"/>
                              </a:lnTo>
                              <a:lnTo>
                                <a:pt x="28" y="98"/>
                              </a:lnTo>
                              <a:lnTo>
                                <a:pt x="25" y="97"/>
                              </a:lnTo>
                              <a:lnTo>
                                <a:pt x="23" y="96"/>
                              </a:lnTo>
                              <a:lnTo>
                                <a:pt x="22" y="95"/>
                              </a:lnTo>
                              <a:lnTo>
                                <a:pt x="20" y="94"/>
                              </a:lnTo>
                              <a:lnTo>
                                <a:pt x="18" y="93"/>
                              </a:lnTo>
                              <a:lnTo>
                                <a:pt x="17" y="91"/>
                              </a:lnTo>
                              <a:lnTo>
                                <a:pt x="16" y="90"/>
                              </a:lnTo>
                              <a:lnTo>
                                <a:pt x="14" y="89"/>
                              </a:lnTo>
                              <a:lnTo>
                                <a:pt x="13" y="87"/>
                              </a:lnTo>
                              <a:lnTo>
                                <a:pt x="11" y="85"/>
                              </a:lnTo>
                              <a:lnTo>
                                <a:pt x="11" y="84"/>
                              </a:lnTo>
                              <a:lnTo>
                                <a:pt x="10" y="83"/>
                              </a:lnTo>
                              <a:lnTo>
                                <a:pt x="8" y="81"/>
                              </a:lnTo>
                              <a:lnTo>
                                <a:pt x="7" y="78"/>
                              </a:lnTo>
                              <a:lnTo>
                                <a:pt x="5" y="76"/>
                              </a:lnTo>
                              <a:lnTo>
                                <a:pt x="4" y="73"/>
                              </a:lnTo>
                              <a:lnTo>
                                <a:pt x="3" y="69"/>
                              </a:lnTo>
                              <a:lnTo>
                                <a:pt x="2" y="66"/>
                              </a:lnTo>
                              <a:lnTo>
                                <a:pt x="1" y="62"/>
                              </a:lnTo>
                              <a:lnTo>
                                <a:pt x="1" y="58"/>
                              </a:lnTo>
                              <a:lnTo>
                                <a:pt x="0" y="54"/>
                              </a:lnTo>
                              <a:lnTo>
                                <a:pt x="0" y="49"/>
                              </a:lnTo>
                              <a:lnTo>
                                <a:pt x="0" y="43"/>
                              </a:lnTo>
                              <a:lnTo>
                                <a:pt x="1" y="37"/>
                              </a:lnTo>
                              <a:lnTo>
                                <a:pt x="2" y="33"/>
                              </a:lnTo>
                              <a:lnTo>
                                <a:pt x="3" y="29"/>
                              </a:lnTo>
                              <a:lnTo>
                                <a:pt x="4" y="26"/>
                              </a:lnTo>
                              <a:lnTo>
                                <a:pt x="5" y="23"/>
                              </a:lnTo>
                              <a:lnTo>
                                <a:pt x="7" y="20"/>
                              </a:lnTo>
                              <a:lnTo>
                                <a:pt x="10" y="16"/>
                              </a:lnTo>
                              <a:lnTo>
                                <a:pt x="12" y="13"/>
                              </a:lnTo>
                              <a:lnTo>
                                <a:pt x="14" y="11"/>
                              </a:lnTo>
                              <a:lnTo>
                                <a:pt x="15" y="10"/>
                              </a:lnTo>
                              <a:lnTo>
                                <a:pt x="16" y="8"/>
                              </a:lnTo>
                              <a:lnTo>
                                <a:pt x="18" y="7"/>
                              </a:lnTo>
                              <a:lnTo>
                                <a:pt x="19" y="6"/>
                              </a:lnTo>
                              <a:lnTo>
                                <a:pt x="20" y="5"/>
                              </a:lnTo>
                              <a:lnTo>
                                <a:pt x="22" y="4"/>
                              </a:lnTo>
                              <a:lnTo>
                                <a:pt x="23" y="3"/>
                              </a:lnTo>
                              <a:lnTo>
                                <a:pt x="25" y="3"/>
                              </a:lnTo>
                              <a:lnTo>
                                <a:pt x="26" y="2"/>
                              </a:lnTo>
                              <a:lnTo>
                                <a:pt x="28" y="1"/>
                              </a:lnTo>
                              <a:lnTo>
                                <a:pt x="29" y="1"/>
                              </a:lnTo>
                              <a:lnTo>
                                <a:pt x="30" y="0"/>
                              </a:lnTo>
                              <a:lnTo>
                                <a:pt x="32" y="0"/>
                              </a:lnTo>
                              <a:lnTo>
                                <a:pt x="33" y="0"/>
                              </a:lnTo>
                              <a:lnTo>
                                <a:pt x="35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44" name="Oval 184"/>
                        <p:cNvSpPr/>
                        <p:nvPr/>
                      </p:nvSpPr>
                      <p:spPr>
                        <a:xfrm>
                          <a:off x="2479" y="2885"/>
                          <a:ext cx="76" cy="100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839" name="Group 185"/>
                      <p:cNvGrpSpPr/>
                      <p:nvPr/>
                    </p:nvGrpSpPr>
                    <p:grpSpPr>
                      <a:xfrm>
                        <a:off x="2494" y="2906"/>
                        <a:ext cx="46" cy="59"/>
                        <a:chOff x="2494" y="2906"/>
                        <a:chExt cx="46" cy="59"/>
                      </a:xfrm>
                    </p:grpSpPr>
                    <p:sp>
                      <p:nvSpPr>
                        <p:cNvPr id="148840" name="Oval 186"/>
                        <p:cNvSpPr/>
                        <p:nvPr/>
                      </p:nvSpPr>
                      <p:spPr>
                        <a:xfrm>
                          <a:off x="2494" y="2906"/>
                          <a:ext cx="46" cy="59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41" name="Oval 187"/>
                        <p:cNvSpPr/>
                        <p:nvPr/>
                      </p:nvSpPr>
                      <p:spPr>
                        <a:xfrm>
                          <a:off x="2494" y="2906"/>
                          <a:ext cx="42" cy="55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842" name="Oval 188"/>
                        <p:cNvSpPr/>
                        <p:nvPr/>
                      </p:nvSpPr>
                      <p:spPr>
                        <a:xfrm>
                          <a:off x="2516" y="2930"/>
                          <a:ext cx="2" cy="8"/>
                        </a:xfrm>
                        <a:prstGeom prst="ellipse">
                          <a:avLst/>
                        </a:prstGeom>
                        <a:solidFill>
                          <a:srgbClr val="404040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830" name="Group 189"/>
                    <p:cNvGrpSpPr/>
                    <p:nvPr/>
                  </p:nvGrpSpPr>
                  <p:grpSpPr>
                    <a:xfrm>
                      <a:off x="2489" y="2885"/>
                      <a:ext cx="111" cy="103"/>
                      <a:chOff x="2489" y="2885"/>
                      <a:chExt cx="111" cy="103"/>
                    </a:xfrm>
                  </p:grpSpPr>
                  <p:sp>
                    <p:nvSpPr>
                      <p:cNvPr id="148831" name="Oval 190"/>
                      <p:cNvSpPr/>
                      <p:nvPr/>
                    </p:nvSpPr>
                    <p:spPr>
                      <a:xfrm>
                        <a:off x="2524" y="2885"/>
                        <a:ext cx="76" cy="103"/>
                      </a:xfrm>
                      <a:prstGeom prst="ellipse">
                        <a:avLst/>
                      </a:prstGeom>
                      <a:solidFill>
                        <a:srgbClr val="202020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grpSp>
                    <p:nvGrpSpPr>
                      <p:cNvPr id="148832" name="Group 191"/>
                      <p:cNvGrpSpPr/>
                      <p:nvPr/>
                    </p:nvGrpSpPr>
                    <p:grpSpPr>
                      <a:xfrm>
                        <a:off x="2489" y="2885"/>
                        <a:ext cx="95" cy="103"/>
                        <a:chOff x="2489" y="2885"/>
                        <a:chExt cx="95" cy="103"/>
                      </a:xfrm>
                    </p:grpSpPr>
                    <p:sp>
                      <p:nvSpPr>
                        <p:cNvPr id="148833" name="Freeform 192"/>
                        <p:cNvSpPr/>
                        <p:nvPr/>
                      </p:nvSpPr>
                      <p:spPr>
                        <a:xfrm>
                          <a:off x="2489" y="2885"/>
                          <a:ext cx="75" cy="103"/>
                        </a:xfrm>
                        <a:custGeom>
                          <a:avLst/>
                          <a:gdLst>
                            <a:gd name="txL" fmla="*/ 0 w 75"/>
                            <a:gd name="txT" fmla="*/ 0 h 103"/>
                            <a:gd name="txR" fmla="*/ 75 w 75"/>
                            <a:gd name="txB" fmla="*/ 103 h 103"/>
                          </a:gdLst>
                          <a:ahLst/>
                          <a:cxnLst>
                            <a:cxn ang="0">
                              <a:pos x="35" y="0"/>
                            </a:cxn>
                            <a:cxn ang="0">
                              <a:pos x="74" y="0"/>
                            </a:cxn>
                            <a:cxn ang="0">
                              <a:pos x="73" y="102"/>
                            </a:cxn>
                            <a:cxn ang="0">
                              <a:pos x="35" y="101"/>
                            </a:cxn>
                            <a:cxn ang="0">
                              <a:pos x="33" y="101"/>
                            </a:cxn>
                            <a:cxn ang="0">
                              <a:pos x="32" y="101"/>
                            </a:cxn>
                            <a:cxn ang="0">
                              <a:pos x="30" y="100"/>
                            </a:cxn>
                            <a:cxn ang="0">
                              <a:pos x="28" y="100"/>
                            </a:cxn>
                            <a:cxn ang="0">
                              <a:pos x="26" y="99"/>
                            </a:cxn>
                            <a:cxn ang="0">
                              <a:pos x="24" y="98"/>
                            </a:cxn>
                            <a:cxn ang="0">
                              <a:pos x="22" y="97"/>
                            </a:cxn>
                            <a:cxn ang="0">
                              <a:pos x="20" y="96"/>
                            </a:cxn>
                            <a:cxn ang="0">
                              <a:pos x="18" y="95"/>
                            </a:cxn>
                            <a:cxn ang="0">
                              <a:pos x="17" y="93"/>
                            </a:cxn>
                            <a:cxn ang="0">
                              <a:pos x="16" y="92"/>
                            </a:cxn>
                            <a:cxn ang="0">
                              <a:pos x="14" y="91"/>
                            </a:cxn>
                            <a:cxn ang="0">
                              <a:pos x="13" y="89"/>
                            </a:cxn>
                            <a:cxn ang="0">
                              <a:pos x="12" y="87"/>
                            </a:cxn>
                            <a:cxn ang="0">
                              <a:pos x="11" y="86"/>
                            </a:cxn>
                            <a:cxn ang="0">
                              <a:pos x="10" y="85"/>
                            </a:cxn>
                            <a:cxn ang="0">
                              <a:pos x="8" y="82"/>
                            </a:cxn>
                            <a:cxn ang="0">
                              <a:pos x="7" y="80"/>
                            </a:cxn>
                            <a:cxn ang="0">
                              <a:pos x="5" y="77"/>
                            </a:cxn>
                            <a:cxn ang="0">
                              <a:pos x="4" y="74"/>
                            </a:cxn>
                            <a:cxn ang="0">
                              <a:pos x="3" y="71"/>
                            </a:cxn>
                            <a:cxn ang="0">
                              <a:pos x="2" y="67"/>
                            </a:cxn>
                            <a:cxn ang="0">
                              <a:pos x="1" y="64"/>
                            </a:cxn>
                            <a:cxn ang="0">
                              <a:pos x="0" y="60"/>
                            </a:cxn>
                            <a:cxn ang="0">
                              <a:pos x="0" y="55"/>
                            </a:cxn>
                            <a:cxn ang="0">
                              <a:pos x="0" y="51"/>
                            </a:cxn>
                            <a:cxn ang="0">
                              <a:pos x="0" y="44"/>
                            </a:cxn>
                            <a:cxn ang="0">
                              <a:pos x="1" y="38"/>
                            </a:cxn>
                            <a:cxn ang="0">
                              <a:pos x="2" y="34"/>
                            </a:cxn>
                            <a:cxn ang="0">
                              <a:pos x="3" y="30"/>
                            </a:cxn>
                            <a:cxn ang="0">
                              <a:pos x="4" y="26"/>
                            </a:cxn>
                            <a:cxn ang="0">
                              <a:pos x="5" y="24"/>
                            </a:cxn>
                            <a:cxn ang="0">
                              <a:pos x="7" y="20"/>
                            </a:cxn>
                            <a:cxn ang="0">
                              <a:pos x="10" y="16"/>
                            </a:cxn>
                            <a:cxn ang="0">
                              <a:pos x="12" y="13"/>
                            </a:cxn>
                            <a:cxn ang="0">
                              <a:pos x="14" y="11"/>
                            </a:cxn>
                            <a:cxn ang="0">
                              <a:pos x="15" y="10"/>
                            </a:cxn>
                            <a:cxn ang="0">
                              <a:pos x="17" y="8"/>
                            </a:cxn>
                            <a:cxn ang="0">
                              <a:pos x="18" y="7"/>
                            </a:cxn>
                            <a:cxn ang="0">
                              <a:pos x="19" y="6"/>
                            </a:cxn>
                            <a:cxn ang="0">
                              <a:pos x="21" y="5"/>
                            </a:cxn>
                            <a:cxn ang="0">
                              <a:pos x="22" y="4"/>
                            </a:cxn>
                            <a:cxn ang="0">
                              <a:pos x="24" y="3"/>
                            </a:cxn>
                            <a:cxn ang="0">
                              <a:pos x="25" y="3"/>
                            </a:cxn>
                            <a:cxn ang="0">
                              <a:pos x="26" y="2"/>
                            </a:cxn>
                            <a:cxn ang="0">
                              <a:pos x="28" y="1"/>
                            </a:cxn>
                            <a:cxn ang="0">
                              <a:pos x="29" y="1"/>
                            </a:cxn>
                            <a:cxn ang="0">
                              <a:pos x="31" y="1"/>
                            </a:cxn>
                            <a:cxn ang="0">
                              <a:pos x="32" y="0"/>
                            </a:cxn>
                            <a:cxn ang="0">
                              <a:pos x="33" y="0"/>
                            </a:cxn>
                            <a:cxn ang="0">
                              <a:pos x="35" y="0"/>
                            </a:cxn>
                          </a:cxnLst>
                          <a:rect l="txL" t="txT" r="txR" b="txB"/>
                          <a:pathLst>
                            <a:path w="75" h="103">
                              <a:moveTo>
                                <a:pt x="35" y="0"/>
                              </a:moveTo>
                              <a:lnTo>
                                <a:pt x="74" y="0"/>
                              </a:lnTo>
                              <a:lnTo>
                                <a:pt x="73" y="102"/>
                              </a:lnTo>
                              <a:lnTo>
                                <a:pt x="35" y="101"/>
                              </a:lnTo>
                              <a:lnTo>
                                <a:pt x="33" y="101"/>
                              </a:lnTo>
                              <a:lnTo>
                                <a:pt x="32" y="101"/>
                              </a:lnTo>
                              <a:lnTo>
                                <a:pt x="30" y="100"/>
                              </a:lnTo>
                              <a:lnTo>
                                <a:pt x="28" y="100"/>
                              </a:lnTo>
                              <a:lnTo>
                                <a:pt x="26" y="99"/>
                              </a:lnTo>
                              <a:lnTo>
                                <a:pt x="24" y="98"/>
                              </a:lnTo>
                              <a:lnTo>
                                <a:pt x="22" y="97"/>
                              </a:lnTo>
                              <a:lnTo>
                                <a:pt x="20" y="96"/>
                              </a:lnTo>
                              <a:lnTo>
                                <a:pt x="18" y="95"/>
                              </a:lnTo>
                              <a:lnTo>
                                <a:pt x="17" y="93"/>
                              </a:lnTo>
                              <a:lnTo>
                                <a:pt x="16" y="92"/>
                              </a:lnTo>
                              <a:lnTo>
                                <a:pt x="14" y="91"/>
                              </a:lnTo>
                              <a:lnTo>
                                <a:pt x="13" y="89"/>
                              </a:lnTo>
                              <a:lnTo>
                                <a:pt x="12" y="87"/>
                              </a:lnTo>
                              <a:lnTo>
                                <a:pt x="11" y="86"/>
                              </a:lnTo>
                              <a:lnTo>
                                <a:pt x="10" y="85"/>
                              </a:lnTo>
                              <a:lnTo>
                                <a:pt x="8" y="82"/>
                              </a:lnTo>
                              <a:lnTo>
                                <a:pt x="7" y="80"/>
                              </a:lnTo>
                              <a:lnTo>
                                <a:pt x="5" y="77"/>
                              </a:lnTo>
                              <a:lnTo>
                                <a:pt x="4" y="74"/>
                              </a:lnTo>
                              <a:lnTo>
                                <a:pt x="3" y="71"/>
                              </a:lnTo>
                              <a:lnTo>
                                <a:pt x="2" y="67"/>
                              </a:lnTo>
                              <a:lnTo>
                                <a:pt x="1" y="64"/>
                              </a:lnTo>
                              <a:lnTo>
                                <a:pt x="0" y="60"/>
                              </a:lnTo>
                              <a:lnTo>
                                <a:pt x="0" y="55"/>
                              </a:lnTo>
                              <a:lnTo>
                                <a:pt x="0" y="51"/>
                              </a:lnTo>
                              <a:lnTo>
                                <a:pt x="0" y="44"/>
                              </a:lnTo>
                              <a:lnTo>
                                <a:pt x="1" y="38"/>
                              </a:lnTo>
                              <a:lnTo>
                                <a:pt x="2" y="34"/>
                              </a:lnTo>
                              <a:lnTo>
                                <a:pt x="3" y="30"/>
                              </a:lnTo>
                              <a:lnTo>
                                <a:pt x="4" y="26"/>
                              </a:lnTo>
                              <a:lnTo>
                                <a:pt x="5" y="24"/>
                              </a:lnTo>
                              <a:lnTo>
                                <a:pt x="7" y="20"/>
                              </a:lnTo>
                              <a:lnTo>
                                <a:pt x="10" y="16"/>
                              </a:lnTo>
                              <a:lnTo>
                                <a:pt x="12" y="13"/>
                              </a:lnTo>
                              <a:lnTo>
                                <a:pt x="14" y="11"/>
                              </a:lnTo>
                              <a:lnTo>
                                <a:pt x="15" y="10"/>
                              </a:lnTo>
                              <a:lnTo>
                                <a:pt x="17" y="8"/>
                              </a:lnTo>
                              <a:lnTo>
                                <a:pt x="18" y="7"/>
                              </a:lnTo>
                              <a:lnTo>
                                <a:pt x="19" y="6"/>
                              </a:lnTo>
                              <a:lnTo>
                                <a:pt x="21" y="5"/>
                              </a:lnTo>
                              <a:lnTo>
                                <a:pt x="22" y="4"/>
                              </a:lnTo>
                              <a:lnTo>
                                <a:pt x="24" y="3"/>
                              </a:lnTo>
                              <a:lnTo>
                                <a:pt x="25" y="3"/>
                              </a:lnTo>
                              <a:lnTo>
                                <a:pt x="26" y="2"/>
                              </a:lnTo>
                              <a:lnTo>
                                <a:pt x="28" y="1"/>
                              </a:lnTo>
                              <a:lnTo>
                                <a:pt x="29" y="1"/>
                              </a:lnTo>
                              <a:lnTo>
                                <a:pt x="31" y="1"/>
                              </a:lnTo>
                              <a:lnTo>
                                <a:pt x="32" y="0"/>
                              </a:lnTo>
                              <a:lnTo>
                                <a:pt x="33" y="0"/>
                              </a:lnTo>
                              <a:lnTo>
                                <a:pt x="35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grpSp>
                      <p:nvGrpSpPr>
                        <p:cNvPr id="148834" name="Group 193"/>
                        <p:cNvGrpSpPr/>
                        <p:nvPr/>
                      </p:nvGrpSpPr>
                      <p:grpSpPr>
                        <a:xfrm>
                          <a:off x="2540" y="2906"/>
                          <a:ext cx="44" cy="60"/>
                          <a:chOff x="2540" y="2906"/>
                          <a:chExt cx="44" cy="60"/>
                        </a:xfrm>
                      </p:grpSpPr>
                      <p:sp>
                        <p:nvSpPr>
                          <p:cNvPr id="148835" name="Oval 194"/>
                          <p:cNvSpPr/>
                          <p:nvPr/>
                        </p:nvSpPr>
                        <p:spPr>
                          <a:xfrm>
                            <a:off x="2540" y="2906"/>
                            <a:ext cx="44" cy="60"/>
                          </a:xfrm>
                          <a:prstGeom prst="ellipse">
                            <a:avLst/>
                          </a:prstGeom>
                          <a:solidFill>
                            <a:srgbClr val="60606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36" name="Oval 195"/>
                          <p:cNvSpPr/>
                          <p:nvPr/>
                        </p:nvSpPr>
                        <p:spPr>
                          <a:xfrm>
                            <a:off x="2540" y="2907"/>
                            <a:ext cx="42" cy="58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37" name="Oval 196"/>
                          <p:cNvSpPr/>
                          <p:nvPr/>
                        </p:nvSpPr>
                        <p:spPr>
                          <a:xfrm>
                            <a:off x="2560" y="2931"/>
                            <a:ext cx="4" cy="8"/>
                          </a:xfrm>
                          <a:prstGeom prst="ellipse">
                            <a:avLst/>
                          </a:prstGeom>
                          <a:solidFill>
                            <a:srgbClr val="20202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48812" name="Group 197"/>
                  <p:cNvGrpSpPr/>
                  <p:nvPr/>
                </p:nvGrpSpPr>
                <p:grpSpPr>
                  <a:xfrm>
                    <a:off x="2362" y="2888"/>
                    <a:ext cx="166" cy="109"/>
                    <a:chOff x="2362" y="2888"/>
                    <a:chExt cx="166" cy="109"/>
                  </a:xfrm>
                </p:grpSpPr>
                <p:sp>
                  <p:nvSpPr>
                    <p:cNvPr id="148813" name="Oval 198"/>
                    <p:cNvSpPr/>
                    <p:nvPr/>
                  </p:nvSpPr>
                  <p:spPr>
                    <a:xfrm>
                      <a:off x="2449" y="2888"/>
                      <a:ext cx="79" cy="109"/>
                    </a:xfrm>
                    <a:prstGeom prst="ellipse">
                      <a:avLst/>
                    </a:prstGeom>
                    <a:solidFill>
                      <a:srgbClr val="202020"/>
                    </a:solidFill>
                    <a:ln w="12700">
                      <a:noFill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814" name="Group 199"/>
                    <p:cNvGrpSpPr/>
                    <p:nvPr/>
                  </p:nvGrpSpPr>
                  <p:grpSpPr>
                    <a:xfrm>
                      <a:off x="2362" y="2888"/>
                      <a:ext cx="147" cy="109"/>
                      <a:chOff x="2362" y="2888"/>
                      <a:chExt cx="147" cy="109"/>
                    </a:xfrm>
                  </p:grpSpPr>
                  <p:grpSp>
                    <p:nvGrpSpPr>
                      <p:cNvPr id="148815" name="Group 200"/>
                      <p:cNvGrpSpPr/>
                      <p:nvPr/>
                    </p:nvGrpSpPr>
                    <p:grpSpPr>
                      <a:xfrm>
                        <a:off x="2362" y="2888"/>
                        <a:ext cx="117" cy="106"/>
                        <a:chOff x="2362" y="2888"/>
                        <a:chExt cx="117" cy="106"/>
                      </a:xfrm>
                    </p:grpSpPr>
                    <p:grpSp>
                      <p:nvGrpSpPr>
                        <p:cNvPr id="148822" name="Group 201"/>
                        <p:cNvGrpSpPr/>
                        <p:nvPr/>
                      </p:nvGrpSpPr>
                      <p:grpSpPr>
                        <a:xfrm>
                          <a:off x="2362" y="2888"/>
                          <a:ext cx="117" cy="106"/>
                          <a:chOff x="2362" y="2888"/>
                          <a:chExt cx="117" cy="106"/>
                        </a:xfrm>
                      </p:grpSpPr>
                      <p:sp>
                        <p:nvSpPr>
                          <p:cNvPr id="148827" name="Freeform 202"/>
                          <p:cNvSpPr/>
                          <p:nvPr/>
                        </p:nvSpPr>
                        <p:spPr>
                          <a:xfrm>
                            <a:off x="2362" y="2888"/>
                            <a:ext cx="78" cy="106"/>
                          </a:xfrm>
                          <a:custGeom>
                            <a:avLst/>
                            <a:gdLst>
                              <a:gd name="txL" fmla="*/ 0 w 78"/>
                              <a:gd name="txT" fmla="*/ 0 h 106"/>
                              <a:gd name="txR" fmla="*/ 78 w 78"/>
                              <a:gd name="txB" fmla="*/ 106 h 106"/>
                            </a:gdLst>
                            <a:ahLst/>
                            <a:cxnLst>
                              <a:cxn ang="0">
                                <a:pos x="36" y="0"/>
                              </a:cxn>
                              <a:cxn ang="0">
                                <a:pos x="77" y="0"/>
                              </a:cxn>
                              <a:cxn ang="0">
                                <a:pos x="77" y="105"/>
                              </a:cxn>
                              <a:cxn ang="0">
                                <a:pos x="36" y="104"/>
                              </a:cxn>
                              <a:cxn ang="0">
                                <a:pos x="35" y="104"/>
                              </a:cxn>
                              <a:cxn ang="0">
                                <a:pos x="33" y="104"/>
                              </a:cxn>
                              <a:cxn ang="0">
                                <a:pos x="31" y="103"/>
                              </a:cxn>
                              <a:cxn ang="0">
                                <a:pos x="29" y="103"/>
                              </a:cxn>
                              <a:cxn ang="0">
                                <a:pos x="27" y="102"/>
                              </a:cxn>
                              <a:cxn ang="0">
                                <a:pos x="25" y="101"/>
                              </a:cxn>
                              <a:cxn ang="0">
                                <a:pos x="23" y="100"/>
                              </a:cxn>
                              <a:cxn ang="0">
                                <a:pos x="21" y="98"/>
                              </a:cxn>
                              <a:cxn ang="0">
                                <a:pos x="19" y="97"/>
                              </a:cxn>
                              <a:cxn ang="0">
                                <a:pos x="18" y="96"/>
                              </a:cxn>
                              <a:cxn ang="0">
                                <a:pos x="17" y="95"/>
                              </a:cxn>
                              <a:cxn ang="0">
                                <a:pos x="15" y="93"/>
                              </a:cxn>
                              <a:cxn ang="0">
                                <a:pos x="13" y="91"/>
                              </a:cxn>
                              <a:cxn ang="0">
                                <a:pos x="12" y="90"/>
                              </a:cxn>
                              <a:cxn ang="0">
                                <a:pos x="11" y="89"/>
                              </a:cxn>
                              <a:cxn ang="0">
                                <a:pos x="10" y="87"/>
                              </a:cxn>
                              <a:cxn ang="0">
                                <a:pos x="8" y="85"/>
                              </a:cxn>
                              <a:cxn ang="0">
                                <a:pos x="7" y="82"/>
                              </a:cxn>
                              <a:cxn ang="0">
                                <a:pos x="6" y="79"/>
                              </a:cxn>
                              <a:cxn ang="0">
                                <a:pos x="4" y="76"/>
                              </a:cxn>
                              <a:cxn ang="0">
                                <a:pos x="3" y="73"/>
                              </a:cxn>
                              <a:cxn ang="0">
                                <a:pos x="2" y="69"/>
                              </a:cxn>
                              <a:cxn ang="0">
                                <a:pos x="1" y="65"/>
                              </a:cxn>
                              <a:cxn ang="0">
                                <a:pos x="1" y="61"/>
                              </a:cxn>
                              <a:cxn ang="0">
                                <a:pos x="0" y="57"/>
                              </a:cxn>
                              <a:cxn ang="0">
                                <a:pos x="0" y="52"/>
                              </a:cxn>
                              <a:cxn ang="0">
                                <a:pos x="0" y="45"/>
                              </a:cxn>
                              <a:cxn ang="0">
                                <a:pos x="1" y="39"/>
                              </a:cxn>
                              <a:cxn ang="0">
                                <a:pos x="2" y="35"/>
                              </a:cxn>
                              <a:cxn ang="0">
                                <a:pos x="3" y="30"/>
                              </a:cxn>
                              <a:cxn ang="0">
                                <a:pos x="4" y="27"/>
                              </a:cxn>
                              <a:cxn ang="0">
                                <a:pos x="6" y="24"/>
                              </a:cxn>
                              <a:cxn ang="0">
                                <a:pos x="8" y="21"/>
                              </a:cxn>
                              <a:cxn ang="0">
                                <a:pos x="11" y="16"/>
                              </a:cxn>
                              <a:cxn ang="0">
                                <a:pos x="13" y="14"/>
                              </a:cxn>
                              <a:cxn ang="0">
                                <a:pos x="14" y="11"/>
                              </a:cxn>
                              <a:cxn ang="0">
                                <a:pos x="16" y="10"/>
                              </a:cxn>
                              <a:cxn ang="0">
                                <a:pos x="17" y="8"/>
                              </a:cxn>
                              <a:cxn ang="0">
                                <a:pos x="19" y="7"/>
                              </a:cxn>
                              <a:cxn ang="0">
                                <a:pos x="20" y="6"/>
                              </a:cxn>
                              <a:cxn ang="0">
                                <a:pos x="22" y="5"/>
                              </a:cxn>
                              <a:cxn ang="0">
                                <a:pos x="23" y="5"/>
                              </a:cxn>
                              <a:cxn ang="0">
                                <a:pos x="25" y="3"/>
                              </a:cxn>
                              <a:cxn ang="0">
                                <a:pos x="26" y="3"/>
                              </a:cxn>
                              <a:cxn ang="0">
                                <a:pos x="28" y="2"/>
                              </a:cxn>
                              <a:cxn ang="0">
                                <a:pos x="29" y="1"/>
                              </a:cxn>
                              <a:cxn ang="0">
                                <a:pos x="31" y="1"/>
                              </a:cxn>
                              <a:cxn ang="0">
                                <a:pos x="32" y="1"/>
                              </a:cxn>
                              <a:cxn ang="0">
                                <a:pos x="34" y="0"/>
                              </a:cxn>
                              <a:cxn ang="0">
                                <a:pos x="35" y="0"/>
                              </a:cxn>
                              <a:cxn ang="0">
                                <a:pos x="36" y="0"/>
                              </a:cxn>
                            </a:cxnLst>
                            <a:rect l="txL" t="txT" r="txR" b="txB"/>
                            <a:pathLst>
                              <a:path w="78" h="106">
                                <a:moveTo>
                                  <a:pt x="36" y="0"/>
                                </a:moveTo>
                                <a:lnTo>
                                  <a:pt x="77" y="0"/>
                                </a:lnTo>
                                <a:lnTo>
                                  <a:pt x="77" y="105"/>
                                </a:lnTo>
                                <a:lnTo>
                                  <a:pt x="36" y="104"/>
                                </a:lnTo>
                                <a:lnTo>
                                  <a:pt x="35" y="104"/>
                                </a:lnTo>
                                <a:lnTo>
                                  <a:pt x="33" y="104"/>
                                </a:lnTo>
                                <a:lnTo>
                                  <a:pt x="31" y="103"/>
                                </a:lnTo>
                                <a:lnTo>
                                  <a:pt x="29" y="103"/>
                                </a:lnTo>
                                <a:lnTo>
                                  <a:pt x="27" y="102"/>
                                </a:lnTo>
                                <a:lnTo>
                                  <a:pt x="25" y="101"/>
                                </a:lnTo>
                                <a:lnTo>
                                  <a:pt x="23" y="100"/>
                                </a:lnTo>
                                <a:lnTo>
                                  <a:pt x="21" y="98"/>
                                </a:lnTo>
                                <a:lnTo>
                                  <a:pt x="19" y="97"/>
                                </a:lnTo>
                                <a:lnTo>
                                  <a:pt x="18" y="96"/>
                                </a:lnTo>
                                <a:lnTo>
                                  <a:pt x="17" y="95"/>
                                </a:lnTo>
                                <a:lnTo>
                                  <a:pt x="15" y="93"/>
                                </a:lnTo>
                                <a:lnTo>
                                  <a:pt x="13" y="91"/>
                                </a:lnTo>
                                <a:lnTo>
                                  <a:pt x="12" y="90"/>
                                </a:lnTo>
                                <a:lnTo>
                                  <a:pt x="11" y="89"/>
                                </a:lnTo>
                                <a:lnTo>
                                  <a:pt x="10" y="87"/>
                                </a:lnTo>
                                <a:lnTo>
                                  <a:pt x="8" y="85"/>
                                </a:lnTo>
                                <a:lnTo>
                                  <a:pt x="7" y="82"/>
                                </a:lnTo>
                                <a:lnTo>
                                  <a:pt x="6" y="79"/>
                                </a:lnTo>
                                <a:lnTo>
                                  <a:pt x="4" y="76"/>
                                </a:lnTo>
                                <a:lnTo>
                                  <a:pt x="3" y="73"/>
                                </a:lnTo>
                                <a:lnTo>
                                  <a:pt x="2" y="69"/>
                                </a:lnTo>
                                <a:lnTo>
                                  <a:pt x="1" y="65"/>
                                </a:lnTo>
                                <a:lnTo>
                                  <a:pt x="1" y="61"/>
                                </a:lnTo>
                                <a:lnTo>
                                  <a:pt x="0" y="57"/>
                                </a:lnTo>
                                <a:lnTo>
                                  <a:pt x="0" y="52"/>
                                </a:lnTo>
                                <a:lnTo>
                                  <a:pt x="0" y="45"/>
                                </a:lnTo>
                                <a:lnTo>
                                  <a:pt x="1" y="39"/>
                                </a:lnTo>
                                <a:lnTo>
                                  <a:pt x="2" y="35"/>
                                </a:lnTo>
                                <a:lnTo>
                                  <a:pt x="3" y="30"/>
                                </a:lnTo>
                                <a:lnTo>
                                  <a:pt x="4" y="27"/>
                                </a:lnTo>
                                <a:lnTo>
                                  <a:pt x="6" y="24"/>
                                </a:lnTo>
                                <a:lnTo>
                                  <a:pt x="8" y="21"/>
                                </a:lnTo>
                                <a:lnTo>
                                  <a:pt x="11" y="16"/>
                                </a:lnTo>
                                <a:lnTo>
                                  <a:pt x="13" y="14"/>
                                </a:lnTo>
                                <a:lnTo>
                                  <a:pt x="14" y="11"/>
                                </a:lnTo>
                                <a:lnTo>
                                  <a:pt x="16" y="10"/>
                                </a:lnTo>
                                <a:lnTo>
                                  <a:pt x="17" y="8"/>
                                </a:lnTo>
                                <a:lnTo>
                                  <a:pt x="19" y="7"/>
                                </a:lnTo>
                                <a:lnTo>
                                  <a:pt x="20" y="6"/>
                                </a:lnTo>
                                <a:lnTo>
                                  <a:pt x="22" y="5"/>
                                </a:lnTo>
                                <a:lnTo>
                                  <a:pt x="23" y="5"/>
                                </a:lnTo>
                                <a:lnTo>
                                  <a:pt x="25" y="3"/>
                                </a:lnTo>
                                <a:lnTo>
                                  <a:pt x="26" y="3"/>
                                </a:lnTo>
                                <a:lnTo>
                                  <a:pt x="28" y="2"/>
                                </a:lnTo>
                                <a:lnTo>
                                  <a:pt x="29" y="1"/>
                                </a:lnTo>
                                <a:lnTo>
                                  <a:pt x="31" y="1"/>
                                </a:lnTo>
                                <a:lnTo>
                                  <a:pt x="32" y="1"/>
                                </a:lnTo>
                                <a:lnTo>
                                  <a:pt x="34" y="0"/>
                                </a:lnTo>
                                <a:lnTo>
                                  <a:pt x="35" y="0"/>
                                </a:lnTo>
                                <a:lnTo>
                                  <a:pt x="36" y="0"/>
                                </a:lnTo>
                              </a:path>
                            </a:pathLst>
                          </a:custGeom>
                          <a:solidFill>
                            <a:srgbClr val="202020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28" name="Oval 203"/>
                          <p:cNvSpPr/>
                          <p:nvPr/>
                        </p:nvSpPr>
                        <p:spPr>
                          <a:xfrm>
                            <a:off x="2399" y="2888"/>
                            <a:ext cx="80" cy="105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  <p:grpSp>
                      <p:nvGrpSpPr>
                        <p:cNvPr id="148823" name="Group 204"/>
                        <p:cNvGrpSpPr/>
                        <p:nvPr/>
                      </p:nvGrpSpPr>
                      <p:grpSpPr>
                        <a:xfrm>
                          <a:off x="2415" y="2909"/>
                          <a:ext cx="47" cy="62"/>
                          <a:chOff x="2415" y="2909"/>
                          <a:chExt cx="47" cy="62"/>
                        </a:xfrm>
                      </p:grpSpPr>
                      <p:sp>
                        <p:nvSpPr>
                          <p:cNvPr id="148824" name="Oval 205"/>
                          <p:cNvSpPr/>
                          <p:nvPr/>
                        </p:nvSpPr>
                        <p:spPr>
                          <a:xfrm>
                            <a:off x="2415" y="2909"/>
                            <a:ext cx="47" cy="62"/>
                          </a:xfrm>
                          <a:prstGeom prst="ellipse">
                            <a:avLst/>
                          </a:prstGeom>
                          <a:solidFill>
                            <a:srgbClr val="A0A0A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25" name="Oval 206"/>
                          <p:cNvSpPr/>
                          <p:nvPr/>
                        </p:nvSpPr>
                        <p:spPr>
                          <a:xfrm>
                            <a:off x="2416" y="2911"/>
                            <a:ext cx="42" cy="58"/>
                          </a:xfrm>
                          <a:prstGeom prst="ellipse">
                            <a:avLst/>
                          </a:prstGeom>
                          <a:solidFill>
                            <a:srgbClr val="80808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26" name="Oval 207"/>
                          <p:cNvSpPr/>
                          <p:nvPr/>
                        </p:nvSpPr>
                        <p:spPr>
                          <a:xfrm>
                            <a:off x="2438" y="2936"/>
                            <a:ext cx="5" cy="9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148816" name="Group 208"/>
                      <p:cNvGrpSpPr/>
                      <p:nvPr/>
                    </p:nvGrpSpPr>
                    <p:grpSpPr>
                      <a:xfrm>
                        <a:off x="2410" y="2888"/>
                        <a:ext cx="99" cy="109"/>
                        <a:chOff x="2410" y="2888"/>
                        <a:chExt cx="99" cy="109"/>
                      </a:xfrm>
                    </p:grpSpPr>
                    <p:sp>
                      <p:nvSpPr>
                        <p:cNvPr id="148817" name="Freeform 209"/>
                        <p:cNvSpPr/>
                        <p:nvPr/>
                      </p:nvSpPr>
                      <p:spPr>
                        <a:xfrm>
                          <a:off x="2410" y="2888"/>
                          <a:ext cx="80" cy="109"/>
                        </a:xfrm>
                        <a:custGeom>
                          <a:avLst/>
                          <a:gdLst>
                            <a:gd name="txL" fmla="*/ 0 w 80"/>
                            <a:gd name="txT" fmla="*/ 0 h 109"/>
                            <a:gd name="txR" fmla="*/ 80 w 80"/>
                            <a:gd name="txB" fmla="*/ 109 h 109"/>
                          </a:gdLst>
                          <a:ahLst/>
                          <a:cxnLst>
                            <a:cxn ang="0">
                              <a:pos x="37" y="0"/>
                            </a:cxn>
                            <a:cxn ang="0">
                              <a:pos x="79" y="0"/>
                            </a:cxn>
                            <a:cxn ang="0">
                              <a:pos x="78" y="108"/>
                            </a:cxn>
                            <a:cxn ang="0">
                              <a:pos x="37" y="107"/>
                            </a:cxn>
                            <a:cxn ang="0">
                              <a:pos x="35" y="107"/>
                            </a:cxn>
                            <a:cxn ang="0">
                              <a:pos x="34" y="107"/>
                            </a:cxn>
                            <a:cxn ang="0">
                              <a:pos x="32" y="106"/>
                            </a:cxn>
                            <a:cxn ang="0">
                              <a:pos x="30" y="106"/>
                            </a:cxn>
                            <a:cxn ang="0">
                              <a:pos x="27" y="105"/>
                            </a:cxn>
                            <a:cxn ang="0">
                              <a:pos x="25" y="104"/>
                            </a:cxn>
                            <a:cxn ang="0">
                              <a:pos x="23" y="102"/>
                            </a:cxn>
                            <a:cxn ang="0">
                              <a:pos x="21" y="101"/>
                            </a:cxn>
                            <a:cxn ang="0">
                              <a:pos x="20" y="100"/>
                            </a:cxn>
                            <a:cxn ang="0">
                              <a:pos x="18" y="99"/>
                            </a:cxn>
                            <a:cxn ang="0">
                              <a:pos x="17" y="98"/>
                            </a:cxn>
                            <a:cxn ang="0">
                              <a:pos x="15" y="96"/>
                            </a:cxn>
                            <a:cxn ang="0">
                              <a:pos x="14" y="94"/>
                            </a:cxn>
                            <a:cxn ang="0">
                              <a:pos x="12" y="92"/>
                            </a:cxn>
                            <a:cxn ang="0">
                              <a:pos x="11" y="91"/>
                            </a:cxn>
                            <a:cxn ang="0">
                              <a:pos x="10" y="90"/>
                            </a:cxn>
                            <a:cxn ang="0">
                              <a:pos x="9" y="87"/>
                            </a:cxn>
                            <a:cxn ang="0">
                              <a:pos x="7" y="85"/>
                            </a:cxn>
                            <a:cxn ang="0">
                              <a:pos x="6" y="81"/>
                            </a:cxn>
                            <a:cxn ang="0">
                              <a:pos x="4" y="79"/>
                            </a:cxn>
                            <a:cxn ang="0">
                              <a:pos x="3" y="75"/>
                            </a:cxn>
                            <a:cxn ang="0">
                              <a:pos x="2" y="71"/>
                            </a:cxn>
                            <a:cxn ang="0">
                              <a:pos x="1" y="67"/>
                            </a:cxn>
                            <a:cxn ang="0">
                              <a:pos x="1" y="63"/>
                            </a:cxn>
                            <a:cxn ang="0">
                              <a:pos x="0" y="59"/>
                            </a:cxn>
                            <a:cxn ang="0">
                              <a:pos x="0" y="54"/>
                            </a:cxn>
                            <a:cxn ang="0">
                              <a:pos x="0" y="47"/>
                            </a:cxn>
                            <a:cxn ang="0">
                              <a:pos x="1" y="40"/>
                            </a:cxn>
                            <a:cxn ang="0">
                              <a:pos x="2" y="36"/>
                            </a:cxn>
                            <a:cxn ang="0">
                              <a:pos x="3" y="31"/>
                            </a:cxn>
                            <a:cxn ang="0">
                              <a:pos x="5" y="28"/>
                            </a:cxn>
                            <a:cxn ang="0">
                              <a:pos x="6" y="25"/>
                            </a:cxn>
                            <a:cxn ang="0">
                              <a:pos x="8" y="21"/>
                            </a:cxn>
                            <a:cxn ang="0">
                              <a:pos x="10" y="17"/>
                            </a:cxn>
                            <a:cxn ang="0">
                              <a:pos x="13" y="14"/>
                            </a:cxn>
                            <a:cxn ang="0">
                              <a:pos x="15" y="12"/>
                            </a:cxn>
                            <a:cxn ang="0">
                              <a:pos x="16" y="10"/>
                            </a:cxn>
                            <a:cxn ang="0">
                              <a:pos x="17" y="9"/>
                            </a:cxn>
                            <a:cxn ang="0">
                              <a:pos x="19" y="8"/>
                            </a:cxn>
                            <a:cxn ang="0">
                              <a:pos x="20" y="7"/>
                            </a:cxn>
                            <a:cxn ang="0">
                              <a:pos x="22" y="6"/>
                            </a:cxn>
                            <a:cxn ang="0">
                              <a:pos x="23" y="5"/>
                            </a:cxn>
                            <a:cxn ang="0">
                              <a:pos x="25" y="4"/>
                            </a:cxn>
                            <a:cxn ang="0">
                              <a:pos x="27" y="3"/>
                            </a:cxn>
                            <a:cxn ang="0">
                              <a:pos x="28" y="2"/>
                            </a:cxn>
                            <a:cxn ang="0">
                              <a:pos x="30" y="2"/>
                            </a:cxn>
                            <a:cxn ang="0">
                              <a:pos x="31" y="1"/>
                            </a:cxn>
                            <a:cxn ang="0">
                              <a:pos x="33" y="1"/>
                            </a:cxn>
                            <a:cxn ang="0">
                              <a:pos x="34" y="0"/>
                            </a:cxn>
                            <a:cxn ang="0">
                              <a:pos x="35" y="0"/>
                            </a:cxn>
                            <a:cxn ang="0">
                              <a:pos x="37" y="0"/>
                            </a:cxn>
                          </a:cxnLst>
                          <a:rect l="txL" t="txT" r="txR" b="txB"/>
                          <a:pathLst>
                            <a:path w="80" h="109">
                              <a:moveTo>
                                <a:pt x="37" y="0"/>
                              </a:moveTo>
                              <a:lnTo>
                                <a:pt x="79" y="0"/>
                              </a:lnTo>
                              <a:lnTo>
                                <a:pt x="78" y="108"/>
                              </a:lnTo>
                              <a:lnTo>
                                <a:pt x="37" y="107"/>
                              </a:lnTo>
                              <a:lnTo>
                                <a:pt x="35" y="107"/>
                              </a:lnTo>
                              <a:lnTo>
                                <a:pt x="34" y="107"/>
                              </a:lnTo>
                              <a:lnTo>
                                <a:pt x="32" y="106"/>
                              </a:lnTo>
                              <a:lnTo>
                                <a:pt x="30" y="106"/>
                              </a:lnTo>
                              <a:lnTo>
                                <a:pt x="27" y="105"/>
                              </a:lnTo>
                              <a:lnTo>
                                <a:pt x="25" y="104"/>
                              </a:lnTo>
                              <a:lnTo>
                                <a:pt x="23" y="102"/>
                              </a:lnTo>
                              <a:lnTo>
                                <a:pt x="21" y="101"/>
                              </a:lnTo>
                              <a:lnTo>
                                <a:pt x="20" y="100"/>
                              </a:lnTo>
                              <a:lnTo>
                                <a:pt x="18" y="99"/>
                              </a:lnTo>
                              <a:lnTo>
                                <a:pt x="17" y="98"/>
                              </a:lnTo>
                              <a:lnTo>
                                <a:pt x="15" y="96"/>
                              </a:lnTo>
                              <a:lnTo>
                                <a:pt x="14" y="94"/>
                              </a:lnTo>
                              <a:lnTo>
                                <a:pt x="12" y="92"/>
                              </a:lnTo>
                              <a:lnTo>
                                <a:pt x="11" y="91"/>
                              </a:lnTo>
                              <a:lnTo>
                                <a:pt x="10" y="90"/>
                              </a:lnTo>
                              <a:lnTo>
                                <a:pt x="9" y="87"/>
                              </a:lnTo>
                              <a:lnTo>
                                <a:pt x="7" y="85"/>
                              </a:lnTo>
                              <a:lnTo>
                                <a:pt x="6" y="81"/>
                              </a:lnTo>
                              <a:lnTo>
                                <a:pt x="4" y="79"/>
                              </a:lnTo>
                              <a:lnTo>
                                <a:pt x="3" y="75"/>
                              </a:lnTo>
                              <a:lnTo>
                                <a:pt x="2" y="71"/>
                              </a:lnTo>
                              <a:lnTo>
                                <a:pt x="1" y="67"/>
                              </a:lnTo>
                              <a:lnTo>
                                <a:pt x="1" y="63"/>
                              </a:lnTo>
                              <a:lnTo>
                                <a:pt x="0" y="59"/>
                              </a:lnTo>
                              <a:lnTo>
                                <a:pt x="0" y="54"/>
                              </a:lnTo>
                              <a:lnTo>
                                <a:pt x="0" y="47"/>
                              </a:lnTo>
                              <a:lnTo>
                                <a:pt x="1" y="40"/>
                              </a:lnTo>
                              <a:lnTo>
                                <a:pt x="2" y="36"/>
                              </a:lnTo>
                              <a:lnTo>
                                <a:pt x="3" y="31"/>
                              </a:lnTo>
                              <a:lnTo>
                                <a:pt x="5" y="28"/>
                              </a:lnTo>
                              <a:lnTo>
                                <a:pt x="6" y="25"/>
                              </a:lnTo>
                              <a:lnTo>
                                <a:pt x="8" y="21"/>
                              </a:lnTo>
                              <a:lnTo>
                                <a:pt x="10" y="17"/>
                              </a:lnTo>
                              <a:lnTo>
                                <a:pt x="13" y="14"/>
                              </a:lnTo>
                              <a:lnTo>
                                <a:pt x="15" y="12"/>
                              </a:lnTo>
                              <a:lnTo>
                                <a:pt x="16" y="10"/>
                              </a:lnTo>
                              <a:lnTo>
                                <a:pt x="17" y="9"/>
                              </a:lnTo>
                              <a:lnTo>
                                <a:pt x="19" y="8"/>
                              </a:lnTo>
                              <a:lnTo>
                                <a:pt x="20" y="7"/>
                              </a:lnTo>
                              <a:lnTo>
                                <a:pt x="22" y="6"/>
                              </a:lnTo>
                              <a:lnTo>
                                <a:pt x="23" y="5"/>
                              </a:lnTo>
                              <a:lnTo>
                                <a:pt x="25" y="4"/>
                              </a:lnTo>
                              <a:lnTo>
                                <a:pt x="27" y="3"/>
                              </a:lnTo>
                              <a:lnTo>
                                <a:pt x="28" y="2"/>
                              </a:lnTo>
                              <a:lnTo>
                                <a:pt x="30" y="2"/>
                              </a:lnTo>
                              <a:lnTo>
                                <a:pt x="31" y="1"/>
                              </a:lnTo>
                              <a:lnTo>
                                <a:pt x="33" y="1"/>
                              </a:lnTo>
                              <a:lnTo>
                                <a:pt x="34" y="0"/>
                              </a:lnTo>
                              <a:lnTo>
                                <a:pt x="35" y="0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grpSp>
                      <p:nvGrpSpPr>
                        <p:cNvPr id="148818" name="Group 210"/>
                        <p:cNvGrpSpPr/>
                        <p:nvPr/>
                      </p:nvGrpSpPr>
                      <p:grpSpPr>
                        <a:xfrm>
                          <a:off x="2463" y="2909"/>
                          <a:ext cx="46" cy="64"/>
                          <a:chOff x="2463" y="2909"/>
                          <a:chExt cx="46" cy="64"/>
                        </a:xfrm>
                      </p:grpSpPr>
                      <p:sp>
                        <p:nvSpPr>
                          <p:cNvPr id="148819" name="Oval 211"/>
                          <p:cNvSpPr/>
                          <p:nvPr/>
                        </p:nvSpPr>
                        <p:spPr>
                          <a:xfrm>
                            <a:off x="2463" y="2909"/>
                            <a:ext cx="46" cy="64"/>
                          </a:xfrm>
                          <a:prstGeom prst="ellipse">
                            <a:avLst/>
                          </a:prstGeom>
                          <a:solidFill>
                            <a:srgbClr val="60606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20" name="Oval 212"/>
                          <p:cNvSpPr/>
                          <p:nvPr/>
                        </p:nvSpPr>
                        <p:spPr>
                          <a:xfrm>
                            <a:off x="2463" y="2911"/>
                            <a:ext cx="43" cy="60"/>
                          </a:xfrm>
                          <a:prstGeom prst="ellipse">
                            <a:avLst/>
                          </a:prstGeom>
                          <a:solidFill>
                            <a:srgbClr val="40404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821" name="Oval 213"/>
                          <p:cNvSpPr/>
                          <p:nvPr/>
                        </p:nvSpPr>
                        <p:spPr>
                          <a:xfrm>
                            <a:off x="2485" y="2937"/>
                            <a:ext cx="6" cy="9"/>
                          </a:xfrm>
                          <a:prstGeom prst="ellipse">
                            <a:avLst/>
                          </a:prstGeom>
                          <a:solidFill>
                            <a:srgbClr val="202020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48795" name="Group 214"/>
                <p:cNvGrpSpPr/>
                <p:nvPr/>
              </p:nvGrpSpPr>
              <p:grpSpPr>
                <a:xfrm>
                  <a:off x="2354" y="2878"/>
                  <a:ext cx="379" cy="104"/>
                  <a:chOff x="2354" y="2878"/>
                  <a:chExt cx="379" cy="104"/>
                </a:xfrm>
              </p:grpSpPr>
              <p:grpSp>
                <p:nvGrpSpPr>
                  <p:cNvPr id="148805" name="Group 215"/>
                  <p:cNvGrpSpPr/>
                  <p:nvPr/>
                </p:nvGrpSpPr>
                <p:grpSpPr>
                  <a:xfrm>
                    <a:off x="2647" y="2885"/>
                    <a:ext cx="86" cy="97"/>
                    <a:chOff x="2647" y="2885"/>
                    <a:chExt cx="86" cy="97"/>
                  </a:xfrm>
                </p:grpSpPr>
                <p:sp>
                  <p:nvSpPr>
                    <p:cNvPr id="148809" name="Freeform 216"/>
                    <p:cNvSpPr/>
                    <p:nvPr/>
                  </p:nvSpPr>
                  <p:spPr>
                    <a:xfrm>
                      <a:off x="2647" y="2885"/>
                      <a:ext cx="86" cy="97"/>
                    </a:xfrm>
                    <a:custGeom>
                      <a:avLst/>
                      <a:gdLst>
                        <a:gd name="txL" fmla="*/ 0 w 86"/>
                        <a:gd name="txT" fmla="*/ 0 h 97"/>
                        <a:gd name="txR" fmla="*/ 86 w 86"/>
                        <a:gd name="txB" fmla="*/ 97 h 97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85" y="1"/>
                        </a:cxn>
                        <a:cxn ang="0">
                          <a:pos x="85" y="96"/>
                        </a:cxn>
                        <a:cxn ang="0">
                          <a:pos x="1" y="94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6" h="97">
                          <a:moveTo>
                            <a:pt x="0" y="0"/>
                          </a:moveTo>
                          <a:lnTo>
                            <a:pt x="85" y="1"/>
                          </a:lnTo>
                          <a:lnTo>
                            <a:pt x="85" y="96"/>
                          </a:lnTo>
                          <a:lnTo>
                            <a:pt x="1" y="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10" name="Freeform 217"/>
                    <p:cNvSpPr/>
                    <p:nvPr/>
                  </p:nvSpPr>
                  <p:spPr>
                    <a:xfrm>
                      <a:off x="2647" y="2885"/>
                      <a:ext cx="86" cy="66"/>
                    </a:xfrm>
                    <a:custGeom>
                      <a:avLst/>
                      <a:gdLst>
                        <a:gd name="txL" fmla="*/ 0 w 86"/>
                        <a:gd name="txT" fmla="*/ 0 h 66"/>
                        <a:gd name="txR" fmla="*/ 86 w 86"/>
                        <a:gd name="txB" fmla="*/ 66 h 66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85" y="1"/>
                        </a:cxn>
                        <a:cxn ang="0">
                          <a:pos x="85" y="65"/>
                        </a:cxn>
                        <a:cxn ang="0">
                          <a:pos x="1" y="61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6" h="66">
                          <a:moveTo>
                            <a:pt x="0" y="0"/>
                          </a:moveTo>
                          <a:lnTo>
                            <a:pt x="85" y="1"/>
                          </a:lnTo>
                          <a:lnTo>
                            <a:pt x="85" y="65"/>
                          </a:lnTo>
                          <a:lnTo>
                            <a:pt x="1" y="6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  <p:grpSp>
                <p:nvGrpSpPr>
                  <p:cNvPr id="148806" name="Group 218"/>
                  <p:cNvGrpSpPr/>
                  <p:nvPr/>
                </p:nvGrpSpPr>
                <p:grpSpPr>
                  <a:xfrm>
                    <a:off x="2354" y="2878"/>
                    <a:ext cx="81" cy="85"/>
                    <a:chOff x="2354" y="2878"/>
                    <a:chExt cx="81" cy="85"/>
                  </a:xfrm>
                </p:grpSpPr>
                <p:sp>
                  <p:nvSpPr>
                    <p:cNvPr id="148807" name="Freeform 219"/>
                    <p:cNvSpPr/>
                    <p:nvPr/>
                  </p:nvSpPr>
                  <p:spPr>
                    <a:xfrm>
                      <a:off x="2354" y="2878"/>
                      <a:ext cx="81" cy="85"/>
                    </a:xfrm>
                    <a:custGeom>
                      <a:avLst/>
                      <a:gdLst>
                        <a:gd name="txL" fmla="*/ 0 w 81"/>
                        <a:gd name="txT" fmla="*/ 0 h 85"/>
                        <a:gd name="txR" fmla="*/ 81 w 81"/>
                        <a:gd name="txB" fmla="*/ 85 h 85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80" y="1"/>
                        </a:cxn>
                        <a:cxn ang="0">
                          <a:pos x="80" y="84"/>
                        </a:cxn>
                        <a:cxn ang="0">
                          <a:pos x="0" y="82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1" h="85">
                          <a:moveTo>
                            <a:pt x="0" y="0"/>
                          </a:moveTo>
                          <a:lnTo>
                            <a:pt x="80" y="1"/>
                          </a:lnTo>
                          <a:lnTo>
                            <a:pt x="80" y="84"/>
                          </a:lnTo>
                          <a:lnTo>
                            <a:pt x="0" y="8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8" name="Freeform 220"/>
                    <p:cNvSpPr/>
                    <p:nvPr/>
                  </p:nvSpPr>
                  <p:spPr>
                    <a:xfrm>
                      <a:off x="2354" y="2878"/>
                      <a:ext cx="81" cy="46"/>
                    </a:xfrm>
                    <a:custGeom>
                      <a:avLst/>
                      <a:gdLst>
                        <a:gd name="txL" fmla="*/ 0 w 81"/>
                        <a:gd name="txT" fmla="*/ 0 h 46"/>
                        <a:gd name="txR" fmla="*/ 81 w 81"/>
                        <a:gd name="txB" fmla="*/ 46 h 46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80" y="1"/>
                        </a:cxn>
                        <a:cxn ang="0">
                          <a:pos x="80" y="45"/>
                        </a:cxn>
                        <a:cxn ang="0">
                          <a:pos x="0" y="40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1" h="46">
                          <a:moveTo>
                            <a:pt x="0" y="0"/>
                          </a:moveTo>
                          <a:lnTo>
                            <a:pt x="80" y="1"/>
                          </a:lnTo>
                          <a:lnTo>
                            <a:pt x="80" y="45"/>
                          </a:lnTo>
                          <a:lnTo>
                            <a:pt x="0" y="4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</p:grpSp>
            <p:grpSp>
              <p:nvGrpSpPr>
                <p:cNvPr id="148796" name="Group 221"/>
                <p:cNvGrpSpPr/>
                <p:nvPr/>
              </p:nvGrpSpPr>
              <p:grpSpPr>
                <a:xfrm>
                  <a:off x="2381" y="2881"/>
                  <a:ext cx="292" cy="51"/>
                  <a:chOff x="2381" y="2881"/>
                  <a:chExt cx="292" cy="51"/>
                </a:xfrm>
              </p:grpSpPr>
              <p:sp>
                <p:nvSpPr>
                  <p:cNvPr id="148797" name="Freeform 222"/>
                  <p:cNvSpPr/>
                  <p:nvPr/>
                </p:nvSpPr>
                <p:spPr>
                  <a:xfrm>
                    <a:off x="2381" y="2881"/>
                    <a:ext cx="285" cy="51"/>
                  </a:xfrm>
                  <a:custGeom>
                    <a:avLst/>
                    <a:gdLst>
                      <a:gd name="txL" fmla="*/ 0 w 285"/>
                      <a:gd name="txT" fmla="*/ 0 h 51"/>
                      <a:gd name="txR" fmla="*/ 285 w 285"/>
                      <a:gd name="txB" fmla="*/ 51 h 51"/>
                    </a:gdLst>
                    <a:ahLst/>
                    <a:cxnLst>
                      <a:cxn ang="0">
                        <a:pos x="41" y="0"/>
                      </a:cxn>
                      <a:cxn ang="0">
                        <a:pos x="60" y="1"/>
                      </a:cxn>
                      <a:cxn ang="0">
                        <a:pos x="60" y="25"/>
                      </a:cxn>
                      <a:cxn ang="0">
                        <a:pos x="225" y="29"/>
                      </a:cxn>
                      <a:cxn ang="0">
                        <a:pos x="225" y="3"/>
                      </a:cxn>
                      <a:cxn ang="0">
                        <a:pos x="244" y="4"/>
                      </a:cxn>
                      <a:cxn ang="0">
                        <a:pos x="244" y="29"/>
                      </a:cxn>
                      <a:cxn ang="0">
                        <a:pos x="284" y="30"/>
                      </a:cxn>
                      <a:cxn ang="0">
                        <a:pos x="284" y="50"/>
                      </a:cxn>
                      <a:cxn ang="0">
                        <a:pos x="0" y="43"/>
                      </a:cxn>
                      <a:cxn ang="0">
                        <a:pos x="0" y="25"/>
                      </a:cxn>
                      <a:cxn ang="0">
                        <a:pos x="41" y="26"/>
                      </a:cxn>
                      <a:cxn ang="0">
                        <a:pos x="41" y="0"/>
                      </a:cxn>
                    </a:cxnLst>
                    <a:rect l="txL" t="txT" r="txR" b="txB"/>
                    <a:pathLst>
                      <a:path w="285" h="51">
                        <a:moveTo>
                          <a:pt x="41" y="0"/>
                        </a:moveTo>
                        <a:lnTo>
                          <a:pt x="60" y="1"/>
                        </a:lnTo>
                        <a:lnTo>
                          <a:pt x="60" y="25"/>
                        </a:lnTo>
                        <a:lnTo>
                          <a:pt x="225" y="29"/>
                        </a:lnTo>
                        <a:lnTo>
                          <a:pt x="225" y="3"/>
                        </a:lnTo>
                        <a:lnTo>
                          <a:pt x="244" y="4"/>
                        </a:lnTo>
                        <a:lnTo>
                          <a:pt x="244" y="29"/>
                        </a:lnTo>
                        <a:lnTo>
                          <a:pt x="284" y="30"/>
                        </a:lnTo>
                        <a:lnTo>
                          <a:pt x="284" y="50"/>
                        </a:lnTo>
                        <a:lnTo>
                          <a:pt x="0" y="43"/>
                        </a:lnTo>
                        <a:lnTo>
                          <a:pt x="0" y="25"/>
                        </a:lnTo>
                        <a:lnTo>
                          <a:pt x="41" y="26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grpSp>
                <p:nvGrpSpPr>
                  <p:cNvPr id="148798" name="Group 223"/>
                  <p:cNvGrpSpPr/>
                  <p:nvPr/>
                </p:nvGrpSpPr>
                <p:grpSpPr>
                  <a:xfrm>
                    <a:off x="2381" y="2881"/>
                    <a:ext cx="292" cy="51"/>
                    <a:chOff x="2381" y="2881"/>
                    <a:chExt cx="292" cy="51"/>
                  </a:xfrm>
                </p:grpSpPr>
                <p:sp>
                  <p:nvSpPr>
                    <p:cNvPr id="148799" name="Freeform 224"/>
                    <p:cNvSpPr/>
                    <p:nvPr/>
                  </p:nvSpPr>
                  <p:spPr>
                    <a:xfrm>
                      <a:off x="2443" y="2881"/>
                      <a:ext cx="8" cy="27"/>
                    </a:xfrm>
                    <a:custGeom>
                      <a:avLst/>
                      <a:gdLst>
                        <a:gd name="txL" fmla="*/ 0 w 8"/>
                        <a:gd name="txT" fmla="*/ 0 h 27"/>
                        <a:gd name="txR" fmla="*/ 8 w 8"/>
                        <a:gd name="txB" fmla="*/ 27 h 27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7" y="1"/>
                        </a:cxn>
                        <a:cxn ang="0">
                          <a:pos x="7" y="23"/>
                        </a:cxn>
                        <a:cxn ang="0">
                          <a:pos x="0" y="26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8" h="27">
                          <a:moveTo>
                            <a:pt x="0" y="0"/>
                          </a:moveTo>
                          <a:lnTo>
                            <a:pt x="7" y="1"/>
                          </a:lnTo>
                          <a:lnTo>
                            <a:pt x="7" y="23"/>
                          </a:lnTo>
                          <a:lnTo>
                            <a:pt x="0" y="2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0" name="Freeform 225"/>
                    <p:cNvSpPr/>
                    <p:nvPr/>
                  </p:nvSpPr>
                  <p:spPr>
                    <a:xfrm>
                      <a:off x="2381" y="2903"/>
                      <a:ext cx="43" cy="5"/>
                    </a:xfrm>
                    <a:custGeom>
                      <a:avLst/>
                      <a:gdLst>
                        <a:gd name="txL" fmla="*/ 0 w 43"/>
                        <a:gd name="txT" fmla="*/ 0 h 5"/>
                        <a:gd name="txR" fmla="*/ 43 w 43"/>
                        <a:gd name="txB" fmla="*/ 5 h 5"/>
                      </a:gdLst>
                      <a:ahLst/>
                      <a:cxnLst>
                        <a:cxn ang="0">
                          <a:pos x="0" y="4"/>
                        </a:cxn>
                        <a:cxn ang="0">
                          <a:pos x="42" y="4"/>
                        </a:cxn>
                        <a:cxn ang="0">
                          <a:pos x="42" y="0"/>
                        </a:cxn>
                        <a:cxn ang="0">
                          <a:pos x="8" y="0"/>
                        </a:cxn>
                        <a:cxn ang="0">
                          <a:pos x="0" y="4"/>
                        </a:cxn>
                      </a:cxnLst>
                      <a:rect l="txL" t="txT" r="txR" b="txB"/>
                      <a:pathLst>
                        <a:path w="43" h="5">
                          <a:moveTo>
                            <a:pt x="0" y="4"/>
                          </a:moveTo>
                          <a:lnTo>
                            <a:pt x="42" y="4"/>
                          </a:lnTo>
                          <a:lnTo>
                            <a:pt x="42" y="0"/>
                          </a:lnTo>
                          <a:lnTo>
                            <a:pt x="8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1" name="Freeform 226"/>
                    <p:cNvSpPr/>
                    <p:nvPr/>
                  </p:nvSpPr>
                  <p:spPr>
                    <a:xfrm>
                      <a:off x="2443" y="2905"/>
                      <a:ext cx="161" cy="6"/>
                    </a:xfrm>
                    <a:custGeom>
                      <a:avLst/>
                      <a:gdLst>
                        <a:gd name="txL" fmla="*/ 0 w 161"/>
                        <a:gd name="txT" fmla="*/ 0 h 6"/>
                        <a:gd name="txR" fmla="*/ 161 w 161"/>
                        <a:gd name="txB" fmla="*/ 6 h 6"/>
                      </a:gdLst>
                      <a:ahLst/>
                      <a:cxnLst>
                        <a:cxn ang="0">
                          <a:pos x="0" y="3"/>
                        </a:cxn>
                        <a:cxn ang="0">
                          <a:pos x="9" y="0"/>
                        </a:cxn>
                        <a:cxn ang="0">
                          <a:pos x="160" y="2"/>
                        </a:cxn>
                        <a:cxn ang="0">
                          <a:pos x="160" y="5"/>
                        </a:cxn>
                        <a:cxn ang="0">
                          <a:pos x="0" y="3"/>
                        </a:cxn>
                      </a:cxnLst>
                      <a:rect l="txL" t="txT" r="txR" b="txB"/>
                      <a:pathLst>
                        <a:path w="161" h="6">
                          <a:moveTo>
                            <a:pt x="0" y="3"/>
                          </a:moveTo>
                          <a:lnTo>
                            <a:pt x="9" y="0"/>
                          </a:lnTo>
                          <a:lnTo>
                            <a:pt x="160" y="2"/>
                          </a:lnTo>
                          <a:lnTo>
                            <a:pt x="160" y="5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2" name="Freeform 227"/>
                    <p:cNvSpPr/>
                    <p:nvPr/>
                  </p:nvSpPr>
                  <p:spPr>
                    <a:xfrm>
                      <a:off x="2623" y="2885"/>
                      <a:ext cx="12" cy="27"/>
                    </a:xfrm>
                    <a:custGeom>
                      <a:avLst/>
                      <a:gdLst>
                        <a:gd name="txL" fmla="*/ 0 w 12"/>
                        <a:gd name="txT" fmla="*/ 0 h 27"/>
                        <a:gd name="txR" fmla="*/ 12 w 12"/>
                        <a:gd name="txB" fmla="*/ 27 h 27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11" y="0"/>
                        </a:cxn>
                        <a:cxn ang="0">
                          <a:pos x="11" y="22"/>
                        </a:cxn>
                        <a:cxn ang="0">
                          <a:pos x="0" y="26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12" h="27">
                          <a:moveTo>
                            <a:pt x="0" y="0"/>
                          </a:moveTo>
                          <a:lnTo>
                            <a:pt x="11" y="0"/>
                          </a:lnTo>
                          <a:lnTo>
                            <a:pt x="11" y="22"/>
                          </a:lnTo>
                          <a:lnTo>
                            <a:pt x="0" y="2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3" name="Freeform 228"/>
                    <p:cNvSpPr/>
                    <p:nvPr/>
                  </p:nvSpPr>
                  <p:spPr>
                    <a:xfrm>
                      <a:off x="2625" y="2907"/>
                      <a:ext cx="48" cy="5"/>
                    </a:xfrm>
                    <a:custGeom>
                      <a:avLst/>
                      <a:gdLst>
                        <a:gd name="txL" fmla="*/ 0 w 48"/>
                        <a:gd name="txT" fmla="*/ 0 h 5"/>
                        <a:gd name="txR" fmla="*/ 48 w 48"/>
                        <a:gd name="txB" fmla="*/ 5 h 5"/>
                      </a:gdLst>
                      <a:ahLst/>
                      <a:cxnLst>
                        <a:cxn ang="0">
                          <a:pos x="0" y="4"/>
                        </a:cxn>
                        <a:cxn ang="0">
                          <a:pos x="8" y="0"/>
                        </a:cxn>
                        <a:cxn ang="0">
                          <a:pos x="47" y="1"/>
                        </a:cxn>
                        <a:cxn ang="0">
                          <a:pos x="38" y="4"/>
                        </a:cxn>
                        <a:cxn ang="0">
                          <a:pos x="0" y="4"/>
                        </a:cxn>
                      </a:cxnLst>
                      <a:rect l="txL" t="txT" r="txR" b="txB"/>
                      <a:pathLst>
                        <a:path w="48" h="5">
                          <a:moveTo>
                            <a:pt x="0" y="4"/>
                          </a:moveTo>
                          <a:lnTo>
                            <a:pt x="8" y="0"/>
                          </a:lnTo>
                          <a:lnTo>
                            <a:pt x="47" y="1"/>
                          </a:lnTo>
                          <a:lnTo>
                            <a:pt x="38" y="4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804" name="Freeform 229"/>
                    <p:cNvSpPr/>
                    <p:nvPr/>
                  </p:nvSpPr>
                  <p:spPr>
                    <a:xfrm>
                      <a:off x="2665" y="2909"/>
                      <a:ext cx="8" cy="23"/>
                    </a:xfrm>
                    <a:custGeom>
                      <a:avLst/>
                      <a:gdLst>
                        <a:gd name="txL" fmla="*/ 0 w 8"/>
                        <a:gd name="txT" fmla="*/ 0 h 23"/>
                        <a:gd name="txR" fmla="*/ 8 w 8"/>
                        <a:gd name="txB" fmla="*/ 23 h 23"/>
                      </a:gdLst>
                      <a:ahLst/>
                      <a:cxnLst>
                        <a:cxn ang="0">
                          <a:pos x="7" y="0"/>
                        </a:cxn>
                        <a:cxn ang="0">
                          <a:pos x="0" y="3"/>
                        </a:cxn>
                        <a:cxn ang="0">
                          <a:pos x="0" y="22"/>
                        </a:cxn>
                        <a:cxn ang="0">
                          <a:pos x="7" y="18"/>
                        </a:cxn>
                        <a:cxn ang="0">
                          <a:pos x="7" y="0"/>
                        </a:cxn>
                      </a:cxnLst>
                      <a:rect l="txL" t="txT" r="txR" b="txB"/>
                      <a:pathLst>
                        <a:path w="8" h="23">
                          <a:moveTo>
                            <a:pt x="7" y="0"/>
                          </a:moveTo>
                          <a:lnTo>
                            <a:pt x="0" y="3"/>
                          </a:lnTo>
                          <a:lnTo>
                            <a:pt x="0" y="22"/>
                          </a:lnTo>
                          <a:lnTo>
                            <a:pt x="7" y="18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</p:grpSp>
          </p:grpSp>
          <p:grpSp>
            <p:nvGrpSpPr>
              <p:cNvPr id="148770" name="Group 230"/>
              <p:cNvGrpSpPr/>
              <p:nvPr/>
            </p:nvGrpSpPr>
            <p:grpSpPr>
              <a:xfrm>
                <a:off x="2485" y="2853"/>
                <a:ext cx="79" cy="33"/>
                <a:chOff x="2485" y="2853"/>
                <a:chExt cx="79" cy="33"/>
              </a:xfrm>
            </p:grpSpPr>
            <p:sp>
              <p:nvSpPr>
                <p:cNvPr id="148771" name="Freeform 231"/>
                <p:cNvSpPr/>
                <p:nvPr/>
              </p:nvSpPr>
              <p:spPr>
                <a:xfrm>
                  <a:off x="2485" y="2857"/>
                  <a:ext cx="79" cy="29"/>
                </a:xfrm>
                <a:custGeom>
                  <a:avLst/>
                  <a:gdLst>
                    <a:gd name="txL" fmla="*/ 0 w 79"/>
                    <a:gd name="txT" fmla="*/ 0 h 29"/>
                    <a:gd name="txR" fmla="*/ 79 w 79"/>
                    <a:gd name="txB" fmla="*/ 29 h 29"/>
                  </a:gdLst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8"/>
                    </a:cxn>
                    <a:cxn ang="0">
                      <a:pos x="0" y="2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79" h="2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8"/>
                      </a:ln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  <p:grpSp>
              <p:nvGrpSpPr>
                <p:cNvPr id="148772" name="Group 232"/>
                <p:cNvGrpSpPr/>
                <p:nvPr/>
              </p:nvGrpSpPr>
              <p:grpSpPr>
                <a:xfrm>
                  <a:off x="2497" y="2860"/>
                  <a:ext cx="58" cy="19"/>
                  <a:chOff x="2497" y="2860"/>
                  <a:chExt cx="58" cy="19"/>
                </a:xfrm>
              </p:grpSpPr>
              <p:grpSp>
                <p:nvGrpSpPr>
                  <p:cNvPr id="148776" name="Group 233"/>
                  <p:cNvGrpSpPr/>
                  <p:nvPr/>
                </p:nvGrpSpPr>
                <p:grpSpPr>
                  <a:xfrm>
                    <a:off x="2497" y="2865"/>
                    <a:ext cx="52" cy="10"/>
                    <a:chOff x="2497" y="2865"/>
                    <a:chExt cx="52" cy="10"/>
                  </a:xfrm>
                </p:grpSpPr>
                <p:sp>
                  <p:nvSpPr>
                    <p:cNvPr id="148780" name="Freeform 234"/>
                    <p:cNvSpPr/>
                    <p:nvPr/>
                  </p:nvSpPr>
                  <p:spPr>
                    <a:xfrm>
                      <a:off x="2540" y="2865"/>
                      <a:ext cx="9" cy="9"/>
                    </a:xfrm>
                    <a:custGeom>
                      <a:avLst/>
                      <a:gdLst>
                        <a:gd name="txL" fmla="*/ 0 w 9"/>
                        <a:gd name="txT" fmla="*/ 0 h 9"/>
                        <a:gd name="txR" fmla="*/ 9 w 9"/>
                        <a:gd name="txB" fmla="*/ 9 h 9"/>
                      </a:gdLst>
                      <a:ahLst/>
                      <a:cxnLst>
                        <a:cxn ang="0">
                          <a:pos x="2" y="0"/>
                        </a:cxn>
                        <a:cxn ang="0">
                          <a:pos x="6" y="0"/>
                        </a:cxn>
                        <a:cxn ang="0">
                          <a:pos x="8" y="1"/>
                        </a:cxn>
                        <a:cxn ang="0">
                          <a:pos x="8" y="3"/>
                        </a:cxn>
                        <a:cxn ang="0">
                          <a:pos x="6" y="4"/>
                        </a:cxn>
                        <a:cxn ang="0">
                          <a:pos x="8" y="5"/>
                        </a:cxn>
                        <a:cxn ang="0">
                          <a:pos x="8" y="7"/>
                        </a:cxn>
                        <a:cxn ang="0">
                          <a:pos x="6" y="8"/>
                        </a:cxn>
                        <a:cxn ang="0">
                          <a:pos x="2" y="8"/>
                        </a:cxn>
                        <a:cxn ang="0">
                          <a:pos x="0" y="7"/>
                        </a:cxn>
                        <a:cxn ang="0">
                          <a:pos x="0" y="6"/>
                        </a:cxn>
                        <a:cxn ang="0">
                          <a:pos x="3" y="6"/>
                        </a:cxn>
                        <a:cxn ang="0">
                          <a:pos x="3" y="7"/>
                        </a:cxn>
                        <a:cxn ang="0">
                          <a:pos x="5" y="7"/>
                        </a:cxn>
                        <a:cxn ang="0">
                          <a:pos x="5" y="5"/>
                        </a:cxn>
                        <a:cxn ang="0">
                          <a:pos x="3" y="5"/>
                        </a:cxn>
                        <a:cxn ang="0">
                          <a:pos x="3" y="3"/>
                        </a:cxn>
                        <a:cxn ang="0">
                          <a:pos x="5" y="3"/>
                        </a:cxn>
                        <a:cxn ang="0">
                          <a:pos x="5" y="1"/>
                        </a:cxn>
                        <a:cxn ang="0">
                          <a:pos x="3" y="1"/>
                        </a:cxn>
                        <a:cxn ang="0">
                          <a:pos x="3" y="2"/>
                        </a:cxn>
                        <a:cxn ang="0">
                          <a:pos x="0" y="2"/>
                        </a:cxn>
                        <a:cxn ang="0">
                          <a:pos x="0" y="1"/>
                        </a:cxn>
                        <a:cxn ang="0">
                          <a:pos x="2" y="0"/>
                        </a:cxn>
                      </a:cxnLst>
                      <a:rect l="txL" t="txT" r="txR" b="txB"/>
                      <a:pathLst>
                        <a:path w="9" h="9">
                          <a:moveTo>
                            <a:pt x="2" y="0"/>
                          </a:moveTo>
                          <a:lnTo>
                            <a:pt x="6" y="0"/>
                          </a:lnTo>
                          <a:lnTo>
                            <a:pt x="8" y="1"/>
                          </a:lnTo>
                          <a:lnTo>
                            <a:pt x="8" y="3"/>
                          </a:lnTo>
                          <a:lnTo>
                            <a:pt x="6" y="4"/>
                          </a:lnTo>
                          <a:lnTo>
                            <a:pt x="8" y="5"/>
                          </a:lnTo>
                          <a:lnTo>
                            <a:pt x="8" y="7"/>
                          </a:lnTo>
                          <a:lnTo>
                            <a:pt x="6" y="8"/>
                          </a:lnTo>
                          <a:lnTo>
                            <a:pt x="2" y="8"/>
                          </a:lnTo>
                          <a:lnTo>
                            <a:pt x="0" y="7"/>
                          </a:lnTo>
                          <a:lnTo>
                            <a:pt x="0" y="6"/>
                          </a:lnTo>
                          <a:lnTo>
                            <a:pt x="3" y="6"/>
                          </a:lnTo>
                          <a:lnTo>
                            <a:pt x="3" y="7"/>
                          </a:lnTo>
                          <a:lnTo>
                            <a:pt x="5" y="7"/>
                          </a:lnTo>
                          <a:lnTo>
                            <a:pt x="5" y="5"/>
                          </a:lnTo>
                          <a:lnTo>
                            <a:pt x="3" y="5"/>
                          </a:lnTo>
                          <a:lnTo>
                            <a:pt x="3" y="3"/>
                          </a:lnTo>
                          <a:lnTo>
                            <a:pt x="5" y="3"/>
                          </a:lnTo>
                          <a:lnTo>
                            <a:pt x="5" y="1"/>
                          </a:lnTo>
                          <a:lnTo>
                            <a:pt x="3" y="1"/>
                          </a:lnTo>
                          <a:lnTo>
                            <a:pt x="3" y="2"/>
                          </a:lnTo>
                          <a:lnTo>
                            <a:pt x="0" y="2"/>
                          </a:lnTo>
                          <a:lnTo>
                            <a:pt x="0" y="1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81" name="Freeform 235"/>
                    <p:cNvSpPr/>
                    <p:nvPr/>
                  </p:nvSpPr>
                  <p:spPr>
                    <a:xfrm>
                      <a:off x="2529" y="2865"/>
                      <a:ext cx="10" cy="10"/>
                    </a:xfrm>
                    <a:custGeom>
                      <a:avLst/>
                      <a:gdLst>
                        <a:gd name="txL" fmla="*/ 0 w 10"/>
                        <a:gd name="txT" fmla="*/ 0 h 10"/>
                        <a:gd name="txR" fmla="*/ 10 w 10"/>
                        <a:gd name="txB" fmla="*/ 10 h 1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9" y="0"/>
                        </a:cxn>
                        <a:cxn ang="0">
                          <a:pos x="9" y="2"/>
                        </a:cxn>
                        <a:cxn ang="0">
                          <a:pos x="3" y="2"/>
                        </a:cxn>
                        <a:cxn ang="0">
                          <a:pos x="3" y="3"/>
                        </a:cxn>
                        <a:cxn ang="0">
                          <a:pos x="7" y="3"/>
                        </a:cxn>
                        <a:cxn ang="0">
                          <a:pos x="9" y="4"/>
                        </a:cxn>
                        <a:cxn ang="0">
                          <a:pos x="9" y="8"/>
                        </a:cxn>
                        <a:cxn ang="0">
                          <a:pos x="7" y="9"/>
                        </a:cxn>
                        <a:cxn ang="0">
                          <a:pos x="2" y="9"/>
                        </a:cxn>
                        <a:cxn ang="0">
                          <a:pos x="0" y="8"/>
                        </a:cxn>
                        <a:cxn ang="0">
                          <a:pos x="0" y="6"/>
                        </a:cxn>
                        <a:cxn ang="0">
                          <a:pos x="3" y="6"/>
                        </a:cxn>
                        <a:cxn ang="0">
                          <a:pos x="3" y="7"/>
                        </a:cxn>
                        <a:cxn ang="0">
                          <a:pos x="6" y="7"/>
                        </a:cxn>
                        <a:cxn ang="0">
                          <a:pos x="6" y="5"/>
                        </a:cxn>
                        <a:cxn ang="0">
                          <a:pos x="2" y="5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10" h="1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9" y="2"/>
                          </a:lnTo>
                          <a:lnTo>
                            <a:pt x="3" y="2"/>
                          </a:lnTo>
                          <a:lnTo>
                            <a:pt x="3" y="3"/>
                          </a:lnTo>
                          <a:lnTo>
                            <a:pt x="7" y="3"/>
                          </a:lnTo>
                          <a:lnTo>
                            <a:pt x="9" y="4"/>
                          </a:lnTo>
                          <a:lnTo>
                            <a:pt x="9" y="8"/>
                          </a:lnTo>
                          <a:lnTo>
                            <a:pt x="7" y="9"/>
                          </a:lnTo>
                          <a:lnTo>
                            <a:pt x="2" y="9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3" y="6"/>
                          </a:lnTo>
                          <a:lnTo>
                            <a:pt x="3" y="7"/>
                          </a:lnTo>
                          <a:lnTo>
                            <a:pt x="6" y="7"/>
                          </a:lnTo>
                          <a:lnTo>
                            <a:pt x="6" y="5"/>
                          </a:lnTo>
                          <a:lnTo>
                            <a:pt x="2" y="5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82" name="Freeform 236"/>
                    <p:cNvSpPr/>
                    <p:nvPr/>
                  </p:nvSpPr>
                  <p:spPr>
                    <a:xfrm>
                      <a:off x="2497" y="2865"/>
                      <a:ext cx="9" cy="9"/>
                    </a:xfrm>
                    <a:custGeom>
                      <a:avLst/>
                      <a:gdLst>
                        <a:gd name="txL" fmla="*/ 0 w 9"/>
                        <a:gd name="txT" fmla="*/ 0 h 9"/>
                        <a:gd name="txR" fmla="*/ 9 w 9"/>
                        <a:gd name="txB" fmla="*/ 9 h 9"/>
                      </a:gdLst>
                      <a:ahLst/>
                      <a:cxnLst>
                        <a:cxn ang="0">
                          <a:pos x="2" y="0"/>
                        </a:cxn>
                        <a:cxn ang="0">
                          <a:pos x="6" y="0"/>
                        </a:cxn>
                        <a:cxn ang="0">
                          <a:pos x="8" y="8"/>
                        </a:cxn>
                        <a:cxn ang="0">
                          <a:pos x="5" y="8"/>
                        </a:cxn>
                        <a:cxn ang="0">
                          <a:pos x="5" y="6"/>
                        </a:cxn>
                        <a:cxn ang="0">
                          <a:pos x="5" y="5"/>
                        </a:cxn>
                        <a:cxn ang="0">
                          <a:pos x="4" y="1"/>
                        </a:cxn>
                        <a:cxn ang="0">
                          <a:pos x="3" y="5"/>
                        </a:cxn>
                        <a:cxn ang="0">
                          <a:pos x="5" y="5"/>
                        </a:cxn>
                        <a:cxn ang="0">
                          <a:pos x="5" y="6"/>
                        </a:cxn>
                        <a:cxn ang="0">
                          <a:pos x="3" y="6"/>
                        </a:cxn>
                        <a:cxn ang="0">
                          <a:pos x="3" y="8"/>
                        </a:cxn>
                        <a:cxn ang="0">
                          <a:pos x="0" y="8"/>
                        </a:cxn>
                        <a:cxn ang="0">
                          <a:pos x="2" y="0"/>
                        </a:cxn>
                      </a:cxnLst>
                      <a:rect l="txL" t="txT" r="txR" b="txB"/>
                      <a:pathLst>
                        <a:path w="9" h="9">
                          <a:moveTo>
                            <a:pt x="2" y="0"/>
                          </a:moveTo>
                          <a:lnTo>
                            <a:pt x="6" y="0"/>
                          </a:lnTo>
                          <a:lnTo>
                            <a:pt x="8" y="8"/>
                          </a:lnTo>
                          <a:lnTo>
                            <a:pt x="5" y="8"/>
                          </a:lnTo>
                          <a:lnTo>
                            <a:pt x="5" y="6"/>
                          </a:lnTo>
                          <a:lnTo>
                            <a:pt x="5" y="5"/>
                          </a:lnTo>
                          <a:lnTo>
                            <a:pt x="4" y="1"/>
                          </a:lnTo>
                          <a:lnTo>
                            <a:pt x="3" y="5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3" y="6"/>
                          </a:lnTo>
                          <a:lnTo>
                            <a:pt x="3" y="8"/>
                          </a:lnTo>
                          <a:lnTo>
                            <a:pt x="0" y="8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83" name="Freeform 237"/>
                    <p:cNvSpPr/>
                    <p:nvPr/>
                  </p:nvSpPr>
                  <p:spPr>
                    <a:xfrm>
                      <a:off x="2508" y="2865"/>
                      <a:ext cx="15" cy="9"/>
                    </a:xfrm>
                    <a:custGeom>
                      <a:avLst/>
                      <a:gdLst>
                        <a:gd name="txL" fmla="*/ 0 w 15"/>
                        <a:gd name="txT" fmla="*/ 0 h 9"/>
                        <a:gd name="txR" fmla="*/ 15 w 15"/>
                        <a:gd name="txB" fmla="*/ 9 h 9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3" y="0"/>
                        </a:cxn>
                        <a:cxn ang="0">
                          <a:pos x="4" y="5"/>
                        </a:cxn>
                        <a:cxn ang="0">
                          <a:pos x="6" y="0"/>
                        </a:cxn>
                        <a:cxn ang="0">
                          <a:pos x="8" y="0"/>
                        </a:cxn>
                        <a:cxn ang="0">
                          <a:pos x="10" y="5"/>
                        </a:cxn>
                        <a:cxn ang="0">
                          <a:pos x="11" y="0"/>
                        </a:cxn>
                        <a:cxn ang="0">
                          <a:pos x="14" y="0"/>
                        </a:cxn>
                        <a:cxn ang="0">
                          <a:pos x="12" y="8"/>
                        </a:cxn>
                        <a:cxn ang="0">
                          <a:pos x="8" y="8"/>
                        </a:cxn>
                        <a:cxn ang="0">
                          <a:pos x="7" y="5"/>
                        </a:cxn>
                        <a:cxn ang="0">
                          <a:pos x="6" y="8"/>
                        </a:cxn>
                        <a:cxn ang="0">
                          <a:pos x="2" y="8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15" h="9">
                          <a:moveTo>
                            <a:pt x="0" y="0"/>
                          </a:moveTo>
                          <a:lnTo>
                            <a:pt x="3" y="0"/>
                          </a:lnTo>
                          <a:lnTo>
                            <a:pt x="4" y="5"/>
                          </a:lnTo>
                          <a:lnTo>
                            <a:pt x="6" y="0"/>
                          </a:lnTo>
                          <a:lnTo>
                            <a:pt x="8" y="0"/>
                          </a:lnTo>
                          <a:lnTo>
                            <a:pt x="10" y="5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  <a:lnTo>
                            <a:pt x="12" y="8"/>
                          </a:lnTo>
                          <a:lnTo>
                            <a:pt x="8" y="8"/>
                          </a:lnTo>
                          <a:lnTo>
                            <a:pt x="7" y="5"/>
                          </a:lnTo>
                          <a:lnTo>
                            <a:pt x="6" y="8"/>
                          </a:lnTo>
                          <a:lnTo>
                            <a:pt x="2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40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  <p:sp>
                <p:nvSpPr>
                  <p:cNvPr id="148777" name="Line 238"/>
                  <p:cNvSpPr/>
                  <p:nvPr/>
                </p:nvSpPr>
                <p:spPr>
                  <a:xfrm>
                    <a:off x="2498" y="2860"/>
                    <a:ext cx="57" cy="0"/>
                  </a:xfrm>
                  <a:prstGeom prst="line">
                    <a:avLst/>
                  </a:prstGeom>
                  <a:ln w="12700" cap="flat" cmpd="sng">
                    <a:solidFill>
                      <a:srgbClr val="00004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8778" name="Line 239"/>
                  <p:cNvSpPr/>
                  <p:nvPr/>
                </p:nvSpPr>
                <p:spPr>
                  <a:xfrm>
                    <a:off x="2498" y="2879"/>
                    <a:ext cx="10" cy="0"/>
                  </a:xfrm>
                  <a:prstGeom prst="line">
                    <a:avLst/>
                  </a:prstGeom>
                  <a:ln w="12700" cap="flat" cmpd="sng">
                    <a:solidFill>
                      <a:srgbClr val="00004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8779" name="Line 240"/>
                  <p:cNvSpPr/>
                  <p:nvPr/>
                </p:nvSpPr>
                <p:spPr>
                  <a:xfrm>
                    <a:off x="2531" y="2879"/>
                    <a:ext cx="24" cy="0"/>
                  </a:xfrm>
                  <a:prstGeom prst="line">
                    <a:avLst/>
                  </a:prstGeom>
                  <a:ln w="12700" cap="flat" cmpd="sng">
                    <a:solidFill>
                      <a:srgbClr val="00004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8773" name="Group 241"/>
                <p:cNvGrpSpPr/>
                <p:nvPr/>
              </p:nvGrpSpPr>
              <p:grpSpPr>
                <a:xfrm>
                  <a:off x="2502" y="2853"/>
                  <a:ext cx="43" cy="2"/>
                  <a:chOff x="2502" y="2853"/>
                  <a:chExt cx="43" cy="2"/>
                </a:xfrm>
              </p:grpSpPr>
              <p:sp>
                <p:nvSpPr>
                  <p:cNvPr id="148774" name="Oval 242"/>
                  <p:cNvSpPr/>
                  <p:nvPr/>
                </p:nvSpPr>
                <p:spPr>
                  <a:xfrm>
                    <a:off x="2502" y="2853"/>
                    <a:ext cx="3" cy="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20202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775" name="Oval 243"/>
                  <p:cNvSpPr/>
                  <p:nvPr/>
                </p:nvSpPr>
                <p:spPr>
                  <a:xfrm>
                    <a:off x="2544" y="2853"/>
                    <a:ext cx="1" cy="2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 cap="flat" cmpd="sng">
                    <a:solidFill>
                      <a:srgbClr val="20202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</p:grpSp>
          </p:grpSp>
        </p:grpSp>
        <p:grpSp>
          <p:nvGrpSpPr>
            <p:cNvPr id="148496" name="Group 244"/>
            <p:cNvGrpSpPr/>
            <p:nvPr/>
          </p:nvGrpSpPr>
          <p:grpSpPr>
            <a:xfrm>
              <a:off x="3010" y="2196"/>
              <a:ext cx="829" cy="578"/>
              <a:chOff x="3161" y="2196"/>
              <a:chExt cx="829" cy="578"/>
            </a:xfrm>
          </p:grpSpPr>
          <p:grpSp>
            <p:nvGrpSpPr>
              <p:cNvPr id="148658" name="Group 245"/>
              <p:cNvGrpSpPr/>
              <p:nvPr/>
            </p:nvGrpSpPr>
            <p:grpSpPr>
              <a:xfrm>
                <a:off x="3161" y="2196"/>
                <a:ext cx="409" cy="406"/>
                <a:chOff x="3161" y="2196"/>
                <a:chExt cx="409" cy="406"/>
              </a:xfrm>
            </p:grpSpPr>
            <p:grpSp>
              <p:nvGrpSpPr>
                <p:cNvPr id="148742" name="Group 246"/>
                <p:cNvGrpSpPr/>
                <p:nvPr/>
              </p:nvGrpSpPr>
              <p:grpSpPr>
                <a:xfrm>
                  <a:off x="3161" y="2372"/>
                  <a:ext cx="381" cy="181"/>
                  <a:chOff x="3161" y="2372"/>
                  <a:chExt cx="381" cy="181"/>
                </a:xfrm>
              </p:grpSpPr>
              <p:grpSp>
                <p:nvGrpSpPr>
                  <p:cNvPr id="148759" name="Group 247"/>
                  <p:cNvGrpSpPr/>
                  <p:nvPr/>
                </p:nvGrpSpPr>
                <p:grpSpPr>
                  <a:xfrm>
                    <a:off x="3161" y="2489"/>
                    <a:ext cx="244" cy="54"/>
                    <a:chOff x="3161" y="2489"/>
                    <a:chExt cx="244" cy="54"/>
                  </a:xfrm>
                </p:grpSpPr>
                <p:grpSp>
                  <p:nvGrpSpPr>
                    <p:cNvPr id="148763" name="Group 248"/>
                    <p:cNvGrpSpPr/>
                    <p:nvPr/>
                  </p:nvGrpSpPr>
                  <p:grpSpPr>
                    <a:xfrm>
                      <a:off x="3239" y="2489"/>
                      <a:ext cx="166" cy="23"/>
                      <a:chOff x="3239" y="2489"/>
                      <a:chExt cx="166" cy="23"/>
                    </a:xfrm>
                  </p:grpSpPr>
                  <p:sp>
                    <p:nvSpPr>
                      <p:cNvPr id="148767" name="Freeform 249"/>
                      <p:cNvSpPr/>
                      <p:nvPr/>
                    </p:nvSpPr>
                    <p:spPr>
                      <a:xfrm>
                        <a:off x="3239" y="2489"/>
                        <a:ext cx="166" cy="18"/>
                      </a:xfrm>
                      <a:custGeom>
                        <a:avLst/>
                        <a:gdLst>
                          <a:gd name="txL" fmla="*/ 0 w 166"/>
                          <a:gd name="txT" fmla="*/ 0 h 18"/>
                          <a:gd name="txR" fmla="*/ 166 w 166"/>
                          <a:gd name="txB" fmla="*/ 18 h 18"/>
                        </a:gdLst>
                        <a:ahLst/>
                        <a:cxnLst>
                          <a:cxn ang="0">
                            <a:pos x="0" y="8"/>
                          </a:cxn>
                          <a:cxn ang="0">
                            <a:pos x="162" y="17"/>
                          </a:cxn>
                          <a:cxn ang="0">
                            <a:pos x="165" y="9"/>
                          </a:cxn>
                          <a:cxn ang="0">
                            <a:pos x="24" y="0"/>
                          </a:cxn>
                          <a:cxn ang="0">
                            <a:pos x="0" y="8"/>
                          </a:cxn>
                        </a:cxnLst>
                        <a:rect l="txL" t="txT" r="txR" b="txB"/>
                        <a:pathLst>
                          <a:path w="166" h="18">
                            <a:moveTo>
                              <a:pt x="0" y="8"/>
                            </a:moveTo>
                            <a:lnTo>
                              <a:pt x="162" y="17"/>
                            </a:lnTo>
                            <a:lnTo>
                              <a:pt x="165" y="9"/>
                            </a:lnTo>
                            <a:lnTo>
                              <a:pt x="24" y="0"/>
                            </a:lnTo>
                            <a:lnTo>
                              <a:pt x="0" y="8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768" name="Freeform 250"/>
                      <p:cNvSpPr/>
                      <p:nvPr/>
                    </p:nvSpPr>
                    <p:spPr>
                      <a:xfrm>
                        <a:off x="3239" y="2498"/>
                        <a:ext cx="164" cy="14"/>
                      </a:xfrm>
                      <a:custGeom>
                        <a:avLst/>
                        <a:gdLst>
                          <a:gd name="txL" fmla="*/ 0 w 164"/>
                          <a:gd name="txT" fmla="*/ 0 h 14"/>
                          <a:gd name="txR" fmla="*/ 164 w 164"/>
                          <a:gd name="txB" fmla="*/ 14 h 14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3" y="8"/>
                          </a:cxn>
                          <a:cxn ang="0">
                            <a:pos x="163" y="13"/>
                          </a:cxn>
                          <a:cxn ang="0">
                            <a:pos x="6" y="5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164" h="14">
                            <a:moveTo>
                              <a:pt x="0" y="0"/>
                            </a:moveTo>
                            <a:lnTo>
                              <a:pt x="163" y="8"/>
                            </a:lnTo>
                            <a:lnTo>
                              <a:pt x="163" y="13"/>
                            </a:lnTo>
                            <a:lnTo>
                              <a:pt x="6" y="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764" name="Group 251"/>
                    <p:cNvGrpSpPr/>
                    <p:nvPr/>
                  </p:nvGrpSpPr>
                  <p:grpSpPr>
                    <a:xfrm>
                      <a:off x="3161" y="2512"/>
                      <a:ext cx="230" cy="31"/>
                      <a:chOff x="3161" y="2512"/>
                      <a:chExt cx="230" cy="31"/>
                    </a:xfrm>
                  </p:grpSpPr>
                  <p:sp>
                    <p:nvSpPr>
                      <p:cNvPr id="148765" name="Freeform 252"/>
                      <p:cNvSpPr/>
                      <p:nvPr/>
                    </p:nvSpPr>
                    <p:spPr>
                      <a:xfrm>
                        <a:off x="3161" y="2512"/>
                        <a:ext cx="230" cy="23"/>
                      </a:xfrm>
                      <a:custGeom>
                        <a:avLst/>
                        <a:gdLst>
                          <a:gd name="txL" fmla="*/ 0 w 230"/>
                          <a:gd name="txT" fmla="*/ 0 h 23"/>
                          <a:gd name="txR" fmla="*/ 230 w 230"/>
                          <a:gd name="txB" fmla="*/ 23 h 23"/>
                        </a:gdLst>
                        <a:ahLst/>
                        <a:cxnLst>
                          <a:cxn ang="0">
                            <a:pos x="21" y="0"/>
                          </a:cxn>
                          <a:cxn ang="0">
                            <a:pos x="229" y="13"/>
                          </a:cxn>
                          <a:cxn ang="0">
                            <a:pos x="229" y="22"/>
                          </a:cxn>
                          <a:cxn ang="0">
                            <a:pos x="0" y="8"/>
                          </a:cxn>
                          <a:cxn ang="0">
                            <a:pos x="21" y="0"/>
                          </a:cxn>
                        </a:cxnLst>
                        <a:rect l="txL" t="txT" r="txR" b="txB"/>
                        <a:pathLst>
                          <a:path w="230" h="23">
                            <a:moveTo>
                              <a:pt x="21" y="0"/>
                            </a:moveTo>
                            <a:lnTo>
                              <a:pt x="229" y="13"/>
                            </a:lnTo>
                            <a:lnTo>
                              <a:pt x="229" y="22"/>
                            </a:lnTo>
                            <a:lnTo>
                              <a:pt x="0" y="8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766" name="Freeform 253"/>
                      <p:cNvSpPr/>
                      <p:nvPr/>
                    </p:nvSpPr>
                    <p:spPr>
                      <a:xfrm>
                        <a:off x="3161" y="2522"/>
                        <a:ext cx="230" cy="21"/>
                      </a:xfrm>
                      <a:custGeom>
                        <a:avLst/>
                        <a:gdLst>
                          <a:gd name="txL" fmla="*/ 0 w 230"/>
                          <a:gd name="txT" fmla="*/ 0 h 21"/>
                          <a:gd name="txR" fmla="*/ 230 w 230"/>
                          <a:gd name="txB" fmla="*/ 21 h 2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8" y="7"/>
                          </a:cxn>
                          <a:cxn ang="0">
                            <a:pos x="229" y="20"/>
                          </a:cxn>
                          <a:cxn ang="0">
                            <a:pos x="229" y="13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230" h="21">
                            <a:moveTo>
                              <a:pt x="0" y="0"/>
                            </a:moveTo>
                            <a:lnTo>
                              <a:pt x="8" y="7"/>
                            </a:lnTo>
                            <a:lnTo>
                              <a:pt x="229" y="20"/>
                            </a:lnTo>
                            <a:lnTo>
                              <a:pt x="229" y="1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760" name="Group 254"/>
                  <p:cNvGrpSpPr/>
                  <p:nvPr/>
                </p:nvGrpSpPr>
                <p:grpSpPr>
                  <a:xfrm>
                    <a:off x="3387" y="2372"/>
                    <a:ext cx="155" cy="181"/>
                    <a:chOff x="3387" y="2372"/>
                    <a:chExt cx="155" cy="181"/>
                  </a:xfrm>
                </p:grpSpPr>
                <p:sp>
                  <p:nvSpPr>
                    <p:cNvPr id="148761" name="Freeform 255"/>
                    <p:cNvSpPr/>
                    <p:nvPr/>
                  </p:nvSpPr>
                  <p:spPr>
                    <a:xfrm>
                      <a:off x="3396" y="2372"/>
                      <a:ext cx="146" cy="181"/>
                    </a:xfrm>
                    <a:custGeom>
                      <a:avLst/>
                      <a:gdLst>
                        <a:gd name="txL" fmla="*/ 0 w 146"/>
                        <a:gd name="txT" fmla="*/ 0 h 181"/>
                        <a:gd name="txR" fmla="*/ 146 w 146"/>
                        <a:gd name="txB" fmla="*/ 181 h 181"/>
                      </a:gdLst>
                      <a:ahLst/>
                      <a:cxnLst>
                        <a:cxn ang="0">
                          <a:pos x="14" y="31"/>
                        </a:cxn>
                        <a:cxn ang="0">
                          <a:pos x="145" y="0"/>
                        </a:cxn>
                        <a:cxn ang="0">
                          <a:pos x="134" y="141"/>
                        </a:cxn>
                        <a:cxn ang="0">
                          <a:pos x="0" y="180"/>
                        </a:cxn>
                        <a:cxn ang="0">
                          <a:pos x="14" y="31"/>
                        </a:cxn>
                      </a:cxnLst>
                      <a:rect l="txL" t="txT" r="txR" b="txB"/>
                      <a:pathLst>
                        <a:path w="146" h="181">
                          <a:moveTo>
                            <a:pt x="14" y="31"/>
                          </a:moveTo>
                          <a:lnTo>
                            <a:pt x="145" y="0"/>
                          </a:lnTo>
                          <a:lnTo>
                            <a:pt x="134" y="141"/>
                          </a:lnTo>
                          <a:lnTo>
                            <a:pt x="0" y="180"/>
                          </a:lnTo>
                          <a:lnTo>
                            <a:pt x="14" y="3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62" name="Freeform 256"/>
                    <p:cNvSpPr/>
                    <p:nvPr/>
                  </p:nvSpPr>
                  <p:spPr>
                    <a:xfrm>
                      <a:off x="3387" y="2403"/>
                      <a:ext cx="23" cy="150"/>
                    </a:xfrm>
                    <a:custGeom>
                      <a:avLst/>
                      <a:gdLst>
                        <a:gd name="txL" fmla="*/ 0 w 23"/>
                        <a:gd name="txT" fmla="*/ 0 h 150"/>
                        <a:gd name="txR" fmla="*/ 23 w 23"/>
                        <a:gd name="txB" fmla="*/ 150 h 150"/>
                      </a:gdLst>
                      <a:ahLst/>
                      <a:cxnLst>
                        <a:cxn ang="0">
                          <a:pos x="22" y="0"/>
                        </a:cxn>
                        <a:cxn ang="0">
                          <a:pos x="13" y="3"/>
                        </a:cxn>
                        <a:cxn ang="0">
                          <a:pos x="0" y="146"/>
                        </a:cxn>
                        <a:cxn ang="0">
                          <a:pos x="8" y="149"/>
                        </a:cxn>
                        <a:cxn ang="0">
                          <a:pos x="22" y="0"/>
                        </a:cxn>
                      </a:cxnLst>
                      <a:rect l="txL" t="txT" r="txR" b="txB"/>
                      <a:pathLst>
                        <a:path w="23" h="150">
                          <a:moveTo>
                            <a:pt x="22" y="0"/>
                          </a:moveTo>
                          <a:lnTo>
                            <a:pt x="13" y="3"/>
                          </a:lnTo>
                          <a:lnTo>
                            <a:pt x="0" y="146"/>
                          </a:lnTo>
                          <a:lnTo>
                            <a:pt x="8" y="149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</p:grpSp>
            <p:grpSp>
              <p:nvGrpSpPr>
                <p:cNvPr id="148743" name="Group 257"/>
                <p:cNvGrpSpPr/>
                <p:nvPr/>
              </p:nvGrpSpPr>
              <p:grpSpPr>
                <a:xfrm>
                  <a:off x="3405" y="2196"/>
                  <a:ext cx="165" cy="406"/>
                  <a:chOff x="3405" y="2196"/>
                  <a:chExt cx="165" cy="406"/>
                </a:xfrm>
              </p:grpSpPr>
              <p:grpSp>
                <p:nvGrpSpPr>
                  <p:cNvPr id="148744" name="Group 258"/>
                  <p:cNvGrpSpPr/>
                  <p:nvPr/>
                </p:nvGrpSpPr>
                <p:grpSpPr>
                  <a:xfrm>
                    <a:off x="3405" y="2196"/>
                    <a:ext cx="165" cy="406"/>
                    <a:chOff x="3405" y="2196"/>
                    <a:chExt cx="165" cy="406"/>
                  </a:xfrm>
                </p:grpSpPr>
                <p:sp>
                  <p:nvSpPr>
                    <p:cNvPr id="148752" name="Freeform 259"/>
                    <p:cNvSpPr/>
                    <p:nvPr/>
                  </p:nvSpPr>
                  <p:spPr>
                    <a:xfrm>
                      <a:off x="3437" y="2202"/>
                      <a:ext cx="133" cy="341"/>
                    </a:xfrm>
                    <a:custGeom>
                      <a:avLst/>
                      <a:gdLst>
                        <a:gd name="txL" fmla="*/ 0 w 133"/>
                        <a:gd name="txT" fmla="*/ 0 h 341"/>
                        <a:gd name="txR" fmla="*/ 133 w 133"/>
                        <a:gd name="txB" fmla="*/ 341 h 341"/>
                      </a:gdLst>
                      <a:ahLst/>
                      <a:cxnLst>
                        <a:cxn ang="0">
                          <a:pos x="132" y="0"/>
                        </a:cxn>
                        <a:cxn ang="0">
                          <a:pos x="38" y="24"/>
                        </a:cxn>
                        <a:cxn ang="0">
                          <a:pos x="0" y="340"/>
                        </a:cxn>
                        <a:cxn ang="0">
                          <a:pos x="14" y="336"/>
                        </a:cxn>
                        <a:cxn ang="0">
                          <a:pos x="48" y="42"/>
                        </a:cxn>
                        <a:cxn ang="0">
                          <a:pos x="74" y="35"/>
                        </a:cxn>
                        <a:cxn ang="0">
                          <a:pos x="41" y="325"/>
                        </a:cxn>
                        <a:cxn ang="0">
                          <a:pos x="54" y="316"/>
                        </a:cxn>
                        <a:cxn ang="0">
                          <a:pos x="87" y="32"/>
                        </a:cxn>
                        <a:cxn ang="0">
                          <a:pos x="115" y="25"/>
                        </a:cxn>
                        <a:cxn ang="0">
                          <a:pos x="83" y="307"/>
                        </a:cxn>
                        <a:cxn ang="0">
                          <a:pos x="98" y="303"/>
                        </a:cxn>
                        <a:cxn ang="0">
                          <a:pos x="132" y="0"/>
                        </a:cxn>
                      </a:cxnLst>
                      <a:rect l="txL" t="txT" r="txR" b="txB"/>
                      <a:pathLst>
                        <a:path w="133" h="341">
                          <a:moveTo>
                            <a:pt x="132" y="0"/>
                          </a:moveTo>
                          <a:lnTo>
                            <a:pt x="38" y="24"/>
                          </a:lnTo>
                          <a:lnTo>
                            <a:pt x="0" y="340"/>
                          </a:lnTo>
                          <a:lnTo>
                            <a:pt x="14" y="336"/>
                          </a:lnTo>
                          <a:lnTo>
                            <a:pt x="48" y="42"/>
                          </a:lnTo>
                          <a:lnTo>
                            <a:pt x="74" y="35"/>
                          </a:lnTo>
                          <a:lnTo>
                            <a:pt x="41" y="325"/>
                          </a:lnTo>
                          <a:lnTo>
                            <a:pt x="54" y="316"/>
                          </a:lnTo>
                          <a:lnTo>
                            <a:pt x="87" y="32"/>
                          </a:lnTo>
                          <a:lnTo>
                            <a:pt x="115" y="25"/>
                          </a:lnTo>
                          <a:lnTo>
                            <a:pt x="83" y="307"/>
                          </a:lnTo>
                          <a:lnTo>
                            <a:pt x="98" y="303"/>
                          </a:lnTo>
                          <a:lnTo>
                            <a:pt x="132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3" name="Freeform 260"/>
                    <p:cNvSpPr/>
                    <p:nvPr/>
                  </p:nvSpPr>
                  <p:spPr>
                    <a:xfrm>
                      <a:off x="3448" y="2345"/>
                      <a:ext cx="92" cy="30"/>
                    </a:xfrm>
                    <a:custGeom>
                      <a:avLst/>
                      <a:gdLst>
                        <a:gd name="txL" fmla="*/ 0 w 92"/>
                        <a:gd name="txT" fmla="*/ 0 h 30"/>
                        <a:gd name="txR" fmla="*/ 92 w 92"/>
                        <a:gd name="txB" fmla="*/ 30 h 30"/>
                      </a:gdLst>
                      <a:ahLst/>
                      <a:cxnLst>
                        <a:cxn ang="0">
                          <a:pos x="0" y="29"/>
                        </a:cxn>
                        <a:cxn ang="0">
                          <a:pos x="90" y="8"/>
                        </a:cxn>
                        <a:cxn ang="0">
                          <a:pos x="91" y="0"/>
                        </a:cxn>
                        <a:cxn ang="0">
                          <a:pos x="1" y="21"/>
                        </a:cxn>
                        <a:cxn ang="0">
                          <a:pos x="0" y="29"/>
                        </a:cxn>
                      </a:cxnLst>
                      <a:rect l="txL" t="txT" r="txR" b="txB"/>
                      <a:pathLst>
                        <a:path w="92" h="30">
                          <a:moveTo>
                            <a:pt x="0" y="29"/>
                          </a:moveTo>
                          <a:lnTo>
                            <a:pt x="90" y="8"/>
                          </a:lnTo>
                          <a:lnTo>
                            <a:pt x="91" y="0"/>
                          </a:lnTo>
                          <a:lnTo>
                            <a:pt x="1" y="21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4" name="Freeform 261"/>
                    <p:cNvSpPr/>
                    <p:nvPr/>
                  </p:nvSpPr>
                  <p:spPr>
                    <a:xfrm>
                      <a:off x="3451" y="2196"/>
                      <a:ext cx="119" cy="28"/>
                    </a:xfrm>
                    <a:custGeom>
                      <a:avLst/>
                      <a:gdLst>
                        <a:gd name="txL" fmla="*/ 0 w 119"/>
                        <a:gd name="txT" fmla="*/ 0 h 28"/>
                        <a:gd name="txR" fmla="*/ 119 w 119"/>
                        <a:gd name="txB" fmla="*/ 28 h 28"/>
                      </a:gdLst>
                      <a:ahLst/>
                      <a:cxnLst>
                        <a:cxn ang="0">
                          <a:pos x="0" y="22"/>
                        </a:cxn>
                        <a:cxn ang="0">
                          <a:pos x="24" y="27"/>
                        </a:cxn>
                        <a:cxn ang="0">
                          <a:pos x="118" y="5"/>
                        </a:cxn>
                        <a:cxn ang="0">
                          <a:pos x="95" y="0"/>
                        </a:cxn>
                        <a:cxn ang="0">
                          <a:pos x="0" y="22"/>
                        </a:cxn>
                      </a:cxnLst>
                      <a:rect l="txL" t="txT" r="txR" b="txB"/>
                      <a:pathLst>
                        <a:path w="119" h="28">
                          <a:moveTo>
                            <a:pt x="0" y="22"/>
                          </a:moveTo>
                          <a:lnTo>
                            <a:pt x="24" y="27"/>
                          </a:lnTo>
                          <a:lnTo>
                            <a:pt x="118" y="5"/>
                          </a:lnTo>
                          <a:lnTo>
                            <a:pt x="95" y="0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5" name="Freeform 262"/>
                    <p:cNvSpPr/>
                    <p:nvPr/>
                  </p:nvSpPr>
                  <p:spPr>
                    <a:xfrm>
                      <a:off x="3405" y="2220"/>
                      <a:ext cx="69" cy="382"/>
                    </a:xfrm>
                    <a:custGeom>
                      <a:avLst/>
                      <a:gdLst>
                        <a:gd name="txL" fmla="*/ 0 w 69"/>
                        <a:gd name="txT" fmla="*/ 0 h 382"/>
                        <a:gd name="txR" fmla="*/ 69 w 69"/>
                        <a:gd name="txB" fmla="*/ 382 h 382"/>
                      </a:gdLst>
                      <a:ahLst/>
                      <a:cxnLst>
                        <a:cxn ang="0">
                          <a:pos x="44" y="0"/>
                        </a:cxn>
                        <a:cxn ang="0">
                          <a:pos x="68" y="5"/>
                        </a:cxn>
                        <a:cxn ang="0">
                          <a:pos x="31" y="314"/>
                        </a:cxn>
                        <a:cxn ang="0">
                          <a:pos x="0" y="381"/>
                        </a:cxn>
                        <a:cxn ang="0">
                          <a:pos x="44" y="0"/>
                        </a:cxn>
                      </a:cxnLst>
                      <a:rect l="txL" t="txT" r="txR" b="txB"/>
                      <a:pathLst>
                        <a:path w="69" h="382">
                          <a:moveTo>
                            <a:pt x="44" y="0"/>
                          </a:moveTo>
                          <a:lnTo>
                            <a:pt x="68" y="5"/>
                          </a:lnTo>
                          <a:lnTo>
                            <a:pt x="31" y="314"/>
                          </a:lnTo>
                          <a:lnTo>
                            <a:pt x="0" y="38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6" name="Freeform 263"/>
                    <p:cNvSpPr/>
                    <p:nvPr/>
                  </p:nvSpPr>
                  <p:spPr>
                    <a:xfrm>
                      <a:off x="3449" y="2241"/>
                      <a:ext cx="47" cy="303"/>
                    </a:xfrm>
                    <a:custGeom>
                      <a:avLst/>
                      <a:gdLst>
                        <a:gd name="txL" fmla="*/ 0 w 47"/>
                        <a:gd name="txT" fmla="*/ 0 h 303"/>
                        <a:gd name="txR" fmla="*/ 47 w 47"/>
                        <a:gd name="txB" fmla="*/ 303 h 303"/>
                      </a:gdLst>
                      <a:ahLst/>
                      <a:cxnLst>
                        <a:cxn ang="0">
                          <a:pos x="46" y="0"/>
                        </a:cxn>
                        <a:cxn ang="0">
                          <a:pos x="17" y="294"/>
                        </a:cxn>
                        <a:cxn ang="0">
                          <a:pos x="0" y="302"/>
                        </a:cxn>
                        <a:cxn ang="0">
                          <a:pos x="34" y="3"/>
                        </a:cxn>
                        <a:cxn ang="0">
                          <a:pos x="46" y="0"/>
                        </a:cxn>
                      </a:cxnLst>
                      <a:rect l="txL" t="txT" r="txR" b="txB"/>
                      <a:pathLst>
                        <a:path w="47" h="303">
                          <a:moveTo>
                            <a:pt x="46" y="0"/>
                          </a:moveTo>
                          <a:lnTo>
                            <a:pt x="17" y="294"/>
                          </a:lnTo>
                          <a:lnTo>
                            <a:pt x="0" y="302"/>
                          </a:lnTo>
                          <a:lnTo>
                            <a:pt x="34" y="3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7" name="Freeform 264"/>
                    <p:cNvSpPr/>
                    <p:nvPr/>
                  </p:nvSpPr>
                  <p:spPr>
                    <a:xfrm>
                      <a:off x="3490" y="2231"/>
                      <a:ext cx="45" cy="298"/>
                    </a:xfrm>
                    <a:custGeom>
                      <a:avLst/>
                      <a:gdLst>
                        <a:gd name="txL" fmla="*/ 0 w 45"/>
                        <a:gd name="txT" fmla="*/ 0 h 298"/>
                        <a:gd name="txR" fmla="*/ 45 w 45"/>
                        <a:gd name="txB" fmla="*/ 298 h 298"/>
                      </a:gdLst>
                      <a:ahLst/>
                      <a:cxnLst>
                        <a:cxn ang="0">
                          <a:pos x="44" y="0"/>
                        </a:cxn>
                        <a:cxn ang="0">
                          <a:pos x="15" y="293"/>
                        </a:cxn>
                        <a:cxn ang="0">
                          <a:pos x="0" y="297"/>
                        </a:cxn>
                        <a:cxn ang="0">
                          <a:pos x="32" y="3"/>
                        </a:cxn>
                        <a:cxn ang="0">
                          <a:pos x="44" y="0"/>
                        </a:cxn>
                      </a:cxnLst>
                      <a:rect l="txL" t="txT" r="txR" b="txB"/>
                      <a:pathLst>
                        <a:path w="45" h="298">
                          <a:moveTo>
                            <a:pt x="44" y="0"/>
                          </a:moveTo>
                          <a:lnTo>
                            <a:pt x="15" y="293"/>
                          </a:lnTo>
                          <a:lnTo>
                            <a:pt x="0" y="297"/>
                          </a:lnTo>
                          <a:lnTo>
                            <a:pt x="32" y="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58" name="Freeform 265"/>
                    <p:cNvSpPr/>
                    <p:nvPr/>
                  </p:nvSpPr>
                  <p:spPr>
                    <a:xfrm>
                      <a:off x="3453" y="2352"/>
                      <a:ext cx="92" cy="44"/>
                    </a:xfrm>
                    <a:custGeom>
                      <a:avLst/>
                      <a:gdLst>
                        <a:gd name="txL" fmla="*/ 0 w 92"/>
                        <a:gd name="txT" fmla="*/ 0 h 44"/>
                        <a:gd name="txR" fmla="*/ 92 w 92"/>
                        <a:gd name="txB" fmla="*/ 44 h 44"/>
                      </a:gdLst>
                      <a:ahLst/>
                      <a:cxnLst>
                        <a:cxn ang="0">
                          <a:pos x="3" y="22"/>
                        </a:cxn>
                        <a:cxn ang="0">
                          <a:pos x="91" y="0"/>
                        </a:cxn>
                        <a:cxn ang="0">
                          <a:pos x="88" y="22"/>
                        </a:cxn>
                        <a:cxn ang="0">
                          <a:pos x="0" y="43"/>
                        </a:cxn>
                        <a:cxn ang="0">
                          <a:pos x="3" y="22"/>
                        </a:cxn>
                      </a:cxnLst>
                      <a:rect l="txL" t="txT" r="txR" b="txB"/>
                      <a:pathLst>
                        <a:path w="92" h="44">
                          <a:moveTo>
                            <a:pt x="3" y="22"/>
                          </a:moveTo>
                          <a:lnTo>
                            <a:pt x="91" y="0"/>
                          </a:lnTo>
                          <a:lnTo>
                            <a:pt x="88" y="22"/>
                          </a:lnTo>
                          <a:lnTo>
                            <a:pt x="0" y="43"/>
                          </a:lnTo>
                          <a:lnTo>
                            <a:pt x="3" y="2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</p:grpSp>
              <p:grpSp>
                <p:nvGrpSpPr>
                  <p:cNvPr id="148745" name="Group 266"/>
                  <p:cNvGrpSpPr/>
                  <p:nvPr/>
                </p:nvGrpSpPr>
                <p:grpSpPr>
                  <a:xfrm>
                    <a:off x="3438" y="2274"/>
                    <a:ext cx="128" cy="66"/>
                    <a:chOff x="3438" y="2274"/>
                    <a:chExt cx="128" cy="66"/>
                  </a:xfrm>
                </p:grpSpPr>
                <p:grpSp>
                  <p:nvGrpSpPr>
                    <p:cNvPr id="148746" name="Group 267"/>
                    <p:cNvGrpSpPr/>
                    <p:nvPr/>
                  </p:nvGrpSpPr>
                  <p:grpSpPr>
                    <a:xfrm>
                      <a:off x="3438" y="2302"/>
                      <a:ext cx="124" cy="38"/>
                      <a:chOff x="3438" y="2302"/>
                      <a:chExt cx="124" cy="38"/>
                    </a:xfrm>
                  </p:grpSpPr>
                  <p:sp>
                    <p:nvSpPr>
                      <p:cNvPr id="148750" name="Freeform 268"/>
                      <p:cNvSpPr/>
                      <p:nvPr/>
                    </p:nvSpPr>
                    <p:spPr>
                      <a:xfrm>
                        <a:off x="3559" y="2302"/>
                        <a:ext cx="3" cy="1"/>
                      </a:xfrm>
                      <a:custGeom>
                        <a:avLst/>
                        <a:gdLst>
                          <a:gd name="txL" fmla="*/ 0 w 3"/>
                          <a:gd name="txT" fmla="*/ 0 h 1"/>
                          <a:gd name="txR" fmla="*/ 3 w 3"/>
                          <a:gd name="txB" fmla="*/ 1 h 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3" h="1">
                            <a:moveTo>
                              <a:pt x="0" y="0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751" name="Freeform 269"/>
                      <p:cNvSpPr/>
                      <p:nvPr/>
                    </p:nvSpPr>
                    <p:spPr>
                      <a:xfrm>
                        <a:off x="3438" y="2303"/>
                        <a:ext cx="124" cy="37"/>
                      </a:xfrm>
                      <a:custGeom>
                        <a:avLst/>
                        <a:gdLst>
                          <a:gd name="txL" fmla="*/ 0 w 124"/>
                          <a:gd name="txT" fmla="*/ 0 h 37"/>
                          <a:gd name="txR" fmla="*/ 124 w 124"/>
                          <a:gd name="txB" fmla="*/ 37 h 37"/>
                        </a:gdLst>
                        <a:ahLst/>
                        <a:cxnLst>
                          <a:cxn ang="0">
                            <a:pos x="1" y="20"/>
                          </a:cxn>
                          <a:cxn ang="0">
                            <a:pos x="0" y="31"/>
                          </a:cxn>
                          <a:cxn ang="0">
                            <a:pos x="23" y="36"/>
                          </a:cxn>
                          <a:cxn ang="0">
                            <a:pos x="122" y="11"/>
                          </a:cxn>
                          <a:cxn ang="0">
                            <a:pos x="123" y="0"/>
                          </a:cxn>
                          <a:cxn ang="0">
                            <a:pos x="24" y="26"/>
                          </a:cxn>
                          <a:cxn ang="0">
                            <a:pos x="1" y="20"/>
                          </a:cxn>
                        </a:cxnLst>
                        <a:rect l="txL" t="txT" r="txR" b="txB"/>
                        <a:pathLst>
                          <a:path w="124" h="37">
                            <a:moveTo>
                              <a:pt x="1" y="20"/>
                            </a:moveTo>
                            <a:lnTo>
                              <a:pt x="0" y="31"/>
                            </a:lnTo>
                            <a:lnTo>
                              <a:pt x="23" y="36"/>
                            </a:lnTo>
                            <a:lnTo>
                              <a:pt x="122" y="11"/>
                            </a:lnTo>
                            <a:lnTo>
                              <a:pt x="123" y="0"/>
                            </a:lnTo>
                            <a:lnTo>
                              <a:pt x="24" y="26"/>
                            </a:lnTo>
                            <a:lnTo>
                              <a:pt x="1" y="2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747" name="Group 270"/>
                    <p:cNvGrpSpPr/>
                    <p:nvPr/>
                  </p:nvGrpSpPr>
                  <p:grpSpPr>
                    <a:xfrm>
                      <a:off x="3442" y="2274"/>
                      <a:ext cx="124" cy="37"/>
                      <a:chOff x="3442" y="2274"/>
                      <a:chExt cx="124" cy="37"/>
                    </a:xfrm>
                  </p:grpSpPr>
                  <p:sp>
                    <p:nvSpPr>
                      <p:cNvPr id="148748" name="Freeform 271"/>
                      <p:cNvSpPr/>
                      <p:nvPr/>
                    </p:nvSpPr>
                    <p:spPr>
                      <a:xfrm>
                        <a:off x="3563" y="2274"/>
                        <a:ext cx="3" cy="1"/>
                      </a:xfrm>
                      <a:custGeom>
                        <a:avLst/>
                        <a:gdLst>
                          <a:gd name="txL" fmla="*/ 0 w 3"/>
                          <a:gd name="txT" fmla="*/ 0 h 1"/>
                          <a:gd name="txR" fmla="*/ 3 w 3"/>
                          <a:gd name="txB" fmla="*/ 1 h 1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3" h="1">
                            <a:moveTo>
                              <a:pt x="0" y="0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749" name="Freeform 272"/>
                      <p:cNvSpPr/>
                      <p:nvPr/>
                    </p:nvSpPr>
                    <p:spPr>
                      <a:xfrm>
                        <a:off x="3442" y="2276"/>
                        <a:ext cx="124" cy="35"/>
                      </a:xfrm>
                      <a:custGeom>
                        <a:avLst/>
                        <a:gdLst>
                          <a:gd name="txL" fmla="*/ 0 w 124"/>
                          <a:gd name="txT" fmla="*/ 0 h 35"/>
                          <a:gd name="txR" fmla="*/ 124 w 124"/>
                          <a:gd name="txB" fmla="*/ 35 h 35"/>
                        </a:gdLst>
                        <a:ahLst/>
                        <a:cxnLst>
                          <a:cxn ang="0">
                            <a:pos x="1" y="19"/>
                          </a:cxn>
                          <a:cxn ang="0">
                            <a:pos x="0" y="29"/>
                          </a:cxn>
                          <a:cxn ang="0">
                            <a:pos x="23" y="34"/>
                          </a:cxn>
                          <a:cxn ang="0">
                            <a:pos x="122" y="10"/>
                          </a:cxn>
                          <a:cxn ang="0">
                            <a:pos x="123" y="0"/>
                          </a:cxn>
                          <a:cxn ang="0">
                            <a:pos x="24" y="24"/>
                          </a:cxn>
                          <a:cxn ang="0">
                            <a:pos x="1" y="19"/>
                          </a:cxn>
                        </a:cxnLst>
                        <a:rect l="txL" t="txT" r="txR" b="txB"/>
                        <a:pathLst>
                          <a:path w="124" h="35">
                            <a:moveTo>
                              <a:pt x="1" y="19"/>
                            </a:moveTo>
                            <a:lnTo>
                              <a:pt x="0" y="29"/>
                            </a:lnTo>
                            <a:lnTo>
                              <a:pt x="23" y="34"/>
                            </a:lnTo>
                            <a:lnTo>
                              <a:pt x="122" y="10"/>
                            </a:lnTo>
                            <a:lnTo>
                              <a:pt x="123" y="0"/>
                            </a:lnTo>
                            <a:lnTo>
                              <a:pt x="24" y="24"/>
                            </a:lnTo>
                            <a:lnTo>
                              <a:pt x="1" y="19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48659" name="Group 273"/>
              <p:cNvGrpSpPr/>
              <p:nvPr/>
            </p:nvGrpSpPr>
            <p:grpSpPr>
              <a:xfrm>
                <a:off x="3358" y="2410"/>
                <a:ext cx="632" cy="364"/>
                <a:chOff x="3358" y="2410"/>
                <a:chExt cx="632" cy="364"/>
              </a:xfrm>
            </p:grpSpPr>
            <p:grpSp>
              <p:nvGrpSpPr>
                <p:cNvPr id="148660" name="Group 274"/>
                <p:cNvGrpSpPr/>
                <p:nvPr/>
              </p:nvGrpSpPr>
              <p:grpSpPr>
                <a:xfrm>
                  <a:off x="3358" y="2637"/>
                  <a:ext cx="490" cy="137"/>
                  <a:chOff x="3358" y="2637"/>
                  <a:chExt cx="490" cy="137"/>
                </a:xfrm>
              </p:grpSpPr>
              <p:grpSp>
                <p:nvGrpSpPr>
                  <p:cNvPr id="148724" name="Group 275"/>
                  <p:cNvGrpSpPr/>
                  <p:nvPr/>
                </p:nvGrpSpPr>
                <p:grpSpPr>
                  <a:xfrm>
                    <a:off x="3358" y="2637"/>
                    <a:ext cx="99" cy="66"/>
                    <a:chOff x="3358" y="2637"/>
                    <a:chExt cx="99" cy="66"/>
                  </a:xfrm>
                </p:grpSpPr>
                <p:sp>
                  <p:nvSpPr>
                    <p:cNvPr id="148734" name="Oval 276"/>
                    <p:cNvSpPr/>
                    <p:nvPr/>
                  </p:nvSpPr>
                  <p:spPr>
                    <a:xfrm>
                      <a:off x="3359" y="2642"/>
                      <a:ext cx="86" cy="5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08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35" name="Oval 277"/>
                    <p:cNvSpPr/>
                    <p:nvPr/>
                  </p:nvSpPr>
                  <p:spPr>
                    <a:xfrm>
                      <a:off x="3371" y="2642"/>
                      <a:ext cx="86" cy="5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08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36" name="Oval 278"/>
                    <p:cNvSpPr/>
                    <p:nvPr/>
                  </p:nvSpPr>
                  <p:spPr>
                    <a:xfrm>
                      <a:off x="3358" y="2637"/>
                      <a:ext cx="90" cy="6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737" name="Group 279"/>
                    <p:cNvGrpSpPr/>
                    <p:nvPr/>
                  </p:nvGrpSpPr>
                  <p:grpSpPr>
                    <a:xfrm>
                      <a:off x="3381" y="2656"/>
                      <a:ext cx="45" cy="27"/>
                      <a:chOff x="3381" y="2656"/>
                      <a:chExt cx="45" cy="27"/>
                    </a:xfrm>
                  </p:grpSpPr>
                  <p:sp>
                    <p:nvSpPr>
                      <p:cNvPr id="148738" name="Oval 280"/>
                      <p:cNvSpPr/>
                      <p:nvPr/>
                    </p:nvSpPr>
                    <p:spPr>
                      <a:xfrm>
                        <a:off x="3381" y="2656"/>
                        <a:ext cx="40" cy="2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grpSp>
                    <p:nvGrpSpPr>
                      <p:cNvPr id="148739" name="Group 281"/>
                      <p:cNvGrpSpPr/>
                      <p:nvPr/>
                    </p:nvGrpSpPr>
                    <p:grpSpPr>
                      <a:xfrm>
                        <a:off x="3385" y="2656"/>
                        <a:ext cx="41" cy="27"/>
                        <a:chOff x="3385" y="2656"/>
                        <a:chExt cx="41" cy="27"/>
                      </a:xfrm>
                    </p:grpSpPr>
                    <p:sp>
                      <p:nvSpPr>
                        <p:cNvPr id="148740" name="Oval 282"/>
                        <p:cNvSpPr/>
                        <p:nvPr/>
                      </p:nvSpPr>
                      <p:spPr>
                        <a:xfrm>
                          <a:off x="3387" y="2656"/>
                          <a:ext cx="39" cy="2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41" name="Oval 283"/>
                        <p:cNvSpPr/>
                        <p:nvPr/>
                      </p:nvSpPr>
                      <p:spPr>
                        <a:xfrm>
                          <a:off x="3385" y="2656"/>
                          <a:ext cx="37" cy="2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  <p:grpSp>
                <p:nvGrpSpPr>
                  <p:cNvPr id="148725" name="Group 284"/>
                  <p:cNvGrpSpPr/>
                  <p:nvPr/>
                </p:nvGrpSpPr>
                <p:grpSpPr>
                  <a:xfrm>
                    <a:off x="3697" y="2677"/>
                    <a:ext cx="151" cy="97"/>
                    <a:chOff x="3697" y="2677"/>
                    <a:chExt cx="151" cy="97"/>
                  </a:xfrm>
                </p:grpSpPr>
                <p:sp>
                  <p:nvSpPr>
                    <p:cNvPr id="148726" name="Oval 285"/>
                    <p:cNvSpPr/>
                    <p:nvPr/>
                  </p:nvSpPr>
                  <p:spPr>
                    <a:xfrm>
                      <a:off x="3714" y="2679"/>
                      <a:ext cx="134" cy="9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27" name="Oval 286"/>
                    <p:cNvSpPr/>
                    <p:nvPr/>
                  </p:nvSpPr>
                  <p:spPr>
                    <a:xfrm>
                      <a:off x="3697" y="2677"/>
                      <a:ext cx="134" cy="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sp>
                  <p:nvSpPr>
                    <p:cNvPr id="148728" name="Oval 287"/>
                    <p:cNvSpPr/>
                    <p:nvPr/>
                  </p:nvSpPr>
                  <p:spPr>
                    <a:xfrm>
                      <a:off x="3712" y="2687"/>
                      <a:ext cx="105" cy="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729" name="Group 288"/>
                    <p:cNvGrpSpPr/>
                    <p:nvPr/>
                  </p:nvGrpSpPr>
                  <p:grpSpPr>
                    <a:xfrm>
                      <a:off x="3739" y="2708"/>
                      <a:ext cx="51" cy="32"/>
                      <a:chOff x="3739" y="2708"/>
                      <a:chExt cx="51" cy="32"/>
                    </a:xfrm>
                  </p:grpSpPr>
                  <p:sp>
                    <p:nvSpPr>
                      <p:cNvPr id="148730" name="Oval 289"/>
                      <p:cNvSpPr/>
                      <p:nvPr/>
                    </p:nvSpPr>
                    <p:spPr>
                      <a:xfrm>
                        <a:off x="3739" y="2708"/>
                        <a:ext cx="46" cy="3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grpSp>
                    <p:nvGrpSpPr>
                      <p:cNvPr id="148731" name="Group 290"/>
                      <p:cNvGrpSpPr/>
                      <p:nvPr/>
                    </p:nvGrpSpPr>
                    <p:grpSpPr>
                      <a:xfrm>
                        <a:off x="3743" y="2708"/>
                        <a:ext cx="47" cy="32"/>
                        <a:chOff x="3743" y="2708"/>
                        <a:chExt cx="47" cy="32"/>
                      </a:xfrm>
                    </p:grpSpPr>
                    <p:sp>
                      <p:nvSpPr>
                        <p:cNvPr id="148732" name="Oval 291"/>
                        <p:cNvSpPr/>
                        <p:nvPr/>
                      </p:nvSpPr>
                      <p:spPr>
                        <a:xfrm>
                          <a:off x="3745" y="2708"/>
                          <a:ext cx="45" cy="3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33" name="Oval 292"/>
                        <p:cNvSpPr/>
                        <p:nvPr/>
                      </p:nvSpPr>
                      <p:spPr>
                        <a:xfrm>
                          <a:off x="3743" y="2708"/>
                          <a:ext cx="46" cy="3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48661" name="Group 293"/>
                <p:cNvGrpSpPr/>
                <p:nvPr/>
              </p:nvGrpSpPr>
              <p:grpSpPr>
                <a:xfrm>
                  <a:off x="3395" y="2410"/>
                  <a:ext cx="595" cy="347"/>
                  <a:chOff x="3395" y="2410"/>
                  <a:chExt cx="595" cy="347"/>
                </a:xfrm>
              </p:grpSpPr>
              <p:grpSp>
                <p:nvGrpSpPr>
                  <p:cNvPr id="148662" name="Group 294"/>
                  <p:cNvGrpSpPr/>
                  <p:nvPr/>
                </p:nvGrpSpPr>
                <p:grpSpPr>
                  <a:xfrm>
                    <a:off x="3413" y="2410"/>
                    <a:ext cx="233" cy="258"/>
                    <a:chOff x="3413" y="2410"/>
                    <a:chExt cx="233" cy="258"/>
                  </a:xfrm>
                </p:grpSpPr>
                <p:sp>
                  <p:nvSpPr>
                    <p:cNvPr id="148714" name="Freeform 295"/>
                    <p:cNvSpPr/>
                    <p:nvPr/>
                  </p:nvSpPr>
                  <p:spPr>
                    <a:xfrm>
                      <a:off x="3413" y="2546"/>
                      <a:ext cx="204" cy="122"/>
                    </a:xfrm>
                    <a:custGeom>
                      <a:avLst/>
                      <a:gdLst>
                        <a:gd name="txL" fmla="*/ 0 w 204"/>
                        <a:gd name="txT" fmla="*/ 0 h 122"/>
                        <a:gd name="txR" fmla="*/ 204 w 204"/>
                        <a:gd name="txB" fmla="*/ 122 h 122"/>
                      </a:gdLst>
                      <a:ahLst/>
                      <a:cxnLst>
                        <a:cxn ang="0">
                          <a:pos x="0" y="58"/>
                        </a:cxn>
                        <a:cxn ang="0">
                          <a:pos x="156" y="0"/>
                        </a:cxn>
                        <a:cxn ang="0">
                          <a:pos x="203" y="6"/>
                        </a:cxn>
                        <a:cxn ang="0">
                          <a:pos x="203" y="121"/>
                        </a:cxn>
                        <a:cxn ang="0">
                          <a:pos x="0" y="58"/>
                        </a:cxn>
                      </a:cxnLst>
                      <a:rect l="txL" t="txT" r="txR" b="txB"/>
                      <a:pathLst>
                        <a:path w="204" h="122">
                          <a:moveTo>
                            <a:pt x="0" y="58"/>
                          </a:moveTo>
                          <a:lnTo>
                            <a:pt x="156" y="0"/>
                          </a:lnTo>
                          <a:lnTo>
                            <a:pt x="203" y="6"/>
                          </a:lnTo>
                          <a:lnTo>
                            <a:pt x="203" y="121"/>
                          </a:lnTo>
                          <a:lnTo>
                            <a:pt x="0" y="58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>
                      <a:noFill/>
                    </a:ln>
                  </p:spPr>
                  <p:txBody>
                    <a:bodyPr/>
                    <a:lstStyle/>
                    <a:p>
                      <a:endParaRPr lang="zh-CN" altLang="en-US" dirty="0"/>
                    </a:p>
                  </p:txBody>
                </p:sp>
                <p:grpSp>
                  <p:nvGrpSpPr>
                    <p:cNvPr id="148715" name="Group 296"/>
                    <p:cNvGrpSpPr/>
                    <p:nvPr/>
                  </p:nvGrpSpPr>
                  <p:grpSpPr>
                    <a:xfrm>
                      <a:off x="3497" y="2410"/>
                      <a:ext cx="149" cy="168"/>
                      <a:chOff x="3497" y="2410"/>
                      <a:chExt cx="149" cy="168"/>
                    </a:xfrm>
                  </p:grpSpPr>
                  <p:grpSp>
                    <p:nvGrpSpPr>
                      <p:cNvPr id="148716" name="Group 297"/>
                      <p:cNvGrpSpPr/>
                      <p:nvPr/>
                    </p:nvGrpSpPr>
                    <p:grpSpPr>
                      <a:xfrm>
                        <a:off x="3497" y="2456"/>
                        <a:ext cx="105" cy="122"/>
                        <a:chOff x="3497" y="2456"/>
                        <a:chExt cx="105" cy="122"/>
                      </a:xfrm>
                    </p:grpSpPr>
                    <p:sp>
                      <p:nvSpPr>
                        <p:cNvPr id="148721" name="Freeform 298"/>
                        <p:cNvSpPr/>
                        <p:nvPr/>
                      </p:nvSpPr>
                      <p:spPr>
                        <a:xfrm>
                          <a:off x="3497" y="2463"/>
                          <a:ext cx="73" cy="115"/>
                        </a:xfrm>
                        <a:custGeom>
                          <a:avLst/>
                          <a:gdLst>
                            <a:gd name="txL" fmla="*/ 0 w 73"/>
                            <a:gd name="txT" fmla="*/ 0 h 115"/>
                            <a:gd name="txR" fmla="*/ 73 w 73"/>
                            <a:gd name="txB" fmla="*/ 115 h 115"/>
                          </a:gdLst>
                          <a:ahLst/>
                          <a:cxnLst>
                            <a:cxn ang="0">
                              <a:pos x="37" y="0"/>
                            </a:cxn>
                            <a:cxn ang="0">
                              <a:pos x="72" y="16"/>
                            </a:cxn>
                            <a:cxn ang="0">
                              <a:pos x="48" y="114"/>
                            </a:cxn>
                            <a:cxn ang="0">
                              <a:pos x="0" y="107"/>
                            </a:cxn>
                            <a:cxn ang="0">
                              <a:pos x="37" y="0"/>
                            </a:cxn>
                          </a:cxnLst>
                          <a:rect l="txL" t="txT" r="txR" b="txB"/>
                          <a:pathLst>
                            <a:path w="73" h="115">
                              <a:moveTo>
                                <a:pt x="37" y="0"/>
                              </a:moveTo>
                              <a:lnTo>
                                <a:pt x="72" y="16"/>
                              </a:lnTo>
                              <a:lnTo>
                                <a:pt x="48" y="114"/>
                              </a:lnTo>
                              <a:lnTo>
                                <a:pt x="0" y="107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22" name="Freeform 299"/>
                        <p:cNvSpPr/>
                        <p:nvPr/>
                      </p:nvSpPr>
                      <p:spPr>
                        <a:xfrm>
                          <a:off x="3545" y="2471"/>
                          <a:ext cx="57" cy="107"/>
                        </a:xfrm>
                        <a:custGeom>
                          <a:avLst/>
                          <a:gdLst>
                            <a:gd name="txL" fmla="*/ 0 w 57"/>
                            <a:gd name="txT" fmla="*/ 0 h 107"/>
                            <a:gd name="txR" fmla="*/ 57 w 57"/>
                            <a:gd name="txB" fmla="*/ 107 h 107"/>
                          </a:gdLst>
                          <a:ahLst/>
                          <a:cxnLst>
                            <a:cxn ang="0">
                              <a:pos x="24" y="8"/>
                            </a:cxn>
                            <a:cxn ang="0">
                              <a:pos x="0" y="106"/>
                            </a:cxn>
                            <a:cxn ang="0">
                              <a:pos x="34" y="97"/>
                            </a:cxn>
                            <a:cxn ang="0">
                              <a:pos x="56" y="0"/>
                            </a:cxn>
                            <a:cxn ang="0">
                              <a:pos x="24" y="8"/>
                            </a:cxn>
                          </a:cxnLst>
                          <a:rect l="txL" t="txT" r="txR" b="txB"/>
                          <a:pathLst>
                            <a:path w="57" h="107">
                              <a:moveTo>
                                <a:pt x="24" y="8"/>
                              </a:moveTo>
                              <a:lnTo>
                                <a:pt x="0" y="106"/>
                              </a:lnTo>
                              <a:lnTo>
                                <a:pt x="34" y="97"/>
                              </a:lnTo>
                              <a:lnTo>
                                <a:pt x="56" y="0"/>
                              </a:lnTo>
                              <a:lnTo>
                                <a:pt x="24" y="8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23" name="Freeform 300"/>
                        <p:cNvSpPr/>
                        <p:nvPr/>
                      </p:nvSpPr>
                      <p:spPr>
                        <a:xfrm>
                          <a:off x="3534" y="2456"/>
                          <a:ext cx="68" cy="23"/>
                        </a:xfrm>
                        <a:custGeom>
                          <a:avLst/>
                          <a:gdLst>
                            <a:gd name="txL" fmla="*/ 0 w 68"/>
                            <a:gd name="txT" fmla="*/ 0 h 23"/>
                            <a:gd name="txR" fmla="*/ 68 w 68"/>
                            <a:gd name="txB" fmla="*/ 23 h 23"/>
                          </a:gdLst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34" y="22"/>
                            </a:cxn>
                            <a:cxn ang="0">
                              <a:pos x="67" y="14"/>
                            </a:cxn>
                            <a:cxn ang="0">
                              <a:pos x="34" y="0"/>
                            </a:cxn>
                            <a:cxn ang="0">
                              <a:pos x="0" y="8"/>
                            </a:cxn>
                          </a:cxnLst>
                          <a:rect l="txL" t="txT" r="txR" b="txB"/>
                          <a:pathLst>
                            <a:path w="68" h="23">
                              <a:moveTo>
                                <a:pt x="0" y="8"/>
                              </a:moveTo>
                              <a:lnTo>
                                <a:pt x="34" y="22"/>
                              </a:lnTo>
                              <a:lnTo>
                                <a:pt x="67" y="14"/>
                              </a:lnTo>
                              <a:lnTo>
                                <a:pt x="34" y="0"/>
                              </a:lnTo>
                              <a:lnTo>
                                <a:pt x="0" y="8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grpSp>
                    <p:nvGrpSpPr>
                      <p:cNvPr id="148717" name="Group 301"/>
                      <p:cNvGrpSpPr/>
                      <p:nvPr/>
                    </p:nvGrpSpPr>
                    <p:grpSpPr>
                      <a:xfrm>
                        <a:off x="3532" y="2410"/>
                        <a:ext cx="114" cy="64"/>
                        <a:chOff x="3532" y="2410"/>
                        <a:chExt cx="114" cy="64"/>
                      </a:xfrm>
                    </p:grpSpPr>
                    <p:sp>
                      <p:nvSpPr>
                        <p:cNvPr id="148718" name="Freeform 302"/>
                        <p:cNvSpPr/>
                        <p:nvPr/>
                      </p:nvSpPr>
                      <p:spPr>
                        <a:xfrm>
                          <a:off x="3532" y="2410"/>
                          <a:ext cx="114" cy="64"/>
                        </a:xfrm>
                        <a:custGeom>
                          <a:avLst/>
                          <a:gdLst>
                            <a:gd name="txL" fmla="*/ 0 w 114"/>
                            <a:gd name="txT" fmla="*/ 0 h 64"/>
                            <a:gd name="txR" fmla="*/ 114 w 114"/>
                            <a:gd name="txB" fmla="*/ 64 h 64"/>
                          </a:gdLst>
                          <a:ahLst/>
                          <a:cxnLst>
                            <a:cxn ang="0">
                              <a:pos x="30" y="0"/>
                            </a:cxn>
                            <a:cxn ang="0">
                              <a:pos x="37" y="9"/>
                            </a:cxn>
                            <a:cxn ang="0">
                              <a:pos x="52" y="11"/>
                            </a:cxn>
                            <a:cxn ang="0">
                              <a:pos x="65" y="15"/>
                            </a:cxn>
                            <a:cxn ang="0">
                              <a:pos x="77" y="20"/>
                            </a:cxn>
                            <a:cxn ang="0">
                              <a:pos x="86" y="27"/>
                            </a:cxn>
                            <a:cxn ang="0">
                              <a:pos x="93" y="35"/>
                            </a:cxn>
                            <a:cxn ang="0">
                              <a:pos x="94" y="43"/>
                            </a:cxn>
                            <a:cxn ang="0">
                              <a:pos x="90" y="50"/>
                            </a:cxn>
                            <a:cxn ang="0">
                              <a:pos x="77" y="54"/>
                            </a:cxn>
                            <a:cxn ang="0">
                              <a:pos x="66" y="52"/>
                            </a:cxn>
                            <a:cxn ang="0">
                              <a:pos x="54" y="49"/>
                            </a:cxn>
                            <a:cxn ang="0">
                              <a:pos x="44" y="45"/>
                            </a:cxn>
                            <a:cxn ang="0">
                              <a:pos x="35" y="40"/>
                            </a:cxn>
                            <a:cxn ang="0">
                              <a:pos x="28" y="36"/>
                            </a:cxn>
                            <a:cxn ang="0">
                              <a:pos x="22" y="30"/>
                            </a:cxn>
                            <a:cxn ang="0">
                              <a:pos x="19" y="22"/>
                            </a:cxn>
                            <a:cxn ang="0">
                              <a:pos x="20" y="16"/>
                            </a:cxn>
                            <a:cxn ang="0">
                              <a:pos x="27" y="11"/>
                            </a:cxn>
                            <a:cxn ang="0">
                              <a:pos x="30" y="0"/>
                            </a:cxn>
                            <a:cxn ang="0">
                              <a:pos x="48" y="1"/>
                            </a:cxn>
                            <a:cxn ang="0">
                              <a:pos x="63" y="4"/>
                            </a:cxn>
                            <a:cxn ang="0">
                              <a:pos x="78" y="10"/>
                            </a:cxn>
                            <a:cxn ang="0">
                              <a:pos x="90" y="17"/>
                            </a:cxn>
                            <a:cxn ang="0">
                              <a:pos x="102" y="26"/>
                            </a:cxn>
                            <a:cxn ang="0">
                              <a:pos x="111" y="37"/>
                            </a:cxn>
                            <a:cxn ang="0">
                              <a:pos x="113" y="49"/>
                            </a:cxn>
                            <a:cxn ang="0">
                              <a:pos x="107" y="57"/>
                            </a:cxn>
                            <a:cxn ang="0">
                              <a:pos x="96" y="62"/>
                            </a:cxn>
                            <a:cxn ang="0">
                              <a:pos x="80" y="63"/>
                            </a:cxn>
                            <a:cxn ang="0">
                              <a:pos x="63" y="61"/>
                            </a:cxn>
                            <a:cxn ang="0">
                              <a:pos x="48" y="56"/>
                            </a:cxn>
                            <a:cxn ang="0">
                              <a:pos x="35" y="51"/>
                            </a:cxn>
                            <a:cxn ang="0">
                              <a:pos x="20" y="43"/>
                            </a:cxn>
                            <a:cxn ang="0">
                              <a:pos x="9" y="34"/>
                            </a:cxn>
                            <a:cxn ang="0">
                              <a:pos x="2" y="24"/>
                            </a:cxn>
                            <a:cxn ang="0">
                              <a:pos x="1" y="13"/>
                            </a:cxn>
                            <a:cxn ang="0">
                              <a:pos x="8" y="4"/>
                            </a:cxn>
                            <a:cxn ang="0">
                              <a:pos x="22" y="1"/>
                            </a:cxn>
                          </a:cxnLst>
                          <a:rect l="txL" t="txT" r="txR" b="txB"/>
                          <a:pathLst>
                            <a:path w="114" h="64">
                              <a:moveTo>
                                <a:pt x="22" y="1"/>
                              </a:moveTo>
                              <a:lnTo>
                                <a:pt x="30" y="0"/>
                              </a:lnTo>
                              <a:lnTo>
                                <a:pt x="31" y="10"/>
                              </a:lnTo>
                              <a:lnTo>
                                <a:pt x="37" y="9"/>
                              </a:lnTo>
                              <a:lnTo>
                                <a:pt x="44" y="10"/>
                              </a:lnTo>
                              <a:lnTo>
                                <a:pt x="52" y="11"/>
                              </a:lnTo>
                              <a:lnTo>
                                <a:pt x="58" y="13"/>
                              </a:lnTo>
                              <a:lnTo>
                                <a:pt x="65" y="15"/>
                              </a:lnTo>
                              <a:lnTo>
                                <a:pt x="72" y="19"/>
                              </a:lnTo>
                              <a:lnTo>
                                <a:pt x="77" y="20"/>
                              </a:lnTo>
                              <a:lnTo>
                                <a:pt x="82" y="24"/>
                              </a:lnTo>
                              <a:lnTo>
                                <a:pt x="86" y="27"/>
                              </a:lnTo>
                              <a:lnTo>
                                <a:pt x="90" y="30"/>
                              </a:lnTo>
                              <a:lnTo>
                                <a:pt x="93" y="35"/>
                              </a:lnTo>
                              <a:lnTo>
                                <a:pt x="94" y="39"/>
                              </a:lnTo>
                              <a:lnTo>
                                <a:pt x="94" y="43"/>
                              </a:lnTo>
                              <a:lnTo>
                                <a:pt x="94" y="47"/>
                              </a:lnTo>
                              <a:lnTo>
                                <a:pt x="90" y="50"/>
                              </a:lnTo>
                              <a:lnTo>
                                <a:pt x="85" y="52"/>
                              </a:lnTo>
                              <a:lnTo>
                                <a:pt x="77" y="54"/>
                              </a:lnTo>
                              <a:lnTo>
                                <a:pt x="73" y="53"/>
                              </a:lnTo>
                              <a:lnTo>
                                <a:pt x="66" y="52"/>
                              </a:lnTo>
                              <a:lnTo>
                                <a:pt x="60" y="51"/>
                              </a:lnTo>
                              <a:lnTo>
                                <a:pt x="54" y="49"/>
                              </a:lnTo>
                              <a:lnTo>
                                <a:pt x="47" y="46"/>
                              </a:lnTo>
                              <a:lnTo>
                                <a:pt x="44" y="45"/>
                              </a:lnTo>
                              <a:lnTo>
                                <a:pt x="40" y="43"/>
                              </a:lnTo>
                              <a:lnTo>
                                <a:pt x="35" y="40"/>
                              </a:lnTo>
                              <a:lnTo>
                                <a:pt x="31" y="38"/>
                              </a:lnTo>
                              <a:lnTo>
                                <a:pt x="28" y="36"/>
                              </a:lnTo>
                              <a:lnTo>
                                <a:pt x="24" y="33"/>
                              </a:lnTo>
                              <a:lnTo>
                                <a:pt x="22" y="30"/>
                              </a:lnTo>
                              <a:lnTo>
                                <a:pt x="19" y="26"/>
                              </a:lnTo>
                              <a:lnTo>
                                <a:pt x="19" y="22"/>
                              </a:lnTo>
                              <a:lnTo>
                                <a:pt x="19" y="20"/>
                              </a:lnTo>
                              <a:lnTo>
                                <a:pt x="20" y="16"/>
                              </a:lnTo>
                              <a:lnTo>
                                <a:pt x="22" y="13"/>
                              </a:lnTo>
                              <a:lnTo>
                                <a:pt x="27" y="11"/>
                              </a:lnTo>
                              <a:lnTo>
                                <a:pt x="31" y="10"/>
                              </a:lnTo>
                              <a:lnTo>
                                <a:pt x="30" y="0"/>
                              </a:lnTo>
                              <a:lnTo>
                                <a:pt x="39" y="0"/>
                              </a:lnTo>
                              <a:lnTo>
                                <a:pt x="48" y="1"/>
                              </a:lnTo>
                              <a:lnTo>
                                <a:pt x="56" y="3"/>
                              </a:lnTo>
                              <a:lnTo>
                                <a:pt x="63" y="4"/>
                              </a:lnTo>
                              <a:lnTo>
                                <a:pt x="71" y="7"/>
                              </a:lnTo>
                              <a:lnTo>
                                <a:pt x="78" y="10"/>
                              </a:lnTo>
                              <a:lnTo>
                                <a:pt x="84" y="13"/>
                              </a:lnTo>
                              <a:lnTo>
                                <a:pt x="90" y="17"/>
                              </a:lnTo>
                              <a:lnTo>
                                <a:pt x="96" y="21"/>
                              </a:lnTo>
                              <a:lnTo>
                                <a:pt x="102" y="26"/>
                              </a:lnTo>
                              <a:lnTo>
                                <a:pt x="107" y="31"/>
                              </a:lnTo>
                              <a:lnTo>
                                <a:pt x="111" y="37"/>
                              </a:lnTo>
                              <a:lnTo>
                                <a:pt x="113" y="43"/>
                              </a:lnTo>
                              <a:lnTo>
                                <a:pt x="113" y="49"/>
                              </a:lnTo>
                              <a:lnTo>
                                <a:pt x="111" y="53"/>
                              </a:lnTo>
                              <a:lnTo>
                                <a:pt x="107" y="57"/>
                              </a:lnTo>
                              <a:lnTo>
                                <a:pt x="102" y="60"/>
                              </a:lnTo>
                              <a:lnTo>
                                <a:pt x="96" y="62"/>
                              </a:lnTo>
                              <a:lnTo>
                                <a:pt x="88" y="63"/>
                              </a:lnTo>
                              <a:lnTo>
                                <a:pt x="80" y="63"/>
                              </a:lnTo>
                              <a:lnTo>
                                <a:pt x="71" y="62"/>
                              </a:lnTo>
                              <a:lnTo>
                                <a:pt x="63" y="61"/>
                              </a:lnTo>
                              <a:lnTo>
                                <a:pt x="55" y="59"/>
                              </a:lnTo>
                              <a:lnTo>
                                <a:pt x="48" y="56"/>
                              </a:lnTo>
                              <a:lnTo>
                                <a:pt x="42" y="54"/>
                              </a:lnTo>
                              <a:lnTo>
                                <a:pt x="35" y="51"/>
                              </a:lnTo>
                              <a:lnTo>
                                <a:pt x="28" y="48"/>
                              </a:lnTo>
                              <a:lnTo>
                                <a:pt x="20" y="43"/>
                              </a:lnTo>
                              <a:lnTo>
                                <a:pt x="15" y="40"/>
                              </a:lnTo>
                              <a:lnTo>
                                <a:pt x="9" y="34"/>
                              </a:lnTo>
                              <a:lnTo>
                                <a:pt x="4" y="29"/>
                              </a:lnTo>
                              <a:lnTo>
                                <a:pt x="2" y="24"/>
                              </a:lnTo>
                              <a:lnTo>
                                <a:pt x="0" y="18"/>
                              </a:lnTo>
                              <a:lnTo>
                                <a:pt x="1" y="13"/>
                              </a:lnTo>
                              <a:lnTo>
                                <a:pt x="4" y="8"/>
                              </a:lnTo>
                              <a:lnTo>
                                <a:pt x="8" y="4"/>
                              </a:lnTo>
                              <a:lnTo>
                                <a:pt x="15" y="2"/>
                              </a:lnTo>
                              <a:lnTo>
                                <a:pt x="22" y="1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19" name="Freeform 303"/>
                        <p:cNvSpPr/>
                        <p:nvPr/>
                      </p:nvSpPr>
                      <p:spPr>
                        <a:xfrm>
                          <a:off x="3549" y="2419"/>
                          <a:ext cx="77" cy="44"/>
                        </a:xfrm>
                        <a:custGeom>
                          <a:avLst/>
                          <a:gdLst>
                            <a:gd name="txL" fmla="*/ 0 w 77"/>
                            <a:gd name="txT" fmla="*/ 0 h 44"/>
                            <a:gd name="txR" fmla="*/ 77 w 77"/>
                            <a:gd name="txB" fmla="*/ 44 h 44"/>
                          </a:gdLst>
                          <a:ahLst/>
                          <a:cxnLst>
                            <a:cxn ang="0">
                              <a:pos x="14" y="0"/>
                            </a:cxn>
                            <a:cxn ang="0">
                              <a:pos x="19" y="0"/>
                            </a:cxn>
                            <a:cxn ang="0">
                              <a:pos x="26" y="0"/>
                            </a:cxn>
                            <a:cxn ang="0">
                              <a:pos x="31" y="1"/>
                            </a:cxn>
                            <a:cxn ang="0">
                              <a:pos x="37" y="3"/>
                            </a:cxn>
                            <a:cxn ang="0">
                              <a:pos x="42" y="4"/>
                            </a:cxn>
                            <a:cxn ang="0">
                              <a:pos x="46" y="6"/>
                            </a:cxn>
                            <a:cxn ang="0">
                              <a:pos x="51" y="7"/>
                            </a:cxn>
                            <a:cxn ang="0">
                              <a:pos x="56" y="10"/>
                            </a:cxn>
                            <a:cxn ang="0">
                              <a:pos x="60" y="12"/>
                            </a:cxn>
                            <a:cxn ang="0">
                              <a:pos x="65" y="15"/>
                            </a:cxn>
                            <a:cxn ang="0">
                              <a:pos x="67" y="17"/>
                            </a:cxn>
                            <a:cxn ang="0">
                              <a:pos x="71" y="21"/>
                            </a:cxn>
                            <a:cxn ang="0">
                              <a:pos x="73" y="23"/>
                            </a:cxn>
                            <a:cxn ang="0">
                              <a:pos x="75" y="27"/>
                            </a:cxn>
                            <a:cxn ang="0">
                              <a:pos x="76" y="31"/>
                            </a:cxn>
                            <a:cxn ang="0">
                              <a:pos x="76" y="35"/>
                            </a:cxn>
                            <a:cxn ang="0">
                              <a:pos x="74" y="38"/>
                            </a:cxn>
                            <a:cxn ang="0">
                              <a:pos x="69" y="41"/>
                            </a:cxn>
                            <a:cxn ang="0">
                              <a:pos x="65" y="43"/>
                            </a:cxn>
                            <a:cxn ang="0">
                              <a:pos x="60" y="43"/>
                            </a:cxn>
                            <a:cxn ang="0">
                              <a:pos x="53" y="42"/>
                            </a:cxn>
                            <a:cxn ang="0">
                              <a:pos x="47" y="42"/>
                            </a:cxn>
                            <a:cxn ang="0">
                              <a:pos x="42" y="41"/>
                            </a:cxn>
                            <a:cxn ang="0">
                              <a:pos x="37" y="39"/>
                            </a:cxn>
                            <a:cxn ang="0">
                              <a:pos x="32" y="37"/>
                            </a:cxn>
                            <a:cxn ang="0">
                              <a:pos x="27" y="35"/>
                            </a:cxn>
                            <a:cxn ang="0">
                              <a:pos x="23" y="34"/>
                            </a:cxn>
                            <a:cxn ang="0">
                              <a:pos x="18" y="31"/>
                            </a:cxn>
                            <a:cxn ang="0">
                              <a:pos x="13" y="28"/>
                            </a:cxn>
                            <a:cxn ang="0">
                              <a:pos x="9" y="25"/>
                            </a:cxn>
                            <a:cxn ang="0">
                              <a:pos x="6" y="22"/>
                            </a:cxn>
                            <a:cxn ang="0">
                              <a:pos x="2" y="19"/>
                            </a:cxn>
                            <a:cxn ang="0">
                              <a:pos x="1" y="16"/>
                            </a:cxn>
                            <a:cxn ang="0">
                              <a:pos x="0" y="12"/>
                            </a:cxn>
                            <a:cxn ang="0">
                              <a:pos x="0" y="9"/>
                            </a:cxn>
                            <a:cxn ang="0">
                              <a:pos x="2" y="5"/>
                            </a:cxn>
                            <a:cxn ang="0">
                              <a:pos x="5" y="3"/>
                            </a:cxn>
                            <a:cxn ang="0">
                              <a:pos x="9" y="1"/>
                            </a:cxn>
                            <a:cxn ang="0">
                              <a:pos x="14" y="0"/>
                            </a:cxn>
                          </a:cxnLst>
                          <a:rect l="txL" t="txT" r="txR" b="txB"/>
                          <a:pathLst>
                            <a:path w="77" h="44">
                              <a:moveTo>
                                <a:pt x="14" y="0"/>
                              </a:moveTo>
                              <a:lnTo>
                                <a:pt x="19" y="0"/>
                              </a:lnTo>
                              <a:lnTo>
                                <a:pt x="26" y="0"/>
                              </a:lnTo>
                              <a:lnTo>
                                <a:pt x="31" y="1"/>
                              </a:lnTo>
                              <a:lnTo>
                                <a:pt x="37" y="3"/>
                              </a:lnTo>
                              <a:lnTo>
                                <a:pt x="42" y="4"/>
                              </a:lnTo>
                              <a:lnTo>
                                <a:pt x="46" y="6"/>
                              </a:lnTo>
                              <a:lnTo>
                                <a:pt x="51" y="7"/>
                              </a:lnTo>
                              <a:lnTo>
                                <a:pt x="56" y="10"/>
                              </a:lnTo>
                              <a:lnTo>
                                <a:pt x="60" y="12"/>
                              </a:lnTo>
                              <a:lnTo>
                                <a:pt x="65" y="15"/>
                              </a:lnTo>
                              <a:lnTo>
                                <a:pt x="67" y="17"/>
                              </a:lnTo>
                              <a:lnTo>
                                <a:pt x="71" y="21"/>
                              </a:lnTo>
                              <a:lnTo>
                                <a:pt x="73" y="23"/>
                              </a:lnTo>
                              <a:lnTo>
                                <a:pt x="75" y="27"/>
                              </a:lnTo>
                              <a:lnTo>
                                <a:pt x="76" y="31"/>
                              </a:lnTo>
                              <a:lnTo>
                                <a:pt x="76" y="35"/>
                              </a:lnTo>
                              <a:lnTo>
                                <a:pt x="74" y="38"/>
                              </a:lnTo>
                              <a:lnTo>
                                <a:pt x="69" y="41"/>
                              </a:lnTo>
                              <a:lnTo>
                                <a:pt x="65" y="43"/>
                              </a:lnTo>
                              <a:lnTo>
                                <a:pt x="60" y="43"/>
                              </a:lnTo>
                              <a:lnTo>
                                <a:pt x="53" y="42"/>
                              </a:lnTo>
                              <a:lnTo>
                                <a:pt x="47" y="42"/>
                              </a:lnTo>
                              <a:lnTo>
                                <a:pt x="42" y="41"/>
                              </a:lnTo>
                              <a:lnTo>
                                <a:pt x="37" y="39"/>
                              </a:lnTo>
                              <a:lnTo>
                                <a:pt x="32" y="37"/>
                              </a:lnTo>
                              <a:lnTo>
                                <a:pt x="27" y="35"/>
                              </a:lnTo>
                              <a:lnTo>
                                <a:pt x="23" y="34"/>
                              </a:lnTo>
                              <a:lnTo>
                                <a:pt x="18" y="31"/>
                              </a:lnTo>
                              <a:lnTo>
                                <a:pt x="13" y="28"/>
                              </a:lnTo>
                              <a:lnTo>
                                <a:pt x="9" y="25"/>
                              </a:lnTo>
                              <a:lnTo>
                                <a:pt x="6" y="22"/>
                              </a:lnTo>
                              <a:lnTo>
                                <a:pt x="2" y="19"/>
                              </a:lnTo>
                              <a:lnTo>
                                <a:pt x="1" y="16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2" y="5"/>
                              </a:lnTo>
                              <a:lnTo>
                                <a:pt x="5" y="3"/>
                              </a:lnTo>
                              <a:lnTo>
                                <a:pt x="9" y="1"/>
                              </a:lnTo>
                              <a:lnTo>
                                <a:pt x="14" y="0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20" name="Freeform 304"/>
                        <p:cNvSpPr/>
                        <p:nvPr/>
                      </p:nvSpPr>
                      <p:spPr>
                        <a:xfrm>
                          <a:off x="3553" y="2429"/>
                          <a:ext cx="72" cy="21"/>
                        </a:xfrm>
                        <a:custGeom>
                          <a:avLst/>
                          <a:gdLst>
                            <a:gd name="txL" fmla="*/ 0 w 72"/>
                            <a:gd name="txT" fmla="*/ 0 h 21"/>
                            <a:gd name="txR" fmla="*/ 72 w 72"/>
                            <a:gd name="txB" fmla="*/ 21 h 21"/>
                          </a:gdLst>
                          <a:ahLst/>
                          <a:cxnLst>
                            <a:cxn ang="0">
                              <a:pos x="0" y="15"/>
                            </a:cxn>
                            <a:cxn ang="0">
                              <a:pos x="62" y="0"/>
                            </a:cxn>
                            <a:cxn ang="0">
                              <a:pos x="71" y="4"/>
                            </a:cxn>
                            <a:cxn ang="0">
                              <a:pos x="4" y="20"/>
                            </a:cxn>
                            <a:cxn ang="0">
                              <a:pos x="0" y="15"/>
                            </a:cxn>
                          </a:cxnLst>
                          <a:rect l="txL" t="txT" r="txR" b="txB"/>
                          <a:pathLst>
                            <a:path w="72" h="21">
                              <a:moveTo>
                                <a:pt x="0" y="15"/>
                              </a:moveTo>
                              <a:lnTo>
                                <a:pt x="62" y="0"/>
                              </a:lnTo>
                              <a:lnTo>
                                <a:pt x="71" y="4"/>
                              </a:lnTo>
                              <a:lnTo>
                                <a:pt x="4" y="20"/>
                              </a:lnTo>
                              <a:lnTo>
                                <a:pt x="0" y="15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  <p:grpSp>
                <p:nvGrpSpPr>
                  <p:cNvPr id="148663" name="Group 305"/>
                  <p:cNvGrpSpPr/>
                  <p:nvPr/>
                </p:nvGrpSpPr>
                <p:grpSpPr>
                  <a:xfrm>
                    <a:off x="3395" y="2449"/>
                    <a:ext cx="595" cy="308"/>
                    <a:chOff x="3395" y="2449"/>
                    <a:chExt cx="595" cy="308"/>
                  </a:xfrm>
                </p:grpSpPr>
                <p:grpSp>
                  <p:nvGrpSpPr>
                    <p:cNvPr id="148664" name="Group 306"/>
                    <p:cNvGrpSpPr/>
                    <p:nvPr/>
                  </p:nvGrpSpPr>
                  <p:grpSpPr>
                    <a:xfrm>
                      <a:off x="3395" y="2455"/>
                      <a:ext cx="589" cy="302"/>
                      <a:chOff x="3395" y="2455"/>
                      <a:chExt cx="589" cy="302"/>
                    </a:xfrm>
                  </p:grpSpPr>
                  <p:grpSp>
                    <p:nvGrpSpPr>
                      <p:cNvPr id="148702" name="Group 307"/>
                      <p:cNvGrpSpPr/>
                      <p:nvPr/>
                    </p:nvGrpSpPr>
                    <p:grpSpPr>
                      <a:xfrm>
                        <a:off x="3637" y="2463"/>
                        <a:ext cx="221" cy="116"/>
                        <a:chOff x="3637" y="2463"/>
                        <a:chExt cx="221" cy="116"/>
                      </a:xfrm>
                    </p:grpSpPr>
                    <p:grpSp>
                      <p:nvGrpSpPr>
                        <p:cNvPr id="148708" name="Group 308"/>
                        <p:cNvGrpSpPr/>
                        <p:nvPr/>
                      </p:nvGrpSpPr>
                      <p:grpSpPr>
                        <a:xfrm>
                          <a:off x="3637" y="2466"/>
                          <a:ext cx="221" cy="113"/>
                          <a:chOff x="3637" y="2466"/>
                          <a:chExt cx="221" cy="113"/>
                        </a:xfrm>
                      </p:grpSpPr>
                      <p:sp>
                        <p:nvSpPr>
                          <p:cNvPr id="148712" name="Freeform 309"/>
                          <p:cNvSpPr/>
                          <p:nvPr/>
                        </p:nvSpPr>
                        <p:spPr>
                          <a:xfrm>
                            <a:off x="3647" y="2466"/>
                            <a:ext cx="184" cy="31"/>
                          </a:xfrm>
                          <a:custGeom>
                            <a:avLst/>
                            <a:gdLst>
                              <a:gd name="txL" fmla="*/ 0 w 184"/>
                              <a:gd name="txT" fmla="*/ 0 h 31"/>
                              <a:gd name="txR" fmla="*/ 184 w 184"/>
                              <a:gd name="txB" fmla="*/ 31 h 31"/>
                            </a:gdLst>
                            <a:ahLst/>
                            <a:cxnLst>
                              <a:cxn ang="0">
                                <a:pos x="0" y="15"/>
                              </a:cxn>
                              <a:cxn ang="0">
                                <a:pos x="4" y="11"/>
                              </a:cxn>
                              <a:cxn ang="0">
                                <a:pos x="9" y="7"/>
                              </a:cxn>
                              <a:cxn ang="0">
                                <a:pos x="14" y="2"/>
                              </a:cxn>
                              <a:cxn ang="0">
                                <a:pos x="19" y="0"/>
                              </a:cxn>
                              <a:cxn ang="0">
                                <a:pos x="183" y="15"/>
                              </a:cxn>
                              <a:cxn ang="0">
                                <a:pos x="175" y="30"/>
                              </a:cxn>
                              <a:cxn ang="0">
                                <a:pos x="0" y="15"/>
                              </a:cxn>
                            </a:cxnLst>
                            <a:rect l="txL" t="txT" r="txR" b="txB"/>
                            <a:pathLst>
                              <a:path w="184" h="31">
                                <a:moveTo>
                                  <a:pt x="0" y="15"/>
                                </a:moveTo>
                                <a:lnTo>
                                  <a:pt x="4" y="11"/>
                                </a:lnTo>
                                <a:lnTo>
                                  <a:pt x="9" y="7"/>
                                </a:lnTo>
                                <a:lnTo>
                                  <a:pt x="14" y="2"/>
                                </a:lnTo>
                                <a:lnTo>
                                  <a:pt x="19" y="0"/>
                                </a:lnTo>
                                <a:lnTo>
                                  <a:pt x="183" y="15"/>
                                </a:lnTo>
                                <a:lnTo>
                                  <a:pt x="175" y="30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713" name="Freeform 310"/>
                          <p:cNvSpPr/>
                          <p:nvPr/>
                        </p:nvSpPr>
                        <p:spPr>
                          <a:xfrm>
                            <a:off x="3637" y="2479"/>
                            <a:ext cx="221" cy="100"/>
                          </a:xfrm>
                          <a:custGeom>
                            <a:avLst/>
                            <a:gdLst>
                              <a:gd name="txL" fmla="*/ 0 w 221"/>
                              <a:gd name="txT" fmla="*/ 0 h 100"/>
                              <a:gd name="txR" fmla="*/ 221 w 221"/>
                              <a:gd name="txB" fmla="*/ 100 h 100"/>
                            </a:gdLst>
                            <a:ahLst/>
                            <a:cxnLst>
                              <a:cxn ang="0">
                                <a:pos x="1" y="98"/>
                              </a:cxn>
                              <a:cxn ang="0">
                                <a:pos x="0" y="14"/>
                              </a:cxn>
                              <a:cxn ang="0">
                                <a:pos x="2" y="10"/>
                              </a:cxn>
                              <a:cxn ang="0">
                                <a:pos x="4" y="6"/>
                              </a:cxn>
                              <a:cxn ang="0">
                                <a:pos x="8" y="2"/>
                              </a:cxn>
                              <a:cxn ang="0">
                                <a:pos x="12" y="0"/>
                              </a:cxn>
                              <a:cxn ang="0">
                                <a:pos x="159" y="14"/>
                              </a:cxn>
                              <a:cxn ang="0">
                                <a:pos x="165" y="14"/>
                              </a:cxn>
                              <a:cxn ang="0">
                                <a:pos x="169" y="13"/>
                              </a:cxn>
                              <a:cxn ang="0">
                                <a:pos x="173" y="10"/>
                              </a:cxn>
                              <a:cxn ang="0">
                                <a:pos x="176" y="8"/>
                              </a:cxn>
                              <a:cxn ang="0">
                                <a:pos x="178" y="5"/>
                              </a:cxn>
                              <a:cxn ang="0">
                                <a:pos x="179" y="0"/>
                              </a:cxn>
                              <a:cxn ang="0">
                                <a:pos x="218" y="4"/>
                              </a:cxn>
                              <a:cxn ang="0">
                                <a:pos x="220" y="99"/>
                              </a:cxn>
                              <a:cxn ang="0">
                                <a:pos x="1" y="98"/>
                              </a:cxn>
                            </a:cxnLst>
                            <a:rect l="txL" t="txT" r="txR" b="txB"/>
                            <a:pathLst>
                              <a:path w="221" h="100">
                                <a:moveTo>
                                  <a:pt x="1" y="98"/>
                                </a:moveTo>
                                <a:lnTo>
                                  <a:pt x="0" y="14"/>
                                </a:lnTo>
                                <a:lnTo>
                                  <a:pt x="2" y="10"/>
                                </a:lnTo>
                                <a:lnTo>
                                  <a:pt x="4" y="6"/>
                                </a:lnTo>
                                <a:lnTo>
                                  <a:pt x="8" y="2"/>
                                </a:lnTo>
                                <a:lnTo>
                                  <a:pt x="12" y="0"/>
                                </a:lnTo>
                                <a:lnTo>
                                  <a:pt x="159" y="14"/>
                                </a:lnTo>
                                <a:lnTo>
                                  <a:pt x="165" y="14"/>
                                </a:lnTo>
                                <a:lnTo>
                                  <a:pt x="169" y="13"/>
                                </a:lnTo>
                                <a:lnTo>
                                  <a:pt x="173" y="10"/>
                                </a:lnTo>
                                <a:lnTo>
                                  <a:pt x="176" y="8"/>
                                </a:lnTo>
                                <a:lnTo>
                                  <a:pt x="178" y="5"/>
                                </a:lnTo>
                                <a:lnTo>
                                  <a:pt x="179" y="0"/>
                                </a:lnTo>
                                <a:lnTo>
                                  <a:pt x="218" y="4"/>
                                </a:lnTo>
                                <a:lnTo>
                                  <a:pt x="220" y="99"/>
                                </a:lnTo>
                                <a:lnTo>
                                  <a:pt x="1" y="98"/>
                                </a:lnTo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  <p:grpSp>
                      <p:nvGrpSpPr>
                        <p:cNvPr id="148709" name="Group 311"/>
                        <p:cNvGrpSpPr/>
                        <p:nvPr/>
                      </p:nvGrpSpPr>
                      <p:grpSpPr>
                        <a:xfrm>
                          <a:off x="3748" y="2463"/>
                          <a:ext cx="97" cy="50"/>
                          <a:chOff x="3748" y="2463"/>
                          <a:chExt cx="97" cy="50"/>
                        </a:xfrm>
                      </p:grpSpPr>
                      <p:sp>
                        <p:nvSpPr>
                          <p:cNvPr id="148710" name="Freeform 312"/>
                          <p:cNvSpPr/>
                          <p:nvPr/>
                        </p:nvSpPr>
                        <p:spPr>
                          <a:xfrm>
                            <a:off x="3759" y="2463"/>
                            <a:ext cx="86" cy="32"/>
                          </a:xfrm>
                          <a:custGeom>
                            <a:avLst/>
                            <a:gdLst>
                              <a:gd name="txL" fmla="*/ 0 w 86"/>
                              <a:gd name="txT" fmla="*/ 0 h 32"/>
                              <a:gd name="txR" fmla="*/ 86 w 86"/>
                              <a:gd name="txB" fmla="*/ 32 h 32"/>
                            </a:gdLst>
                            <a:ahLst/>
                            <a:cxnLst>
                              <a:cxn ang="0">
                                <a:pos x="0" y="28"/>
                              </a:cxn>
                              <a:cxn ang="0">
                                <a:pos x="65" y="0"/>
                              </a:cxn>
                              <a:cxn ang="0">
                                <a:pos x="85" y="2"/>
                              </a:cxn>
                              <a:cxn ang="0">
                                <a:pos x="21" y="31"/>
                              </a:cxn>
                              <a:cxn ang="0">
                                <a:pos x="0" y="28"/>
                              </a:cxn>
                            </a:cxnLst>
                            <a:rect l="txL" t="txT" r="txR" b="txB"/>
                            <a:pathLst>
                              <a:path w="86" h="32">
                                <a:moveTo>
                                  <a:pt x="0" y="28"/>
                                </a:moveTo>
                                <a:lnTo>
                                  <a:pt x="65" y="0"/>
                                </a:lnTo>
                                <a:lnTo>
                                  <a:pt x="85" y="2"/>
                                </a:lnTo>
                                <a:lnTo>
                                  <a:pt x="21" y="31"/>
                                </a:lnTo>
                                <a:lnTo>
                                  <a:pt x="0" y="28"/>
                                </a:lnTo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711" name="Freeform 313"/>
                          <p:cNvSpPr/>
                          <p:nvPr/>
                        </p:nvSpPr>
                        <p:spPr>
                          <a:xfrm>
                            <a:off x="3748" y="2493"/>
                            <a:ext cx="32" cy="20"/>
                          </a:xfrm>
                          <a:custGeom>
                            <a:avLst/>
                            <a:gdLst>
                              <a:gd name="txL" fmla="*/ 0 w 32"/>
                              <a:gd name="txT" fmla="*/ 0 h 20"/>
                              <a:gd name="txR" fmla="*/ 32 w 32"/>
                              <a:gd name="txB" fmla="*/ 20 h 20"/>
                            </a:gdLst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30" y="3"/>
                              </a:cxn>
                              <a:cxn ang="0">
                                <a:pos x="31" y="19"/>
                              </a:cxn>
                              <a:cxn ang="0">
                                <a:pos x="0" y="16"/>
                              </a:cxn>
                              <a:cxn ang="0">
                                <a:pos x="8" y="0"/>
                              </a:cxn>
                            </a:cxnLst>
                            <a:rect l="txL" t="txT" r="txR" b="txB"/>
                            <a:pathLst>
                              <a:path w="32" h="20">
                                <a:moveTo>
                                  <a:pt x="8" y="0"/>
                                </a:moveTo>
                                <a:lnTo>
                                  <a:pt x="30" y="3"/>
                                </a:lnTo>
                                <a:lnTo>
                                  <a:pt x="31" y="19"/>
                                </a:lnTo>
                                <a:lnTo>
                                  <a:pt x="0" y="16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148703" name="Group 314"/>
                      <p:cNvGrpSpPr/>
                      <p:nvPr/>
                    </p:nvGrpSpPr>
                    <p:grpSpPr>
                      <a:xfrm>
                        <a:off x="3395" y="2455"/>
                        <a:ext cx="589" cy="302"/>
                        <a:chOff x="3395" y="2455"/>
                        <a:chExt cx="589" cy="302"/>
                      </a:xfrm>
                    </p:grpSpPr>
                    <p:sp>
                      <p:nvSpPr>
                        <p:cNvPr id="148704" name="Freeform 315"/>
                        <p:cNvSpPr/>
                        <p:nvPr/>
                      </p:nvSpPr>
                      <p:spPr>
                        <a:xfrm>
                          <a:off x="3609" y="2499"/>
                          <a:ext cx="182" cy="30"/>
                        </a:xfrm>
                        <a:custGeom>
                          <a:avLst/>
                          <a:gdLst>
                            <a:gd name="txL" fmla="*/ 0 w 182"/>
                            <a:gd name="txT" fmla="*/ 0 h 30"/>
                            <a:gd name="txR" fmla="*/ 182 w 182"/>
                            <a:gd name="txB" fmla="*/ 30 h 30"/>
                          </a:gdLst>
                          <a:ahLst/>
                          <a:cxnLst>
                            <a:cxn ang="0">
                              <a:pos x="0" y="15"/>
                            </a:cxn>
                            <a:cxn ang="0">
                              <a:pos x="4" y="10"/>
                            </a:cxn>
                            <a:cxn ang="0">
                              <a:pos x="9" y="7"/>
                            </a:cxn>
                            <a:cxn ang="0">
                              <a:pos x="14" y="2"/>
                            </a:cxn>
                            <a:cxn ang="0">
                              <a:pos x="18" y="0"/>
                            </a:cxn>
                            <a:cxn ang="0">
                              <a:pos x="181" y="15"/>
                            </a:cxn>
                            <a:cxn ang="0">
                              <a:pos x="173" y="29"/>
                            </a:cxn>
                            <a:cxn ang="0">
                              <a:pos x="0" y="15"/>
                            </a:cxn>
                          </a:cxnLst>
                          <a:rect l="txL" t="txT" r="txR" b="txB"/>
                          <a:pathLst>
                            <a:path w="182" h="30">
                              <a:moveTo>
                                <a:pt x="0" y="15"/>
                              </a:moveTo>
                              <a:lnTo>
                                <a:pt x="4" y="10"/>
                              </a:lnTo>
                              <a:lnTo>
                                <a:pt x="9" y="7"/>
                              </a:lnTo>
                              <a:lnTo>
                                <a:pt x="14" y="2"/>
                              </a:lnTo>
                              <a:lnTo>
                                <a:pt x="18" y="0"/>
                              </a:lnTo>
                              <a:lnTo>
                                <a:pt x="181" y="15"/>
                              </a:lnTo>
                              <a:lnTo>
                                <a:pt x="173" y="29"/>
                              </a:lnTo>
                              <a:lnTo>
                                <a:pt x="0" y="15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05" name="Freeform 316"/>
                        <p:cNvSpPr/>
                        <p:nvPr/>
                      </p:nvSpPr>
                      <p:spPr>
                        <a:xfrm>
                          <a:off x="3778" y="2455"/>
                          <a:ext cx="206" cy="286"/>
                        </a:xfrm>
                        <a:custGeom>
                          <a:avLst/>
                          <a:gdLst>
                            <a:gd name="txL" fmla="*/ 0 w 206"/>
                            <a:gd name="txT" fmla="*/ 0 h 286"/>
                            <a:gd name="txR" fmla="*/ 206 w 206"/>
                            <a:gd name="txB" fmla="*/ 286 h 286"/>
                          </a:gdLst>
                          <a:ahLst/>
                          <a:cxnLst>
                            <a:cxn ang="0">
                              <a:pos x="0" y="41"/>
                            </a:cxn>
                            <a:cxn ang="0">
                              <a:pos x="92" y="0"/>
                            </a:cxn>
                            <a:cxn ang="0">
                              <a:pos x="178" y="11"/>
                            </a:cxn>
                            <a:cxn ang="0">
                              <a:pos x="185" y="13"/>
                            </a:cxn>
                            <a:cxn ang="0">
                              <a:pos x="192" y="14"/>
                            </a:cxn>
                            <a:cxn ang="0">
                              <a:pos x="197" y="16"/>
                            </a:cxn>
                            <a:cxn ang="0">
                              <a:pos x="201" y="19"/>
                            </a:cxn>
                            <a:cxn ang="0">
                              <a:pos x="204" y="22"/>
                            </a:cxn>
                            <a:cxn ang="0">
                              <a:pos x="205" y="26"/>
                            </a:cxn>
                            <a:cxn ang="0">
                              <a:pos x="205" y="239"/>
                            </a:cxn>
                            <a:cxn ang="0">
                              <a:pos x="122" y="285"/>
                            </a:cxn>
                            <a:cxn ang="0">
                              <a:pos x="0" y="41"/>
                            </a:cxn>
                          </a:cxnLst>
                          <a:rect l="txL" t="txT" r="txR" b="txB"/>
                          <a:pathLst>
                            <a:path w="206" h="286">
                              <a:moveTo>
                                <a:pt x="0" y="41"/>
                              </a:moveTo>
                              <a:lnTo>
                                <a:pt x="92" y="0"/>
                              </a:lnTo>
                              <a:lnTo>
                                <a:pt x="178" y="11"/>
                              </a:lnTo>
                              <a:lnTo>
                                <a:pt x="185" y="13"/>
                              </a:lnTo>
                              <a:lnTo>
                                <a:pt x="192" y="14"/>
                              </a:lnTo>
                              <a:lnTo>
                                <a:pt x="197" y="16"/>
                              </a:lnTo>
                              <a:lnTo>
                                <a:pt x="201" y="19"/>
                              </a:lnTo>
                              <a:lnTo>
                                <a:pt x="204" y="22"/>
                              </a:lnTo>
                              <a:lnTo>
                                <a:pt x="205" y="26"/>
                              </a:lnTo>
                              <a:lnTo>
                                <a:pt x="205" y="239"/>
                              </a:lnTo>
                              <a:lnTo>
                                <a:pt x="122" y="285"/>
                              </a:lnTo>
                              <a:lnTo>
                                <a:pt x="0" y="41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06" name="Freeform 317"/>
                        <p:cNvSpPr/>
                        <p:nvPr/>
                      </p:nvSpPr>
                      <p:spPr>
                        <a:xfrm>
                          <a:off x="3437" y="2513"/>
                          <a:ext cx="87" cy="89"/>
                        </a:xfrm>
                        <a:custGeom>
                          <a:avLst/>
                          <a:gdLst>
                            <a:gd name="txL" fmla="*/ 0 w 87"/>
                            <a:gd name="txT" fmla="*/ 0 h 89"/>
                            <a:gd name="txR" fmla="*/ 87 w 87"/>
                            <a:gd name="txB" fmla="*/ 89 h 89"/>
                          </a:gdLst>
                          <a:ahLst/>
                          <a:cxnLst>
                            <a:cxn ang="0">
                              <a:pos x="0" y="20"/>
                            </a:cxn>
                            <a:cxn ang="0">
                              <a:pos x="77" y="0"/>
                            </a:cxn>
                            <a:cxn ang="0">
                              <a:pos x="86" y="67"/>
                            </a:cxn>
                            <a:cxn ang="0">
                              <a:pos x="6" y="88"/>
                            </a:cxn>
                            <a:cxn ang="0">
                              <a:pos x="0" y="20"/>
                            </a:cxn>
                          </a:cxnLst>
                          <a:rect l="txL" t="txT" r="txR" b="txB"/>
                          <a:pathLst>
                            <a:path w="87" h="89">
                              <a:moveTo>
                                <a:pt x="0" y="20"/>
                              </a:moveTo>
                              <a:lnTo>
                                <a:pt x="77" y="0"/>
                              </a:lnTo>
                              <a:lnTo>
                                <a:pt x="86" y="67"/>
                              </a:lnTo>
                              <a:lnTo>
                                <a:pt x="6" y="88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707" name="Freeform 318"/>
                        <p:cNvSpPr/>
                        <p:nvPr/>
                      </p:nvSpPr>
                      <p:spPr>
                        <a:xfrm>
                          <a:off x="3395" y="2497"/>
                          <a:ext cx="511" cy="260"/>
                        </a:xfrm>
                        <a:custGeom>
                          <a:avLst/>
                          <a:gdLst>
                            <a:gd name="txL" fmla="*/ 0 w 511"/>
                            <a:gd name="txT" fmla="*/ 0 h 260"/>
                            <a:gd name="txR" fmla="*/ 511 w 511"/>
                            <a:gd name="txB" fmla="*/ 260 h 260"/>
                          </a:gdLst>
                          <a:ahLst/>
                          <a:cxnLst>
                            <a:cxn ang="0">
                              <a:pos x="0" y="132"/>
                            </a:cxn>
                            <a:cxn ang="0">
                              <a:pos x="42" y="38"/>
                            </a:cxn>
                            <a:cxn ang="0">
                              <a:pos x="49" y="106"/>
                            </a:cxn>
                            <a:cxn ang="0">
                              <a:pos x="201" y="125"/>
                            </a:cxn>
                            <a:cxn ang="0">
                              <a:pos x="201" y="37"/>
                            </a:cxn>
                            <a:cxn ang="0">
                              <a:pos x="202" y="31"/>
                            </a:cxn>
                            <a:cxn ang="0">
                              <a:pos x="204" y="27"/>
                            </a:cxn>
                            <a:cxn ang="0">
                              <a:pos x="206" y="23"/>
                            </a:cxn>
                            <a:cxn ang="0">
                              <a:pos x="210" y="19"/>
                            </a:cxn>
                            <a:cxn ang="0">
                              <a:pos x="215" y="17"/>
                            </a:cxn>
                            <a:cxn ang="0">
                              <a:pos x="362" y="31"/>
                            </a:cxn>
                            <a:cxn ang="0">
                              <a:pos x="368" y="30"/>
                            </a:cxn>
                            <a:cxn ang="0">
                              <a:pos x="373" y="29"/>
                            </a:cxn>
                            <a:cxn ang="0">
                              <a:pos x="377" y="27"/>
                            </a:cxn>
                            <a:cxn ang="0">
                              <a:pos x="380" y="24"/>
                            </a:cxn>
                            <a:cxn ang="0">
                              <a:pos x="382" y="22"/>
                            </a:cxn>
                            <a:cxn ang="0">
                              <a:pos x="383" y="17"/>
                            </a:cxn>
                            <a:cxn ang="0">
                              <a:pos x="383" y="11"/>
                            </a:cxn>
                            <a:cxn ang="0">
                              <a:pos x="383" y="5"/>
                            </a:cxn>
                            <a:cxn ang="0">
                              <a:pos x="382" y="0"/>
                            </a:cxn>
                            <a:cxn ang="0">
                              <a:pos x="483" y="18"/>
                            </a:cxn>
                            <a:cxn ang="0">
                              <a:pos x="490" y="19"/>
                            </a:cxn>
                            <a:cxn ang="0">
                              <a:pos x="496" y="21"/>
                            </a:cxn>
                            <a:cxn ang="0">
                              <a:pos x="501" y="23"/>
                            </a:cxn>
                            <a:cxn ang="0">
                              <a:pos x="506" y="25"/>
                            </a:cxn>
                            <a:cxn ang="0">
                              <a:pos x="509" y="28"/>
                            </a:cxn>
                            <a:cxn ang="0">
                              <a:pos x="510" y="33"/>
                            </a:cxn>
                            <a:cxn ang="0">
                              <a:pos x="510" y="244"/>
                            </a:cxn>
                            <a:cxn ang="0">
                              <a:pos x="472" y="259"/>
                            </a:cxn>
                            <a:cxn ang="0">
                              <a:pos x="464" y="258"/>
                            </a:cxn>
                            <a:cxn ang="0">
                              <a:pos x="419" y="221"/>
                            </a:cxn>
                            <a:cxn ang="0">
                              <a:pos x="73" y="177"/>
                            </a:cxn>
                            <a:cxn ang="0">
                              <a:pos x="72" y="168"/>
                            </a:cxn>
                            <a:cxn ang="0">
                              <a:pos x="70" y="162"/>
                            </a:cxn>
                            <a:cxn ang="0">
                              <a:pos x="67" y="158"/>
                            </a:cxn>
                            <a:cxn ang="0">
                              <a:pos x="63" y="152"/>
                            </a:cxn>
                            <a:cxn ang="0">
                              <a:pos x="58" y="147"/>
                            </a:cxn>
                            <a:cxn ang="0">
                              <a:pos x="51" y="142"/>
                            </a:cxn>
                            <a:cxn ang="0">
                              <a:pos x="43" y="138"/>
                            </a:cxn>
                            <a:cxn ang="0">
                              <a:pos x="36" y="136"/>
                            </a:cxn>
                            <a:cxn ang="0">
                              <a:pos x="30" y="134"/>
                            </a:cxn>
                            <a:cxn ang="0">
                              <a:pos x="23" y="133"/>
                            </a:cxn>
                            <a:cxn ang="0">
                              <a:pos x="15" y="132"/>
                            </a:cxn>
                            <a:cxn ang="0">
                              <a:pos x="7" y="132"/>
                            </a:cxn>
                            <a:cxn ang="0">
                              <a:pos x="0" y="132"/>
                            </a:cxn>
                          </a:cxnLst>
                          <a:rect l="txL" t="txT" r="txR" b="txB"/>
                          <a:pathLst>
                            <a:path w="511" h="260">
                              <a:moveTo>
                                <a:pt x="0" y="132"/>
                              </a:moveTo>
                              <a:lnTo>
                                <a:pt x="42" y="38"/>
                              </a:lnTo>
                              <a:lnTo>
                                <a:pt x="49" y="106"/>
                              </a:lnTo>
                              <a:lnTo>
                                <a:pt x="201" y="125"/>
                              </a:lnTo>
                              <a:lnTo>
                                <a:pt x="201" y="37"/>
                              </a:lnTo>
                              <a:lnTo>
                                <a:pt x="202" y="31"/>
                              </a:lnTo>
                              <a:lnTo>
                                <a:pt x="204" y="27"/>
                              </a:lnTo>
                              <a:lnTo>
                                <a:pt x="206" y="23"/>
                              </a:lnTo>
                              <a:lnTo>
                                <a:pt x="210" y="19"/>
                              </a:lnTo>
                              <a:lnTo>
                                <a:pt x="215" y="17"/>
                              </a:lnTo>
                              <a:lnTo>
                                <a:pt x="362" y="31"/>
                              </a:lnTo>
                              <a:lnTo>
                                <a:pt x="368" y="30"/>
                              </a:lnTo>
                              <a:lnTo>
                                <a:pt x="373" y="29"/>
                              </a:lnTo>
                              <a:lnTo>
                                <a:pt x="377" y="27"/>
                              </a:lnTo>
                              <a:lnTo>
                                <a:pt x="380" y="24"/>
                              </a:lnTo>
                              <a:lnTo>
                                <a:pt x="382" y="22"/>
                              </a:lnTo>
                              <a:lnTo>
                                <a:pt x="383" y="17"/>
                              </a:lnTo>
                              <a:lnTo>
                                <a:pt x="383" y="11"/>
                              </a:lnTo>
                              <a:lnTo>
                                <a:pt x="383" y="5"/>
                              </a:lnTo>
                              <a:lnTo>
                                <a:pt x="382" y="0"/>
                              </a:lnTo>
                              <a:lnTo>
                                <a:pt x="483" y="18"/>
                              </a:lnTo>
                              <a:lnTo>
                                <a:pt x="490" y="19"/>
                              </a:lnTo>
                              <a:lnTo>
                                <a:pt x="496" y="21"/>
                              </a:lnTo>
                              <a:lnTo>
                                <a:pt x="501" y="23"/>
                              </a:lnTo>
                              <a:lnTo>
                                <a:pt x="506" y="25"/>
                              </a:lnTo>
                              <a:lnTo>
                                <a:pt x="509" y="28"/>
                              </a:lnTo>
                              <a:lnTo>
                                <a:pt x="510" y="33"/>
                              </a:lnTo>
                              <a:lnTo>
                                <a:pt x="510" y="244"/>
                              </a:lnTo>
                              <a:lnTo>
                                <a:pt x="472" y="259"/>
                              </a:lnTo>
                              <a:lnTo>
                                <a:pt x="464" y="258"/>
                              </a:lnTo>
                              <a:lnTo>
                                <a:pt x="419" y="221"/>
                              </a:lnTo>
                              <a:lnTo>
                                <a:pt x="73" y="177"/>
                              </a:lnTo>
                              <a:lnTo>
                                <a:pt x="72" y="168"/>
                              </a:lnTo>
                              <a:lnTo>
                                <a:pt x="70" y="162"/>
                              </a:lnTo>
                              <a:lnTo>
                                <a:pt x="67" y="158"/>
                              </a:lnTo>
                              <a:lnTo>
                                <a:pt x="63" y="152"/>
                              </a:lnTo>
                              <a:lnTo>
                                <a:pt x="58" y="147"/>
                              </a:lnTo>
                              <a:lnTo>
                                <a:pt x="51" y="142"/>
                              </a:lnTo>
                              <a:lnTo>
                                <a:pt x="43" y="138"/>
                              </a:lnTo>
                              <a:lnTo>
                                <a:pt x="36" y="136"/>
                              </a:lnTo>
                              <a:lnTo>
                                <a:pt x="30" y="134"/>
                              </a:lnTo>
                              <a:lnTo>
                                <a:pt x="23" y="133"/>
                              </a:lnTo>
                              <a:lnTo>
                                <a:pt x="15" y="132"/>
                              </a:lnTo>
                              <a:lnTo>
                                <a:pt x="7" y="132"/>
                              </a:lnTo>
                              <a:lnTo>
                                <a:pt x="0" y="132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  <p:grpSp>
                  <p:nvGrpSpPr>
                    <p:cNvPr id="148665" name="Group 319"/>
                    <p:cNvGrpSpPr/>
                    <p:nvPr/>
                  </p:nvGrpSpPr>
                  <p:grpSpPr>
                    <a:xfrm>
                      <a:off x="3509" y="2449"/>
                      <a:ext cx="481" cy="243"/>
                      <a:chOff x="3509" y="2449"/>
                      <a:chExt cx="481" cy="243"/>
                    </a:xfrm>
                  </p:grpSpPr>
                  <p:grpSp>
                    <p:nvGrpSpPr>
                      <p:cNvPr id="148666" name="Group 320"/>
                      <p:cNvGrpSpPr/>
                      <p:nvPr/>
                    </p:nvGrpSpPr>
                    <p:grpSpPr>
                      <a:xfrm>
                        <a:off x="3631" y="2449"/>
                        <a:ext cx="359" cy="243"/>
                        <a:chOff x="3631" y="2449"/>
                        <a:chExt cx="359" cy="243"/>
                      </a:xfrm>
                    </p:grpSpPr>
                    <p:grpSp>
                      <p:nvGrpSpPr>
                        <p:cNvPr id="148670" name="Group 321"/>
                        <p:cNvGrpSpPr/>
                        <p:nvPr/>
                      </p:nvGrpSpPr>
                      <p:grpSpPr>
                        <a:xfrm>
                          <a:off x="3631" y="2469"/>
                          <a:ext cx="359" cy="223"/>
                          <a:chOff x="3631" y="2469"/>
                          <a:chExt cx="359" cy="223"/>
                        </a:xfrm>
                      </p:grpSpPr>
                      <p:grpSp>
                        <p:nvGrpSpPr>
                          <p:cNvPr id="148674" name="Group 322"/>
                          <p:cNvGrpSpPr/>
                          <p:nvPr/>
                        </p:nvGrpSpPr>
                        <p:grpSpPr>
                          <a:xfrm>
                            <a:off x="3768" y="2469"/>
                            <a:ext cx="222" cy="223"/>
                            <a:chOff x="3768" y="2469"/>
                            <a:chExt cx="222" cy="223"/>
                          </a:xfrm>
                        </p:grpSpPr>
                        <p:grpSp>
                          <p:nvGrpSpPr>
                            <p:cNvPr id="148690" name="Group 323"/>
                            <p:cNvGrpSpPr/>
                            <p:nvPr/>
                          </p:nvGrpSpPr>
                          <p:grpSpPr>
                            <a:xfrm>
                              <a:off x="3917" y="2469"/>
                              <a:ext cx="55" cy="154"/>
                              <a:chOff x="3917" y="2469"/>
                              <a:chExt cx="55" cy="154"/>
                            </a:xfrm>
                          </p:grpSpPr>
                          <p:sp>
                            <p:nvSpPr>
                              <p:cNvPr id="148695" name="Line 324"/>
                              <p:cNvSpPr/>
                              <p:nvPr/>
                            </p:nvSpPr>
                            <p:spPr>
                              <a:xfrm flipV="1">
                                <a:off x="3917" y="2469"/>
                                <a:ext cx="55" cy="59"/>
                              </a:xfrm>
                              <a:prstGeom prst="line">
                                <a:avLst/>
                              </a:prstGeom>
                              <a:ln w="12700" cap="flat" cmpd="sng">
                                <a:solidFill>
                                  <a:srgbClr val="808000"/>
                                </a:solidFill>
                                <a:prstDash val="solid"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grpSp>
                            <p:nvGrpSpPr>
                              <p:cNvPr id="148696" name="Group 325"/>
                              <p:cNvGrpSpPr/>
                              <p:nvPr/>
                            </p:nvGrpSpPr>
                            <p:grpSpPr>
                              <a:xfrm>
                                <a:off x="3926" y="2532"/>
                                <a:ext cx="42" cy="91"/>
                                <a:chOff x="3926" y="2532"/>
                                <a:chExt cx="42" cy="91"/>
                              </a:xfrm>
                            </p:grpSpPr>
                            <p:sp>
                              <p:nvSpPr>
                                <p:cNvPr id="148697" name="Line 326"/>
                                <p:cNvSpPr/>
                                <p:nvPr/>
                              </p:nvSpPr>
                              <p:spPr>
                                <a:xfrm flipV="1">
                                  <a:off x="3926" y="2532"/>
                                  <a:ext cx="42" cy="51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808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98" name="Line 327"/>
                                <p:cNvSpPr/>
                                <p:nvPr/>
                              </p:nvSpPr>
                              <p:spPr>
                                <a:xfrm flipV="1">
                                  <a:off x="3926" y="2542"/>
                                  <a:ext cx="42" cy="51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808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99" name="Line 328"/>
                                <p:cNvSpPr/>
                                <p:nvPr/>
                              </p:nvSpPr>
                              <p:spPr>
                                <a:xfrm flipV="1">
                                  <a:off x="3926" y="2553"/>
                                  <a:ext cx="42" cy="49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808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700" name="Line 329"/>
                                <p:cNvSpPr/>
                                <p:nvPr/>
                              </p:nvSpPr>
                              <p:spPr>
                                <a:xfrm flipV="1">
                                  <a:off x="3926" y="2561"/>
                                  <a:ext cx="42" cy="50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808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701" name="Line 330"/>
                                <p:cNvSpPr/>
                                <p:nvPr/>
                              </p:nvSpPr>
                              <p:spPr>
                                <a:xfrm flipV="1">
                                  <a:off x="3926" y="2572"/>
                                  <a:ext cx="42" cy="51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808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</p:grpSp>
                        </p:grpSp>
                        <p:grpSp>
                          <p:nvGrpSpPr>
                            <p:cNvPr id="148691" name="Group 331"/>
                            <p:cNvGrpSpPr/>
                            <p:nvPr/>
                          </p:nvGrpSpPr>
                          <p:grpSpPr>
                            <a:xfrm>
                              <a:off x="3768" y="2618"/>
                              <a:ext cx="222" cy="74"/>
                              <a:chOff x="3768" y="2618"/>
                              <a:chExt cx="222" cy="74"/>
                            </a:xfrm>
                          </p:grpSpPr>
                          <p:sp>
                            <p:nvSpPr>
                              <p:cNvPr id="148692" name="Freeform 332"/>
                              <p:cNvSpPr/>
                              <p:nvPr/>
                            </p:nvSpPr>
                            <p:spPr>
                              <a:xfrm>
                                <a:off x="3768" y="2630"/>
                                <a:ext cx="222" cy="62"/>
                              </a:xfrm>
                              <a:custGeom>
                                <a:avLst/>
                                <a:gdLst>
                                  <a:gd name="txL" fmla="*/ 0 w 222"/>
                                  <a:gd name="txT" fmla="*/ 0 h 62"/>
                                  <a:gd name="txR" fmla="*/ 222 w 222"/>
                                  <a:gd name="txB" fmla="*/ 62 h 62"/>
                                </a:gdLst>
                                <a:ahLst/>
                                <a:cxnLst>
                                  <a:cxn ang="0">
                                    <a:pos x="0" y="31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138" y="61"/>
                                  </a:cxn>
                                  <a:cxn ang="0">
                                    <a:pos x="221" y="13"/>
                                  </a:cxn>
                                  <a:cxn ang="0">
                                    <a:pos x="221" y="0"/>
                                  </a:cxn>
                                  <a:cxn ang="0">
                                    <a:pos x="138" y="47"/>
                                  </a:cxn>
                                  <a:cxn ang="0">
                                    <a:pos x="0" y="31"/>
                                  </a:cxn>
                                </a:cxnLst>
                                <a:rect l="txL" t="txT" r="txR" b="txB"/>
                                <a:pathLst>
                                  <a:path w="222" h="62">
                                    <a:moveTo>
                                      <a:pt x="0" y="31"/>
                                    </a:moveTo>
                                    <a:lnTo>
                                      <a:pt x="11" y="46"/>
                                    </a:lnTo>
                                    <a:lnTo>
                                      <a:pt x="138" y="61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1" y="0"/>
                                    </a:lnTo>
                                    <a:lnTo>
                                      <a:pt x="138" y="47"/>
                                    </a:lnTo>
                                    <a:lnTo>
                                      <a:pt x="0" y="31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 w="1270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 dirty="0"/>
                              </a:p>
                            </p:txBody>
                          </p:sp>
                          <p:sp>
                            <p:nvSpPr>
                              <p:cNvPr id="148693" name="Freeform 333"/>
                              <p:cNvSpPr/>
                              <p:nvPr/>
                            </p:nvSpPr>
                            <p:spPr>
                              <a:xfrm>
                                <a:off x="3768" y="2618"/>
                                <a:ext cx="222" cy="60"/>
                              </a:xfrm>
                              <a:custGeom>
                                <a:avLst/>
                                <a:gdLst>
                                  <a:gd name="txL" fmla="*/ 0 w 222"/>
                                  <a:gd name="txT" fmla="*/ 0 h 60"/>
                                  <a:gd name="txR" fmla="*/ 222 w 222"/>
                                  <a:gd name="txB" fmla="*/ 60 h 60"/>
                                </a:gdLst>
                                <a:ahLst/>
                                <a:cxnLst>
                                  <a:cxn ang="0">
                                    <a:pos x="0" y="42"/>
                                  </a:cxn>
                                  <a:cxn ang="0">
                                    <a:pos x="139" y="59"/>
                                  </a:cxn>
                                  <a:cxn ang="0">
                                    <a:pos x="221" y="11"/>
                                  </a:cxn>
                                  <a:cxn ang="0">
                                    <a:pos x="221" y="0"/>
                                  </a:cxn>
                                  <a:cxn ang="0">
                                    <a:pos x="138" y="50"/>
                                  </a:cxn>
                                  <a:cxn ang="0">
                                    <a:pos x="5" y="34"/>
                                  </a:cxn>
                                  <a:cxn ang="0">
                                    <a:pos x="0" y="42"/>
                                  </a:cxn>
                                </a:cxnLst>
                                <a:rect l="txL" t="txT" r="txR" b="txB"/>
                                <a:pathLst>
                                  <a:path w="222" h="60">
                                    <a:moveTo>
                                      <a:pt x="0" y="42"/>
                                    </a:moveTo>
                                    <a:lnTo>
                                      <a:pt x="139" y="59"/>
                                    </a:lnTo>
                                    <a:lnTo>
                                      <a:pt x="221" y="11"/>
                                    </a:lnTo>
                                    <a:lnTo>
                                      <a:pt x="221" y="0"/>
                                    </a:lnTo>
                                    <a:lnTo>
                                      <a:pt x="138" y="50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0" y="4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 w="1270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 dirty="0"/>
                              </a:p>
                            </p:txBody>
                          </p:sp>
                          <p:sp>
                            <p:nvSpPr>
                              <p:cNvPr id="148694" name="Freeform 334"/>
                              <p:cNvSpPr/>
                              <p:nvPr/>
                            </p:nvSpPr>
                            <p:spPr>
                              <a:xfrm>
                                <a:off x="3985" y="2618"/>
                                <a:ext cx="5" cy="4"/>
                              </a:xfrm>
                              <a:custGeom>
                                <a:avLst/>
                                <a:gdLst>
                                  <a:gd name="txL" fmla="*/ 0 w 5"/>
                                  <a:gd name="txT" fmla="*/ 0 h 4"/>
                                  <a:gd name="txR" fmla="*/ 5 w 5"/>
                                  <a:gd name="txB" fmla="*/ 4 h 4"/>
                                </a:gdLst>
                                <a:ahLst/>
                                <a:cxnLst>
                                  <a:cxn ang="0">
                                    <a:pos x="4" y="1"/>
                                  </a:cxn>
                                  <a:cxn ang="0">
                                    <a:pos x="0" y="3"/>
                                  </a:cxn>
                                  <a:cxn ang="0">
                                    <a:pos x="0" y="0"/>
                                  </a:cxn>
                                  <a:cxn ang="0">
                                    <a:pos x="4" y="1"/>
                                  </a:cxn>
                                </a:cxnLst>
                                <a:rect l="txL" t="txT" r="txR" b="txB"/>
                                <a:pathLst>
                                  <a:path w="5" h="4">
                                    <a:moveTo>
                                      <a:pt x="4" y="1"/>
                                    </a:moveTo>
                                    <a:lnTo>
                                      <a:pt x="0" y="3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4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 w="12700">
                                <a:noFill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 dirty="0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48675" name="Group 335"/>
                          <p:cNvGrpSpPr/>
                          <p:nvPr/>
                        </p:nvGrpSpPr>
                        <p:grpSpPr>
                          <a:xfrm>
                            <a:off x="3631" y="2552"/>
                            <a:ext cx="143" cy="77"/>
                            <a:chOff x="3631" y="2552"/>
                            <a:chExt cx="143" cy="77"/>
                          </a:xfrm>
                        </p:grpSpPr>
                        <p:sp>
                          <p:nvSpPr>
                            <p:cNvPr id="148676" name="Freeform 336"/>
                            <p:cNvSpPr/>
                            <p:nvPr/>
                          </p:nvSpPr>
                          <p:spPr>
                            <a:xfrm>
                              <a:off x="3631" y="2552"/>
                              <a:ext cx="143" cy="77"/>
                            </a:xfrm>
                            <a:custGeom>
                              <a:avLst/>
                              <a:gdLst>
                                <a:gd name="txL" fmla="*/ 0 w 143"/>
                                <a:gd name="txT" fmla="*/ 0 h 77"/>
                                <a:gd name="txR" fmla="*/ 143 w 143"/>
                                <a:gd name="txB" fmla="*/ 77 h 77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0" y="62"/>
                                </a:cxn>
                                <a:cxn ang="0">
                                  <a:pos x="142" y="76"/>
                                </a:cxn>
                                <a:cxn ang="0">
                                  <a:pos x="142" y="14"/>
                                </a:cxn>
                                <a:cxn ang="0">
                                  <a:pos x="0" y="0"/>
                                </a:cxn>
                              </a:cxnLst>
                              <a:rect l="txL" t="txT" r="txR" b="txB"/>
                              <a:pathLst>
                                <a:path w="143" h="77">
                                  <a:moveTo>
                                    <a:pt x="0" y="0"/>
                                  </a:moveTo>
                                  <a:lnTo>
                                    <a:pt x="0" y="62"/>
                                  </a:lnTo>
                                  <a:lnTo>
                                    <a:pt x="142" y="76"/>
                                  </a:lnTo>
                                  <a:lnTo>
                                    <a:pt x="142" y="1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chemeClr val="bg1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 dirty="0"/>
                            </a:p>
                          </p:txBody>
                        </p:sp>
                        <p:grpSp>
                          <p:nvGrpSpPr>
                            <p:cNvPr id="148677" name="Group 337"/>
                            <p:cNvGrpSpPr/>
                            <p:nvPr/>
                          </p:nvGrpSpPr>
                          <p:grpSpPr>
                            <a:xfrm>
                              <a:off x="3641" y="2564"/>
                              <a:ext cx="127" cy="53"/>
                              <a:chOff x="3641" y="2564"/>
                              <a:chExt cx="127" cy="53"/>
                            </a:xfrm>
                          </p:grpSpPr>
                          <p:grpSp>
                            <p:nvGrpSpPr>
                              <p:cNvPr id="148678" name="Group 338"/>
                              <p:cNvGrpSpPr/>
                              <p:nvPr/>
                            </p:nvGrpSpPr>
                            <p:grpSpPr>
                              <a:xfrm>
                                <a:off x="3641" y="2564"/>
                                <a:ext cx="127" cy="17"/>
                                <a:chOff x="3641" y="2564"/>
                                <a:chExt cx="127" cy="17"/>
                              </a:xfrm>
                            </p:grpSpPr>
                            <p:sp>
                              <p:nvSpPr>
                                <p:cNvPr id="148687" name="Line 339"/>
                                <p:cNvSpPr/>
                                <p:nvPr/>
                              </p:nvSpPr>
                              <p:spPr>
                                <a:xfrm>
                                  <a:off x="3641" y="2568"/>
                                  <a:ext cx="127" cy="7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8" name="Line 340"/>
                                <p:cNvSpPr/>
                                <p:nvPr/>
                              </p:nvSpPr>
                              <p:spPr>
                                <a:xfrm>
                                  <a:off x="3641" y="2564"/>
                                  <a:ext cx="127" cy="4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9" name="Line 341"/>
                                <p:cNvSpPr/>
                                <p:nvPr/>
                              </p:nvSpPr>
                              <p:spPr>
                                <a:xfrm>
                                  <a:off x="3641" y="2575"/>
                                  <a:ext cx="127" cy="6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</p:grpSp>
                          <p:grpSp>
                            <p:nvGrpSpPr>
                              <p:cNvPr id="148679" name="Group 342"/>
                              <p:cNvGrpSpPr/>
                              <p:nvPr/>
                            </p:nvGrpSpPr>
                            <p:grpSpPr>
                              <a:xfrm>
                                <a:off x="3641" y="2582"/>
                                <a:ext cx="127" cy="17"/>
                                <a:chOff x="3641" y="2582"/>
                                <a:chExt cx="127" cy="17"/>
                              </a:xfrm>
                            </p:grpSpPr>
                            <p:sp>
                              <p:nvSpPr>
                                <p:cNvPr id="148684" name="Line 343"/>
                                <p:cNvSpPr/>
                                <p:nvPr/>
                              </p:nvSpPr>
                              <p:spPr>
                                <a:xfrm>
                                  <a:off x="3641" y="2588"/>
                                  <a:ext cx="127" cy="5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5" name="Line 344"/>
                                <p:cNvSpPr/>
                                <p:nvPr/>
                              </p:nvSpPr>
                              <p:spPr>
                                <a:xfrm>
                                  <a:off x="3641" y="2582"/>
                                  <a:ext cx="127" cy="5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6" name="Line 345"/>
                                <p:cNvSpPr/>
                                <p:nvPr/>
                              </p:nvSpPr>
                              <p:spPr>
                                <a:xfrm>
                                  <a:off x="3641" y="2594"/>
                                  <a:ext cx="127" cy="5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</p:grpSp>
                          <p:grpSp>
                            <p:nvGrpSpPr>
                              <p:cNvPr id="148680" name="Group 346"/>
                              <p:cNvGrpSpPr/>
                              <p:nvPr/>
                            </p:nvGrpSpPr>
                            <p:grpSpPr>
                              <a:xfrm>
                                <a:off x="3641" y="2599"/>
                                <a:ext cx="127" cy="18"/>
                                <a:chOff x="3641" y="2599"/>
                                <a:chExt cx="127" cy="18"/>
                              </a:xfrm>
                            </p:grpSpPr>
                            <p:sp>
                              <p:nvSpPr>
                                <p:cNvPr id="148681" name="Line 347"/>
                                <p:cNvSpPr/>
                                <p:nvPr/>
                              </p:nvSpPr>
                              <p:spPr>
                                <a:xfrm>
                                  <a:off x="3641" y="2606"/>
                                  <a:ext cx="127" cy="6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2" name="Line 348"/>
                                <p:cNvSpPr/>
                                <p:nvPr/>
                              </p:nvSpPr>
                              <p:spPr>
                                <a:xfrm>
                                  <a:off x="3641" y="2599"/>
                                  <a:ext cx="127" cy="6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  <p:sp>
                              <p:nvSpPr>
                                <p:cNvPr id="148683" name="Line 349"/>
                                <p:cNvSpPr/>
                                <p:nvPr/>
                              </p:nvSpPr>
                              <p:spPr>
                                <a:xfrm>
                                  <a:off x="3641" y="2613"/>
                                  <a:ext cx="127" cy="4"/>
                                </a:xfrm>
                                <a:prstGeom prst="line">
                                  <a:avLst/>
                                </a:prstGeom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headEnd type="none" w="med" len="med"/>
                                  <a:tailEnd type="none" w="med" len="med"/>
                                </a:ln>
                              </p:spPr>
                            </p:sp>
                          </p:grpSp>
                        </p:grpSp>
                      </p:grpSp>
                    </p:grpSp>
                    <p:grpSp>
                      <p:nvGrpSpPr>
                        <p:cNvPr id="148671" name="Group 350"/>
                        <p:cNvGrpSpPr/>
                        <p:nvPr/>
                      </p:nvGrpSpPr>
                      <p:grpSpPr>
                        <a:xfrm>
                          <a:off x="3667" y="2449"/>
                          <a:ext cx="30" cy="29"/>
                          <a:chOff x="3667" y="2449"/>
                          <a:chExt cx="30" cy="29"/>
                        </a:xfrm>
                      </p:grpSpPr>
                      <p:sp>
                        <p:nvSpPr>
                          <p:cNvPr id="148672" name="Freeform 351"/>
                          <p:cNvSpPr/>
                          <p:nvPr/>
                        </p:nvSpPr>
                        <p:spPr>
                          <a:xfrm>
                            <a:off x="3673" y="2456"/>
                            <a:ext cx="16" cy="22"/>
                          </a:xfrm>
                          <a:custGeom>
                            <a:avLst/>
                            <a:gdLst>
                              <a:gd name="txL" fmla="*/ 0 w 16"/>
                              <a:gd name="txT" fmla="*/ 0 h 22"/>
                              <a:gd name="txR" fmla="*/ 16 w 16"/>
                              <a:gd name="txB" fmla="*/ 22 h 22"/>
                            </a:gdLst>
                            <a:ahLst/>
                            <a:cxnLst>
                              <a:cxn ang="0">
                                <a:pos x="0" y="1"/>
                              </a:cxn>
                              <a:cxn ang="0">
                                <a:pos x="0" y="20"/>
                              </a:cxn>
                              <a:cxn ang="0">
                                <a:pos x="15" y="21"/>
                              </a:cxn>
                              <a:cxn ang="0">
                                <a:pos x="15" y="0"/>
                              </a:cxn>
                              <a:cxn ang="0">
                                <a:pos x="0" y="1"/>
                              </a:cxn>
                            </a:cxnLst>
                            <a:rect l="txL" t="txT" r="txR" b="txB"/>
                            <a:pathLst>
                              <a:path w="16" h="22">
                                <a:moveTo>
                                  <a:pt x="0" y="1"/>
                                </a:moveTo>
                                <a:lnTo>
                                  <a:pt x="0" y="20"/>
                                </a:lnTo>
                                <a:lnTo>
                                  <a:pt x="15" y="21"/>
                                </a:lnTo>
                                <a:lnTo>
                                  <a:pt x="15" y="0"/>
                                </a:lnTo>
                                <a:lnTo>
                                  <a:pt x="0" y="1"/>
                                </a:lnTo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 dirty="0"/>
                          </a:p>
                        </p:txBody>
                      </p:sp>
                      <p:sp>
                        <p:nvSpPr>
                          <p:cNvPr id="148673" name="Oval 352"/>
                          <p:cNvSpPr/>
                          <p:nvPr/>
                        </p:nvSpPr>
                        <p:spPr>
                          <a:xfrm>
                            <a:off x="3667" y="2449"/>
                            <a:ext cx="30" cy="1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noFill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148667" name="Group 353"/>
                      <p:cNvGrpSpPr/>
                      <p:nvPr/>
                    </p:nvGrpSpPr>
                    <p:grpSpPr>
                      <a:xfrm>
                        <a:off x="3509" y="2577"/>
                        <a:ext cx="12" cy="14"/>
                        <a:chOff x="3509" y="2577"/>
                        <a:chExt cx="12" cy="14"/>
                      </a:xfrm>
                    </p:grpSpPr>
                    <p:sp>
                      <p:nvSpPr>
                        <p:cNvPr id="148668" name="Freeform 354"/>
                        <p:cNvSpPr/>
                        <p:nvPr/>
                      </p:nvSpPr>
                      <p:spPr>
                        <a:xfrm>
                          <a:off x="3513" y="2577"/>
                          <a:ext cx="5" cy="14"/>
                        </a:xfrm>
                        <a:custGeom>
                          <a:avLst/>
                          <a:gdLst>
                            <a:gd name="txL" fmla="*/ 0 w 5"/>
                            <a:gd name="txT" fmla="*/ 0 h 14"/>
                            <a:gd name="txR" fmla="*/ 5 w 5"/>
                            <a:gd name="txB" fmla="*/ 14 h 14"/>
                          </a:gdLst>
                          <a:ahLst/>
                          <a:cxnLst>
                            <a:cxn ang="0">
                              <a:pos x="0" y="13"/>
                            </a:cxn>
                            <a:cxn ang="0">
                              <a:pos x="4" y="11"/>
                            </a:cxn>
                            <a:cxn ang="0">
                              <a:pos x="4" y="0"/>
                            </a:cxn>
                            <a:cxn ang="0">
                              <a:pos x="0" y="1"/>
                            </a:cxn>
                            <a:cxn ang="0">
                              <a:pos x="0" y="13"/>
                            </a:cxn>
                          </a:cxnLst>
                          <a:rect l="txL" t="txT" r="txR" b="txB"/>
                          <a:pathLst>
                            <a:path w="5" h="14">
                              <a:moveTo>
                                <a:pt x="0" y="13"/>
                              </a:moveTo>
                              <a:lnTo>
                                <a:pt x="4" y="11"/>
                              </a:lnTo>
                              <a:lnTo>
                                <a:pt x="4" y="0"/>
                              </a:lnTo>
                              <a:lnTo>
                                <a:pt x="0" y="1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669" name="Oval 355"/>
                        <p:cNvSpPr/>
                        <p:nvPr/>
                      </p:nvSpPr>
                      <p:spPr>
                        <a:xfrm>
                          <a:off x="3509" y="2577"/>
                          <a:ext cx="12" cy="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noFill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8497" name="Group 356"/>
            <p:cNvGrpSpPr/>
            <p:nvPr/>
          </p:nvGrpSpPr>
          <p:grpSpPr>
            <a:xfrm>
              <a:off x="2677" y="3083"/>
              <a:ext cx="1191" cy="600"/>
              <a:chOff x="2828" y="3083"/>
              <a:chExt cx="1191" cy="600"/>
            </a:xfrm>
          </p:grpSpPr>
          <p:grpSp>
            <p:nvGrpSpPr>
              <p:cNvPr id="148498" name="Group 357"/>
              <p:cNvGrpSpPr/>
              <p:nvPr/>
            </p:nvGrpSpPr>
            <p:grpSpPr>
              <a:xfrm>
                <a:off x="2828" y="3346"/>
                <a:ext cx="742" cy="202"/>
                <a:chOff x="2828" y="3346"/>
                <a:chExt cx="742" cy="202"/>
              </a:xfrm>
            </p:grpSpPr>
            <p:grpSp>
              <p:nvGrpSpPr>
                <p:cNvPr id="148650" name="Group 358"/>
                <p:cNvGrpSpPr/>
                <p:nvPr/>
              </p:nvGrpSpPr>
              <p:grpSpPr>
                <a:xfrm>
                  <a:off x="3036" y="3356"/>
                  <a:ext cx="39" cy="152"/>
                  <a:chOff x="3036" y="3356"/>
                  <a:chExt cx="39" cy="152"/>
                </a:xfrm>
              </p:grpSpPr>
              <p:sp>
                <p:nvSpPr>
                  <p:cNvPr id="148656" name="Freeform 359"/>
                  <p:cNvSpPr/>
                  <p:nvPr/>
                </p:nvSpPr>
                <p:spPr>
                  <a:xfrm>
                    <a:off x="3058" y="3366"/>
                    <a:ext cx="17" cy="142"/>
                  </a:xfrm>
                  <a:custGeom>
                    <a:avLst/>
                    <a:gdLst>
                      <a:gd name="txL" fmla="*/ 0 w 17"/>
                      <a:gd name="txT" fmla="*/ 0 h 142"/>
                      <a:gd name="txR" fmla="*/ 17 w 17"/>
                      <a:gd name="txB" fmla="*/ 142 h 142"/>
                    </a:gdLst>
                    <a:ahLst/>
                    <a:cxnLst>
                      <a:cxn ang="0">
                        <a:pos x="0" y="141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16" y="136"/>
                      </a:cxn>
                      <a:cxn ang="0">
                        <a:pos x="0" y="141"/>
                      </a:cxn>
                    </a:cxnLst>
                    <a:rect l="txL" t="txT" r="txR" b="txB"/>
                    <a:pathLst>
                      <a:path w="17" h="142">
                        <a:moveTo>
                          <a:pt x="0" y="141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36"/>
                        </a:lnTo>
                        <a:lnTo>
                          <a:pt x="0" y="141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57" name="Freeform 360"/>
                  <p:cNvSpPr/>
                  <p:nvPr/>
                </p:nvSpPr>
                <p:spPr>
                  <a:xfrm>
                    <a:off x="3036" y="3356"/>
                    <a:ext cx="23" cy="152"/>
                  </a:xfrm>
                  <a:custGeom>
                    <a:avLst/>
                    <a:gdLst>
                      <a:gd name="txL" fmla="*/ 0 w 23"/>
                      <a:gd name="txT" fmla="*/ 0 h 152"/>
                      <a:gd name="txR" fmla="*/ 23 w 23"/>
                      <a:gd name="txB" fmla="*/ 152 h 152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0" y="149"/>
                      </a:cxn>
                      <a:cxn ang="0">
                        <a:pos x="22" y="151"/>
                      </a:cxn>
                      <a:cxn ang="0">
                        <a:pos x="22" y="0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3" h="152">
                        <a:moveTo>
                          <a:pt x="0" y="11"/>
                        </a:moveTo>
                        <a:lnTo>
                          <a:pt x="0" y="149"/>
                        </a:lnTo>
                        <a:lnTo>
                          <a:pt x="22" y="151"/>
                        </a:lnTo>
                        <a:lnTo>
                          <a:pt x="22" y="0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651" name="Group 361"/>
                <p:cNvGrpSpPr/>
                <p:nvPr/>
              </p:nvGrpSpPr>
              <p:grpSpPr>
                <a:xfrm>
                  <a:off x="2902" y="3374"/>
                  <a:ext cx="38" cy="174"/>
                  <a:chOff x="2902" y="3374"/>
                  <a:chExt cx="38" cy="174"/>
                </a:xfrm>
              </p:grpSpPr>
              <p:sp>
                <p:nvSpPr>
                  <p:cNvPr id="148654" name="Freeform 362"/>
                  <p:cNvSpPr/>
                  <p:nvPr/>
                </p:nvSpPr>
                <p:spPr>
                  <a:xfrm>
                    <a:off x="2924" y="3387"/>
                    <a:ext cx="16" cy="161"/>
                  </a:xfrm>
                  <a:custGeom>
                    <a:avLst/>
                    <a:gdLst>
                      <a:gd name="txL" fmla="*/ 0 w 16"/>
                      <a:gd name="txT" fmla="*/ 0 h 161"/>
                      <a:gd name="txR" fmla="*/ 16 w 16"/>
                      <a:gd name="txB" fmla="*/ 161 h 161"/>
                    </a:gdLst>
                    <a:ahLst/>
                    <a:cxnLst>
                      <a:cxn ang="0">
                        <a:pos x="0" y="160"/>
                      </a:cxn>
                      <a:cxn ang="0">
                        <a:pos x="0" y="0"/>
                      </a:cxn>
                      <a:cxn ang="0">
                        <a:pos x="15" y="0"/>
                      </a:cxn>
                      <a:cxn ang="0">
                        <a:pos x="15" y="154"/>
                      </a:cxn>
                      <a:cxn ang="0">
                        <a:pos x="0" y="160"/>
                      </a:cxn>
                    </a:cxnLst>
                    <a:rect l="txL" t="txT" r="txR" b="txB"/>
                    <a:pathLst>
                      <a:path w="16" h="161">
                        <a:moveTo>
                          <a:pt x="0" y="160"/>
                        </a:moveTo>
                        <a:lnTo>
                          <a:pt x="0" y="0"/>
                        </a:lnTo>
                        <a:lnTo>
                          <a:pt x="15" y="0"/>
                        </a:lnTo>
                        <a:lnTo>
                          <a:pt x="15" y="154"/>
                        </a:lnTo>
                        <a:lnTo>
                          <a:pt x="0" y="16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55" name="Freeform 363"/>
                  <p:cNvSpPr/>
                  <p:nvPr/>
                </p:nvSpPr>
                <p:spPr>
                  <a:xfrm>
                    <a:off x="2902" y="3374"/>
                    <a:ext cx="23" cy="174"/>
                  </a:xfrm>
                  <a:custGeom>
                    <a:avLst/>
                    <a:gdLst>
                      <a:gd name="txL" fmla="*/ 0 w 23"/>
                      <a:gd name="txT" fmla="*/ 0 h 174"/>
                      <a:gd name="txR" fmla="*/ 23 w 23"/>
                      <a:gd name="txB" fmla="*/ 174 h 174"/>
                    </a:gdLst>
                    <a:ahLst/>
                    <a:cxnLst>
                      <a:cxn ang="0">
                        <a:pos x="0" y="13"/>
                      </a:cxn>
                      <a:cxn ang="0">
                        <a:pos x="0" y="171"/>
                      </a:cxn>
                      <a:cxn ang="0">
                        <a:pos x="22" y="173"/>
                      </a:cxn>
                      <a:cxn ang="0">
                        <a:pos x="22" y="0"/>
                      </a:cxn>
                      <a:cxn ang="0">
                        <a:pos x="0" y="13"/>
                      </a:cxn>
                    </a:cxnLst>
                    <a:rect l="txL" t="txT" r="txR" b="txB"/>
                    <a:pathLst>
                      <a:path w="23" h="174">
                        <a:moveTo>
                          <a:pt x="0" y="13"/>
                        </a:moveTo>
                        <a:lnTo>
                          <a:pt x="0" y="171"/>
                        </a:lnTo>
                        <a:lnTo>
                          <a:pt x="22" y="173"/>
                        </a:lnTo>
                        <a:lnTo>
                          <a:pt x="22" y="0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48652" name="Freeform 364"/>
                <p:cNvSpPr/>
                <p:nvPr/>
              </p:nvSpPr>
              <p:spPr>
                <a:xfrm>
                  <a:off x="2828" y="3346"/>
                  <a:ext cx="742" cy="46"/>
                </a:xfrm>
                <a:custGeom>
                  <a:avLst/>
                  <a:gdLst>
                    <a:gd name="txL" fmla="*/ 0 w 742"/>
                    <a:gd name="txT" fmla="*/ 0 h 46"/>
                    <a:gd name="txR" fmla="*/ 742 w 742"/>
                    <a:gd name="txB" fmla="*/ 46 h 46"/>
                  </a:gdLst>
                  <a:ahLst/>
                  <a:cxnLst>
                    <a:cxn ang="0">
                      <a:pos x="577" y="45"/>
                    </a:cxn>
                    <a:cxn ang="0">
                      <a:pos x="0" y="22"/>
                    </a:cxn>
                    <a:cxn ang="0">
                      <a:pos x="196" y="0"/>
                    </a:cxn>
                    <a:cxn ang="0">
                      <a:pos x="741" y="12"/>
                    </a:cxn>
                    <a:cxn ang="0">
                      <a:pos x="577" y="45"/>
                    </a:cxn>
                  </a:cxnLst>
                  <a:rect l="txL" t="txT" r="txR" b="txB"/>
                  <a:pathLst>
                    <a:path w="742" h="46">
                      <a:moveTo>
                        <a:pt x="577" y="45"/>
                      </a:moveTo>
                      <a:lnTo>
                        <a:pt x="0" y="22"/>
                      </a:lnTo>
                      <a:lnTo>
                        <a:pt x="196" y="0"/>
                      </a:lnTo>
                      <a:lnTo>
                        <a:pt x="741" y="12"/>
                      </a:lnTo>
                      <a:lnTo>
                        <a:pt x="577" y="45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148653" name="Freeform 365"/>
                <p:cNvSpPr/>
                <p:nvPr/>
              </p:nvSpPr>
              <p:spPr>
                <a:xfrm>
                  <a:off x="2829" y="3368"/>
                  <a:ext cx="572" cy="48"/>
                </a:xfrm>
                <a:custGeom>
                  <a:avLst/>
                  <a:gdLst>
                    <a:gd name="txL" fmla="*/ 0 w 572"/>
                    <a:gd name="txT" fmla="*/ 0 h 48"/>
                    <a:gd name="txR" fmla="*/ 572 w 572"/>
                    <a:gd name="txB" fmla="*/ 48 h 48"/>
                  </a:gdLst>
                  <a:ahLst/>
                  <a:cxnLst>
                    <a:cxn ang="0">
                      <a:pos x="0" y="0"/>
                    </a:cxn>
                    <a:cxn ang="0">
                      <a:pos x="571" y="24"/>
                    </a:cxn>
                    <a:cxn ang="0">
                      <a:pos x="571" y="4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72" h="48">
                      <a:moveTo>
                        <a:pt x="0" y="0"/>
                      </a:moveTo>
                      <a:lnTo>
                        <a:pt x="571" y="24"/>
                      </a:lnTo>
                      <a:lnTo>
                        <a:pt x="571" y="47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48499" name="Group 366"/>
              <p:cNvGrpSpPr/>
              <p:nvPr/>
            </p:nvGrpSpPr>
            <p:grpSpPr>
              <a:xfrm>
                <a:off x="3022" y="3291"/>
                <a:ext cx="264" cy="84"/>
                <a:chOff x="3022" y="3291"/>
                <a:chExt cx="264" cy="84"/>
              </a:xfrm>
            </p:grpSpPr>
            <p:grpSp>
              <p:nvGrpSpPr>
                <p:cNvPr id="148638" name="Group 367"/>
                <p:cNvGrpSpPr/>
                <p:nvPr/>
              </p:nvGrpSpPr>
              <p:grpSpPr>
                <a:xfrm>
                  <a:off x="3022" y="3291"/>
                  <a:ext cx="264" cy="84"/>
                  <a:chOff x="3022" y="3291"/>
                  <a:chExt cx="264" cy="84"/>
                </a:xfrm>
              </p:grpSpPr>
              <p:sp>
                <p:nvSpPr>
                  <p:cNvPr id="148647" name="Freeform 368"/>
                  <p:cNvSpPr/>
                  <p:nvPr/>
                </p:nvSpPr>
                <p:spPr>
                  <a:xfrm>
                    <a:off x="3022" y="3300"/>
                    <a:ext cx="208" cy="75"/>
                  </a:xfrm>
                  <a:custGeom>
                    <a:avLst/>
                    <a:gdLst>
                      <a:gd name="txL" fmla="*/ 0 w 208"/>
                      <a:gd name="txT" fmla="*/ 0 h 75"/>
                      <a:gd name="txR" fmla="*/ 208 w 208"/>
                      <a:gd name="txB" fmla="*/ 75 h 75"/>
                    </a:gdLst>
                    <a:ahLst/>
                    <a:cxnLst>
                      <a:cxn ang="0">
                        <a:pos x="0" y="60"/>
                      </a:cxn>
                      <a:cxn ang="0">
                        <a:pos x="207" y="74"/>
                      </a:cxn>
                      <a:cxn ang="0">
                        <a:pos x="207" y="9"/>
                      </a:cxn>
                      <a:cxn ang="0">
                        <a:pos x="0" y="0"/>
                      </a:cxn>
                      <a:cxn ang="0">
                        <a:pos x="0" y="60"/>
                      </a:cxn>
                    </a:cxnLst>
                    <a:rect l="txL" t="txT" r="txR" b="txB"/>
                    <a:pathLst>
                      <a:path w="208" h="75">
                        <a:moveTo>
                          <a:pt x="0" y="60"/>
                        </a:moveTo>
                        <a:lnTo>
                          <a:pt x="207" y="74"/>
                        </a:lnTo>
                        <a:lnTo>
                          <a:pt x="207" y="9"/>
                        </a:lnTo>
                        <a:lnTo>
                          <a:pt x="0" y="0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48" name="Freeform 369"/>
                  <p:cNvSpPr/>
                  <p:nvPr/>
                </p:nvSpPr>
                <p:spPr>
                  <a:xfrm>
                    <a:off x="3229" y="3298"/>
                    <a:ext cx="57" cy="77"/>
                  </a:xfrm>
                  <a:custGeom>
                    <a:avLst/>
                    <a:gdLst>
                      <a:gd name="txL" fmla="*/ 0 w 57"/>
                      <a:gd name="txT" fmla="*/ 0 h 77"/>
                      <a:gd name="txR" fmla="*/ 57 w 57"/>
                      <a:gd name="txB" fmla="*/ 77 h 77"/>
                    </a:gdLst>
                    <a:ahLst/>
                    <a:cxnLst>
                      <a:cxn ang="0">
                        <a:pos x="0" y="76"/>
                      </a:cxn>
                      <a:cxn ang="0">
                        <a:pos x="0" y="11"/>
                      </a:cxn>
                      <a:cxn ang="0">
                        <a:pos x="56" y="0"/>
                      </a:cxn>
                      <a:cxn ang="0">
                        <a:pos x="56" y="56"/>
                      </a:cxn>
                      <a:cxn ang="0">
                        <a:pos x="0" y="76"/>
                      </a:cxn>
                    </a:cxnLst>
                    <a:rect l="txL" t="txT" r="txR" b="txB"/>
                    <a:pathLst>
                      <a:path w="57" h="77">
                        <a:moveTo>
                          <a:pt x="0" y="76"/>
                        </a:moveTo>
                        <a:lnTo>
                          <a:pt x="0" y="11"/>
                        </a:lnTo>
                        <a:lnTo>
                          <a:pt x="56" y="0"/>
                        </a:lnTo>
                        <a:lnTo>
                          <a:pt x="56" y="56"/>
                        </a:lnTo>
                        <a:lnTo>
                          <a:pt x="0" y="76"/>
                        </a:lnTo>
                      </a:path>
                    </a:pathLst>
                  </a:custGeom>
                  <a:solidFill>
                    <a:srgbClr val="603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49" name="Freeform 370"/>
                  <p:cNvSpPr/>
                  <p:nvPr/>
                </p:nvSpPr>
                <p:spPr>
                  <a:xfrm>
                    <a:off x="3022" y="3291"/>
                    <a:ext cx="262" cy="19"/>
                  </a:xfrm>
                  <a:custGeom>
                    <a:avLst/>
                    <a:gdLst>
                      <a:gd name="txL" fmla="*/ 0 w 262"/>
                      <a:gd name="txT" fmla="*/ 0 h 19"/>
                      <a:gd name="txR" fmla="*/ 262 w 262"/>
                      <a:gd name="txB" fmla="*/ 19 h 19"/>
                    </a:gdLst>
                    <a:ahLst/>
                    <a:cxnLst>
                      <a:cxn ang="0">
                        <a:pos x="261" y="6"/>
                      </a:cxn>
                      <a:cxn ang="0">
                        <a:pos x="208" y="18"/>
                      </a:cxn>
                      <a:cxn ang="0">
                        <a:pos x="0" y="8"/>
                      </a:cxn>
                      <a:cxn ang="0">
                        <a:pos x="65" y="0"/>
                      </a:cxn>
                      <a:cxn ang="0">
                        <a:pos x="261" y="6"/>
                      </a:cxn>
                    </a:cxnLst>
                    <a:rect l="txL" t="txT" r="txR" b="txB"/>
                    <a:pathLst>
                      <a:path w="262" h="19">
                        <a:moveTo>
                          <a:pt x="261" y="6"/>
                        </a:moveTo>
                        <a:lnTo>
                          <a:pt x="208" y="18"/>
                        </a:lnTo>
                        <a:lnTo>
                          <a:pt x="0" y="8"/>
                        </a:lnTo>
                        <a:lnTo>
                          <a:pt x="65" y="0"/>
                        </a:lnTo>
                        <a:lnTo>
                          <a:pt x="261" y="6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48639" name="Oval 371"/>
                <p:cNvSpPr/>
                <p:nvPr/>
              </p:nvSpPr>
              <p:spPr>
                <a:xfrm>
                  <a:off x="3203" y="3316"/>
                  <a:ext cx="9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0" name="Oval 372"/>
                <p:cNvSpPr/>
                <p:nvPr/>
              </p:nvSpPr>
              <p:spPr>
                <a:xfrm>
                  <a:off x="3163" y="3315"/>
                  <a:ext cx="9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1" name="Oval 373"/>
                <p:cNvSpPr/>
                <p:nvPr/>
              </p:nvSpPr>
              <p:spPr>
                <a:xfrm>
                  <a:off x="3119" y="3312"/>
                  <a:ext cx="9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2" name="Oval 374"/>
                <p:cNvSpPr/>
                <p:nvPr/>
              </p:nvSpPr>
              <p:spPr>
                <a:xfrm>
                  <a:off x="3079" y="3311"/>
                  <a:ext cx="8" cy="1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3" name="Oval 375"/>
                <p:cNvSpPr/>
                <p:nvPr/>
              </p:nvSpPr>
              <p:spPr>
                <a:xfrm>
                  <a:off x="3044" y="3309"/>
                  <a:ext cx="9" cy="1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4" name="Oval 376"/>
                <p:cNvSpPr/>
                <p:nvPr/>
              </p:nvSpPr>
              <p:spPr>
                <a:xfrm>
                  <a:off x="3239" y="3314"/>
                  <a:ext cx="7" cy="4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5" name="Oval 377"/>
                <p:cNvSpPr/>
                <p:nvPr/>
              </p:nvSpPr>
              <p:spPr>
                <a:xfrm>
                  <a:off x="3260" y="3309"/>
                  <a:ext cx="5" cy="4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646" name="Oval 378"/>
                <p:cNvSpPr/>
                <p:nvPr/>
              </p:nvSpPr>
              <p:spPr>
                <a:xfrm>
                  <a:off x="3276" y="3305"/>
                  <a:ext cx="4" cy="4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48500" name="Group 379"/>
              <p:cNvGrpSpPr/>
              <p:nvPr/>
            </p:nvGrpSpPr>
            <p:grpSpPr>
              <a:xfrm>
                <a:off x="2920" y="3083"/>
                <a:ext cx="291" cy="537"/>
                <a:chOff x="2920" y="3083"/>
                <a:chExt cx="291" cy="537"/>
              </a:xfrm>
            </p:grpSpPr>
            <p:grpSp>
              <p:nvGrpSpPr>
                <p:cNvPr id="148582" name="Group 380"/>
                <p:cNvGrpSpPr/>
                <p:nvPr/>
              </p:nvGrpSpPr>
              <p:grpSpPr>
                <a:xfrm>
                  <a:off x="2997" y="3563"/>
                  <a:ext cx="53" cy="47"/>
                  <a:chOff x="2997" y="3563"/>
                  <a:chExt cx="53" cy="47"/>
                </a:xfrm>
              </p:grpSpPr>
              <p:sp>
                <p:nvSpPr>
                  <p:cNvPr id="148634" name="Freeform 381"/>
                  <p:cNvSpPr/>
                  <p:nvPr/>
                </p:nvSpPr>
                <p:spPr>
                  <a:xfrm>
                    <a:off x="2997" y="3575"/>
                    <a:ext cx="53" cy="35"/>
                  </a:xfrm>
                  <a:custGeom>
                    <a:avLst/>
                    <a:gdLst>
                      <a:gd name="txL" fmla="*/ 0 w 53"/>
                      <a:gd name="txT" fmla="*/ 0 h 35"/>
                      <a:gd name="txR" fmla="*/ 53 w 53"/>
                      <a:gd name="txB" fmla="*/ 35 h 35"/>
                    </a:gdLst>
                    <a:ahLst/>
                    <a:cxnLst>
                      <a:cxn ang="0">
                        <a:pos x="46" y="2"/>
                      </a:cxn>
                      <a:cxn ang="0">
                        <a:pos x="48" y="13"/>
                      </a:cxn>
                      <a:cxn ang="0">
                        <a:pos x="52" y="19"/>
                      </a:cxn>
                      <a:cxn ang="0">
                        <a:pos x="48" y="25"/>
                      </a:cxn>
                      <a:cxn ang="0">
                        <a:pos x="48" y="29"/>
                      </a:cxn>
                      <a:cxn ang="0">
                        <a:pos x="44" y="32"/>
                      </a:cxn>
                      <a:cxn ang="0">
                        <a:pos x="33" y="33"/>
                      </a:cxn>
                      <a:cxn ang="0">
                        <a:pos x="23" y="34"/>
                      </a:cxn>
                      <a:cxn ang="0">
                        <a:pos x="13" y="33"/>
                      </a:cxn>
                      <a:cxn ang="0">
                        <a:pos x="5" y="29"/>
                      </a:cxn>
                      <a:cxn ang="0">
                        <a:pos x="4" y="25"/>
                      </a:cxn>
                      <a:cxn ang="0">
                        <a:pos x="0" y="20"/>
                      </a:cxn>
                      <a:cxn ang="0">
                        <a:pos x="3" y="13"/>
                      </a:cxn>
                      <a:cxn ang="0">
                        <a:pos x="7" y="0"/>
                      </a:cxn>
                      <a:cxn ang="0">
                        <a:pos x="46" y="2"/>
                      </a:cxn>
                    </a:cxnLst>
                    <a:rect l="txL" t="txT" r="txR" b="txB"/>
                    <a:pathLst>
                      <a:path w="53" h="35">
                        <a:moveTo>
                          <a:pt x="46" y="2"/>
                        </a:moveTo>
                        <a:lnTo>
                          <a:pt x="48" y="13"/>
                        </a:lnTo>
                        <a:lnTo>
                          <a:pt x="52" y="19"/>
                        </a:lnTo>
                        <a:lnTo>
                          <a:pt x="48" y="25"/>
                        </a:lnTo>
                        <a:lnTo>
                          <a:pt x="48" y="29"/>
                        </a:lnTo>
                        <a:lnTo>
                          <a:pt x="44" y="32"/>
                        </a:lnTo>
                        <a:lnTo>
                          <a:pt x="33" y="33"/>
                        </a:lnTo>
                        <a:lnTo>
                          <a:pt x="23" y="34"/>
                        </a:ln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3" y="13"/>
                        </a:lnTo>
                        <a:lnTo>
                          <a:pt x="7" y="0"/>
                        </a:lnTo>
                        <a:lnTo>
                          <a:pt x="46" y="2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5" name="Freeform 382"/>
                  <p:cNvSpPr/>
                  <p:nvPr/>
                </p:nvSpPr>
                <p:spPr>
                  <a:xfrm>
                    <a:off x="2999" y="3563"/>
                    <a:ext cx="38" cy="14"/>
                  </a:xfrm>
                  <a:custGeom>
                    <a:avLst/>
                    <a:gdLst>
                      <a:gd name="txL" fmla="*/ 0 w 38"/>
                      <a:gd name="txT" fmla="*/ 0 h 14"/>
                      <a:gd name="txR" fmla="*/ 38 w 38"/>
                      <a:gd name="txB" fmla="*/ 14 h 1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2" y="6"/>
                      </a:cxn>
                      <a:cxn ang="0">
                        <a:pos x="25" y="11"/>
                      </a:cxn>
                      <a:cxn ang="0">
                        <a:pos x="37" y="11"/>
                      </a:cxn>
                      <a:cxn ang="0">
                        <a:pos x="22" y="13"/>
                      </a:cxn>
                      <a:cxn ang="0">
                        <a:pos x="12" y="1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38" h="14">
                        <a:moveTo>
                          <a:pt x="0" y="0"/>
                        </a:moveTo>
                        <a:lnTo>
                          <a:pt x="12" y="6"/>
                        </a:lnTo>
                        <a:lnTo>
                          <a:pt x="25" y="11"/>
                        </a:lnTo>
                        <a:lnTo>
                          <a:pt x="37" y="11"/>
                        </a:lnTo>
                        <a:lnTo>
                          <a:pt x="22" y="13"/>
                        </a:lnTo>
                        <a:lnTo>
                          <a:pt x="12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6" name="Freeform 383"/>
                  <p:cNvSpPr/>
                  <p:nvPr/>
                </p:nvSpPr>
                <p:spPr>
                  <a:xfrm>
                    <a:off x="3005" y="3601"/>
                    <a:ext cx="39" cy="6"/>
                  </a:xfrm>
                  <a:custGeom>
                    <a:avLst/>
                    <a:gdLst>
                      <a:gd name="txL" fmla="*/ 0 w 39"/>
                      <a:gd name="txT" fmla="*/ 0 h 6"/>
                      <a:gd name="txR" fmla="*/ 39 w 39"/>
                      <a:gd name="txB" fmla="*/ 6 h 6"/>
                    </a:gdLst>
                    <a:ahLst/>
                    <a:cxnLst>
                      <a:cxn ang="0">
                        <a:pos x="38" y="2"/>
                      </a:cxn>
                      <a:cxn ang="0">
                        <a:pos x="38" y="0"/>
                      </a:cxn>
                      <a:cxn ang="0">
                        <a:pos x="26" y="1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8" y="4"/>
                      </a:cxn>
                      <a:cxn ang="0">
                        <a:pos x="17" y="5"/>
                      </a:cxn>
                      <a:cxn ang="0">
                        <a:pos x="24" y="5"/>
                      </a:cxn>
                      <a:cxn ang="0">
                        <a:pos x="30" y="4"/>
                      </a:cxn>
                      <a:cxn ang="0">
                        <a:pos x="38" y="2"/>
                      </a:cxn>
                    </a:cxnLst>
                    <a:rect l="txL" t="txT" r="txR" b="txB"/>
                    <a:pathLst>
                      <a:path w="39" h="6">
                        <a:moveTo>
                          <a:pt x="38" y="2"/>
                        </a:moveTo>
                        <a:lnTo>
                          <a:pt x="38" y="0"/>
                        </a:lnTo>
                        <a:lnTo>
                          <a:pt x="26" y="1"/>
                        </a:lnTo>
                        <a:lnTo>
                          <a:pt x="14" y="1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17" y="5"/>
                        </a:lnTo>
                        <a:lnTo>
                          <a:pt x="24" y="5"/>
                        </a:lnTo>
                        <a:lnTo>
                          <a:pt x="30" y="4"/>
                        </a:lnTo>
                        <a:lnTo>
                          <a:pt x="38" y="2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7" name="Freeform 384"/>
                  <p:cNvSpPr/>
                  <p:nvPr/>
                </p:nvSpPr>
                <p:spPr>
                  <a:xfrm>
                    <a:off x="3004" y="3587"/>
                    <a:ext cx="38" cy="14"/>
                  </a:xfrm>
                  <a:custGeom>
                    <a:avLst/>
                    <a:gdLst>
                      <a:gd name="txL" fmla="*/ 0 w 38"/>
                      <a:gd name="txT" fmla="*/ 0 h 14"/>
                      <a:gd name="txR" fmla="*/ 38 w 38"/>
                      <a:gd name="txB" fmla="*/ 14 h 14"/>
                    </a:gdLst>
                    <a:ahLst/>
                    <a:cxnLst>
                      <a:cxn ang="0">
                        <a:pos x="37" y="11"/>
                      </a:cxn>
                      <a:cxn ang="0">
                        <a:pos x="24" y="13"/>
                      </a:cxn>
                      <a:cxn ang="0">
                        <a:pos x="11" y="13"/>
                      </a:cxn>
                      <a:cxn ang="0">
                        <a:pos x="3" y="11"/>
                      </a:cxn>
                      <a:cxn ang="0">
                        <a:pos x="0" y="9"/>
                      </a:cxn>
                      <a:cxn ang="0">
                        <a:pos x="2" y="4"/>
                      </a:cxn>
                      <a:cxn ang="0">
                        <a:pos x="5" y="0"/>
                      </a:cxn>
                      <a:cxn ang="0">
                        <a:pos x="10" y="1"/>
                      </a:cxn>
                      <a:cxn ang="0">
                        <a:pos x="20" y="1"/>
                      </a:cxn>
                      <a:cxn ang="0">
                        <a:pos x="32" y="0"/>
                      </a:cxn>
                      <a:cxn ang="0">
                        <a:pos x="36" y="3"/>
                      </a:cxn>
                      <a:cxn ang="0">
                        <a:pos x="37" y="11"/>
                      </a:cxn>
                    </a:cxnLst>
                    <a:rect l="txL" t="txT" r="txR" b="txB"/>
                    <a:pathLst>
                      <a:path w="38" h="14">
                        <a:moveTo>
                          <a:pt x="37" y="11"/>
                        </a:moveTo>
                        <a:lnTo>
                          <a:pt x="24" y="13"/>
                        </a:lnTo>
                        <a:lnTo>
                          <a:pt x="11" y="13"/>
                        </a:lnTo>
                        <a:lnTo>
                          <a:pt x="3" y="11"/>
                        </a:lnTo>
                        <a:lnTo>
                          <a:pt x="0" y="9"/>
                        </a:lnTo>
                        <a:lnTo>
                          <a:pt x="2" y="4"/>
                        </a:lnTo>
                        <a:lnTo>
                          <a:pt x="5" y="0"/>
                        </a:lnTo>
                        <a:lnTo>
                          <a:pt x="10" y="1"/>
                        </a:lnTo>
                        <a:lnTo>
                          <a:pt x="20" y="1"/>
                        </a:lnTo>
                        <a:lnTo>
                          <a:pt x="32" y="0"/>
                        </a:lnTo>
                        <a:lnTo>
                          <a:pt x="36" y="3"/>
                        </a:lnTo>
                        <a:lnTo>
                          <a:pt x="37" y="11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583" name="Group 385"/>
                <p:cNvGrpSpPr/>
                <p:nvPr/>
              </p:nvGrpSpPr>
              <p:grpSpPr>
                <a:xfrm>
                  <a:off x="3069" y="3579"/>
                  <a:ext cx="104" cy="41"/>
                  <a:chOff x="3069" y="3579"/>
                  <a:chExt cx="104" cy="41"/>
                </a:xfrm>
              </p:grpSpPr>
              <p:sp>
                <p:nvSpPr>
                  <p:cNvPr id="148628" name="Freeform 386"/>
                  <p:cNvSpPr/>
                  <p:nvPr/>
                </p:nvSpPr>
                <p:spPr>
                  <a:xfrm>
                    <a:off x="3069" y="3579"/>
                    <a:ext cx="104" cy="41"/>
                  </a:xfrm>
                  <a:custGeom>
                    <a:avLst/>
                    <a:gdLst>
                      <a:gd name="txL" fmla="*/ 0 w 104"/>
                      <a:gd name="txT" fmla="*/ 0 h 41"/>
                      <a:gd name="txR" fmla="*/ 104 w 104"/>
                      <a:gd name="txB" fmla="*/ 41 h 41"/>
                    </a:gdLst>
                    <a:ahLst/>
                    <a:cxnLst>
                      <a:cxn ang="0">
                        <a:pos x="10" y="5"/>
                      </a:cxn>
                      <a:cxn ang="0">
                        <a:pos x="1" y="22"/>
                      </a:cxn>
                      <a:cxn ang="0">
                        <a:pos x="1" y="29"/>
                      </a:cxn>
                      <a:cxn ang="0">
                        <a:pos x="0" y="34"/>
                      </a:cxn>
                      <a:cxn ang="0">
                        <a:pos x="9" y="38"/>
                      </a:cxn>
                      <a:cxn ang="0">
                        <a:pos x="17" y="39"/>
                      </a:cxn>
                      <a:cxn ang="0">
                        <a:pos x="32" y="40"/>
                      </a:cxn>
                      <a:cxn ang="0">
                        <a:pos x="47" y="39"/>
                      </a:cxn>
                      <a:cxn ang="0">
                        <a:pos x="53" y="35"/>
                      </a:cxn>
                      <a:cxn ang="0">
                        <a:pos x="59" y="31"/>
                      </a:cxn>
                      <a:cxn ang="0">
                        <a:pos x="79" y="28"/>
                      </a:cxn>
                      <a:cxn ang="0">
                        <a:pos x="88" y="26"/>
                      </a:cxn>
                      <a:cxn ang="0">
                        <a:pos x="96" y="23"/>
                      </a:cxn>
                      <a:cxn ang="0">
                        <a:pos x="103" y="18"/>
                      </a:cxn>
                      <a:cxn ang="0">
                        <a:pos x="101" y="12"/>
                      </a:cxn>
                      <a:cxn ang="0">
                        <a:pos x="95" y="9"/>
                      </a:cxn>
                      <a:cxn ang="0">
                        <a:pos x="87" y="8"/>
                      </a:cxn>
                      <a:cxn ang="0">
                        <a:pos x="65" y="8"/>
                      </a:cxn>
                      <a:cxn ang="0">
                        <a:pos x="48" y="0"/>
                      </a:cxn>
                      <a:cxn ang="0">
                        <a:pos x="20" y="3"/>
                      </a:cxn>
                      <a:cxn ang="0">
                        <a:pos x="10" y="5"/>
                      </a:cxn>
                    </a:cxnLst>
                    <a:rect l="txL" t="txT" r="txR" b="txB"/>
                    <a:pathLst>
                      <a:path w="104" h="41">
                        <a:moveTo>
                          <a:pt x="10" y="5"/>
                        </a:move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0" y="34"/>
                        </a:lnTo>
                        <a:lnTo>
                          <a:pt x="9" y="38"/>
                        </a:lnTo>
                        <a:lnTo>
                          <a:pt x="17" y="39"/>
                        </a:lnTo>
                        <a:lnTo>
                          <a:pt x="32" y="40"/>
                        </a:lnTo>
                        <a:lnTo>
                          <a:pt x="47" y="39"/>
                        </a:lnTo>
                        <a:lnTo>
                          <a:pt x="53" y="35"/>
                        </a:lnTo>
                        <a:lnTo>
                          <a:pt x="59" y="31"/>
                        </a:lnTo>
                        <a:lnTo>
                          <a:pt x="79" y="28"/>
                        </a:lnTo>
                        <a:lnTo>
                          <a:pt x="88" y="26"/>
                        </a:lnTo>
                        <a:lnTo>
                          <a:pt x="96" y="23"/>
                        </a:lnTo>
                        <a:lnTo>
                          <a:pt x="103" y="18"/>
                        </a:lnTo>
                        <a:lnTo>
                          <a:pt x="101" y="12"/>
                        </a:lnTo>
                        <a:lnTo>
                          <a:pt x="95" y="9"/>
                        </a:lnTo>
                        <a:lnTo>
                          <a:pt x="87" y="8"/>
                        </a:lnTo>
                        <a:lnTo>
                          <a:pt x="65" y="8"/>
                        </a:lnTo>
                        <a:lnTo>
                          <a:pt x="48" y="0"/>
                        </a:lnTo>
                        <a:lnTo>
                          <a:pt x="20" y="3"/>
                        </a:lnTo>
                        <a:lnTo>
                          <a:pt x="10" y="5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9" name="Freeform 387"/>
                  <p:cNvSpPr/>
                  <p:nvPr/>
                </p:nvSpPr>
                <p:spPr>
                  <a:xfrm>
                    <a:off x="3150" y="3589"/>
                    <a:ext cx="17" cy="7"/>
                  </a:xfrm>
                  <a:custGeom>
                    <a:avLst/>
                    <a:gdLst>
                      <a:gd name="txL" fmla="*/ 0 w 17"/>
                      <a:gd name="txT" fmla="*/ 0 h 7"/>
                      <a:gd name="txR" fmla="*/ 17 w 17"/>
                      <a:gd name="txB" fmla="*/ 7 h 7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5" y="3"/>
                      </a:cxn>
                      <a:cxn ang="0">
                        <a:pos x="8" y="6"/>
                      </a:cxn>
                      <a:cxn ang="0">
                        <a:pos x="16" y="3"/>
                      </a:cxn>
                      <a:cxn ang="0">
                        <a:pos x="13" y="1"/>
                      </a:cxn>
                      <a:cxn ang="0">
                        <a:pos x="9" y="0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" h="7">
                        <a:moveTo>
                          <a:pt x="0" y="1"/>
                        </a:moveTo>
                        <a:lnTo>
                          <a:pt x="5" y="3"/>
                        </a:lnTo>
                        <a:lnTo>
                          <a:pt x="8" y="6"/>
                        </a:lnTo>
                        <a:lnTo>
                          <a:pt x="16" y="3"/>
                        </a:lnTo>
                        <a:lnTo>
                          <a:pt x="13" y="1"/>
                        </a:lnTo>
                        <a:lnTo>
                          <a:pt x="9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0" name="Freeform 388"/>
                  <p:cNvSpPr/>
                  <p:nvPr/>
                </p:nvSpPr>
                <p:spPr>
                  <a:xfrm>
                    <a:off x="3075" y="3594"/>
                    <a:ext cx="94" cy="24"/>
                  </a:xfrm>
                  <a:custGeom>
                    <a:avLst/>
                    <a:gdLst>
                      <a:gd name="txL" fmla="*/ 0 w 94"/>
                      <a:gd name="txT" fmla="*/ 0 h 24"/>
                      <a:gd name="txR" fmla="*/ 94 w 94"/>
                      <a:gd name="txB" fmla="*/ 24 h 24"/>
                    </a:gdLst>
                    <a:ahLst/>
                    <a:cxnLst>
                      <a:cxn ang="0">
                        <a:pos x="91" y="0"/>
                      </a:cxn>
                      <a:cxn ang="0">
                        <a:pos x="82" y="4"/>
                      </a:cxn>
                      <a:cxn ang="0">
                        <a:pos x="75" y="6"/>
                      </a:cxn>
                      <a:cxn ang="0">
                        <a:pos x="66" y="7"/>
                      </a:cxn>
                      <a:cxn ang="0">
                        <a:pos x="55" y="10"/>
                      </a:cxn>
                      <a:cxn ang="0">
                        <a:pos x="48" y="14"/>
                      </a:cxn>
                      <a:cxn ang="0">
                        <a:pos x="40" y="17"/>
                      </a:cxn>
                      <a:cxn ang="0">
                        <a:pos x="26" y="19"/>
                      </a:cxn>
                      <a:cxn ang="0">
                        <a:pos x="9" y="18"/>
                      </a:cxn>
                      <a:cxn ang="0">
                        <a:pos x="0" y="17"/>
                      </a:cxn>
                      <a:cxn ang="0">
                        <a:pos x="0" y="19"/>
                      </a:cxn>
                      <a:cxn ang="0">
                        <a:pos x="7" y="23"/>
                      </a:cxn>
                      <a:cxn ang="0">
                        <a:pos x="22" y="23"/>
                      </a:cxn>
                      <a:cxn ang="0">
                        <a:pos x="32" y="23"/>
                      </a:cxn>
                      <a:cxn ang="0">
                        <a:pos x="38" y="22"/>
                      </a:cxn>
                      <a:cxn ang="0">
                        <a:pos x="49" y="16"/>
                      </a:cxn>
                      <a:cxn ang="0">
                        <a:pos x="54" y="14"/>
                      </a:cxn>
                      <a:cxn ang="0">
                        <a:pos x="64" y="13"/>
                      </a:cxn>
                      <a:cxn ang="0">
                        <a:pos x="81" y="10"/>
                      </a:cxn>
                      <a:cxn ang="0">
                        <a:pos x="93" y="4"/>
                      </a:cxn>
                      <a:cxn ang="0">
                        <a:pos x="91" y="0"/>
                      </a:cxn>
                    </a:cxnLst>
                    <a:rect l="txL" t="txT" r="txR" b="txB"/>
                    <a:pathLst>
                      <a:path w="94" h="24">
                        <a:moveTo>
                          <a:pt x="91" y="0"/>
                        </a:moveTo>
                        <a:lnTo>
                          <a:pt x="82" y="4"/>
                        </a:lnTo>
                        <a:lnTo>
                          <a:pt x="75" y="6"/>
                        </a:lnTo>
                        <a:lnTo>
                          <a:pt x="66" y="7"/>
                        </a:lnTo>
                        <a:lnTo>
                          <a:pt x="55" y="10"/>
                        </a:lnTo>
                        <a:lnTo>
                          <a:pt x="48" y="14"/>
                        </a:lnTo>
                        <a:lnTo>
                          <a:pt x="40" y="17"/>
                        </a:lnTo>
                        <a:lnTo>
                          <a:pt x="26" y="19"/>
                        </a:lnTo>
                        <a:lnTo>
                          <a:pt x="9" y="18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7" y="23"/>
                        </a:lnTo>
                        <a:lnTo>
                          <a:pt x="22" y="23"/>
                        </a:lnTo>
                        <a:lnTo>
                          <a:pt x="32" y="23"/>
                        </a:lnTo>
                        <a:lnTo>
                          <a:pt x="38" y="22"/>
                        </a:lnTo>
                        <a:lnTo>
                          <a:pt x="49" y="16"/>
                        </a:lnTo>
                        <a:lnTo>
                          <a:pt x="54" y="14"/>
                        </a:lnTo>
                        <a:lnTo>
                          <a:pt x="64" y="13"/>
                        </a:lnTo>
                        <a:lnTo>
                          <a:pt x="81" y="10"/>
                        </a:lnTo>
                        <a:lnTo>
                          <a:pt x="93" y="4"/>
                        </a:lnTo>
                        <a:lnTo>
                          <a:pt x="91" y="0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1" name="Freeform 389"/>
                  <p:cNvSpPr/>
                  <p:nvPr/>
                </p:nvSpPr>
                <p:spPr>
                  <a:xfrm>
                    <a:off x="3075" y="3594"/>
                    <a:ext cx="36" cy="16"/>
                  </a:xfrm>
                  <a:custGeom>
                    <a:avLst/>
                    <a:gdLst>
                      <a:gd name="txL" fmla="*/ 0 w 36"/>
                      <a:gd name="txT" fmla="*/ 0 h 16"/>
                      <a:gd name="txR" fmla="*/ 36 w 36"/>
                      <a:gd name="txB" fmla="*/ 16 h 16"/>
                    </a:gdLst>
                    <a:ahLst/>
                    <a:cxnLst>
                      <a:cxn ang="0">
                        <a:pos x="25" y="15"/>
                      </a:cxn>
                      <a:cxn ang="0">
                        <a:pos x="13" y="15"/>
                      </a:cxn>
                      <a:cxn ang="0">
                        <a:pos x="4" y="13"/>
                      </a:cxn>
                      <a:cxn ang="0">
                        <a:pos x="1" y="12"/>
                      </a:cxn>
                      <a:cxn ang="0">
                        <a:pos x="0" y="9"/>
                      </a:cxn>
                      <a:cxn ang="0">
                        <a:pos x="1" y="5"/>
                      </a:cxn>
                      <a:cxn ang="0">
                        <a:pos x="4" y="0"/>
                      </a:cxn>
                      <a:cxn ang="0">
                        <a:pos x="14" y="1"/>
                      </a:cxn>
                      <a:cxn ang="0">
                        <a:pos x="23" y="2"/>
                      </a:cxn>
                      <a:cxn ang="0">
                        <a:pos x="29" y="4"/>
                      </a:cxn>
                      <a:cxn ang="0">
                        <a:pos x="32" y="8"/>
                      </a:cxn>
                      <a:cxn ang="0">
                        <a:pos x="35" y="13"/>
                      </a:cxn>
                      <a:cxn ang="0">
                        <a:pos x="25" y="15"/>
                      </a:cxn>
                    </a:cxnLst>
                    <a:rect l="txL" t="txT" r="txR" b="txB"/>
                    <a:pathLst>
                      <a:path w="36" h="16">
                        <a:moveTo>
                          <a:pt x="25" y="15"/>
                        </a:moveTo>
                        <a:lnTo>
                          <a:pt x="13" y="15"/>
                        </a:lnTo>
                        <a:lnTo>
                          <a:pt x="4" y="13"/>
                        </a:lnTo>
                        <a:lnTo>
                          <a:pt x="1" y="12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4" y="0"/>
                        </a:lnTo>
                        <a:lnTo>
                          <a:pt x="14" y="1"/>
                        </a:lnTo>
                        <a:lnTo>
                          <a:pt x="23" y="2"/>
                        </a:lnTo>
                        <a:lnTo>
                          <a:pt x="29" y="4"/>
                        </a:lnTo>
                        <a:lnTo>
                          <a:pt x="32" y="8"/>
                        </a:lnTo>
                        <a:lnTo>
                          <a:pt x="35" y="13"/>
                        </a:lnTo>
                        <a:lnTo>
                          <a:pt x="25" y="15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2" name="Freeform 390"/>
                  <p:cNvSpPr/>
                  <p:nvPr/>
                </p:nvSpPr>
                <p:spPr>
                  <a:xfrm>
                    <a:off x="3132" y="3589"/>
                    <a:ext cx="23" cy="12"/>
                  </a:xfrm>
                  <a:custGeom>
                    <a:avLst/>
                    <a:gdLst>
                      <a:gd name="txL" fmla="*/ 0 w 23"/>
                      <a:gd name="txT" fmla="*/ 0 h 12"/>
                      <a:gd name="txR" fmla="*/ 23 w 23"/>
                      <a:gd name="txB" fmla="*/ 12 h 12"/>
                    </a:gdLst>
                    <a:ahLst/>
                    <a:cxnLst>
                      <a:cxn ang="0">
                        <a:pos x="22" y="6"/>
                      </a:cxn>
                      <a:cxn ang="0">
                        <a:pos x="16" y="1"/>
                      </a:cxn>
                      <a:cxn ang="0">
                        <a:pos x="9" y="1"/>
                      </a:cxn>
                      <a:cxn ang="0">
                        <a:pos x="0" y="0"/>
                      </a:cxn>
                      <a:cxn ang="0">
                        <a:pos x="4" y="5"/>
                      </a:cxn>
                      <a:cxn ang="0">
                        <a:pos x="2" y="11"/>
                      </a:cxn>
                      <a:cxn ang="0">
                        <a:pos x="17" y="8"/>
                      </a:cxn>
                      <a:cxn ang="0">
                        <a:pos x="22" y="6"/>
                      </a:cxn>
                    </a:cxnLst>
                    <a:rect l="txL" t="txT" r="txR" b="txB"/>
                    <a:pathLst>
                      <a:path w="23" h="12">
                        <a:moveTo>
                          <a:pt x="22" y="6"/>
                        </a:moveTo>
                        <a:lnTo>
                          <a:pt x="16" y="1"/>
                        </a:lnTo>
                        <a:lnTo>
                          <a:pt x="9" y="1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lnTo>
                          <a:pt x="2" y="11"/>
                        </a:lnTo>
                        <a:lnTo>
                          <a:pt x="17" y="8"/>
                        </a:lnTo>
                        <a:lnTo>
                          <a:pt x="22" y="6"/>
                        </a:lnTo>
                      </a:path>
                    </a:pathLst>
                  </a:custGeom>
                  <a:solidFill>
                    <a:srgbClr val="E0E0E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33" name="Oval 391"/>
                  <p:cNvSpPr/>
                  <p:nvPr/>
                </p:nvSpPr>
                <p:spPr>
                  <a:xfrm>
                    <a:off x="3115" y="3593"/>
                    <a:ext cx="11" cy="9"/>
                  </a:xfrm>
                  <a:prstGeom prst="ellipse">
                    <a:avLst/>
                  </a:prstGeom>
                  <a:solidFill>
                    <a:srgbClr val="800000"/>
                  </a:solidFill>
                  <a:ln w="12700">
                    <a:noFill/>
                  </a:ln>
                </p:spPr>
                <p:txBody>
                  <a:bodyPr wrap="none" anchor="ctr"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584" name="Group 392"/>
                <p:cNvGrpSpPr/>
                <p:nvPr/>
              </p:nvGrpSpPr>
              <p:grpSpPr>
                <a:xfrm>
                  <a:off x="3004" y="3083"/>
                  <a:ext cx="89" cy="84"/>
                  <a:chOff x="3004" y="3083"/>
                  <a:chExt cx="89" cy="84"/>
                </a:xfrm>
              </p:grpSpPr>
              <p:sp>
                <p:nvSpPr>
                  <p:cNvPr id="148624" name="Freeform 393"/>
                  <p:cNvSpPr/>
                  <p:nvPr/>
                </p:nvSpPr>
                <p:spPr>
                  <a:xfrm>
                    <a:off x="3004" y="3083"/>
                    <a:ext cx="88" cy="84"/>
                  </a:xfrm>
                  <a:custGeom>
                    <a:avLst/>
                    <a:gdLst>
                      <a:gd name="txL" fmla="*/ 0 w 88"/>
                      <a:gd name="txT" fmla="*/ 0 h 84"/>
                      <a:gd name="txR" fmla="*/ 88 w 88"/>
                      <a:gd name="txB" fmla="*/ 84 h 84"/>
                    </a:gdLst>
                    <a:ahLst/>
                    <a:cxnLst>
                      <a:cxn ang="0">
                        <a:pos x="82" y="83"/>
                      </a:cxn>
                      <a:cxn ang="0">
                        <a:pos x="76" y="78"/>
                      </a:cxn>
                      <a:cxn ang="0">
                        <a:pos x="74" y="71"/>
                      </a:cxn>
                      <a:cxn ang="0">
                        <a:pos x="74" y="65"/>
                      </a:cxn>
                      <a:cxn ang="0">
                        <a:pos x="82" y="63"/>
                      </a:cxn>
                      <a:cxn ang="0">
                        <a:pos x="87" y="56"/>
                      </a:cxn>
                      <a:cxn ang="0">
                        <a:pos x="86" y="48"/>
                      </a:cxn>
                      <a:cxn ang="0">
                        <a:pos x="85" y="38"/>
                      </a:cxn>
                      <a:cxn ang="0">
                        <a:pos x="84" y="33"/>
                      </a:cxn>
                      <a:cxn ang="0">
                        <a:pos x="87" y="29"/>
                      </a:cxn>
                      <a:cxn ang="0">
                        <a:pos x="86" y="24"/>
                      </a:cxn>
                      <a:cxn ang="0">
                        <a:pos x="84" y="19"/>
                      </a:cxn>
                      <a:cxn ang="0">
                        <a:pos x="86" y="13"/>
                      </a:cxn>
                      <a:cxn ang="0">
                        <a:pos x="78" y="9"/>
                      </a:cxn>
                      <a:cxn ang="0">
                        <a:pos x="69" y="5"/>
                      </a:cxn>
                      <a:cxn ang="0">
                        <a:pos x="59" y="2"/>
                      </a:cxn>
                      <a:cxn ang="0">
                        <a:pos x="46" y="0"/>
                      </a:cxn>
                      <a:cxn ang="0">
                        <a:pos x="30" y="1"/>
                      </a:cxn>
                      <a:cxn ang="0">
                        <a:pos x="16" y="3"/>
                      </a:cxn>
                      <a:cxn ang="0">
                        <a:pos x="8" y="10"/>
                      </a:cxn>
                      <a:cxn ang="0">
                        <a:pos x="3" y="16"/>
                      </a:cxn>
                      <a:cxn ang="0">
                        <a:pos x="1" y="23"/>
                      </a:cxn>
                      <a:cxn ang="0">
                        <a:pos x="0" y="34"/>
                      </a:cxn>
                      <a:cxn ang="0">
                        <a:pos x="3" y="41"/>
                      </a:cxn>
                      <a:cxn ang="0">
                        <a:pos x="7" y="46"/>
                      </a:cxn>
                      <a:cxn ang="0">
                        <a:pos x="11" y="53"/>
                      </a:cxn>
                      <a:cxn ang="0">
                        <a:pos x="20" y="58"/>
                      </a:cxn>
                      <a:cxn ang="0">
                        <a:pos x="24" y="63"/>
                      </a:cxn>
                      <a:cxn ang="0">
                        <a:pos x="24" y="68"/>
                      </a:cxn>
                      <a:cxn ang="0">
                        <a:pos x="21" y="74"/>
                      </a:cxn>
                      <a:cxn ang="0">
                        <a:pos x="14" y="82"/>
                      </a:cxn>
                      <a:cxn ang="0">
                        <a:pos x="82" y="83"/>
                      </a:cxn>
                    </a:cxnLst>
                    <a:rect l="txL" t="txT" r="txR" b="txB"/>
                    <a:pathLst>
                      <a:path w="88" h="84">
                        <a:moveTo>
                          <a:pt x="82" y="83"/>
                        </a:moveTo>
                        <a:lnTo>
                          <a:pt x="76" y="78"/>
                        </a:lnTo>
                        <a:lnTo>
                          <a:pt x="74" y="71"/>
                        </a:lnTo>
                        <a:lnTo>
                          <a:pt x="74" y="65"/>
                        </a:lnTo>
                        <a:lnTo>
                          <a:pt x="82" y="63"/>
                        </a:lnTo>
                        <a:lnTo>
                          <a:pt x="87" y="56"/>
                        </a:lnTo>
                        <a:lnTo>
                          <a:pt x="86" y="48"/>
                        </a:lnTo>
                        <a:lnTo>
                          <a:pt x="85" y="38"/>
                        </a:lnTo>
                        <a:lnTo>
                          <a:pt x="84" y="33"/>
                        </a:lnTo>
                        <a:lnTo>
                          <a:pt x="87" y="29"/>
                        </a:lnTo>
                        <a:lnTo>
                          <a:pt x="86" y="24"/>
                        </a:lnTo>
                        <a:lnTo>
                          <a:pt x="84" y="19"/>
                        </a:lnTo>
                        <a:lnTo>
                          <a:pt x="86" y="13"/>
                        </a:lnTo>
                        <a:lnTo>
                          <a:pt x="78" y="9"/>
                        </a:lnTo>
                        <a:lnTo>
                          <a:pt x="69" y="5"/>
                        </a:lnTo>
                        <a:lnTo>
                          <a:pt x="59" y="2"/>
                        </a:lnTo>
                        <a:lnTo>
                          <a:pt x="46" y="0"/>
                        </a:lnTo>
                        <a:lnTo>
                          <a:pt x="30" y="1"/>
                        </a:lnTo>
                        <a:lnTo>
                          <a:pt x="16" y="3"/>
                        </a:lnTo>
                        <a:lnTo>
                          <a:pt x="8" y="10"/>
                        </a:lnTo>
                        <a:lnTo>
                          <a:pt x="3" y="16"/>
                        </a:lnTo>
                        <a:lnTo>
                          <a:pt x="1" y="23"/>
                        </a:lnTo>
                        <a:lnTo>
                          <a:pt x="0" y="34"/>
                        </a:lnTo>
                        <a:lnTo>
                          <a:pt x="3" y="41"/>
                        </a:lnTo>
                        <a:lnTo>
                          <a:pt x="7" y="46"/>
                        </a:lnTo>
                        <a:lnTo>
                          <a:pt x="11" y="53"/>
                        </a:lnTo>
                        <a:lnTo>
                          <a:pt x="20" y="58"/>
                        </a:lnTo>
                        <a:lnTo>
                          <a:pt x="24" y="63"/>
                        </a:lnTo>
                        <a:lnTo>
                          <a:pt x="24" y="68"/>
                        </a:lnTo>
                        <a:lnTo>
                          <a:pt x="21" y="74"/>
                        </a:lnTo>
                        <a:lnTo>
                          <a:pt x="14" y="82"/>
                        </a:lnTo>
                        <a:lnTo>
                          <a:pt x="82" y="83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5" name="Freeform 394"/>
                  <p:cNvSpPr/>
                  <p:nvPr/>
                </p:nvSpPr>
                <p:spPr>
                  <a:xfrm>
                    <a:off x="3076" y="3115"/>
                    <a:ext cx="9" cy="16"/>
                  </a:xfrm>
                  <a:custGeom>
                    <a:avLst/>
                    <a:gdLst>
                      <a:gd name="txL" fmla="*/ 0 w 9"/>
                      <a:gd name="txT" fmla="*/ 0 h 16"/>
                      <a:gd name="txR" fmla="*/ 9 w 9"/>
                      <a:gd name="txB" fmla="*/ 16 h 16"/>
                    </a:gdLst>
                    <a:ahLst/>
                    <a:cxnLst>
                      <a:cxn ang="0">
                        <a:pos x="4" y="0"/>
                      </a:cxn>
                      <a:cxn ang="0">
                        <a:pos x="7" y="2"/>
                      </a:cxn>
                      <a:cxn ang="0">
                        <a:pos x="5" y="4"/>
                      </a:cxn>
                      <a:cxn ang="0">
                        <a:pos x="4" y="8"/>
                      </a:cxn>
                      <a:cxn ang="0">
                        <a:pos x="5" y="10"/>
                      </a:cxn>
                      <a:cxn ang="0">
                        <a:pos x="7" y="13"/>
                      </a:cxn>
                      <a:cxn ang="0">
                        <a:pos x="5" y="14"/>
                      </a:cxn>
                      <a:cxn ang="0">
                        <a:pos x="2" y="11"/>
                      </a:cxn>
                      <a:cxn ang="0">
                        <a:pos x="1" y="8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2" y="12"/>
                      </a:cxn>
                      <a:cxn ang="0">
                        <a:pos x="3" y="14"/>
                      </a:cxn>
                      <a:cxn ang="0">
                        <a:pos x="4" y="15"/>
                      </a:cxn>
                      <a:cxn ang="0">
                        <a:pos x="8" y="13"/>
                      </a:cxn>
                      <a:cxn ang="0">
                        <a:pos x="8" y="11"/>
                      </a:cxn>
                      <a:cxn ang="0">
                        <a:pos x="6" y="9"/>
                      </a:cxn>
                      <a:cxn ang="0">
                        <a:pos x="6" y="6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</a:cxnLst>
                    <a:rect l="txL" t="txT" r="txR" b="txB"/>
                    <a:pathLst>
                      <a:path w="9" h="16">
                        <a:moveTo>
                          <a:pt x="4" y="0"/>
                        </a:moveTo>
                        <a:lnTo>
                          <a:pt x="7" y="2"/>
                        </a:lnTo>
                        <a:lnTo>
                          <a:pt x="5" y="4"/>
                        </a:lnTo>
                        <a:lnTo>
                          <a:pt x="4" y="8"/>
                        </a:lnTo>
                        <a:lnTo>
                          <a:pt x="5" y="10"/>
                        </a:lnTo>
                        <a:lnTo>
                          <a:pt x="7" y="13"/>
                        </a:lnTo>
                        <a:lnTo>
                          <a:pt x="5" y="14"/>
                        </a:lnTo>
                        <a:lnTo>
                          <a:pt x="2" y="11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2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6" y="9"/>
                        </a:lnTo>
                        <a:lnTo>
                          <a:pt x="6" y="6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6" name="Freeform 395"/>
                  <p:cNvSpPr/>
                  <p:nvPr/>
                </p:nvSpPr>
                <p:spPr>
                  <a:xfrm>
                    <a:off x="3004" y="3083"/>
                    <a:ext cx="89" cy="61"/>
                  </a:xfrm>
                  <a:custGeom>
                    <a:avLst/>
                    <a:gdLst>
                      <a:gd name="txL" fmla="*/ 0 w 89"/>
                      <a:gd name="txT" fmla="*/ 0 h 61"/>
                      <a:gd name="txR" fmla="*/ 89 w 89"/>
                      <a:gd name="txB" fmla="*/ 61 h 61"/>
                    </a:gdLst>
                    <a:ahLst/>
                    <a:cxnLst>
                      <a:cxn ang="0">
                        <a:pos x="83" y="17"/>
                      </a:cxn>
                      <a:cxn ang="0">
                        <a:pos x="78" y="20"/>
                      </a:cxn>
                      <a:cxn ang="0">
                        <a:pos x="79" y="26"/>
                      </a:cxn>
                      <a:cxn ang="0">
                        <a:pos x="80" y="33"/>
                      </a:cxn>
                      <a:cxn ang="0">
                        <a:pos x="76" y="32"/>
                      </a:cxn>
                      <a:cxn ang="0">
                        <a:pos x="71" y="34"/>
                      </a:cxn>
                      <a:cxn ang="0">
                        <a:pos x="71" y="38"/>
                      </a:cxn>
                      <a:cxn ang="0">
                        <a:pos x="67" y="43"/>
                      </a:cxn>
                      <a:cxn ang="0">
                        <a:pos x="60" y="50"/>
                      </a:cxn>
                      <a:cxn ang="0">
                        <a:pos x="62" y="57"/>
                      </a:cxn>
                      <a:cxn ang="0">
                        <a:pos x="47" y="57"/>
                      </a:cxn>
                      <a:cxn ang="0">
                        <a:pos x="39" y="60"/>
                      </a:cxn>
                      <a:cxn ang="0">
                        <a:pos x="33" y="58"/>
                      </a:cxn>
                      <a:cxn ang="0">
                        <a:pos x="23" y="59"/>
                      </a:cxn>
                      <a:cxn ang="0">
                        <a:pos x="21" y="56"/>
                      </a:cxn>
                      <a:cxn ang="0">
                        <a:pos x="13" y="52"/>
                      </a:cxn>
                      <a:cxn ang="0">
                        <a:pos x="8" y="45"/>
                      </a:cxn>
                      <a:cxn ang="0">
                        <a:pos x="4" y="38"/>
                      </a:cxn>
                      <a:cxn ang="0">
                        <a:pos x="2" y="32"/>
                      </a:cxn>
                      <a:cxn ang="0">
                        <a:pos x="0" y="25"/>
                      </a:cxn>
                      <a:cxn ang="0">
                        <a:pos x="1" y="17"/>
                      </a:cxn>
                      <a:cxn ang="0">
                        <a:pos x="3" y="9"/>
                      </a:cxn>
                      <a:cxn ang="0">
                        <a:pos x="9" y="3"/>
                      </a:cxn>
                      <a:cxn ang="0">
                        <a:pos x="27" y="0"/>
                      </a:cxn>
                      <a:cxn ang="0">
                        <a:pos x="47" y="0"/>
                      </a:cxn>
                      <a:cxn ang="0">
                        <a:pos x="54" y="1"/>
                      </a:cxn>
                      <a:cxn ang="0">
                        <a:pos x="72" y="4"/>
                      </a:cxn>
                      <a:cxn ang="0">
                        <a:pos x="83" y="8"/>
                      </a:cxn>
                      <a:cxn ang="0">
                        <a:pos x="88" y="13"/>
                      </a:cxn>
                      <a:cxn ang="0">
                        <a:pos x="83" y="17"/>
                      </a:cxn>
                    </a:cxnLst>
                    <a:rect l="txL" t="txT" r="txR" b="txB"/>
                    <a:pathLst>
                      <a:path w="89" h="61">
                        <a:moveTo>
                          <a:pt x="83" y="17"/>
                        </a:moveTo>
                        <a:lnTo>
                          <a:pt x="78" y="20"/>
                        </a:lnTo>
                        <a:lnTo>
                          <a:pt x="79" y="26"/>
                        </a:lnTo>
                        <a:lnTo>
                          <a:pt x="80" y="33"/>
                        </a:lnTo>
                        <a:lnTo>
                          <a:pt x="76" y="32"/>
                        </a:lnTo>
                        <a:lnTo>
                          <a:pt x="71" y="34"/>
                        </a:lnTo>
                        <a:lnTo>
                          <a:pt x="71" y="38"/>
                        </a:lnTo>
                        <a:lnTo>
                          <a:pt x="67" y="43"/>
                        </a:lnTo>
                        <a:lnTo>
                          <a:pt x="60" y="50"/>
                        </a:lnTo>
                        <a:lnTo>
                          <a:pt x="62" y="57"/>
                        </a:lnTo>
                        <a:lnTo>
                          <a:pt x="47" y="57"/>
                        </a:lnTo>
                        <a:lnTo>
                          <a:pt x="39" y="60"/>
                        </a:lnTo>
                        <a:lnTo>
                          <a:pt x="33" y="58"/>
                        </a:lnTo>
                        <a:lnTo>
                          <a:pt x="23" y="59"/>
                        </a:lnTo>
                        <a:lnTo>
                          <a:pt x="21" y="56"/>
                        </a:lnTo>
                        <a:lnTo>
                          <a:pt x="13" y="52"/>
                        </a:lnTo>
                        <a:lnTo>
                          <a:pt x="8" y="45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5"/>
                        </a:lnTo>
                        <a:lnTo>
                          <a:pt x="1" y="17"/>
                        </a:lnTo>
                        <a:lnTo>
                          <a:pt x="3" y="9"/>
                        </a:lnTo>
                        <a:lnTo>
                          <a:pt x="9" y="3"/>
                        </a:lnTo>
                        <a:lnTo>
                          <a:pt x="27" y="0"/>
                        </a:lnTo>
                        <a:lnTo>
                          <a:pt x="47" y="0"/>
                        </a:lnTo>
                        <a:lnTo>
                          <a:pt x="54" y="1"/>
                        </a:lnTo>
                        <a:lnTo>
                          <a:pt x="72" y="4"/>
                        </a:lnTo>
                        <a:lnTo>
                          <a:pt x="83" y="8"/>
                        </a:lnTo>
                        <a:lnTo>
                          <a:pt x="88" y="13"/>
                        </a:lnTo>
                        <a:lnTo>
                          <a:pt x="83" y="17"/>
                        </a:lnTo>
                      </a:path>
                    </a:pathLst>
                  </a:custGeom>
                  <a:solidFill>
                    <a:srgbClr val="40200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7" name="Freeform 396"/>
                  <p:cNvSpPr/>
                  <p:nvPr/>
                </p:nvSpPr>
                <p:spPr>
                  <a:xfrm>
                    <a:off x="3008" y="3083"/>
                    <a:ext cx="82" cy="27"/>
                  </a:xfrm>
                  <a:custGeom>
                    <a:avLst/>
                    <a:gdLst>
                      <a:gd name="txL" fmla="*/ 0 w 82"/>
                      <a:gd name="txT" fmla="*/ 0 h 27"/>
                      <a:gd name="txR" fmla="*/ 82 w 82"/>
                      <a:gd name="txB" fmla="*/ 27 h 27"/>
                    </a:gdLst>
                    <a:ahLst/>
                    <a:cxnLst>
                      <a:cxn ang="0">
                        <a:pos x="81" y="11"/>
                      </a:cxn>
                      <a:cxn ang="0">
                        <a:pos x="75" y="17"/>
                      </a:cxn>
                      <a:cxn ang="0">
                        <a:pos x="69" y="18"/>
                      </a:cxn>
                      <a:cxn ang="0">
                        <a:pos x="57" y="23"/>
                      </a:cxn>
                      <a:cxn ang="0">
                        <a:pos x="64" y="18"/>
                      </a:cxn>
                      <a:cxn ang="0">
                        <a:pos x="67" y="16"/>
                      </a:cxn>
                      <a:cxn ang="0">
                        <a:pos x="61" y="18"/>
                      </a:cxn>
                      <a:cxn ang="0">
                        <a:pos x="54" y="22"/>
                      </a:cxn>
                      <a:cxn ang="0">
                        <a:pos x="52" y="21"/>
                      </a:cxn>
                      <a:cxn ang="0">
                        <a:pos x="50" y="18"/>
                      </a:cxn>
                      <a:cxn ang="0">
                        <a:pos x="45" y="15"/>
                      </a:cxn>
                      <a:cxn ang="0">
                        <a:pos x="44" y="18"/>
                      </a:cxn>
                      <a:cxn ang="0">
                        <a:pos x="49" y="23"/>
                      </a:cxn>
                      <a:cxn ang="0">
                        <a:pos x="40" y="20"/>
                      </a:cxn>
                      <a:cxn ang="0">
                        <a:pos x="36" y="15"/>
                      </a:cxn>
                      <a:cxn ang="0">
                        <a:pos x="36" y="20"/>
                      </a:cxn>
                      <a:cxn ang="0">
                        <a:pos x="38" y="24"/>
                      </a:cxn>
                      <a:cxn ang="0">
                        <a:pos x="30" y="20"/>
                      </a:cxn>
                      <a:cxn ang="0">
                        <a:pos x="28" y="14"/>
                      </a:cxn>
                      <a:cxn ang="0">
                        <a:pos x="26" y="18"/>
                      </a:cxn>
                      <a:cxn ang="0">
                        <a:pos x="30" y="23"/>
                      </a:cxn>
                      <a:cxn ang="0">
                        <a:pos x="33" y="26"/>
                      </a:cxn>
                      <a:cxn ang="0">
                        <a:pos x="27" y="22"/>
                      </a:cxn>
                      <a:cxn ang="0">
                        <a:pos x="24" y="20"/>
                      </a:cxn>
                      <a:cxn ang="0">
                        <a:pos x="22" y="15"/>
                      </a:cxn>
                      <a:cxn ang="0">
                        <a:pos x="20" y="21"/>
                      </a:cxn>
                      <a:cxn ang="0">
                        <a:pos x="23" y="26"/>
                      </a:cxn>
                      <a:cxn ang="0">
                        <a:pos x="17" y="22"/>
                      </a:cxn>
                      <a:cxn ang="0">
                        <a:pos x="15" y="18"/>
                      </a:cxn>
                      <a:cxn ang="0">
                        <a:pos x="14" y="21"/>
                      </a:cxn>
                      <a:cxn ang="0">
                        <a:pos x="14" y="25"/>
                      </a:cxn>
                      <a:cxn ang="0">
                        <a:pos x="12" y="21"/>
                      </a:cxn>
                      <a:cxn ang="0">
                        <a:pos x="11" y="18"/>
                      </a:cxn>
                      <a:cxn ang="0">
                        <a:pos x="9" y="21"/>
                      </a:cxn>
                      <a:cxn ang="0">
                        <a:pos x="8" y="24"/>
                      </a:cxn>
                      <a:cxn ang="0">
                        <a:pos x="7" y="22"/>
                      </a:cxn>
                      <a:cxn ang="0">
                        <a:pos x="6" y="18"/>
                      </a:cxn>
                      <a:cxn ang="0">
                        <a:pos x="2" y="20"/>
                      </a:cxn>
                      <a:cxn ang="0">
                        <a:pos x="0" y="24"/>
                      </a:cxn>
                      <a:cxn ang="0">
                        <a:pos x="0" y="18"/>
                      </a:cxn>
                      <a:cxn ang="0">
                        <a:pos x="2" y="10"/>
                      </a:cxn>
                      <a:cxn ang="0">
                        <a:pos x="8" y="5"/>
                      </a:cxn>
                      <a:cxn ang="0">
                        <a:pos x="18" y="2"/>
                      </a:cxn>
                      <a:cxn ang="0">
                        <a:pos x="35" y="1"/>
                      </a:cxn>
                      <a:cxn ang="0">
                        <a:pos x="43" y="0"/>
                      </a:cxn>
                      <a:cxn ang="0">
                        <a:pos x="53" y="2"/>
                      </a:cxn>
                      <a:cxn ang="0">
                        <a:pos x="37" y="3"/>
                      </a:cxn>
                      <a:cxn ang="0">
                        <a:pos x="32" y="4"/>
                      </a:cxn>
                      <a:cxn ang="0">
                        <a:pos x="40" y="4"/>
                      </a:cxn>
                      <a:cxn ang="0">
                        <a:pos x="49" y="3"/>
                      </a:cxn>
                      <a:cxn ang="0">
                        <a:pos x="56" y="3"/>
                      </a:cxn>
                      <a:cxn ang="0">
                        <a:pos x="63" y="4"/>
                      </a:cxn>
                      <a:cxn ang="0">
                        <a:pos x="55" y="6"/>
                      </a:cxn>
                      <a:cxn ang="0">
                        <a:pos x="69" y="5"/>
                      </a:cxn>
                      <a:cxn ang="0">
                        <a:pos x="76" y="7"/>
                      </a:cxn>
                      <a:cxn ang="0">
                        <a:pos x="81" y="11"/>
                      </a:cxn>
                    </a:cxnLst>
                    <a:rect l="txL" t="txT" r="txR" b="txB"/>
                    <a:pathLst>
                      <a:path w="82" h="27">
                        <a:moveTo>
                          <a:pt x="81" y="11"/>
                        </a:moveTo>
                        <a:lnTo>
                          <a:pt x="75" y="17"/>
                        </a:lnTo>
                        <a:lnTo>
                          <a:pt x="69" y="18"/>
                        </a:lnTo>
                        <a:lnTo>
                          <a:pt x="57" y="23"/>
                        </a:lnTo>
                        <a:lnTo>
                          <a:pt x="64" y="18"/>
                        </a:lnTo>
                        <a:lnTo>
                          <a:pt x="67" y="16"/>
                        </a:lnTo>
                        <a:lnTo>
                          <a:pt x="61" y="18"/>
                        </a:lnTo>
                        <a:lnTo>
                          <a:pt x="54" y="22"/>
                        </a:lnTo>
                        <a:lnTo>
                          <a:pt x="52" y="21"/>
                        </a:lnTo>
                        <a:lnTo>
                          <a:pt x="50" y="18"/>
                        </a:lnTo>
                        <a:lnTo>
                          <a:pt x="45" y="15"/>
                        </a:lnTo>
                        <a:lnTo>
                          <a:pt x="44" y="18"/>
                        </a:lnTo>
                        <a:lnTo>
                          <a:pt x="49" y="23"/>
                        </a:lnTo>
                        <a:lnTo>
                          <a:pt x="40" y="20"/>
                        </a:lnTo>
                        <a:lnTo>
                          <a:pt x="36" y="15"/>
                        </a:lnTo>
                        <a:lnTo>
                          <a:pt x="36" y="20"/>
                        </a:lnTo>
                        <a:lnTo>
                          <a:pt x="38" y="24"/>
                        </a:lnTo>
                        <a:lnTo>
                          <a:pt x="30" y="20"/>
                        </a:lnTo>
                        <a:lnTo>
                          <a:pt x="28" y="14"/>
                        </a:lnTo>
                        <a:lnTo>
                          <a:pt x="26" y="18"/>
                        </a:lnTo>
                        <a:lnTo>
                          <a:pt x="30" y="23"/>
                        </a:lnTo>
                        <a:lnTo>
                          <a:pt x="33" y="26"/>
                        </a:lnTo>
                        <a:lnTo>
                          <a:pt x="27" y="22"/>
                        </a:lnTo>
                        <a:lnTo>
                          <a:pt x="24" y="20"/>
                        </a:lnTo>
                        <a:lnTo>
                          <a:pt x="22" y="15"/>
                        </a:lnTo>
                        <a:lnTo>
                          <a:pt x="20" y="21"/>
                        </a:lnTo>
                        <a:lnTo>
                          <a:pt x="23" y="26"/>
                        </a:lnTo>
                        <a:lnTo>
                          <a:pt x="17" y="22"/>
                        </a:lnTo>
                        <a:lnTo>
                          <a:pt x="15" y="18"/>
                        </a:lnTo>
                        <a:lnTo>
                          <a:pt x="14" y="21"/>
                        </a:lnTo>
                        <a:lnTo>
                          <a:pt x="14" y="25"/>
                        </a:lnTo>
                        <a:lnTo>
                          <a:pt x="12" y="21"/>
                        </a:lnTo>
                        <a:lnTo>
                          <a:pt x="11" y="18"/>
                        </a:lnTo>
                        <a:lnTo>
                          <a:pt x="9" y="21"/>
                        </a:lnTo>
                        <a:lnTo>
                          <a:pt x="8" y="24"/>
                        </a:lnTo>
                        <a:lnTo>
                          <a:pt x="7" y="22"/>
                        </a:lnTo>
                        <a:lnTo>
                          <a:pt x="6" y="18"/>
                        </a:lnTo>
                        <a:lnTo>
                          <a:pt x="2" y="20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2" y="10"/>
                        </a:lnTo>
                        <a:lnTo>
                          <a:pt x="8" y="5"/>
                        </a:lnTo>
                        <a:lnTo>
                          <a:pt x="18" y="2"/>
                        </a:lnTo>
                        <a:lnTo>
                          <a:pt x="35" y="1"/>
                        </a:lnTo>
                        <a:lnTo>
                          <a:pt x="43" y="0"/>
                        </a:lnTo>
                        <a:lnTo>
                          <a:pt x="53" y="2"/>
                        </a:lnTo>
                        <a:lnTo>
                          <a:pt x="37" y="3"/>
                        </a:lnTo>
                        <a:lnTo>
                          <a:pt x="32" y="4"/>
                        </a:lnTo>
                        <a:lnTo>
                          <a:pt x="40" y="4"/>
                        </a:lnTo>
                        <a:lnTo>
                          <a:pt x="49" y="3"/>
                        </a:lnTo>
                        <a:lnTo>
                          <a:pt x="56" y="3"/>
                        </a:lnTo>
                        <a:lnTo>
                          <a:pt x="63" y="4"/>
                        </a:lnTo>
                        <a:lnTo>
                          <a:pt x="55" y="6"/>
                        </a:lnTo>
                        <a:lnTo>
                          <a:pt x="69" y="5"/>
                        </a:lnTo>
                        <a:lnTo>
                          <a:pt x="76" y="7"/>
                        </a:lnTo>
                        <a:lnTo>
                          <a:pt x="81" y="11"/>
                        </a:lnTo>
                      </a:path>
                    </a:pathLst>
                  </a:custGeom>
                  <a:solidFill>
                    <a:srgbClr val="60300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585" name="Group 397"/>
                <p:cNvGrpSpPr/>
                <p:nvPr/>
              </p:nvGrpSpPr>
              <p:grpSpPr>
                <a:xfrm>
                  <a:off x="2951" y="3301"/>
                  <a:ext cx="199" cy="294"/>
                  <a:chOff x="2951" y="3301"/>
                  <a:chExt cx="199" cy="294"/>
                </a:xfrm>
              </p:grpSpPr>
              <p:sp>
                <p:nvSpPr>
                  <p:cNvPr id="148601" name="Freeform 398"/>
                  <p:cNvSpPr/>
                  <p:nvPr/>
                </p:nvSpPr>
                <p:spPr>
                  <a:xfrm>
                    <a:off x="2951" y="3301"/>
                    <a:ext cx="199" cy="294"/>
                  </a:xfrm>
                  <a:custGeom>
                    <a:avLst/>
                    <a:gdLst>
                      <a:gd name="txL" fmla="*/ 0 w 199"/>
                      <a:gd name="txT" fmla="*/ 0 h 294"/>
                      <a:gd name="txR" fmla="*/ 199 w 199"/>
                      <a:gd name="txB" fmla="*/ 294 h 294"/>
                    </a:gdLst>
                    <a:ahLst/>
                    <a:cxnLst>
                      <a:cxn ang="0">
                        <a:pos x="135" y="15"/>
                      </a:cxn>
                      <a:cxn ang="0">
                        <a:pos x="61" y="12"/>
                      </a:cxn>
                      <a:cxn ang="0">
                        <a:pos x="17" y="0"/>
                      </a:cxn>
                      <a:cxn ang="0">
                        <a:pos x="12" y="14"/>
                      </a:cxn>
                      <a:cxn ang="0">
                        <a:pos x="7" y="28"/>
                      </a:cxn>
                      <a:cxn ang="0">
                        <a:pos x="0" y="52"/>
                      </a:cxn>
                      <a:cxn ang="0">
                        <a:pos x="6" y="75"/>
                      </a:cxn>
                      <a:cxn ang="0">
                        <a:pos x="9" y="87"/>
                      </a:cxn>
                      <a:cxn ang="0">
                        <a:pos x="19" y="140"/>
                      </a:cxn>
                      <a:cxn ang="0">
                        <a:pos x="24" y="156"/>
                      </a:cxn>
                      <a:cxn ang="0">
                        <a:pos x="26" y="169"/>
                      </a:cxn>
                      <a:cxn ang="0">
                        <a:pos x="27" y="183"/>
                      </a:cxn>
                      <a:cxn ang="0">
                        <a:pos x="29" y="216"/>
                      </a:cxn>
                      <a:cxn ang="0">
                        <a:pos x="42" y="253"/>
                      </a:cxn>
                      <a:cxn ang="0">
                        <a:pos x="42" y="280"/>
                      </a:cxn>
                      <a:cxn ang="0">
                        <a:pos x="80" y="285"/>
                      </a:cxn>
                      <a:cxn ang="0">
                        <a:pos x="103" y="262"/>
                      </a:cxn>
                      <a:cxn ang="0">
                        <a:pos x="101" y="227"/>
                      </a:cxn>
                      <a:cxn ang="0">
                        <a:pos x="95" y="198"/>
                      </a:cxn>
                      <a:cxn ang="0">
                        <a:pos x="96" y="172"/>
                      </a:cxn>
                      <a:cxn ang="0">
                        <a:pos x="96" y="152"/>
                      </a:cxn>
                      <a:cxn ang="0">
                        <a:pos x="96" y="95"/>
                      </a:cxn>
                      <a:cxn ang="0">
                        <a:pos x="119" y="163"/>
                      </a:cxn>
                      <a:cxn ang="0">
                        <a:pos x="122" y="180"/>
                      </a:cxn>
                      <a:cxn ang="0">
                        <a:pos x="116" y="202"/>
                      </a:cxn>
                      <a:cxn ang="0">
                        <a:pos x="120" y="243"/>
                      </a:cxn>
                      <a:cxn ang="0">
                        <a:pos x="118" y="288"/>
                      </a:cxn>
                      <a:cxn ang="0">
                        <a:pos x="147" y="293"/>
                      </a:cxn>
                      <a:cxn ang="0">
                        <a:pos x="182" y="281"/>
                      </a:cxn>
                      <a:cxn ang="0">
                        <a:pos x="180" y="252"/>
                      </a:cxn>
                      <a:cxn ang="0">
                        <a:pos x="189" y="198"/>
                      </a:cxn>
                      <a:cxn ang="0">
                        <a:pos x="198" y="169"/>
                      </a:cxn>
                      <a:cxn ang="0">
                        <a:pos x="194" y="130"/>
                      </a:cxn>
                      <a:cxn ang="0">
                        <a:pos x="192" y="93"/>
                      </a:cxn>
                      <a:cxn ang="0">
                        <a:pos x="182" y="62"/>
                      </a:cxn>
                      <a:cxn ang="0">
                        <a:pos x="179" y="47"/>
                      </a:cxn>
                      <a:cxn ang="0">
                        <a:pos x="177" y="30"/>
                      </a:cxn>
                      <a:cxn ang="0">
                        <a:pos x="169" y="12"/>
                      </a:cxn>
                    </a:cxnLst>
                    <a:rect l="txL" t="txT" r="txR" b="txB"/>
                    <a:pathLst>
                      <a:path w="199" h="294">
                        <a:moveTo>
                          <a:pt x="169" y="12"/>
                        </a:moveTo>
                        <a:lnTo>
                          <a:pt x="135" y="15"/>
                        </a:lnTo>
                        <a:lnTo>
                          <a:pt x="103" y="15"/>
                        </a:lnTo>
                        <a:lnTo>
                          <a:pt x="61" y="12"/>
                        </a:lnTo>
                        <a:lnTo>
                          <a:pt x="29" y="5"/>
                        </a:lnTo>
                        <a:lnTo>
                          <a:pt x="17" y="0"/>
                        </a:lnTo>
                        <a:lnTo>
                          <a:pt x="17" y="9"/>
                        </a:lnTo>
                        <a:lnTo>
                          <a:pt x="12" y="14"/>
                        </a:lnTo>
                        <a:lnTo>
                          <a:pt x="13" y="20"/>
                        </a:lnTo>
                        <a:lnTo>
                          <a:pt x="7" y="28"/>
                        </a:lnTo>
                        <a:lnTo>
                          <a:pt x="2" y="39"/>
                        </a:lnTo>
                        <a:lnTo>
                          <a:pt x="0" y="52"/>
                        </a:lnTo>
                        <a:lnTo>
                          <a:pt x="3" y="66"/>
                        </a:lnTo>
                        <a:lnTo>
                          <a:pt x="6" y="75"/>
                        </a:lnTo>
                        <a:lnTo>
                          <a:pt x="10" y="81"/>
                        </a:lnTo>
                        <a:lnTo>
                          <a:pt x="9" y="87"/>
                        </a:lnTo>
                        <a:lnTo>
                          <a:pt x="12" y="93"/>
                        </a:lnTo>
                        <a:lnTo>
                          <a:pt x="19" y="140"/>
                        </a:lnTo>
                        <a:lnTo>
                          <a:pt x="19" y="149"/>
                        </a:lnTo>
                        <a:lnTo>
                          <a:pt x="24" y="156"/>
                        </a:lnTo>
                        <a:lnTo>
                          <a:pt x="22" y="162"/>
                        </a:lnTo>
                        <a:lnTo>
                          <a:pt x="26" y="169"/>
                        </a:lnTo>
                        <a:lnTo>
                          <a:pt x="24" y="175"/>
                        </a:lnTo>
                        <a:lnTo>
                          <a:pt x="27" y="183"/>
                        </a:lnTo>
                        <a:lnTo>
                          <a:pt x="25" y="199"/>
                        </a:lnTo>
                        <a:lnTo>
                          <a:pt x="29" y="216"/>
                        </a:lnTo>
                        <a:lnTo>
                          <a:pt x="36" y="233"/>
                        </a:lnTo>
                        <a:lnTo>
                          <a:pt x="42" y="253"/>
                        </a:lnTo>
                        <a:lnTo>
                          <a:pt x="40" y="263"/>
                        </a:lnTo>
                        <a:lnTo>
                          <a:pt x="42" y="280"/>
                        </a:lnTo>
                        <a:lnTo>
                          <a:pt x="64" y="285"/>
                        </a:lnTo>
                        <a:lnTo>
                          <a:pt x="80" y="285"/>
                        </a:lnTo>
                        <a:lnTo>
                          <a:pt x="99" y="282"/>
                        </a:lnTo>
                        <a:lnTo>
                          <a:pt x="103" y="262"/>
                        </a:lnTo>
                        <a:lnTo>
                          <a:pt x="98" y="249"/>
                        </a:lnTo>
                        <a:lnTo>
                          <a:pt x="101" y="227"/>
                        </a:lnTo>
                        <a:lnTo>
                          <a:pt x="98" y="214"/>
                        </a:lnTo>
                        <a:lnTo>
                          <a:pt x="95" y="198"/>
                        </a:lnTo>
                        <a:lnTo>
                          <a:pt x="98" y="187"/>
                        </a:lnTo>
                        <a:lnTo>
                          <a:pt x="96" y="172"/>
                        </a:lnTo>
                        <a:lnTo>
                          <a:pt x="99" y="165"/>
                        </a:lnTo>
                        <a:lnTo>
                          <a:pt x="96" y="152"/>
                        </a:lnTo>
                        <a:lnTo>
                          <a:pt x="98" y="140"/>
                        </a:lnTo>
                        <a:lnTo>
                          <a:pt x="96" y="95"/>
                        </a:lnTo>
                        <a:lnTo>
                          <a:pt x="114" y="155"/>
                        </a:lnTo>
                        <a:lnTo>
                          <a:pt x="119" y="163"/>
                        </a:lnTo>
                        <a:lnTo>
                          <a:pt x="119" y="172"/>
                        </a:lnTo>
                        <a:lnTo>
                          <a:pt x="122" y="180"/>
                        </a:lnTo>
                        <a:lnTo>
                          <a:pt x="118" y="189"/>
                        </a:lnTo>
                        <a:lnTo>
                          <a:pt x="116" y="202"/>
                        </a:lnTo>
                        <a:lnTo>
                          <a:pt x="116" y="216"/>
                        </a:lnTo>
                        <a:lnTo>
                          <a:pt x="120" y="243"/>
                        </a:lnTo>
                        <a:lnTo>
                          <a:pt x="116" y="255"/>
                        </a:lnTo>
                        <a:lnTo>
                          <a:pt x="118" y="288"/>
                        </a:lnTo>
                        <a:lnTo>
                          <a:pt x="126" y="292"/>
                        </a:lnTo>
                        <a:lnTo>
                          <a:pt x="147" y="293"/>
                        </a:lnTo>
                        <a:lnTo>
                          <a:pt x="173" y="287"/>
                        </a:lnTo>
                        <a:lnTo>
                          <a:pt x="182" y="281"/>
                        </a:lnTo>
                        <a:lnTo>
                          <a:pt x="183" y="263"/>
                        </a:lnTo>
                        <a:lnTo>
                          <a:pt x="180" y="252"/>
                        </a:lnTo>
                        <a:lnTo>
                          <a:pt x="186" y="227"/>
                        </a:lnTo>
                        <a:lnTo>
                          <a:pt x="189" y="198"/>
                        </a:lnTo>
                        <a:lnTo>
                          <a:pt x="196" y="182"/>
                        </a:lnTo>
                        <a:lnTo>
                          <a:pt x="198" y="169"/>
                        </a:lnTo>
                        <a:lnTo>
                          <a:pt x="193" y="152"/>
                        </a:lnTo>
                        <a:lnTo>
                          <a:pt x="194" y="130"/>
                        </a:lnTo>
                        <a:lnTo>
                          <a:pt x="194" y="106"/>
                        </a:lnTo>
                        <a:lnTo>
                          <a:pt x="192" y="93"/>
                        </a:lnTo>
                        <a:lnTo>
                          <a:pt x="189" y="80"/>
                        </a:lnTo>
                        <a:lnTo>
                          <a:pt x="182" y="62"/>
                        </a:lnTo>
                        <a:lnTo>
                          <a:pt x="182" y="53"/>
                        </a:lnTo>
                        <a:lnTo>
                          <a:pt x="179" y="47"/>
                        </a:lnTo>
                        <a:lnTo>
                          <a:pt x="176" y="37"/>
                        </a:lnTo>
                        <a:lnTo>
                          <a:pt x="177" y="30"/>
                        </a:lnTo>
                        <a:lnTo>
                          <a:pt x="170" y="23"/>
                        </a:lnTo>
                        <a:lnTo>
                          <a:pt x="169" y="12"/>
                        </a:lnTo>
                      </a:path>
                    </a:pathLst>
                  </a:custGeom>
                  <a:solidFill>
                    <a:srgbClr val="000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2" name="Freeform 399"/>
                  <p:cNvSpPr/>
                  <p:nvPr/>
                </p:nvSpPr>
                <p:spPr>
                  <a:xfrm>
                    <a:off x="2957" y="3308"/>
                    <a:ext cx="185" cy="284"/>
                  </a:xfrm>
                  <a:custGeom>
                    <a:avLst/>
                    <a:gdLst>
                      <a:gd name="txL" fmla="*/ 0 w 185"/>
                      <a:gd name="txT" fmla="*/ 0 h 284"/>
                      <a:gd name="txR" fmla="*/ 185 w 185"/>
                      <a:gd name="txB" fmla="*/ 284 h 284"/>
                    </a:gdLst>
                    <a:ahLst/>
                    <a:cxnLst>
                      <a:cxn ang="0">
                        <a:pos x="150" y="14"/>
                      </a:cxn>
                      <a:cxn ang="0">
                        <a:pos x="161" y="26"/>
                      </a:cxn>
                      <a:cxn ang="0">
                        <a:pos x="165" y="55"/>
                      </a:cxn>
                      <a:cxn ang="0">
                        <a:pos x="181" y="124"/>
                      </a:cxn>
                      <a:cxn ang="0">
                        <a:pos x="184" y="163"/>
                      </a:cxn>
                      <a:cxn ang="0">
                        <a:pos x="180" y="201"/>
                      </a:cxn>
                      <a:cxn ang="0">
                        <a:pos x="175" y="257"/>
                      </a:cxn>
                      <a:cxn ang="0">
                        <a:pos x="141" y="283"/>
                      </a:cxn>
                      <a:cxn ang="0">
                        <a:pos x="120" y="238"/>
                      </a:cxn>
                      <a:cxn ang="0">
                        <a:pos x="140" y="181"/>
                      </a:cxn>
                      <a:cxn ang="0">
                        <a:pos x="150" y="180"/>
                      </a:cxn>
                      <a:cxn ang="0">
                        <a:pos x="140" y="175"/>
                      </a:cxn>
                      <a:cxn ang="0">
                        <a:pos x="171" y="174"/>
                      </a:cxn>
                      <a:cxn ang="0">
                        <a:pos x="118" y="168"/>
                      </a:cxn>
                      <a:cxn ang="0">
                        <a:pos x="168" y="168"/>
                      </a:cxn>
                      <a:cxn ang="0">
                        <a:pos x="143" y="163"/>
                      </a:cxn>
                      <a:cxn ang="0">
                        <a:pos x="135" y="160"/>
                      </a:cxn>
                      <a:cxn ang="0">
                        <a:pos x="149" y="142"/>
                      </a:cxn>
                      <a:cxn ang="0">
                        <a:pos x="152" y="136"/>
                      </a:cxn>
                      <a:cxn ang="0">
                        <a:pos x="116" y="147"/>
                      </a:cxn>
                      <a:cxn ang="0">
                        <a:pos x="99" y="92"/>
                      </a:cxn>
                      <a:cxn ang="0">
                        <a:pos x="87" y="88"/>
                      </a:cxn>
                      <a:cxn ang="0">
                        <a:pos x="86" y="140"/>
                      </a:cxn>
                      <a:cxn ang="0">
                        <a:pos x="87" y="145"/>
                      </a:cxn>
                      <a:cxn ang="0">
                        <a:pos x="71" y="153"/>
                      </a:cxn>
                      <a:cxn ang="0">
                        <a:pos x="73" y="161"/>
                      </a:cxn>
                      <a:cxn ang="0">
                        <a:pos x="66" y="162"/>
                      </a:cxn>
                      <a:cxn ang="0">
                        <a:pos x="90" y="181"/>
                      </a:cxn>
                      <a:cxn ang="0">
                        <a:pos x="93" y="217"/>
                      </a:cxn>
                      <a:cxn ang="0">
                        <a:pos x="91" y="272"/>
                      </a:cxn>
                      <a:cxn ang="0">
                        <a:pos x="41" y="270"/>
                      </a:cxn>
                      <a:cxn ang="0">
                        <a:pos x="30" y="208"/>
                      </a:cxn>
                      <a:cxn ang="0">
                        <a:pos x="28" y="177"/>
                      </a:cxn>
                      <a:cxn ang="0">
                        <a:pos x="65" y="176"/>
                      </a:cxn>
                      <a:cxn ang="0">
                        <a:pos x="29" y="163"/>
                      </a:cxn>
                      <a:cxn ang="0">
                        <a:pos x="20" y="143"/>
                      </a:cxn>
                      <a:cxn ang="0">
                        <a:pos x="8" y="80"/>
                      </a:cxn>
                      <a:cxn ang="0">
                        <a:pos x="3" y="56"/>
                      </a:cxn>
                      <a:cxn ang="0">
                        <a:pos x="4" y="23"/>
                      </a:cxn>
                      <a:cxn ang="0">
                        <a:pos x="20" y="7"/>
                      </a:cxn>
                      <a:cxn ang="0">
                        <a:pos x="28" y="9"/>
                      </a:cxn>
                      <a:cxn ang="0">
                        <a:pos x="54" y="6"/>
                      </a:cxn>
                      <a:cxn ang="0">
                        <a:pos x="75" y="19"/>
                      </a:cxn>
                      <a:cxn ang="0">
                        <a:pos x="111" y="11"/>
                      </a:cxn>
                      <a:cxn ang="0">
                        <a:pos x="144" y="20"/>
                      </a:cxn>
                    </a:cxnLst>
                    <a:rect l="txL" t="txT" r="txR" b="txB"/>
                    <a:pathLst>
                      <a:path w="185" h="284">
                        <a:moveTo>
                          <a:pt x="145" y="9"/>
                        </a:moveTo>
                        <a:lnTo>
                          <a:pt x="152" y="8"/>
                        </a:lnTo>
                        <a:lnTo>
                          <a:pt x="150" y="14"/>
                        </a:lnTo>
                        <a:lnTo>
                          <a:pt x="151" y="19"/>
                        </a:lnTo>
                        <a:lnTo>
                          <a:pt x="164" y="18"/>
                        </a:lnTo>
                        <a:lnTo>
                          <a:pt x="161" y="26"/>
                        </a:lnTo>
                        <a:lnTo>
                          <a:pt x="162" y="36"/>
                        </a:lnTo>
                        <a:lnTo>
                          <a:pt x="167" y="47"/>
                        </a:lnTo>
                        <a:lnTo>
                          <a:pt x="165" y="55"/>
                        </a:lnTo>
                        <a:lnTo>
                          <a:pt x="173" y="76"/>
                        </a:lnTo>
                        <a:lnTo>
                          <a:pt x="180" y="97"/>
                        </a:lnTo>
                        <a:lnTo>
                          <a:pt x="181" y="124"/>
                        </a:lnTo>
                        <a:lnTo>
                          <a:pt x="180" y="141"/>
                        </a:lnTo>
                        <a:lnTo>
                          <a:pt x="183" y="153"/>
                        </a:lnTo>
                        <a:lnTo>
                          <a:pt x="184" y="163"/>
                        </a:lnTo>
                        <a:lnTo>
                          <a:pt x="176" y="175"/>
                        </a:lnTo>
                        <a:lnTo>
                          <a:pt x="179" y="183"/>
                        </a:lnTo>
                        <a:lnTo>
                          <a:pt x="180" y="201"/>
                        </a:lnTo>
                        <a:lnTo>
                          <a:pt x="176" y="224"/>
                        </a:lnTo>
                        <a:lnTo>
                          <a:pt x="171" y="244"/>
                        </a:lnTo>
                        <a:lnTo>
                          <a:pt x="175" y="257"/>
                        </a:lnTo>
                        <a:lnTo>
                          <a:pt x="173" y="272"/>
                        </a:lnTo>
                        <a:lnTo>
                          <a:pt x="156" y="279"/>
                        </a:lnTo>
                        <a:lnTo>
                          <a:pt x="141" y="283"/>
                        </a:lnTo>
                        <a:lnTo>
                          <a:pt x="118" y="281"/>
                        </a:lnTo>
                        <a:lnTo>
                          <a:pt x="117" y="248"/>
                        </a:lnTo>
                        <a:lnTo>
                          <a:pt x="120" y="238"/>
                        </a:lnTo>
                        <a:lnTo>
                          <a:pt x="117" y="200"/>
                        </a:lnTo>
                        <a:lnTo>
                          <a:pt x="119" y="178"/>
                        </a:lnTo>
                        <a:lnTo>
                          <a:pt x="140" y="181"/>
                        </a:lnTo>
                        <a:lnTo>
                          <a:pt x="157" y="182"/>
                        </a:lnTo>
                        <a:lnTo>
                          <a:pt x="164" y="181"/>
                        </a:lnTo>
                        <a:lnTo>
                          <a:pt x="150" y="180"/>
                        </a:lnTo>
                        <a:lnTo>
                          <a:pt x="130" y="178"/>
                        </a:lnTo>
                        <a:lnTo>
                          <a:pt x="119" y="173"/>
                        </a:lnTo>
                        <a:lnTo>
                          <a:pt x="140" y="175"/>
                        </a:lnTo>
                        <a:lnTo>
                          <a:pt x="156" y="178"/>
                        </a:lnTo>
                        <a:lnTo>
                          <a:pt x="169" y="177"/>
                        </a:lnTo>
                        <a:lnTo>
                          <a:pt x="171" y="174"/>
                        </a:lnTo>
                        <a:lnTo>
                          <a:pt x="163" y="175"/>
                        </a:lnTo>
                        <a:lnTo>
                          <a:pt x="139" y="173"/>
                        </a:lnTo>
                        <a:lnTo>
                          <a:pt x="118" y="168"/>
                        </a:lnTo>
                        <a:lnTo>
                          <a:pt x="134" y="170"/>
                        </a:lnTo>
                        <a:lnTo>
                          <a:pt x="154" y="171"/>
                        </a:lnTo>
                        <a:lnTo>
                          <a:pt x="168" y="168"/>
                        </a:lnTo>
                        <a:lnTo>
                          <a:pt x="126" y="166"/>
                        </a:lnTo>
                        <a:lnTo>
                          <a:pt x="119" y="163"/>
                        </a:lnTo>
                        <a:lnTo>
                          <a:pt x="143" y="163"/>
                        </a:lnTo>
                        <a:lnTo>
                          <a:pt x="164" y="161"/>
                        </a:lnTo>
                        <a:lnTo>
                          <a:pt x="168" y="158"/>
                        </a:lnTo>
                        <a:lnTo>
                          <a:pt x="135" y="160"/>
                        </a:lnTo>
                        <a:lnTo>
                          <a:pt x="118" y="158"/>
                        </a:lnTo>
                        <a:lnTo>
                          <a:pt x="135" y="150"/>
                        </a:lnTo>
                        <a:lnTo>
                          <a:pt x="149" y="142"/>
                        </a:lnTo>
                        <a:lnTo>
                          <a:pt x="160" y="133"/>
                        </a:lnTo>
                        <a:lnTo>
                          <a:pt x="165" y="126"/>
                        </a:lnTo>
                        <a:lnTo>
                          <a:pt x="152" y="136"/>
                        </a:lnTo>
                        <a:lnTo>
                          <a:pt x="140" y="141"/>
                        </a:lnTo>
                        <a:lnTo>
                          <a:pt x="124" y="147"/>
                        </a:lnTo>
                        <a:lnTo>
                          <a:pt x="116" y="147"/>
                        </a:lnTo>
                        <a:lnTo>
                          <a:pt x="111" y="132"/>
                        </a:lnTo>
                        <a:lnTo>
                          <a:pt x="104" y="111"/>
                        </a:lnTo>
                        <a:lnTo>
                          <a:pt x="99" y="92"/>
                        </a:lnTo>
                        <a:lnTo>
                          <a:pt x="94" y="85"/>
                        </a:lnTo>
                        <a:lnTo>
                          <a:pt x="69" y="78"/>
                        </a:lnTo>
                        <a:lnTo>
                          <a:pt x="87" y="88"/>
                        </a:lnTo>
                        <a:lnTo>
                          <a:pt x="88" y="118"/>
                        </a:lnTo>
                        <a:lnTo>
                          <a:pt x="88" y="137"/>
                        </a:lnTo>
                        <a:lnTo>
                          <a:pt x="86" y="140"/>
                        </a:lnTo>
                        <a:lnTo>
                          <a:pt x="66" y="143"/>
                        </a:lnTo>
                        <a:lnTo>
                          <a:pt x="82" y="143"/>
                        </a:lnTo>
                        <a:lnTo>
                          <a:pt x="87" y="145"/>
                        </a:lnTo>
                        <a:lnTo>
                          <a:pt x="91" y="154"/>
                        </a:lnTo>
                        <a:lnTo>
                          <a:pt x="77" y="154"/>
                        </a:lnTo>
                        <a:lnTo>
                          <a:pt x="71" y="153"/>
                        </a:lnTo>
                        <a:lnTo>
                          <a:pt x="92" y="157"/>
                        </a:lnTo>
                        <a:lnTo>
                          <a:pt x="90" y="161"/>
                        </a:lnTo>
                        <a:lnTo>
                          <a:pt x="73" y="161"/>
                        </a:lnTo>
                        <a:lnTo>
                          <a:pt x="64" y="158"/>
                        </a:lnTo>
                        <a:lnTo>
                          <a:pt x="50" y="158"/>
                        </a:lnTo>
                        <a:lnTo>
                          <a:pt x="66" y="162"/>
                        </a:lnTo>
                        <a:lnTo>
                          <a:pt x="88" y="165"/>
                        </a:lnTo>
                        <a:lnTo>
                          <a:pt x="91" y="174"/>
                        </a:lnTo>
                        <a:lnTo>
                          <a:pt x="90" y="181"/>
                        </a:lnTo>
                        <a:lnTo>
                          <a:pt x="87" y="187"/>
                        </a:lnTo>
                        <a:lnTo>
                          <a:pt x="89" y="197"/>
                        </a:lnTo>
                        <a:lnTo>
                          <a:pt x="93" y="217"/>
                        </a:lnTo>
                        <a:lnTo>
                          <a:pt x="90" y="236"/>
                        </a:lnTo>
                        <a:lnTo>
                          <a:pt x="95" y="254"/>
                        </a:lnTo>
                        <a:lnTo>
                          <a:pt x="91" y="272"/>
                        </a:lnTo>
                        <a:lnTo>
                          <a:pt x="72" y="274"/>
                        </a:lnTo>
                        <a:lnTo>
                          <a:pt x="57" y="275"/>
                        </a:lnTo>
                        <a:lnTo>
                          <a:pt x="41" y="270"/>
                        </a:lnTo>
                        <a:lnTo>
                          <a:pt x="39" y="254"/>
                        </a:lnTo>
                        <a:lnTo>
                          <a:pt x="42" y="243"/>
                        </a:lnTo>
                        <a:lnTo>
                          <a:pt x="30" y="208"/>
                        </a:lnTo>
                        <a:lnTo>
                          <a:pt x="27" y="198"/>
                        </a:lnTo>
                        <a:lnTo>
                          <a:pt x="27" y="186"/>
                        </a:lnTo>
                        <a:lnTo>
                          <a:pt x="28" y="177"/>
                        </a:lnTo>
                        <a:lnTo>
                          <a:pt x="39" y="178"/>
                        </a:lnTo>
                        <a:lnTo>
                          <a:pt x="53" y="179"/>
                        </a:lnTo>
                        <a:lnTo>
                          <a:pt x="65" y="176"/>
                        </a:lnTo>
                        <a:lnTo>
                          <a:pt x="43" y="174"/>
                        </a:lnTo>
                        <a:lnTo>
                          <a:pt x="25" y="171"/>
                        </a:lnTo>
                        <a:lnTo>
                          <a:pt x="29" y="163"/>
                        </a:lnTo>
                        <a:lnTo>
                          <a:pt x="24" y="155"/>
                        </a:lnTo>
                        <a:lnTo>
                          <a:pt x="27" y="148"/>
                        </a:lnTo>
                        <a:lnTo>
                          <a:pt x="20" y="143"/>
                        </a:lnTo>
                        <a:lnTo>
                          <a:pt x="18" y="120"/>
                        </a:lnTo>
                        <a:lnTo>
                          <a:pt x="13" y="87"/>
                        </a:lnTo>
                        <a:lnTo>
                          <a:pt x="8" y="80"/>
                        </a:lnTo>
                        <a:lnTo>
                          <a:pt x="13" y="75"/>
                        </a:lnTo>
                        <a:lnTo>
                          <a:pt x="7" y="66"/>
                        </a:lnTo>
                        <a:lnTo>
                          <a:pt x="3" y="56"/>
                        </a:lnTo>
                        <a:lnTo>
                          <a:pt x="0" y="45"/>
                        </a:lnTo>
                        <a:lnTo>
                          <a:pt x="1" y="33"/>
                        </a:lnTo>
                        <a:lnTo>
                          <a:pt x="4" y="23"/>
                        </a:lnTo>
                        <a:lnTo>
                          <a:pt x="13" y="14"/>
                        </a:lnTo>
                        <a:lnTo>
                          <a:pt x="13" y="4"/>
                        </a:lnTo>
                        <a:lnTo>
                          <a:pt x="20" y="7"/>
                        </a:lnTo>
                        <a:lnTo>
                          <a:pt x="20" y="0"/>
                        </a:lnTo>
                        <a:lnTo>
                          <a:pt x="29" y="1"/>
                        </a:lnTo>
                        <a:lnTo>
                          <a:pt x="28" y="9"/>
                        </a:lnTo>
                        <a:lnTo>
                          <a:pt x="39" y="12"/>
                        </a:lnTo>
                        <a:lnTo>
                          <a:pt x="51" y="15"/>
                        </a:lnTo>
                        <a:lnTo>
                          <a:pt x="54" y="6"/>
                        </a:lnTo>
                        <a:lnTo>
                          <a:pt x="63" y="8"/>
                        </a:lnTo>
                        <a:lnTo>
                          <a:pt x="58" y="18"/>
                        </a:lnTo>
                        <a:lnTo>
                          <a:pt x="75" y="19"/>
                        </a:lnTo>
                        <a:lnTo>
                          <a:pt x="92" y="21"/>
                        </a:lnTo>
                        <a:lnTo>
                          <a:pt x="108" y="21"/>
                        </a:lnTo>
                        <a:lnTo>
                          <a:pt x="111" y="11"/>
                        </a:lnTo>
                        <a:lnTo>
                          <a:pt x="118" y="11"/>
                        </a:lnTo>
                        <a:lnTo>
                          <a:pt x="117" y="21"/>
                        </a:lnTo>
                        <a:lnTo>
                          <a:pt x="144" y="20"/>
                        </a:lnTo>
                        <a:lnTo>
                          <a:pt x="145" y="9"/>
                        </a:lnTo>
                      </a:path>
                    </a:pathLst>
                  </a:custGeom>
                  <a:solidFill>
                    <a:srgbClr val="0000FF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3" name="Freeform 400"/>
                  <p:cNvSpPr/>
                  <p:nvPr/>
                </p:nvSpPr>
                <p:spPr>
                  <a:xfrm>
                    <a:off x="2973" y="3386"/>
                    <a:ext cx="71" cy="12"/>
                  </a:xfrm>
                  <a:custGeom>
                    <a:avLst/>
                    <a:gdLst>
                      <a:gd name="txL" fmla="*/ 0 w 71"/>
                      <a:gd name="txT" fmla="*/ 0 h 12"/>
                      <a:gd name="txR" fmla="*/ 71 w 71"/>
                      <a:gd name="txB" fmla="*/ 12 h 12"/>
                    </a:gdLst>
                    <a:ahLst/>
                    <a:cxnLst>
                      <a:cxn ang="0">
                        <a:pos x="70" y="11"/>
                      </a:cxn>
                      <a:cxn ang="0">
                        <a:pos x="49" y="5"/>
                      </a:cxn>
                      <a:cxn ang="0">
                        <a:pos x="29" y="1"/>
                      </a:cxn>
                      <a:cxn ang="0">
                        <a:pos x="0" y="0"/>
                      </a:cxn>
                      <a:cxn ang="0">
                        <a:pos x="32" y="4"/>
                      </a:cxn>
                      <a:cxn ang="0">
                        <a:pos x="70" y="11"/>
                      </a:cxn>
                    </a:cxnLst>
                    <a:rect l="txL" t="txT" r="txR" b="txB"/>
                    <a:pathLst>
                      <a:path w="71" h="12">
                        <a:moveTo>
                          <a:pt x="70" y="11"/>
                        </a:moveTo>
                        <a:lnTo>
                          <a:pt x="49" y="5"/>
                        </a:lnTo>
                        <a:lnTo>
                          <a:pt x="29" y="1"/>
                        </a:lnTo>
                        <a:lnTo>
                          <a:pt x="0" y="0"/>
                        </a:lnTo>
                        <a:lnTo>
                          <a:pt x="32" y="4"/>
                        </a:lnTo>
                        <a:lnTo>
                          <a:pt x="70" y="11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4" name="Freeform 401"/>
                  <p:cNvSpPr/>
                  <p:nvPr/>
                </p:nvSpPr>
                <p:spPr>
                  <a:xfrm>
                    <a:off x="2991" y="3456"/>
                    <a:ext cx="40" cy="5"/>
                  </a:xfrm>
                  <a:custGeom>
                    <a:avLst/>
                    <a:gdLst>
                      <a:gd name="txL" fmla="*/ 0 w 40"/>
                      <a:gd name="txT" fmla="*/ 0 h 5"/>
                      <a:gd name="txR" fmla="*/ 40 w 40"/>
                      <a:gd name="txB" fmla="*/ 5 h 5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23" y="2"/>
                      </a:cxn>
                      <a:cxn ang="0">
                        <a:pos x="39" y="3"/>
                      </a:cxn>
                      <a:cxn ang="0">
                        <a:pos x="23" y="4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0" h="5">
                        <a:moveTo>
                          <a:pt x="0" y="0"/>
                        </a:moveTo>
                        <a:lnTo>
                          <a:pt x="23" y="2"/>
                        </a:lnTo>
                        <a:lnTo>
                          <a:pt x="39" y="3"/>
                        </a:lnTo>
                        <a:lnTo>
                          <a:pt x="23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5" name="Freeform 402"/>
                  <p:cNvSpPr/>
                  <p:nvPr/>
                </p:nvSpPr>
                <p:spPr>
                  <a:xfrm>
                    <a:off x="2994" y="3472"/>
                    <a:ext cx="51" cy="15"/>
                  </a:xfrm>
                  <a:custGeom>
                    <a:avLst/>
                    <a:gdLst>
                      <a:gd name="txL" fmla="*/ 0 w 51"/>
                      <a:gd name="txT" fmla="*/ 0 h 15"/>
                      <a:gd name="txR" fmla="*/ 51 w 51"/>
                      <a:gd name="txB" fmla="*/ 15 h 15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0" y="5"/>
                      </a:cxn>
                      <a:cxn ang="0">
                        <a:pos x="45" y="9"/>
                      </a:cxn>
                      <a:cxn ang="0">
                        <a:pos x="50" y="14"/>
                      </a:cxn>
                      <a:cxn ang="0">
                        <a:pos x="40" y="10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51" h="15">
                        <a:moveTo>
                          <a:pt x="0" y="0"/>
                        </a:moveTo>
                        <a:lnTo>
                          <a:pt x="30" y="5"/>
                        </a:lnTo>
                        <a:lnTo>
                          <a:pt x="45" y="9"/>
                        </a:lnTo>
                        <a:lnTo>
                          <a:pt x="50" y="14"/>
                        </a:lnTo>
                        <a:lnTo>
                          <a:pt x="40" y="10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6" name="Freeform 403"/>
                  <p:cNvSpPr/>
                  <p:nvPr/>
                </p:nvSpPr>
                <p:spPr>
                  <a:xfrm>
                    <a:off x="2990" y="3391"/>
                    <a:ext cx="46" cy="35"/>
                  </a:xfrm>
                  <a:custGeom>
                    <a:avLst/>
                    <a:gdLst>
                      <a:gd name="txL" fmla="*/ 0 w 46"/>
                      <a:gd name="txT" fmla="*/ 0 h 35"/>
                      <a:gd name="txR" fmla="*/ 46 w 46"/>
                      <a:gd name="txB" fmla="*/ 35 h 35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3" y="13"/>
                      </a:cxn>
                      <a:cxn ang="0">
                        <a:pos x="34" y="27"/>
                      </a:cxn>
                      <a:cxn ang="0">
                        <a:pos x="45" y="34"/>
                      </a:cxn>
                      <a:cxn ang="0">
                        <a:pos x="25" y="26"/>
                      </a:cxn>
                      <a:cxn ang="0">
                        <a:pos x="14" y="1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6" h="35">
                        <a:moveTo>
                          <a:pt x="0" y="0"/>
                        </a:moveTo>
                        <a:lnTo>
                          <a:pt x="13" y="13"/>
                        </a:lnTo>
                        <a:lnTo>
                          <a:pt x="34" y="27"/>
                        </a:lnTo>
                        <a:lnTo>
                          <a:pt x="45" y="34"/>
                        </a:lnTo>
                        <a:lnTo>
                          <a:pt x="25" y="26"/>
                        </a:lnTo>
                        <a:lnTo>
                          <a:pt x="14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7" name="Freeform 404"/>
                  <p:cNvSpPr/>
                  <p:nvPr/>
                </p:nvSpPr>
                <p:spPr>
                  <a:xfrm>
                    <a:off x="3028" y="3342"/>
                    <a:ext cx="71" cy="5"/>
                  </a:xfrm>
                  <a:custGeom>
                    <a:avLst/>
                    <a:gdLst>
                      <a:gd name="txL" fmla="*/ 0 w 71"/>
                      <a:gd name="txT" fmla="*/ 0 h 5"/>
                      <a:gd name="txR" fmla="*/ 71 w 71"/>
                      <a:gd name="txB" fmla="*/ 5 h 5"/>
                    </a:gdLst>
                    <a:ahLst/>
                    <a:cxnLst>
                      <a:cxn ang="0">
                        <a:pos x="70" y="0"/>
                      </a:cxn>
                      <a:cxn ang="0">
                        <a:pos x="46" y="4"/>
                      </a:cxn>
                      <a:cxn ang="0">
                        <a:pos x="21" y="4"/>
                      </a:cxn>
                      <a:cxn ang="0">
                        <a:pos x="0" y="2"/>
                      </a:cxn>
                      <a:cxn ang="0">
                        <a:pos x="21" y="2"/>
                      </a:cxn>
                      <a:cxn ang="0">
                        <a:pos x="70" y="0"/>
                      </a:cxn>
                    </a:cxnLst>
                    <a:rect l="txL" t="txT" r="txR" b="txB"/>
                    <a:pathLst>
                      <a:path w="71" h="5">
                        <a:moveTo>
                          <a:pt x="70" y="0"/>
                        </a:moveTo>
                        <a:lnTo>
                          <a:pt x="46" y="4"/>
                        </a:lnTo>
                        <a:lnTo>
                          <a:pt x="21" y="4"/>
                        </a:lnTo>
                        <a:lnTo>
                          <a:pt x="0" y="2"/>
                        </a:lnTo>
                        <a:lnTo>
                          <a:pt x="21" y="2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8" name="Freeform 405"/>
                  <p:cNvSpPr/>
                  <p:nvPr/>
                </p:nvSpPr>
                <p:spPr>
                  <a:xfrm>
                    <a:off x="3005" y="3337"/>
                    <a:ext cx="92" cy="59"/>
                  </a:xfrm>
                  <a:custGeom>
                    <a:avLst/>
                    <a:gdLst>
                      <a:gd name="txL" fmla="*/ 0 w 92"/>
                      <a:gd name="txT" fmla="*/ 0 h 59"/>
                      <a:gd name="txR" fmla="*/ 92 w 92"/>
                      <a:gd name="txB" fmla="*/ 59 h 59"/>
                    </a:gdLst>
                    <a:ahLst/>
                    <a:cxnLst>
                      <a:cxn ang="0">
                        <a:pos x="4" y="0"/>
                      </a:cxn>
                      <a:cxn ang="0">
                        <a:pos x="4" y="15"/>
                      </a:cxn>
                      <a:cxn ang="0">
                        <a:pos x="12" y="30"/>
                      </a:cxn>
                      <a:cxn ang="0">
                        <a:pos x="26" y="44"/>
                      </a:cxn>
                      <a:cxn ang="0">
                        <a:pos x="39" y="47"/>
                      </a:cxn>
                      <a:cxn ang="0">
                        <a:pos x="59" y="51"/>
                      </a:cxn>
                      <a:cxn ang="0">
                        <a:pos x="91" y="58"/>
                      </a:cxn>
                      <a:cxn ang="0">
                        <a:pos x="58" y="53"/>
                      </a:cxn>
                      <a:cxn ang="0">
                        <a:pos x="40" y="49"/>
                      </a:cxn>
                      <a:cxn ang="0">
                        <a:pos x="17" y="43"/>
                      </a:cxn>
                      <a:cxn ang="0">
                        <a:pos x="10" y="32"/>
                      </a:cxn>
                      <a:cxn ang="0">
                        <a:pos x="3" y="21"/>
                      </a:cxn>
                      <a:cxn ang="0">
                        <a:pos x="0" y="15"/>
                      </a:cxn>
                      <a:cxn ang="0">
                        <a:pos x="4" y="0"/>
                      </a:cxn>
                    </a:cxnLst>
                    <a:rect l="txL" t="txT" r="txR" b="txB"/>
                    <a:pathLst>
                      <a:path w="92" h="59">
                        <a:moveTo>
                          <a:pt x="4" y="0"/>
                        </a:moveTo>
                        <a:lnTo>
                          <a:pt x="4" y="15"/>
                        </a:lnTo>
                        <a:lnTo>
                          <a:pt x="12" y="30"/>
                        </a:lnTo>
                        <a:lnTo>
                          <a:pt x="26" y="44"/>
                        </a:lnTo>
                        <a:lnTo>
                          <a:pt x="39" y="47"/>
                        </a:lnTo>
                        <a:lnTo>
                          <a:pt x="59" y="51"/>
                        </a:lnTo>
                        <a:lnTo>
                          <a:pt x="91" y="58"/>
                        </a:lnTo>
                        <a:lnTo>
                          <a:pt x="58" y="53"/>
                        </a:lnTo>
                        <a:lnTo>
                          <a:pt x="40" y="49"/>
                        </a:lnTo>
                        <a:lnTo>
                          <a:pt x="17" y="43"/>
                        </a:lnTo>
                        <a:lnTo>
                          <a:pt x="10" y="32"/>
                        </a:lnTo>
                        <a:lnTo>
                          <a:pt x="3" y="21"/>
                        </a:lnTo>
                        <a:lnTo>
                          <a:pt x="0" y="15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9" name="Freeform 406"/>
                  <p:cNvSpPr/>
                  <p:nvPr/>
                </p:nvSpPr>
                <p:spPr>
                  <a:xfrm>
                    <a:off x="3052" y="3353"/>
                    <a:ext cx="53" cy="29"/>
                  </a:xfrm>
                  <a:custGeom>
                    <a:avLst/>
                    <a:gdLst>
                      <a:gd name="txL" fmla="*/ 0 w 53"/>
                      <a:gd name="txT" fmla="*/ 0 h 29"/>
                      <a:gd name="txR" fmla="*/ 53 w 53"/>
                      <a:gd name="txB" fmla="*/ 29 h 29"/>
                    </a:gdLst>
                    <a:ahLst/>
                    <a:cxnLst>
                      <a:cxn ang="0">
                        <a:pos x="43" y="0"/>
                      </a:cxn>
                      <a:cxn ang="0">
                        <a:pos x="47" y="15"/>
                      </a:cxn>
                      <a:cxn ang="0">
                        <a:pos x="40" y="25"/>
                      </a:cxn>
                      <a:cxn ang="0">
                        <a:pos x="0" y="27"/>
                      </a:cxn>
                      <a:cxn ang="0">
                        <a:pos x="23" y="28"/>
                      </a:cxn>
                      <a:cxn ang="0">
                        <a:pos x="49" y="27"/>
                      </a:cxn>
                      <a:cxn ang="0">
                        <a:pos x="52" y="18"/>
                      </a:cxn>
                      <a:cxn ang="0">
                        <a:pos x="43" y="0"/>
                      </a:cxn>
                    </a:cxnLst>
                    <a:rect l="txL" t="txT" r="txR" b="txB"/>
                    <a:pathLst>
                      <a:path w="53" h="29">
                        <a:moveTo>
                          <a:pt x="43" y="0"/>
                        </a:moveTo>
                        <a:lnTo>
                          <a:pt x="47" y="15"/>
                        </a:lnTo>
                        <a:lnTo>
                          <a:pt x="40" y="25"/>
                        </a:lnTo>
                        <a:lnTo>
                          <a:pt x="0" y="27"/>
                        </a:lnTo>
                        <a:lnTo>
                          <a:pt x="23" y="28"/>
                        </a:lnTo>
                        <a:lnTo>
                          <a:pt x="49" y="27"/>
                        </a:lnTo>
                        <a:lnTo>
                          <a:pt x="52" y="18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0" name="Freeform 407"/>
                  <p:cNvSpPr/>
                  <p:nvPr/>
                </p:nvSpPr>
                <p:spPr>
                  <a:xfrm>
                    <a:off x="2966" y="3330"/>
                    <a:ext cx="27" cy="10"/>
                  </a:xfrm>
                  <a:custGeom>
                    <a:avLst/>
                    <a:gdLst>
                      <a:gd name="txL" fmla="*/ 0 w 27"/>
                      <a:gd name="txT" fmla="*/ 0 h 10"/>
                      <a:gd name="txR" fmla="*/ 27 w 27"/>
                      <a:gd name="txB" fmla="*/ 10 h 10"/>
                    </a:gdLst>
                    <a:ahLst/>
                    <a:cxnLst>
                      <a:cxn ang="0">
                        <a:pos x="26" y="9"/>
                      </a:cxn>
                      <a:cxn ang="0">
                        <a:pos x="9" y="7"/>
                      </a:cxn>
                      <a:cxn ang="0">
                        <a:pos x="0" y="0"/>
                      </a:cxn>
                      <a:cxn ang="0">
                        <a:pos x="9" y="3"/>
                      </a:cxn>
                      <a:cxn ang="0">
                        <a:pos x="26" y="9"/>
                      </a:cxn>
                    </a:cxnLst>
                    <a:rect l="txL" t="txT" r="txR" b="txB"/>
                    <a:pathLst>
                      <a:path w="27" h="10">
                        <a:moveTo>
                          <a:pt x="26" y="9"/>
                        </a:move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9" y="3"/>
                        </a:lnTo>
                        <a:lnTo>
                          <a:pt x="26" y="9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1" name="Freeform 408"/>
                  <p:cNvSpPr/>
                  <p:nvPr/>
                </p:nvSpPr>
                <p:spPr>
                  <a:xfrm>
                    <a:off x="2965" y="3339"/>
                    <a:ext cx="35" cy="39"/>
                  </a:xfrm>
                  <a:custGeom>
                    <a:avLst/>
                    <a:gdLst>
                      <a:gd name="txL" fmla="*/ 0 w 35"/>
                      <a:gd name="txT" fmla="*/ 0 h 39"/>
                      <a:gd name="txR" fmla="*/ 35 w 35"/>
                      <a:gd name="txB" fmla="*/ 39 h 39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0" y="15"/>
                      </a:cxn>
                      <a:cxn ang="0">
                        <a:pos x="7" y="27"/>
                      </a:cxn>
                      <a:cxn ang="0">
                        <a:pos x="19" y="36"/>
                      </a:cxn>
                      <a:cxn ang="0">
                        <a:pos x="34" y="38"/>
                      </a:cxn>
                      <a:cxn ang="0">
                        <a:pos x="15" y="30"/>
                      </a:cxn>
                      <a:cxn ang="0">
                        <a:pos x="5" y="18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35" h="39">
                        <a:moveTo>
                          <a:pt x="1" y="0"/>
                        </a:moveTo>
                        <a:lnTo>
                          <a:pt x="0" y="15"/>
                        </a:lnTo>
                        <a:lnTo>
                          <a:pt x="7" y="27"/>
                        </a:lnTo>
                        <a:lnTo>
                          <a:pt x="19" y="36"/>
                        </a:lnTo>
                        <a:lnTo>
                          <a:pt x="34" y="38"/>
                        </a:lnTo>
                        <a:lnTo>
                          <a:pt x="15" y="30"/>
                        </a:lnTo>
                        <a:lnTo>
                          <a:pt x="5" y="18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2" name="Freeform 409"/>
                  <p:cNvSpPr/>
                  <p:nvPr/>
                </p:nvSpPr>
                <p:spPr>
                  <a:xfrm>
                    <a:off x="3027" y="3331"/>
                    <a:ext cx="41" cy="6"/>
                  </a:xfrm>
                  <a:custGeom>
                    <a:avLst/>
                    <a:gdLst>
                      <a:gd name="txL" fmla="*/ 0 w 41"/>
                      <a:gd name="txT" fmla="*/ 0 h 6"/>
                      <a:gd name="txR" fmla="*/ 41 w 41"/>
                      <a:gd name="txB" fmla="*/ 6 h 6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9" y="3"/>
                      </a:cxn>
                      <a:cxn ang="0">
                        <a:pos x="40" y="5"/>
                      </a:cxn>
                      <a:cxn ang="0">
                        <a:pos x="20" y="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1" h="6">
                        <a:moveTo>
                          <a:pt x="0" y="0"/>
                        </a:moveTo>
                        <a:lnTo>
                          <a:pt x="19" y="3"/>
                        </a:lnTo>
                        <a:lnTo>
                          <a:pt x="40" y="5"/>
                        </a:lnTo>
                        <a:lnTo>
                          <a:pt x="20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3" name="Freeform 410"/>
                  <p:cNvSpPr/>
                  <p:nvPr/>
                </p:nvSpPr>
                <p:spPr>
                  <a:xfrm>
                    <a:off x="3060" y="3401"/>
                    <a:ext cx="65" cy="16"/>
                  </a:xfrm>
                  <a:custGeom>
                    <a:avLst/>
                    <a:gdLst>
                      <a:gd name="txL" fmla="*/ 0 w 65"/>
                      <a:gd name="txT" fmla="*/ 0 h 16"/>
                      <a:gd name="txR" fmla="*/ 65 w 65"/>
                      <a:gd name="txB" fmla="*/ 16 h 16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7" y="7"/>
                      </a:cxn>
                      <a:cxn ang="0">
                        <a:pos x="42" y="12"/>
                      </a:cxn>
                      <a:cxn ang="0">
                        <a:pos x="64" y="14"/>
                      </a:cxn>
                      <a:cxn ang="0">
                        <a:pos x="44" y="15"/>
                      </a:cxn>
                      <a:cxn ang="0">
                        <a:pos x="19" y="1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65" h="16">
                        <a:moveTo>
                          <a:pt x="0" y="0"/>
                        </a:moveTo>
                        <a:lnTo>
                          <a:pt x="17" y="7"/>
                        </a:lnTo>
                        <a:lnTo>
                          <a:pt x="42" y="12"/>
                        </a:lnTo>
                        <a:lnTo>
                          <a:pt x="64" y="14"/>
                        </a:lnTo>
                        <a:lnTo>
                          <a:pt x="44" y="15"/>
                        </a:lnTo>
                        <a:lnTo>
                          <a:pt x="19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4" name="Freeform 411"/>
                  <p:cNvSpPr/>
                  <p:nvPr/>
                </p:nvSpPr>
                <p:spPr>
                  <a:xfrm>
                    <a:off x="3122" y="3329"/>
                    <a:ext cx="25" cy="160"/>
                  </a:xfrm>
                  <a:custGeom>
                    <a:avLst/>
                    <a:gdLst>
                      <a:gd name="txL" fmla="*/ 0 w 25"/>
                      <a:gd name="txT" fmla="*/ 0 h 160"/>
                      <a:gd name="txR" fmla="*/ 25 w 25"/>
                      <a:gd name="txB" fmla="*/ 160 h 160"/>
                    </a:gdLst>
                    <a:ahLst/>
                    <a:cxnLst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0" y="17"/>
                      </a:cxn>
                      <a:cxn ang="0">
                        <a:pos x="7" y="26"/>
                      </a:cxn>
                      <a:cxn ang="0">
                        <a:pos x="4" y="37"/>
                      </a:cxn>
                      <a:cxn ang="0">
                        <a:pos x="13" y="59"/>
                      </a:cxn>
                      <a:cxn ang="0">
                        <a:pos x="19" y="79"/>
                      </a:cxn>
                      <a:cxn ang="0">
                        <a:pos x="19" y="100"/>
                      </a:cxn>
                      <a:cxn ang="0">
                        <a:pos x="19" y="118"/>
                      </a:cxn>
                      <a:cxn ang="0">
                        <a:pos x="20" y="124"/>
                      </a:cxn>
                      <a:cxn ang="0">
                        <a:pos x="20" y="133"/>
                      </a:cxn>
                      <a:cxn ang="0">
                        <a:pos x="21" y="143"/>
                      </a:cxn>
                      <a:cxn ang="0">
                        <a:pos x="17" y="151"/>
                      </a:cxn>
                      <a:cxn ang="0">
                        <a:pos x="19" y="159"/>
                      </a:cxn>
                      <a:cxn ang="0">
                        <a:pos x="24" y="150"/>
                      </a:cxn>
                      <a:cxn ang="0">
                        <a:pos x="23" y="140"/>
                      </a:cxn>
                      <a:cxn ang="0">
                        <a:pos x="20" y="124"/>
                      </a:cxn>
                      <a:cxn ang="0">
                        <a:pos x="20" y="108"/>
                      </a:cxn>
                      <a:cxn ang="0">
                        <a:pos x="21" y="90"/>
                      </a:cxn>
                      <a:cxn ang="0">
                        <a:pos x="20" y="72"/>
                      </a:cxn>
                      <a:cxn ang="0">
                        <a:pos x="14" y="52"/>
                      </a:cxn>
                      <a:cxn ang="0">
                        <a:pos x="9" y="38"/>
                      </a:cxn>
                      <a:cxn ang="0">
                        <a:pos x="10" y="26"/>
                      </a:cxn>
                      <a:cxn ang="0">
                        <a:pos x="3" y="17"/>
                      </a:cxn>
                      <a:cxn ang="0">
                        <a:pos x="3" y="0"/>
                      </a:cxn>
                    </a:cxnLst>
                    <a:rect l="txL" t="txT" r="txR" b="txB"/>
                    <a:pathLst>
                      <a:path w="25" h="160">
                        <a:moveTo>
                          <a:pt x="3" y="0"/>
                        </a:moveTo>
                        <a:lnTo>
                          <a:pt x="0" y="7"/>
                        </a:lnTo>
                        <a:lnTo>
                          <a:pt x="0" y="17"/>
                        </a:lnTo>
                        <a:lnTo>
                          <a:pt x="7" y="26"/>
                        </a:lnTo>
                        <a:lnTo>
                          <a:pt x="4" y="37"/>
                        </a:lnTo>
                        <a:lnTo>
                          <a:pt x="13" y="59"/>
                        </a:lnTo>
                        <a:lnTo>
                          <a:pt x="19" y="79"/>
                        </a:lnTo>
                        <a:lnTo>
                          <a:pt x="19" y="100"/>
                        </a:lnTo>
                        <a:lnTo>
                          <a:pt x="19" y="118"/>
                        </a:lnTo>
                        <a:lnTo>
                          <a:pt x="20" y="124"/>
                        </a:lnTo>
                        <a:lnTo>
                          <a:pt x="20" y="133"/>
                        </a:lnTo>
                        <a:lnTo>
                          <a:pt x="21" y="143"/>
                        </a:lnTo>
                        <a:lnTo>
                          <a:pt x="17" y="151"/>
                        </a:lnTo>
                        <a:lnTo>
                          <a:pt x="19" y="159"/>
                        </a:lnTo>
                        <a:lnTo>
                          <a:pt x="24" y="150"/>
                        </a:lnTo>
                        <a:lnTo>
                          <a:pt x="23" y="140"/>
                        </a:lnTo>
                        <a:lnTo>
                          <a:pt x="20" y="124"/>
                        </a:lnTo>
                        <a:lnTo>
                          <a:pt x="20" y="108"/>
                        </a:lnTo>
                        <a:lnTo>
                          <a:pt x="21" y="90"/>
                        </a:lnTo>
                        <a:lnTo>
                          <a:pt x="20" y="72"/>
                        </a:lnTo>
                        <a:lnTo>
                          <a:pt x="14" y="52"/>
                        </a:lnTo>
                        <a:lnTo>
                          <a:pt x="9" y="38"/>
                        </a:lnTo>
                        <a:lnTo>
                          <a:pt x="10" y="26"/>
                        </a:lnTo>
                        <a:lnTo>
                          <a:pt x="3" y="17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00FF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5" name="Freeform 412"/>
                  <p:cNvSpPr/>
                  <p:nvPr/>
                </p:nvSpPr>
                <p:spPr>
                  <a:xfrm>
                    <a:off x="3004" y="3553"/>
                    <a:ext cx="40" cy="13"/>
                  </a:xfrm>
                  <a:custGeom>
                    <a:avLst/>
                    <a:gdLst>
                      <a:gd name="txL" fmla="*/ 0 w 40"/>
                      <a:gd name="txT" fmla="*/ 0 h 13"/>
                      <a:gd name="txR" fmla="*/ 40 w 40"/>
                      <a:gd name="txB" fmla="*/ 13 h 13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1" y="5"/>
                      </a:cxn>
                      <a:cxn ang="0">
                        <a:pos x="29" y="10"/>
                      </a:cxn>
                      <a:cxn ang="0">
                        <a:pos x="39" y="12"/>
                      </a:cxn>
                      <a:cxn ang="0">
                        <a:pos x="16" y="11"/>
                      </a:cxn>
                      <a:cxn ang="0">
                        <a:pos x="12" y="9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40" h="13">
                        <a:moveTo>
                          <a:pt x="0" y="0"/>
                        </a:moveTo>
                        <a:lnTo>
                          <a:pt x="11" y="5"/>
                        </a:lnTo>
                        <a:lnTo>
                          <a:pt x="29" y="10"/>
                        </a:lnTo>
                        <a:lnTo>
                          <a:pt x="39" y="12"/>
                        </a:lnTo>
                        <a:lnTo>
                          <a:pt x="16" y="11"/>
                        </a:lnTo>
                        <a:lnTo>
                          <a:pt x="12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6" name="Freeform 413"/>
                  <p:cNvSpPr/>
                  <p:nvPr/>
                </p:nvSpPr>
                <p:spPr>
                  <a:xfrm>
                    <a:off x="2991" y="3518"/>
                    <a:ext cx="60" cy="44"/>
                  </a:xfrm>
                  <a:custGeom>
                    <a:avLst/>
                    <a:gdLst>
                      <a:gd name="txL" fmla="*/ 0 w 60"/>
                      <a:gd name="txT" fmla="*/ 0 h 44"/>
                      <a:gd name="txR" fmla="*/ 60 w 60"/>
                      <a:gd name="txB" fmla="*/ 44 h 4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0" y="12"/>
                      </a:cxn>
                      <a:cxn ang="0">
                        <a:pos x="22" y="21"/>
                      </a:cxn>
                      <a:cxn ang="0">
                        <a:pos x="36" y="29"/>
                      </a:cxn>
                      <a:cxn ang="0">
                        <a:pos x="50" y="34"/>
                      </a:cxn>
                      <a:cxn ang="0">
                        <a:pos x="55" y="36"/>
                      </a:cxn>
                      <a:cxn ang="0">
                        <a:pos x="59" y="43"/>
                      </a:cxn>
                      <a:cxn ang="0">
                        <a:pos x="43" y="38"/>
                      </a:cxn>
                      <a:cxn ang="0">
                        <a:pos x="26" y="29"/>
                      </a:cxn>
                      <a:cxn ang="0">
                        <a:pos x="12" y="1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60" h="44">
                        <a:moveTo>
                          <a:pt x="0" y="0"/>
                        </a:moveTo>
                        <a:lnTo>
                          <a:pt x="10" y="12"/>
                        </a:lnTo>
                        <a:lnTo>
                          <a:pt x="22" y="21"/>
                        </a:lnTo>
                        <a:lnTo>
                          <a:pt x="36" y="29"/>
                        </a:lnTo>
                        <a:lnTo>
                          <a:pt x="50" y="34"/>
                        </a:lnTo>
                        <a:lnTo>
                          <a:pt x="55" y="36"/>
                        </a:lnTo>
                        <a:lnTo>
                          <a:pt x="59" y="43"/>
                        </a:lnTo>
                        <a:lnTo>
                          <a:pt x="43" y="38"/>
                        </a:lnTo>
                        <a:lnTo>
                          <a:pt x="26" y="29"/>
                        </a:lnTo>
                        <a:lnTo>
                          <a:pt x="12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7" name="Freeform 414"/>
                  <p:cNvSpPr/>
                  <p:nvPr/>
                </p:nvSpPr>
                <p:spPr>
                  <a:xfrm>
                    <a:off x="3022" y="3491"/>
                    <a:ext cx="26" cy="29"/>
                  </a:xfrm>
                  <a:custGeom>
                    <a:avLst/>
                    <a:gdLst>
                      <a:gd name="txL" fmla="*/ 0 w 26"/>
                      <a:gd name="txT" fmla="*/ 0 h 29"/>
                      <a:gd name="txR" fmla="*/ 26 w 26"/>
                      <a:gd name="txB" fmla="*/ 29 h 2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7" y="9"/>
                      </a:cxn>
                      <a:cxn ang="0">
                        <a:pos x="22" y="18"/>
                      </a:cxn>
                      <a:cxn ang="0">
                        <a:pos x="25" y="28"/>
                      </a:cxn>
                      <a:cxn ang="0">
                        <a:pos x="15" y="13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6" h="29">
                        <a:moveTo>
                          <a:pt x="0" y="0"/>
                        </a:moveTo>
                        <a:lnTo>
                          <a:pt x="17" y="9"/>
                        </a:lnTo>
                        <a:lnTo>
                          <a:pt x="22" y="18"/>
                        </a:lnTo>
                        <a:lnTo>
                          <a:pt x="25" y="28"/>
                        </a:lnTo>
                        <a:lnTo>
                          <a:pt x="15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8" name="Freeform 415"/>
                  <p:cNvSpPr/>
                  <p:nvPr/>
                </p:nvSpPr>
                <p:spPr>
                  <a:xfrm>
                    <a:off x="3083" y="3532"/>
                    <a:ext cx="38" cy="18"/>
                  </a:xfrm>
                  <a:custGeom>
                    <a:avLst/>
                    <a:gdLst>
                      <a:gd name="txL" fmla="*/ 0 w 38"/>
                      <a:gd name="txT" fmla="*/ 0 h 18"/>
                      <a:gd name="txR" fmla="*/ 38 w 38"/>
                      <a:gd name="txB" fmla="*/ 18 h 18"/>
                    </a:gdLst>
                    <a:ahLst/>
                    <a:cxnLst>
                      <a:cxn ang="0">
                        <a:pos x="37" y="0"/>
                      </a:cxn>
                      <a:cxn ang="0">
                        <a:pos x="29" y="9"/>
                      </a:cxn>
                      <a:cxn ang="0">
                        <a:pos x="19" y="13"/>
                      </a:cxn>
                      <a:cxn ang="0">
                        <a:pos x="4" y="14"/>
                      </a:cxn>
                      <a:cxn ang="0">
                        <a:pos x="0" y="14"/>
                      </a:cxn>
                      <a:cxn ang="0">
                        <a:pos x="8" y="17"/>
                      </a:cxn>
                      <a:cxn ang="0">
                        <a:pos x="23" y="16"/>
                      </a:cxn>
                      <a:cxn ang="0">
                        <a:pos x="30" y="15"/>
                      </a:cxn>
                      <a:cxn ang="0">
                        <a:pos x="37" y="0"/>
                      </a:cxn>
                    </a:cxnLst>
                    <a:rect l="txL" t="txT" r="txR" b="txB"/>
                    <a:pathLst>
                      <a:path w="38" h="18">
                        <a:moveTo>
                          <a:pt x="37" y="0"/>
                        </a:moveTo>
                        <a:lnTo>
                          <a:pt x="29" y="9"/>
                        </a:lnTo>
                        <a:lnTo>
                          <a:pt x="19" y="13"/>
                        </a:lnTo>
                        <a:lnTo>
                          <a:pt x="4" y="14"/>
                        </a:lnTo>
                        <a:lnTo>
                          <a:pt x="0" y="14"/>
                        </a:lnTo>
                        <a:lnTo>
                          <a:pt x="8" y="17"/>
                        </a:lnTo>
                        <a:lnTo>
                          <a:pt x="23" y="16"/>
                        </a:lnTo>
                        <a:lnTo>
                          <a:pt x="30" y="15"/>
                        </a:lnTo>
                        <a:lnTo>
                          <a:pt x="37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19" name="Freeform 416"/>
                  <p:cNvSpPr/>
                  <p:nvPr/>
                </p:nvSpPr>
                <p:spPr>
                  <a:xfrm>
                    <a:off x="3080" y="3547"/>
                    <a:ext cx="48" cy="13"/>
                  </a:xfrm>
                  <a:custGeom>
                    <a:avLst/>
                    <a:gdLst>
                      <a:gd name="txL" fmla="*/ 0 w 48"/>
                      <a:gd name="txT" fmla="*/ 0 h 13"/>
                      <a:gd name="txR" fmla="*/ 48 w 48"/>
                      <a:gd name="txB" fmla="*/ 13 h 13"/>
                    </a:gdLst>
                    <a:ahLst/>
                    <a:cxnLst>
                      <a:cxn ang="0">
                        <a:pos x="47" y="0"/>
                      </a:cxn>
                      <a:cxn ang="0">
                        <a:pos x="35" y="8"/>
                      </a:cxn>
                      <a:cxn ang="0">
                        <a:pos x="24" y="9"/>
                      </a:cxn>
                      <a:cxn ang="0">
                        <a:pos x="3" y="10"/>
                      </a:cxn>
                      <a:cxn ang="0">
                        <a:pos x="0" y="9"/>
                      </a:cxn>
                      <a:cxn ang="0">
                        <a:pos x="8" y="11"/>
                      </a:cxn>
                      <a:cxn ang="0">
                        <a:pos x="30" y="12"/>
                      </a:cxn>
                      <a:cxn ang="0">
                        <a:pos x="41" y="9"/>
                      </a:cxn>
                      <a:cxn ang="0">
                        <a:pos x="47" y="0"/>
                      </a:cxn>
                    </a:cxnLst>
                    <a:rect l="txL" t="txT" r="txR" b="txB"/>
                    <a:pathLst>
                      <a:path w="48" h="13">
                        <a:moveTo>
                          <a:pt x="47" y="0"/>
                        </a:moveTo>
                        <a:lnTo>
                          <a:pt x="35" y="8"/>
                        </a:lnTo>
                        <a:lnTo>
                          <a:pt x="24" y="9"/>
                        </a:lnTo>
                        <a:lnTo>
                          <a:pt x="3" y="10"/>
                        </a:lnTo>
                        <a:lnTo>
                          <a:pt x="0" y="9"/>
                        </a:lnTo>
                        <a:lnTo>
                          <a:pt x="8" y="11"/>
                        </a:lnTo>
                        <a:lnTo>
                          <a:pt x="30" y="12"/>
                        </a:lnTo>
                        <a:lnTo>
                          <a:pt x="41" y="9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0" name="Freeform 417"/>
                  <p:cNvSpPr/>
                  <p:nvPr/>
                </p:nvSpPr>
                <p:spPr>
                  <a:xfrm>
                    <a:off x="3079" y="3568"/>
                    <a:ext cx="48" cy="14"/>
                  </a:xfrm>
                  <a:custGeom>
                    <a:avLst/>
                    <a:gdLst>
                      <a:gd name="txL" fmla="*/ 0 w 48"/>
                      <a:gd name="txT" fmla="*/ 0 h 14"/>
                      <a:gd name="txR" fmla="*/ 48 w 48"/>
                      <a:gd name="txB" fmla="*/ 14 h 14"/>
                    </a:gdLst>
                    <a:ahLst/>
                    <a:cxnLst>
                      <a:cxn ang="0">
                        <a:pos x="47" y="0"/>
                      </a:cxn>
                      <a:cxn ang="0">
                        <a:pos x="26" y="8"/>
                      </a:cxn>
                      <a:cxn ang="0">
                        <a:pos x="12" y="9"/>
                      </a:cxn>
                      <a:cxn ang="0">
                        <a:pos x="0" y="6"/>
                      </a:cxn>
                      <a:cxn ang="0">
                        <a:pos x="10" y="12"/>
                      </a:cxn>
                      <a:cxn ang="0">
                        <a:pos x="23" y="13"/>
                      </a:cxn>
                      <a:cxn ang="0">
                        <a:pos x="34" y="10"/>
                      </a:cxn>
                      <a:cxn ang="0">
                        <a:pos x="47" y="0"/>
                      </a:cxn>
                    </a:cxnLst>
                    <a:rect l="txL" t="txT" r="txR" b="txB"/>
                    <a:pathLst>
                      <a:path w="48" h="14">
                        <a:moveTo>
                          <a:pt x="47" y="0"/>
                        </a:moveTo>
                        <a:lnTo>
                          <a:pt x="26" y="8"/>
                        </a:lnTo>
                        <a:lnTo>
                          <a:pt x="12" y="9"/>
                        </a:lnTo>
                        <a:lnTo>
                          <a:pt x="0" y="6"/>
                        </a:lnTo>
                        <a:lnTo>
                          <a:pt x="10" y="12"/>
                        </a:lnTo>
                        <a:lnTo>
                          <a:pt x="23" y="13"/>
                        </a:lnTo>
                        <a:lnTo>
                          <a:pt x="34" y="10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1" name="Freeform 418"/>
                  <p:cNvSpPr/>
                  <p:nvPr/>
                </p:nvSpPr>
                <p:spPr>
                  <a:xfrm>
                    <a:off x="3122" y="3502"/>
                    <a:ext cx="15" cy="42"/>
                  </a:xfrm>
                  <a:custGeom>
                    <a:avLst/>
                    <a:gdLst>
                      <a:gd name="txL" fmla="*/ 0 w 15"/>
                      <a:gd name="txT" fmla="*/ 0 h 42"/>
                      <a:gd name="txR" fmla="*/ 15 w 15"/>
                      <a:gd name="txB" fmla="*/ 42 h 42"/>
                    </a:gdLst>
                    <a:ahLst/>
                    <a:cxnLst>
                      <a:cxn ang="0">
                        <a:pos x="11" y="0"/>
                      </a:cxn>
                      <a:cxn ang="0">
                        <a:pos x="11" y="15"/>
                      </a:cxn>
                      <a:cxn ang="0">
                        <a:pos x="8" y="23"/>
                      </a:cxn>
                      <a:cxn ang="0">
                        <a:pos x="0" y="41"/>
                      </a:cxn>
                      <a:cxn ang="0">
                        <a:pos x="7" y="36"/>
                      </a:cxn>
                      <a:cxn ang="0">
                        <a:pos x="11" y="21"/>
                      </a:cxn>
                      <a:cxn ang="0">
                        <a:pos x="14" y="13"/>
                      </a:cxn>
                      <a:cxn ang="0">
                        <a:pos x="11" y="0"/>
                      </a:cxn>
                    </a:cxnLst>
                    <a:rect l="txL" t="txT" r="txR" b="txB"/>
                    <a:pathLst>
                      <a:path w="15" h="42">
                        <a:moveTo>
                          <a:pt x="11" y="0"/>
                        </a:moveTo>
                        <a:lnTo>
                          <a:pt x="11" y="15"/>
                        </a:lnTo>
                        <a:lnTo>
                          <a:pt x="8" y="23"/>
                        </a:lnTo>
                        <a:lnTo>
                          <a:pt x="0" y="41"/>
                        </a:lnTo>
                        <a:lnTo>
                          <a:pt x="7" y="36"/>
                        </a:lnTo>
                        <a:lnTo>
                          <a:pt x="11" y="21"/>
                        </a:lnTo>
                        <a:lnTo>
                          <a:pt x="14" y="13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2" name="Freeform 419"/>
                  <p:cNvSpPr/>
                  <p:nvPr/>
                </p:nvSpPr>
                <p:spPr>
                  <a:xfrm>
                    <a:off x="2981" y="3430"/>
                    <a:ext cx="28" cy="18"/>
                  </a:xfrm>
                  <a:custGeom>
                    <a:avLst/>
                    <a:gdLst>
                      <a:gd name="txL" fmla="*/ 0 w 28"/>
                      <a:gd name="txT" fmla="*/ 0 h 18"/>
                      <a:gd name="txR" fmla="*/ 28 w 28"/>
                      <a:gd name="txB" fmla="*/ 18 h 18"/>
                    </a:gdLst>
                    <a:ahLst/>
                    <a:cxnLst>
                      <a:cxn ang="0">
                        <a:pos x="27" y="17"/>
                      </a:cxn>
                      <a:cxn ang="0">
                        <a:pos x="14" y="16"/>
                      </a:cxn>
                      <a:cxn ang="0">
                        <a:pos x="4" y="11"/>
                      </a:cxn>
                      <a:cxn ang="0">
                        <a:pos x="3" y="7"/>
                      </a:cxn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27" y="17"/>
                      </a:cxn>
                    </a:cxnLst>
                    <a:rect l="txL" t="txT" r="txR" b="txB"/>
                    <a:pathLst>
                      <a:path w="28" h="18">
                        <a:moveTo>
                          <a:pt x="27" y="17"/>
                        </a:moveTo>
                        <a:lnTo>
                          <a:pt x="14" y="16"/>
                        </a:lnTo>
                        <a:lnTo>
                          <a:pt x="4" y="11"/>
                        </a:lnTo>
                        <a:lnTo>
                          <a:pt x="3" y="7"/>
                        </a:ln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27" y="17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23" name="Freeform 420"/>
                  <p:cNvSpPr/>
                  <p:nvPr/>
                </p:nvSpPr>
                <p:spPr>
                  <a:xfrm>
                    <a:off x="3091" y="3443"/>
                    <a:ext cx="41" cy="20"/>
                  </a:xfrm>
                  <a:custGeom>
                    <a:avLst/>
                    <a:gdLst>
                      <a:gd name="txL" fmla="*/ 0 w 41"/>
                      <a:gd name="txT" fmla="*/ 0 h 20"/>
                      <a:gd name="txR" fmla="*/ 41 w 41"/>
                      <a:gd name="txB" fmla="*/ 20 h 20"/>
                    </a:gdLst>
                    <a:ahLst/>
                    <a:cxnLst>
                      <a:cxn ang="0">
                        <a:pos x="35" y="0"/>
                      </a:cxn>
                      <a:cxn ang="0">
                        <a:pos x="25" y="8"/>
                      </a:cxn>
                      <a:cxn ang="0">
                        <a:pos x="18" y="12"/>
                      </a:cxn>
                      <a:cxn ang="0">
                        <a:pos x="6" y="17"/>
                      </a:cxn>
                      <a:cxn ang="0">
                        <a:pos x="0" y="19"/>
                      </a:cxn>
                      <a:cxn ang="0">
                        <a:pos x="7" y="19"/>
                      </a:cxn>
                      <a:cxn ang="0">
                        <a:pos x="17" y="19"/>
                      </a:cxn>
                      <a:cxn ang="0">
                        <a:pos x="40" y="17"/>
                      </a:cxn>
                      <a:cxn ang="0">
                        <a:pos x="23" y="17"/>
                      </a:cxn>
                      <a:cxn ang="0">
                        <a:pos x="18" y="16"/>
                      </a:cxn>
                      <a:cxn ang="0">
                        <a:pos x="28" y="11"/>
                      </a:cxn>
                      <a:cxn ang="0">
                        <a:pos x="35" y="0"/>
                      </a:cxn>
                    </a:cxnLst>
                    <a:rect l="txL" t="txT" r="txR" b="txB"/>
                    <a:pathLst>
                      <a:path w="41" h="20">
                        <a:moveTo>
                          <a:pt x="35" y="0"/>
                        </a:moveTo>
                        <a:lnTo>
                          <a:pt x="25" y="8"/>
                        </a:lnTo>
                        <a:lnTo>
                          <a:pt x="18" y="12"/>
                        </a:lnTo>
                        <a:lnTo>
                          <a:pt x="6" y="17"/>
                        </a:lnTo>
                        <a:lnTo>
                          <a:pt x="0" y="19"/>
                        </a:lnTo>
                        <a:lnTo>
                          <a:pt x="7" y="19"/>
                        </a:lnTo>
                        <a:lnTo>
                          <a:pt x="17" y="19"/>
                        </a:lnTo>
                        <a:lnTo>
                          <a:pt x="40" y="17"/>
                        </a:lnTo>
                        <a:lnTo>
                          <a:pt x="23" y="17"/>
                        </a:lnTo>
                        <a:lnTo>
                          <a:pt x="18" y="16"/>
                        </a:lnTo>
                        <a:lnTo>
                          <a:pt x="28" y="11"/>
                        </a:lnTo>
                        <a:lnTo>
                          <a:pt x="35" y="0"/>
                        </a:lnTo>
                      </a:path>
                    </a:pathLst>
                  </a:custGeom>
                  <a:solidFill>
                    <a:srgbClr val="0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586" name="Group 421"/>
                <p:cNvGrpSpPr/>
                <p:nvPr/>
              </p:nvGrpSpPr>
              <p:grpSpPr>
                <a:xfrm>
                  <a:off x="2920" y="3159"/>
                  <a:ext cx="291" cy="160"/>
                  <a:chOff x="2920" y="3159"/>
                  <a:chExt cx="291" cy="160"/>
                </a:xfrm>
              </p:grpSpPr>
              <p:sp>
                <p:nvSpPr>
                  <p:cNvPr id="148587" name="Freeform 422"/>
                  <p:cNvSpPr/>
                  <p:nvPr/>
                </p:nvSpPr>
                <p:spPr>
                  <a:xfrm>
                    <a:off x="2920" y="3159"/>
                    <a:ext cx="291" cy="160"/>
                  </a:xfrm>
                  <a:custGeom>
                    <a:avLst/>
                    <a:gdLst>
                      <a:gd name="txL" fmla="*/ 0 w 291"/>
                      <a:gd name="txT" fmla="*/ 0 h 160"/>
                      <a:gd name="txR" fmla="*/ 291 w 291"/>
                      <a:gd name="txB" fmla="*/ 160 h 160"/>
                    </a:gdLst>
                    <a:ahLst/>
                    <a:cxnLst>
                      <a:cxn ang="0">
                        <a:pos x="229" y="20"/>
                      </a:cxn>
                      <a:cxn ang="0">
                        <a:pos x="213" y="17"/>
                      </a:cxn>
                      <a:cxn ang="0">
                        <a:pos x="191" y="14"/>
                      </a:cxn>
                      <a:cxn ang="0">
                        <a:pos x="164" y="3"/>
                      </a:cxn>
                      <a:cxn ang="0">
                        <a:pos x="147" y="1"/>
                      </a:cxn>
                      <a:cxn ang="0">
                        <a:pos x="127" y="0"/>
                      </a:cxn>
                      <a:cxn ang="0">
                        <a:pos x="102" y="2"/>
                      </a:cxn>
                      <a:cxn ang="0">
                        <a:pos x="78" y="12"/>
                      </a:cxn>
                      <a:cxn ang="0">
                        <a:pos x="48" y="18"/>
                      </a:cxn>
                      <a:cxn ang="0">
                        <a:pos x="36" y="24"/>
                      </a:cxn>
                      <a:cxn ang="0">
                        <a:pos x="32" y="31"/>
                      </a:cxn>
                      <a:cxn ang="0">
                        <a:pos x="22" y="43"/>
                      </a:cxn>
                      <a:cxn ang="0">
                        <a:pos x="11" y="54"/>
                      </a:cxn>
                      <a:cxn ang="0">
                        <a:pos x="4" y="73"/>
                      </a:cxn>
                      <a:cxn ang="0">
                        <a:pos x="0" y="88"/>
                      </a:cxn>
                      <a:cxn ang="0">
                        <a:pos x="3" y="103"/>
                      </a:cxn>
                      <a:cxn ang="0">
                        <a:pos x="16" y="110"/>
                      </a:cxn>
                      <a:cxn ang="0">
                        <a:pos x="44" y="104"/>
                      </a:cxn>
                      <a:cxn ang="0">
                        <a:pos x="47" y="112"/>
                      </a:cxn>
                      <a:cxn ang="0">
                        <a:pos x="44" y="124"/>
                      </a:cxn>
                      <a:cxn ang="0">
                        <a:pos x="39" y="132"/>
                      </a:cxn>
                      <a:cxn ang="0">
                        <a:pos x="44" y="142"/>
                      </a:cxn>
                      <a:cxn ang="0">
                        <a:pos x="56" y="148"/>
                      </a:cxn>
                      <a:cxn ang="0">
                        <a:pos x="77" y="153"/>
                      </a:cxn>
                      <a:cxn ang="0">
                        <a:pos x="108" y="157"/>
                      </a:cxn>
                      <a:cxn ang="0">
                        <a:pos x="134" y="159"/>
                      </a:cxn>
                      <a:cxn ang="0">
                        <a:pos x="168" y="158"/>
                      </a:cxn>
                      <a:cxn ang="0">
                        <a:pos x="208" y="153"/>
                      </a:cxn>
                      <a:cxn ang="0">
                        <a:pos x="211" y="145"/>
                      </a:cxn>
                      <a:cxn ang="0">
                        <a:pos x="209" y="136"/>
                      </a:cxn>
                      <a:cxn ang="0">
                        <a:pos x="209" y="122"/>
                      </a:cxn>
                      <a:cxn ang="0">
                        <a:pos x="210" y="103"/>
                      </a:cxn>
                      <a:cxn ang="0">
                        <a:pos x="233" y="121"/>
                      </a:cxn>
                      <a:cxn ang="0">
                        <a:pos x="253" y="125"/>
                      </a:cxn>
                      <a:cxn ang="0">
                        <a:pos x="269" y="127"/>
                      </a:cxn>
                      <a:cxn ang="0">
                        <a:pos x="282" y="123"/>
                      </a:cxn>
                      <a:cxn ang="0">
                        <a:pos x="290" y="112"/>
                      </a:cxn>
                      <a:cxn ang="0">
                        <a:pos x="289" y="97"/>
                      </a:cxn>
                      <a:cxn ang="0">
                        <a:pos x="277" y="89"/>
                      </a:cxn>
                      <a:cxn ang="0">
                        <a:pos x="266" y="77"/>
                      </a:cxn>
                      <a:cxn ang="0">
                        <a:pos x="252" y="53"/>
                      </a:cxn>
                      <a:cxn ang="0">
                        <a:pos x="246" y="41"/>
                      </a:cxn>
                      <a:cxn ang="0">
                        <a:pos x="242" y="31"/>
                      </a:cxn>
                      <a:cxn ang="0">
                        <a:pos x="229" y="20"/>
                      </a:cxn>
                    </a:cxnLst>
                    <a:rect l="txL" t="txT" r="txR" b="txB"/>
                    <a:pathLst>
                      <a:path w="291" h="160">
                        <a:moveTo>
                          <a:pt x="229" y="20"/>
                        </a:moveTo>
                        <a:lnTo>
                          <a:pt x="213" y="17"/>
                        </a:lnTo>
                        <a:lnTo>
                          <a:pt x="191" y="14"/>
                        </a:lnTo>
                        <a:lnTo>
                          <a:pt x="164" y="3"/>
                        </a:lnTo>
                        <a:lnTo>
                          <a:pt x="147" y="1"/>
                        </a:lnTo>
                        <a:lnTo>
                          <a:pt x="127" y="0"/>
                        </a:lnTo>
                        <a:lnTo>
                          <a:pt x="102" y="2"/>
                        </a:lnTo>
                        <a:lnTo>
                          <a:pt x="78" y="12"/>
                        </a:lnTo>
                        <a:lnTo>
                          <a:pt x="48" y="18"/>
                        </a:lnTo>
                        <a:lnTo>
                          <a:pt x="36" y="24"/>
                        </a:lnTo>
                        <a:lnTo>
                          <a:pt x="32" y="31"/>
                        </a:lnTo>
                        <a:lnTo>
                          <a:pt x="22" y="43"/>
                        </a:lnTo>
                        <a:lnTo>
                          <a:pt x="11" y="54"/>
                        </a:lnTo>
                        <a:lnTo>
                          <a:pt x="4" y="73"/>
                        </a:lnTo>
                        <a:lnTo>
                          <a:pt x="0" y="88"/>
                        </a:lnTo>
                        <a:lnTo>
                          <a:pt x="3" y="103"/>
                        </a:lnTo>
                        <a:lnTo>
                          <a:pt x="16" y="110"/>
                        </a:lnTo>
                        <a:lnTo>
                          <a:pt x="44" y="104"/>
                        </a:lnTo>
                        <a:lnTo>
                          <a:pt x="47" y="112"/>
                        </a:lnTo>
                        <a:lnTo>
                          <a:pt x="44" y="124"/>
                        </a:lnTo>
                        <a:lnTo>
                          <a:pt x="39" y="132"/>
                        </a:lnTo>
                        <a:lnTo>
                          <a:pt x="44" y="142"/>
                        </a:lnTo>
                        <a:lnTo>
                          <a:pt x="56" y="148"/>
                        </a:lnTo>
                        <a:lnTo>
                          <a:pt x="77" y="153"/>
                        </a:lnTo>
                        <a:lnTo>
                          <a:pt x="108" y="157"/>
                        </a:lnTo>
                        <a:lnTo>
                          <a:pt x="134" y="159"/>
                        </a:lnTo>
                        <a:lnTo>
                          <a:pt x="168" y="158"/>
                        </a:lnTo>
                        <a:lnTo>
                          <a:pt x="208" y="153"/>
                        </a:lnTo>
                        <a:lnTo>
                          <a:pt x="211" y="145"/>
                        </a:lnTo>
                        <a:lnTo>
                          <a:pt x="209" y="136"/>
                        </a:lnTo>
                        <a:lnTo>
                          <a:pt x="209" y="122"/>
                        </a:lnTo>
                        <a:lnTo>
                          <a:pt x="210" y="103"/>
                        </a:lnTo>
                        <a:lnTo>
                          <a:pt x="233" y="121"/>
                        </a:lnTo>
                        <a:lnTo>
                          <a:pt x="253" y="125"/>
                        </a:lnTo>
                        <a:lnTo>
                          <a:pt x="269" y="127"/>
                        </a:lnTo>
                        <a:lnTo>
                          <a:pt x="282" y="123"/>
                        </a:lnTo>
                        <a:lnTo>
                          <a:pt x="290" y="112"/>
                        </a:lnTo>
                        <a:lnTo>
                          <a:pt x="289" y="97"/>
                        </a:lnTo>
                        <a:lnTo>
                          <a:pt x="277" y="89"/>
                        </a:lnTo>
                        <a:lnTo>
                          <a:pt x="266" y="77"/>
                        </a:lnTo>
                        <a:lnTo>
                          <a:pt x="252" y="53"/>
                        </a:lnTo>
                        <a:lnTo>
                          <a:pt x="246" y="41"/>
                        </a:lnTo>
                        <a:lnTo>
                          <a:pt x="242" y="31"/>
                        </a:lnTo>
                        <a:lnTo>
                          <a:pt x="229" y="2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88" name="Freeform 423"/>
                  <p:cNvSpPr/>
                  <p:nvPr/>
                </p:nvSpPr>
                <p:spPr>
                  <a:xfrm>
                    <a:off x="2924" y="3161"/>
                    <a:ext cx="281" cy="152"/>
                  </a:xfrm>
                  <a:custGeom>
                    <a:avLst/>
                    <a:gdLst>
                      <a:gd name="txL" fmla="*/ 0 w 281"/>
                      <a:gd name="txT" fmla="*/ 0 h 152"/>
                      <a:gd name="txR" fmla="*/ 281 w 281"/>
                      <a:gd name="txB" fmla="*/ 152 h 152"/>
                    </a:gdLst>
                    <a:ahLst/>
                    <a:cxnLst>
                      <a:cxn ang="0">
                        <a:pos x="222" y="21"/>
                      </a:cxn>
                      <a:cxn ang="0">
                        <a:pos x="242" y="49"/>
                      </a:cxn>
                      <a:cxn ang="0">
                        <a:pos x="267" y="93"/>
                      </a:cxn>
                      <a:cxn ang="0">
                        <a:pos x="268" y="88"/>
                      </a:cxn>
                      <a:cxn ang="0">
                        <a:pos x="279" y="109"/>
                      </a:cxn>
                      <a:cxn ang="0">
                        <a:pos x="241" y="118"/>
                      </a:cxn>
                      <a:cxn ang="0">
                        <a:pos x="209" y="98"/>
                      </a:cxn>
                      <a:cxn ang="0">
                        <a:pos x="225" y="52"/>
                      </a:cxn>
                      <a:cxn ang="0">
                        <a:pos x="221" y="71"/>
                      </a:cxn>
                      <a:cxn ang="0">
                        <a:pos x="208" y="82"/>
                      </a:cxn>
                      <a:cxn ang="0">
                        <a:pos x="208" y="43"/>
                      </a:cxn>
                      <a:cxn ang="0">
                        <a:pos x="206" y="82"/>
                      </a:cxn>
                      <a:cxn ang="0">
                        <a:pos x="198" y="68"/>
                      </a:cxn>
                      <a:cxn ang="0">
                        <a:pos x="201" y="99"/>
                      </a:cxn>
                      <a:cxn ang="0">
                        <a:pos x="202" y="131"/>
                      </a:cxn>
                      <a:cxn ang="0">
                        <a:pos x="162" y="95"/>
                      </a:cxn>
                      <a:cxn ang="0">
                        <a:pos x="197" y="133"/>
                      </a:cxn>
                      <a:cxn ang="0">
                        <a:pos x="191" y="150"/>
                      </a:cxn>
                      <a:cxn ang="0">
                        <a:pos x="145" y="129"/>
                      </a:cxn>
                      <a:cxn ang="0">
                        <a:pos x="158" y="151"/>
                      </a:cxn>
                      <a:cxn ang="0">
                        <a:pos x="107" y="140"/>
                      </a:cxn>
                      <a:cxn ang="0">
                        <a:pos x="101" y="98"/>
                      </a:cxn>
                      <a:cxn ang="0">
                        <a:pos x="102" y="110"/>
                      </a:cxn>
                      <a:cxn ang="0">
                        <a:pos x="103" y="136"/>
                      </a:cxn>
                      <a:cxn ang="0">
                        <a:pos x="90" y="149"/>
                      </a:cxn>
                      <a:cxn ang="0">
                        <a:pos x="64" y="126"/>
                      </a:cxn>
                      <a:cxn ang="0">
                        <a:pos x="63" y="103"/>
                      </a:cxn>
                      <a:cxn ang="0">
                        <a:pos x="61" y="130"/>
                      </a:cxn>
                      <a:cxn ang="0">
                        <a:pos x="55" y="139"/>
                      </a:cxn>
                      <a:cxn ang="0">
                        <a:pos x="40" y="128"/>
                      </a:cxn>
                      <a:cxn ang="0">
                        <a:pos x="48" y="119"/>
                      </a:cxn>
                      <a:cxn ang="0">
                        <a:pos x="53" y="106"/>
                      </a:cxn>
                      <a:cxn ang="0">
                        <a:pos x="46" y="118"/>
                      </a:cxn>
                      <a:cxn ang="0">
                        <a:pos x="48" y="94"/>
                      </a:cxn>
                      <a:cxn ang="0">
                        <a:pos x="54" y="78"/>
                      </a:cxn>
                      <a:cxn ang="0">
                        <a:pos x="40" y="89"/>
                      </a:cxn>
                      <a:cxn ang="0">
                        <a:pos x="56" y="58"/>
                      </a:cxn>
                      <a:cxn ang="0">
                        <a:pos x="47" y="64"/>
                      </a:cxn>
                      <a:cxn ang="0">
                        <a:pos x="35" y="87"/>
                      </a:cxn>
                      <a:cxn ang="0">
                        <a:pos x="38" y="89"/>
                      </a:cxn>
                      <a:cxn ang="0">
                        <a:pos x="15" y="103"/>
                      </a:cxn>
                      <a:cxn ang="0">
                        <a:pos x="2" y="82"/>
                      </a:cxn>
                      <a:cxn ang="0">
                        <a:pos x="11" y="53"/>
                      </a:cxn>
                      <a:cxn ang="0">
                        <a:pos x="26" y="38"/>
                      </a:cxn>
                      <a:cxn ang="0">
                        <a:pos x="48" y="18"/>
                      </a:cxn>
                      <a:cxn ang="0">
                        <a:pos x="87" y="8"/>
                      </a:cxn>
                      <a:cxn ang="0">
                        <a:pos x="146" y="6"/>
                      </a:cxn>
                      <a:cxn ang="0">
                        <a:pos x="126" y="1"/>
                      </a:cxn>
                      <a:cxn ang="0">
                        <a:pos x="163" y="4"/>
                      </a:cxn>
                    </a:cxnLst>
                    <a:rect l="txL" t="txT" r="txR" b="txB"/>
                    <a:pathLst>
                      <a:path w="281" h="152">
                        <a:moveTo>
                          <a:pt x="186" y="14"/>
                        </a:moveTo>
                        <a:lnTo>
                          <a:pt x="210" y="17"/>
                        </a:lnTo>
                        <a:lnTo>
                          <a:pt x="222" y="21"/>
                        </a:lnTo>
                        <a:lnTo>
                          <a:pt x="232" y="29"/>
                        </a:lnTo>
                        <a:lnTo>
                          <a:pt x="235" y="36"/>
                        </a:lnTo>
                        <a:lnTo>
                          <a:pt x="242" y="49"/>
                        </a:lnTo>
                        <a:lnTo>
                          <a:pt x="256" y="78"/>
                        </a:lnTo>
                        <a:lnTo>
                          <a:pt x="265" y="85"/>
                        </a:lnTo>
                        <a:lnTo>
                          <a:pt x="267" y="93"/>
                        </a:lnTo>
                        <a:lnTo>
                          <a:pt x="266" y="102"/>
                        </a:lnTo>
                        <a:lnTo>
                          <a:pt x="269" y="92"/>
                        </a:lnTo>
                        <a:lnTo>
                          <a:pt x="268" y="88"/>
                        </a:lnTo>
                        <a:lnTo>
                          <a:pt x="276" y="93"/>
                        </a:lnTo>
                        <a:lnTo>
                          <a:pt x="280" y="99"/>
                        </a:lnTo>
                        <a:lnTo>
                          <a:pt x="279" y="109"/>
                        </a:lnTo>
                        <a:lnTo>
                          <a:pt x="272" y="118"/>
                        </a:lnTo>
                        <a:lnTo>
                          <a:pt x="264" y="119"/>
                        </a:lnTo>
                        <a:lnTo>
                          <a:pt x="241" y="118"/>
                        </a:lnTo>
                        <a:lnTo>
                          <a:pt x="232" y="115"/>
                        </a:lnTo>
                        <a:lnTo>
                          <a:pt x="218" y="106"/>
                        </a:lnTo>
                        <a:lnTo>
                          <a:pt x="209" y="98"/>
                        </a:lnTo>
                        <a:lnTo>
                          <a:pt x="219" y="83"/>
                        </a:lnTo>
                        <a:lnTo>
                          <a:pt x="224" y="73"/>
                        </a:lnTo>
                        <a:lnTo>
                          <a:pt x="225" y="52"/>
                        </a:lnTo>
                        <a:lnTo>
                          <a:pt x="223" y="43"/>
                        </a:lnTo>
                        <a:lnTo>
                          <a:pt x="221" y="57"/>
                        </a:lnTo>
                        <a:lnTo>
                          <a:pt x="221" y="71"/>
                        </a:lnTo>
                        <a:lnTo>
                          <a:pt x="215" y="82"/>
                        </a:lnTo>
                        <a:lnTo>
                          <a:pt x="206" y="96"/>
                        </a:lnTo>
                        <a:lnTo>
                          <a:pt x="208" y="82"/>
                        </a:lnTo>
                        <a:lnTo>
                          <a:pt x="212" y="66"/>
                        </a:lnTo>
                        <a:lnTo>
                          <a:pt x="211" y="55"/>
                        </a:lnTo>
                        <a:lnTo>
                          <a:pt x="208" y="43"/>
                        </a:lnTo>
                        <a:lnTo>
                          <a:pt x="208" y="60"/>
                        </a:lnTo>
                        <a:lnTo>
                          <a:pt x="207" y="75"/>
                        </a:lnTo>
                        <a:lnTo>
                          <a:pt x="206" y="82"/>
                        </a:lnTo>
                        <a:lnTo>
                          <a:pt x="202" y="66"/>
                        </a:lnTo>
                        <a:lnTo>
                          <a:pt x="196" y="53"/>
                        </a:lnTo>
                        <a:lnTo>
                          <a:pt x="198" y="68"/>
                        </a:lnTo>
                        <a:lnTo>
                          <a:pt x="201" y="80"/>
                        </a:lnTo>
                        <a:lnTo>
                          <a:pt x="203" y="90"/>
                        </a:lnTo>
                        <a:lnTo>
                          <a:pt x="201" y="99"/>
                        </a:lnTo>
                        <a:lnTo>
                          <a:pt x="200" y="112"/>
                        </a:lnTo>
                        <a:lnTo>
                          <a:pt x="200" y="122"/>
                        </a:lnTo>
                        <a:lnTo>
                          <a:pt x="202" y="131"/>
                        </a:lnTo>
                        <a:lnTo>
                          <a:pt x="190" y="124"/>
                        </a:lnTo>
                        <a:lnTo>
                          <a:pt x="176" y="110"/>
                        </a:lnTo>
                        <a:lnTo>
                          <a:pt x="162" y="95"/>
                        </a:lnTo>
                        <a:lnTo>
                          <a:pt x="171" y="111"/>
                        </a:lnTo>
                        <a:lnTo>
                          <a:pt x="185" y="127"/>
                        </a:lnTo>
                        <a:lnTo>
                          <a:pt x="197" y="133"/>
                        </a:lnTo>
                        <a:lnTo>
                          <a:pt x="202" y="137"/>
                        </a:lnTo>
                        <a:lnTo>
                          <a:pt x="201" y="144"/>
                        </a:lnTo>
                        <a:lnTo>
                          <a:pt x="191" y="150"/>
                        </a:lnTo>
                        <a:lnTo>
                          <a:pt x="176" y="147"/>
                        </a:lnTo>
                        <a:lnTo>
                          <a:pt x="163" y="144"/>
                        </a:lnTo>
                        <a:lnTo>
                          <a:pt x="145" y="129"/>
                        </a:lnTo>
                        <a:lnTo>
                          <a:pt x="156" y="143"/>
                        </a:lnTo>
                        <a:lnTo>
                          <a:pt x="172" y="150"/>
                        </a:lnTo>
                        <a:lnTo>
                          <a:pt x="158" y="151"/>
                        </a:lnTo>
                        <a:lnTo>
                          <a:pt x="120" y="150"/>
                        </a:lnTo>
                        <a:lnTo>
                          <a:pt x="112" y="146"/>
                        </a:lnTo>
                        <a:lnTo>
                          <a:pt x="107" y="140"/>
                        </a:lnTo>
                        <a:lnTo>
                          <a:pt x="108" y="126"/>
                        </a:lnTo>
                        <a:lnTo>
                          <a:pt x="108" y="115"/>
                        </a:lnTo>
                        <a:lnTo>
                          <a:pt x="101" y="98"/>
                        </a:lnTo>
                        <a:lnTo>
                          <a:pt x="88" y="86"/>
                        </a:lnTo>
                        <a:lnTo>
                          <a:pt x="97" y="98"/>
                        </a:lnTo>
                        <a:lnTo>
                          <a:pt x="102" y="110"/>
                        </a:lnTo>
                        <a:lnTo>
                          <a:pt x="103" y="119"/>
                        </a:lnTo>
                        <a:lnTo>
                          <a:pt x="103" y="129"/>
                        </a:lnTo>
                        <a:lnTo>
                          <a:pt x="103" y="136"/>
                        </a:lnTo>
                        <a:lnTo>
                          <a:pt x="103" y="143"/>
                        </a:lnTo>
                        <a:lnTo>
                          <a:pt x="111" y="149"/>
                        </a:lnTo>
                        <a:lnTo>
                          <a:pt x="90" y="149"/>
                        </a:lnTo>
                        <a:lnTo>
                          <a:pt x="72" y="144"/>
                        </a:lnTo>
                        <a:lnTo>
                          <a:pt x="66" y="139"/>
                        </a:lnTo>
                        <a:lnTo>
                          <a:pt x="64" y="126"/>
                        </a:lnTo>
                        <a:lnTo>
                          <a:pt x="65" y="113"/>
                        </a:lnTo>
                        <a:lnTo>
                          <a:pt x="65" y="110"/>
                        </a:lnTo>
                        <a:lnTo>
                          <a:pt x="63" y="103"/>
                        </a:lnTo>
                        <a:lnTo>
                          <a:pt x="63" y="114"/>
                        </a:lnTo>
                        <a:lnTo>
                          <a:pt x="60" y="121"/>
                        </a:lnTo>
                        <a:lnTo>
                          <a:pt x="61" y="130"/>
                        </a:lnTo>
                        <a:lnTo>
                          <a:pt x="63" y="138"/>
                        </a:lnTo>
                        <a:lnTo>
                          <a:pt x="66" y="144"/>
                        </a:lnTo>
                        <a:lnTo>
                          <a:pt x="55" y="139"/>
                        </a:lnTo>
                        <a:lnTo>
                          <a:pt x="46" y="135"/>
                        </a:lnTo>
                        <a:lnTo>
                          <a:pt x="42" y="135"/>
                        </a:lnTo>
                        <a:lnTo>
                          <a:pt x="40" y="128"/>
                        </a:lnTo>
                        <a:lnTo>
                          <a:pt x="50" y="120"/>
                        </a:lnTo>
                        <a:lnTo>
                          <a:pt x="56" y="113"/>
                        </a:lnTo>
                        <a:lnTo>
                          <a:pt x="48" y="119"/>
                        </a:lnTo>
                        <a:lnTo>
                          <a:pt x="44" y="123"/>
                        </a:lnTo>
                        <a:lnTo>
                          <a:pt x="50" y="115"/>
                        </a:lnTo>
                        <a:lnTo>
                          <a:pt x="53" y="106"/>
                        </a:lnTo>
                        <a:lnTo>
                          <a:pt x="54" y="100"/>
                        </a:lnTo>
                        <a:lnTo>
                          <a:pt x="49" y="106"/>
                        </a:lnTo>
                        <a:lnTo>
                          <a:pt x="46" y="118"/>
                        </a:lnTo>
                        <a:lnTo>
                          <a:pt x="46" y="103"/>
                        </a:lnTo>
                        <a:lnTo>
                          <a:pt x="44" y="100"/>
                        </a:lnTo>
                        <a:lnTo>
                          <a:pt x="48" y="94"/>
                        </a:lnTo>
                        <a:lnTo>
                          <a:pt x="54" y="85"/>
                        </a:lnTo>
                        <a:lnTo>
                          <a:pt x="60" y="70"/>
                        </a:lnTo>
                        <a:lnTo>
                          <a:pt x="54" y="78"/>
                        </a:lnTo>
                        <a:lnTo>
                          <a:pt x="47" y="92"/>
                        </a:lnTo>
                        <a:lnTo>
                          <a:pt x="41" y="99"/>
                        </a:lnTo>
                        <a:lnTo>
                          <a:pt x="40" y="89"/>
                        </a:lnTo>
                        <a:lnTo>
                          <a:pt x="44" y="78"/>
                        </a:lnTo>
                        <a:lnTo>
                          <a:pt x="50" y="67"/>
                        </a:lnTo>
                        <a:lnTo>
                          <a:pt x="56" y="58"/>
                        </a:lnTo>
                        <a:lnTo>
                          <a:pt x="62" y="48"/>
                        </a:lnTo>
                        <a:lnTo>
                          <a:pt x="54" y="55"/>
                        </a:lnTo>
                        <a:lnTo>
                          <a:pt x="47" y="64"/>
                        </a:lnTo>
                        <a:lnTo>
                          <a:pt x="45" y="69"/>
                        </a:lnTo>
                        <a:lnTo>
                          <a:pt x="41" y="79"/>
                        </a:lnTo>
                        <a:lnTo>
                          <a:pt x="35" y="87"/>
                        </a:lnTo>
                        <a:lnTo>
                          <a:pt x="19" y="93"/>
                        </a:lnTo>
                        <a:lnTo>
                          <a:pt x="32" y="91"/>
                        </a:lnTo>
                        <a:lnTo>
                          <a:pt x="38" y="89"/>
                        </a:lnTo>
                        <a:lnTo>
                          <a:pt x="39" y="99"/>
                        </a:lnTo>
                        <a:lnTo>
                          <a:pt x="23" y="100"/>
                        </a:lnTo>
                        <a:lnTo>
                          <a:pt x="15" y="103"/>
                        </a:lnTo>
                        <a:lnTo>
                          <a:pt x="3" y="99"/>
                        </a:lnTo>
                        <a:lnTo>
                          <a:pt x="0" y="88"/>
                        </a:lnTo>
                        <a:lnTo>
                          <a:pt x="2" y="82"/>
                        </a:lnTo>
                        <a:lnTo>
                          <a:pt x="3" y="77"/>
                        </a:lnTo>
                        <a:lnTo>
                          <a:pt x="5" y="66"/>
                        </a:lnTo>
                        <a:lnTo>
                          <a:pt x="11" y="53"/>
                        </a:lnTo>
                        <a:lnTo>
                          <a:pt x="14" y="51"/>
                        </a:lnTo>
                        <a:lnTo>
                          <a:pt x="20" y="44"/>
                        </a:lnTo>
                        <a:lnTo>
                          <a:pt x="26" y="38"/>
                        </a:lnTo>
                        <a:lnTo>
                          <a:pt x="33" y="30"/>
                        </a:lnTo>
                        <a:lnTo>
                          <a:pt x="36" y="24"/>
                        </a:lnTo>
                        <a:lnTo>
                          <a:pt x="48" y="18"/>
                        </a:lnTo>
                        <a:lnTo>
                          <a:pt x="62" y="15"/>
                        </a:lnTo>
                        <a:lnTo>
                          <a:pt x="81" y="12"/>
                        </a:lnTo>
                        <a:lnTo>
                          <a:pt x="87" y="8"/>
                        </a:lnTo>
                        <a:lnTo>
                          <a:pt x="98" y="6"/>
                        </a:lnTo>
                        <a:lnTo>
                          <a:pt x="118" y="5"/>
                        </a:lnTo>
                        <a:lnTo>
                          <a:pt x="146" y="6"/>
                        </a:lnTo>
                        <a:lnTo>
                          <a:pt x="98" y="2"/>
                        </a:lnTo>
                        <a:lnTo>
                          <a:pt x="103" y="0"/>
                        </a:lnTo>
                        <a:lnTo>
                          <a:pt x="126" y="1"/>
                        </a:lnTo>
                        <a:lnTo>
                          <a:pt x="144" y="0"/>
                        </a:lnTo>
                        <a:lnTo>
                          <a:pt x="156" y="2"/>
                        </a:lnTo>
                        <a:lnTo>
                          <a:pt x="163" y="4"/>
                        </a:lnTo>
                        <a:lnTo>
                          <a:pt x="171" y="9"/>
                        </a:lnTo>
                        <a:lnTo>
                          <a:pt x="186" y="14"/>
                        </a:lnTo>
                      </a:path>
                    </a:pathLst>
                  </a:custGeom>
                  <a:solidFill>
                    <a:srgbClr val="C000C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89" name="Freeform 424"/>
                  <p:cNvSpPr/>
                  <p:nvPr/>
                </p:nvSpPr>
                <p:spPr>
                  <a:xfrm>
                    <a:off x="3044" y="3187"/>
                    <a:ext cx="26" cy="67"/>
                  </a:xfrm>
                  <a:custGeom>
                    <a:avLst/>
                    <a:gdLst>
                      <a:gd name="txL" fmla="*/ 0 w 26"/>
                      <a:gd name="txT" fmla="*/ 0 h 67"/>
                      <a:gd name="txR" fmla="*/ 26 w 26"/>
                      <a:gd name="txB" fmla="*/ 67 h 67"/>
                    </a:gdLst>
                    <a:ahLst/>
                    <a:cxnLst>
                      <a:cxn ang="0">
                        <a:pos x="2" y="0"/>
                      </a:cxn>
                      <a:cxn ang="0">
                        <a:pos x="5" y="23"/>
                      </a:cxn>
                      <a:cxn ang="0">
                        <a:pos x="11" y="44"/>
                      </a:cxn>
                      <a:cxn ang="0">
                        <a:pos x="25" y="66"/>
                      </a:cxn>
                      <a:cxn ang="0">
                        <a:pos x="9" y="48"/>
                      </a:cxn>
                      <a:cxn ang="0">
                        <a:pos x="1" y="32"/>
                      </a:cxn>
                      <a:cxn ang="0">
                        <a:pos x="0" y="19"/>
                      </a:cxn>
                      <a:cxn ang="0">
                        <a:pos x="2" y="0"/>
                      </a:cxn>
                    </a:cxnLst>
                    <a:rect l="txL" t="txT" r="txR" b="txB"/>
                    <a:pathLst>
                      <a:path w="26" h="67">
                        <a:moveTo>
                          <a:pt x="2" y="0"/>
                        </a:moveTo>
                        <a:lnTo>
                          <a:pt x="5" y="23"/>
                        </a:lnTo>
                        <a:lnTo>
                          <a:pt x="11" y="44"/>
                        </a:lnTo>
                        <a:lnTo>
                          <a:pt x="25" y="66"/>
                        </a:lnTo>
                        <a:lnTo>
                          <a:pt x="9" y="48"/>
                        </a:lnTo>
                        <a:lnTo>
                          <a:pt x="1" y="32"/>
                        </a:lnTo>
                        <a:lnTo>
                          <a:pt x="0" y="19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0" name="Freeform 425"/>
                  <p:cNvSpPr/>
                  <p:nvPr/>
                </p:nvSpPr>
                <p:spPr>
                  <a:xfrm>
                    <a:off x="3082" y="3177"/>
                    <a:ext cx="33" cy="76"/>
                  </a:xfrm>
                  <a:custGeom>
                    <a:avLst/>
                    <a:gdLst>
                      <a:gd name="txL" fmla="*/ 0 w 33"/>
                      <a:gd name="txT" fmla="*/ 0 h 76"/>
                      <a:gd name="txR" fmla="*/ 33 w 33"/>
                      <a:gd name="txB" fmla="*/ 76 h 76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18"/>
                      </a:cxn>
                      <a:cxn ang="0">
                        <a:pos x="11" y="43"/>
                      </a:cxn>
                      <a:cxn ang="0">
                        <a:pos x="18" y="59"/>
                      </a:cxn>
                      <a:cxn ang="0">
                        <a:pos x="32" y="75"/>
                      </a:cxn>
                      <a:cxn ang="0">
                        <a:pos x="12" y="55"/>
                      </a:cxn>
                      <a:cxn ang="0">
                        <a:pos x="4" y="39"/>
                      </a:cxn>
                      <a:cxn ang="0">
                        <a:pos x="3" y="29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33" h="76">
                        <a:moveTo>
                          <a:pt x="0" y="0"/>
                        </a:moveTo>
                        <a:lnTo>
                          <a:pt x="4" y="18"/>
                        </a:lnTo>
                        <a:lnTo>
                          <a:pt x="11" y="43"/>
                        </a:lnTo>
                        <a:lnTo>
                          <a:pt x="18" y="59"/>
                        </a:lnTo>
                        <a:lnTo>
                          <a:pt x="32" y="75"/>
                        </a:lnTo>
                        <a:lnTo>
                          <a:pt x="12" y="55"/>
                        </a:lnTo>
                        <a:lnTo>
                          <a:pt x="4" y="39"/>
                        </a:lnTo>
                        <a:lnTo>
                          <a:pt x="3" y="2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1" name="Freeform 426"/>
                  <p:cNvSpPr/>
                  <p:nvPr/>
                </p:nvSpPr>
                <p:spPr>
                  <a:xfrm>
                    <a:off x="3151" y="3245"/>
                    <a:ext cx="12" cy="29"/>
                  </a:xfrm>
                  <a:custGeom>
                    <a:avLst/>
                    <a:gdLst>
                      <a:gd name="txL" fmla="*/ 0 w 12"/>
                      <a:gd name="txT" fmla="*/ 0 h 29"/>
                      <a:gd name="txR" fmla="*/ 12 w 12"/>
                      <a:gd name="txB" fmla="*/ 29 h 29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12"/>
                      </a:cxn>
                      <a:cxn ang="0">
                        <a:pos x="6" y="24"/>
                      </a:cxn>
                      <a:cxn ang="0">
                        <a:pos x="11" y="28"/>
                      </a:cxn>
                      <a:cxn ang="0">
                        <a:pos x="6" y="17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2" h="29">
                        <a:moveTo>
                          <a:pt x="0" y="0"/>
                        </a:moveTo>
                        <a:lnTo>
                          <a:pt x="1" y="12"/>
                        </a:lnTo>
                        <a:lnTo>
                          <a:pt x="6" y="24"/>
                        </a:lnTo>
                        <a:lnTo>
                          <a:pt x="11" y="28"/>
                        </a:lnTo>
                        <a:lnTo>
                          <a:pt x="6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2" name="Freeform 427"/>
                  <p:cNvSpPr/>
                  <p:nvPr/>
                </p:nvSpPr>
                <p:spPr>
                  <a:xfrm>
                    <a:off x="3167" y="3211"/>
                    <a:ext cx="10" cy="55"/>
                  </a:xfrm>
                  <a:custGeom>
                    <a:avLst/>
                    <a:gdLst>
                      <a:gd name="txL" fmla="*/ 0 w 10"/>
                      <a:gd name="txT" fmla="*/ 0 h 55"/>
                      <a:gd name="txR" fmla="*/ 10 w 10"/>
                      <a:gd name="txB" fmla="*/ 55 h 55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3" y="17"/>
                      </a:cxn>
                      <a:cxn ang="0">
                        <a:pos x="7" y="34"/>
                      </a:cxn>
                      <a:cxn ang="0">
                        <a:pos x="7" y="43"/>
                      </a:cxn>
                      <a:cxn ang="0">
                        <a:pos x="6" y="54"/>
                      </a:cxn>
                      <a:cxn ang="0">
                        <a:pos x="9" y="41"/>
                      </a:cxn>
                      <a:cxn ang="0">
                        <a:pos x="9" y="28"/>
                      </a:cxn>
                      <a:cxn ang="0">
                        <a:pos x="6" y="19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0" h="55">
                        <a:moveTo>
                          <a:pt x="0" y="0"/>
                        </a:moveTo>
                        <a:lnTo>
                          <a:pt x="3" y="17"/>
                        </a:lnTo>
                        <a:lnTo>
                          <a:pt x="7" y="34"/>
                        </a:lnTo>
                        <a:lnTo>
                          <a:pt x="7" y="43"/>
                        </a:lnTo>
                        <a:lnTo>
                          <a:pt x="6" y="54"/>
                        </a:lnTo>
                        <a:lnTo>
                          <a:pt x="9" y="41"/>
                        </a:lnTo>
                        <a:lnTo>
                          <a:pt x="9" y="28"/>
                        </a:lnTo>
                        <a:lnTo>
                          <a:pt x="6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3" name="Freeform 428"/>
                  <p:cNvSpPr/>
                  <p:nvPr/>
                </p:nvSpPr>
                <p:spPr>
                  <a:xfrm>
                    <a:off x="3122" y="3180"/>
                    <a:ext cx="7" cy="37"/>
                  </a:xfrm>
                  <a:custGeom>
                    <a:avLst/>
                    <a:gdLst>
                      <a:gd name="txL" fmla="*/ 0 w 7"/>
                      <a:gd name="txT" fmla="*/ 0 h 37"/>
                      <a:gd name="txR" fmla="*/ 7 w 7"/>
                      <a:gd name="txB" fmla="*/ 37 h 37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11"/>
                      </a:cxn>
                      <a:cxn ang="0">
                        <a:pos x="6" y="21"/>
                      </a:cxn>
                      <a:cxn ang="0">
                        <a:pos x="6" y="36"/>
                      </a:cxn>
                      <a:cxn ang="0">
                        <a:pos x="3" y="19"/>
                      </a:cxn>
                      <a:cxn ang="0">
                        <a:pos x="1" y="11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7" h="37">
                        <a:moveTo>
                          <a:pt x="0" y="0"/>
                        </a:moveTo>
                        <a:lnTo>
                          <a:pt x="4" y="11"/>
                        </a:lnTo>
                        <a:lnTo>
                          <a:pt x="6" y="21"/>
                        </a:lnTo>
                        <a:lnTo>
                          <a:pt x="6" y="36"/>
                        </a:lnTo>
                        <a:lnTo>
                          <a:pt x="3" y="19"/>
                        </a:lnTo>
                        <a:lnTo>
                          <a:pt x="1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4" name="Freeform 429"/>
                  <p:cNvSpPr/>
                  <p:nvPr/>
                </p:nvSpPr>
                <p:spPr>
                  <a:xfrm>
                    <a:off x="3106" y="3198"/>
                    <a:ext cx="14" cy="40"/>
                  </a:xfrm>
                  <a:custGeom>
                    <a:avLst/>
                    <a:gdLst>
                      <a:gd name="txL" fmla="*/ 0 w 14"/>
                      <a:gd name="txT" fmla="*/ 0 h 40"/>
                      <a:gd name="txR" fmla="*/ 14 w 14"/>
                      <a:gd name="txB" fmla="*/ 40 h 40"/>
                    </a:gdLst>
                    <a:ahLst/>
                    <a:cxnLst>
                      <a:cxn ang="0">
                        <a:pos x="13" y="39"/>
                      </a:cxn>
                      <a:cxn ang="0">
                        <a:pos x="6" y="24"/>
                      </a:cxn>
                      <a:cxn ang="0">
                        <a:pos x="2" y="11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30"/>
                      </a:cxn>
                      <a:cxn ang="0">
                        <a:pos x="13" y="39"/>
                      </a:cxn>
                    </a:cxnLst>
                    <a:rect l="txL" t="txT" r="txR" b="txB"/>
                    <a:pathLst>
                      <a:path w="14" h="40">
                        <a:moveTo>
                          <a:pt x="13" y="39"/>
                        </a:moveTo>
                        <a:lnTo>
                          <a:pt x="6" y="24"/>
                        </a:lnTo>
                        <a:lnTo>
                          <a:pt x="2" y="11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30"/>
                        </a:lnTo>
                        <a:lnTo>
                          <a:pt x="13" y="39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5" name="Freeform 430"/>
                  <p:cNvSpPr/>
                  <p:nvPr/>
                </p:nvSpPr>
                <p:spPr>
                  <a:xfrm>
                    <a:off x="3089" y="3240"/>
                    <a:ext cx="34" cy="34"/>
                  </a:xfrm>
                  <a:custGeom>
                    <a:avLst/>
                    <a:gdLst>
                      <a:gd name="txL" fmla="*/ 0 w 34"/>
                      <a:gd name="txT" fmla="*/ 0 h 34"/>
                      <a:gd name="txR" fmla="*/ 34 w 34"/>
                      <a:gd name="txB" fmla="*/ 34 h 3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8" y="8"/>
                      </a:cxn>
                      <a:cxn ang="0">
                        <a:pos x="18" y="15"/>
                      </a:cxn>
                      <a:cxn ang="0">
                        <a:pos x="28" y="24"/>
                      </a:cxn>
                      <a:cxn ang="0">
                        <a:pos x="33" y="33"/>
                      </a:cxn>
                      <a:cxn ang="0">
                        <a:pos x="21" y="22"/>
                      </a:cxn>
                      <a:cxn ang="0">
                        <a:pos x="9" y="12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34" h="34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18" y="15"/>
                        </a:lnTo>
                        <a:lnTo>
                          <a:pt x="28" y="24"/>
                        </a:lnTo>
                        <a:lnTo>
                          <a:pt x="33" y="33"/>
                        </a:lnTo>
                        <a:lnTo>
                          <a:pt x="21" y="22"/>
                        </a:lnTo>
                        <a:lnTo>
                          <a:pt x="9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6" name="Freeform 431"/>
                  <p:cNvSpPr/>
                  <p:nvPr/>
                </p:nvSpPr>
                <p:spPr>
                  <a:xfrm>
                    <a:off x="3009" y="3208"/>
                    <a:ext cx="44" cy="83"/>
                  </a:xfrm>
                  <a:custGeom>
                    <a:avLst/>
                    <a:gdLst>
                      <a:gd name="txL" fmla="*/ 0 w 44"/>
                      <a:gd name="txT" fmla="*/ 0 h 83"/>
                      <a:gd name="txR" fmla="*/ 44 w 44"/>
                      <a:gd name="txB" fmla="*/ 83 h 83"/>
                    </a:gdLst>
                    <a:ahLst/>
                    <a:cxnLst>
                      <a:cxn ang="0">
                        <a:pos x="43" y="82"/>
                      </a:cxn>
                      <a:cxn ang="0">
                        <a:pos x="31" y="61"/>
                      </a:cxn>
                      <a:cxn ang="0">
                        <a:pos x="25" y="45"/>
                      </a:cxn>
                      <a:cxn ang="0">
                        <a:pos x="13" y="32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  <a:cxn ang="0">
                        <a:pos x="17" y="28"/>
                      </a:cxn>
                      <a:cxn ang="0">
                        <a:pos x="30" y="46"/>
                      </a:cxn>
                      <a:cxn ang="0">
                        <a:pos x="32" y="60"/>
                      </a:cxn>
                      <a:cxn ang="0">
                        <a:pos x="43" y="82"/>
                      </a:cxn>
                    </a:cxnLst>
                    <a:rect l="txL" t="txT" r="txR" b="txB"/>
                    <a:pathLst>
                      <a:path w="44" h="83">
                        <a:moveTo>
                          <a:pt x="43" y="82"/>
                        </a:moveTo>
                        <a:lnTo>
                          <a:pt x="31" y="61"/>
                        </a:lnTo>
                        <a:lnTo>
                          <a:pt x="25" y="45"/>
                        </a:lnTo>
                        <a:lnTo>
                          <a:pt x="13" y="3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7" y="28"/>
                        </a:lnTo>
                        <a:lnTo>
                          <a:pt x="30" y="46"/>
                        </a:lnTo>
                        <a:lnTo>
                          <a:pt x="32" y="60"/>
                        </a:lnTo>
                        <a:lnTo>
                          <a:pt x="43" y="82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7" name="Freeform 432"/>
                  <p:cNvSpPr/>
                  <p:nvPr/>
                </p:nvSpPr>
                <p:spPr>
                  <a:xfrm>
                    <a:off x="2969" y="3192"/>
                    <a:ext cx="7" cy="36"/>
                  </a:xfrm>
                  <a:custGeom>
                    <a:avLst/>
                    <a:gdLst>
                      <a:gd name="txL" fmla="*/ 0 w 7"/>
                      <a:gd name="txT" fmla="*/ 0 h 36"/>
                      <a:gd name="txR" fmla="*/ 7 w 7"/>
                      <a:gd name="txB" fmla="*/ 36 h 36"/>
                    </a:gdLst>
                    <a:ahLst/>
                    <a:cxnLst>
                      <a:cxn ang="0">
                        <a:pos x="4" y="0"/>
                      </a:cxn>
                      <a:cxn ang="0">
                        <a:pos x="3" y="17"/>
                      </a:cxn>
                      <a:cxn ang="0">
                        <a:pos x="1" y="28"/>
                      </a:cxn>
                      <a:cxn ang="0">
                        <a:pos x="0" y="35"/>
                      </a:cxn>
                      <a:cxn ang="0">
                        <a:pos x="4" y="24"/>
                      </a:cxn>
                      <a:cxn ang="0">
                        <a:pos x="6" y="14"/>
                      </a:cxn>
                      <a:cxn ang="0">
                        <a:pos x="4" y="0"/>
                      </a:cxn>
                    </a:cxnLst>
                    <a:rect l="txL" t="txT" r="txR" b="txB"/>
                    <a:pathLst>
                      <a:path w="7" h="36">
                        <a:moveTo>
                          <a:pt x="4" y="0"/>
                        </a:moveTo>
                        <a:lnTo>
                          <a:pt x="3" y="17"/>
                        </a:lnTo>
                        <a:lnTo>
                          <a:pt x="1" y="28"/>
                        </a:lnTo>
                        <a:lnTo>
                          <a:pt x="0" y="35"/>
                        </a:lnTo>
                        <a:lnTo>
                          <a:pt x="4" y="24"/>
                        </a:lnTo>
                        <a:lnTo>
                          <a:pt x="6" y="14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8" name="Freeform 433"/>
                  <p:cNvSpPr/>
                  <p:nvPr/>
                </p:nvSpPr>
                <p:spPr>
                  <a:xfrm>
                    <a:off x="2948" y="3191"/>
                    <a:ext cx="18" cy="43"/>
                  </a:xfrm>
                  <a:custGeom>
                    <a:avLst/>
                    <a:gdLst>
                      <a:gd name="txL" fmla="*/ 0 w 18"/>
                      <a:gd name="txT" fmla="*/ 0 h 43"/>
                      <a:gd name="txR" fmla="*/ 18 w 18"/>
                      <a:gd name="txB" fmla="*/ 43 h 43"/>
                    </a:gdLst>
                    <a:ahLst/>
                    <a:cxnLst>
                      <a:cxn ang="0">
                        <a:pos x="17" y="0"/>
                      </a:cxn>
                      <a:cxn ang="0">
                        <a:pos x="13" y="17"/>
                      </a:cxn>
                      <a:cxn ang="0">
                        <a:pos x="8" y="28"/>
                      </a:cxn>
                      <a:cxn ang="0">
                        <a:pos x="0" y="42"/>
                      </a:cxn>
                      <a:cxn ang="0">
                        <a:pos x="8" y="20"/>
                      </a:cxn>
                      <a:cxn ang="0">
                        <a:pos x="17" y="0"/>
                      </a:cxn>
                    </a:cxnLst>
                    <a:rect l="txL" t="txT" r="txR" b="txB"/>
                    <a:pathLst>
                      <a:path w="18" h="43">
                        <a:moveTo>
                          <a:pt x="17" y="0"/>
                        </a:moveTo>
                        <a:lnTo>
                          <a:pt x="13" y="17"/>
                        </a:lnTo>
                        <a:lnTo>
                          <a:pt x="8" y="28"/>
                        </a:lnTo>
                        <a:lnTo>
                          <a:pt x="0" y="42"/>
                        </a:lnTo>
                        <a:lnTo>
                          <a:pt x="8" y="20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99" name="Freeform 434"/>
                  <p:cNvSpPr/>
                  <p:nvPr/>
                </p:nvSpPr>
                <p:spPr>
                  <a:xfrm>
                    <a:off x="2947" y="3239"/>
                    <a:ext cx="16" cy="7"/>
                  </a:xfrm>
                  <a:custGeom>
                    <a:avLst/>
                    <a:gdLst>
                      <a:gd name="txL" fmla="*/ 0 w 16"/>
                      <a:gd name="txT" fmla="*/ 0 h 7"/>
                      <a:gd name="txR" fmla="*/ 16 w 16"/>
                      <a:gd name="txB" fmla="*/ 7 h 7"/>
                    </a:gdLst>
                    <a:ahLst/>
                    <a:cxnLst>
                      <a:cxn ang="0">
                        <a:pos x="15" y="0"/>
                      </a:cxn>
                      <a:cxn ang="0">
                        <a:pos x="6" y="6"/>
                      </a:cxn>
                      <a:cxn ang="0">
                        <a:pos x="0" y="5"/>
                      </a:cxn>
                      <a:cxn ang="0">
                        <a:pos x="5" y="2"/>
                      </a:cxn>
                      <a:cxn ang="0">
                        <a:pos x="15" y="0"/>
                      </a:cxn>
                    </a:cxnLst>
                    <a:rect l="txL" t="txT" r="txR" b="txB"/>
                    <a:pathLst>
                      <a:path w="16" h="7">
                        <a:moveTo>
                          <a:pt x="15" y="0"/>
                        </a:moveTo>
                        <a:lnTo>
                          <a:pt x="6" y="6"/>
                        </a:lnTo>
                        <a:lnTo>
                          <a:pt x="0" y="5"/>
                        </a:lnTo>
                        <a:lnTo>
                          <a:pt x="5" y="2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600" name="Freeform 435"/>
                  <p:cNvSpPr/>
                  <p:nvPr/>
                </p:nvSpPr>
                <p:spPr>
                  <a:xfrm>
                    <a:off x="3017" y="3171"/>
                    <a:ext cx="9" cy="39"/>
                  </a:xfrm>
                  <a:custGeom>
                    <a:avLst/>
                    <a:gdLst>
                      <a:gd name="txL" fmla="*/ 0 w 9"/>
                      <a:gd name="txT" fmla="*/ 0 h 39"/>
                      <a:gd name="txR" fmla="*/ 9 w 9"/>
                      <a:gd name="txB" fmla="*/ 39 h 39"/>
                    </a:gdLst>
                    <a:ahLst/>
                    <a:cxnLst>
                      <a:cxn ang="0">
                        <a:pos x="4" y="0"/>
                      </a:cxn>
                      <a:cxn ang="0">
                        <a:pos x="3" y="16"/>
                      </a:cxn>
                      <a:cxn ang="0">
                        <a:pos x="5" y="27"/>
                      </a:cxn>
                      <a:cxn ang="0">
                        <a:pos x="8" y="38"/>
                      </a:cxn>
                      <a:cxn ang="0">
                        <a:pos x="1" y="21"/>
                      </a:cxn>
                      <a:cxn ang="0">
                        <a:pos x="0" y="12"/>
                      </a:cxn>
                      <a:cxn ang="0">
                        <a:pos x="4" y="0"/>
                      </a:cxn>
                    </a:cxnLst>
                    <a:rect l="txL" t="txT" r="txR" b="txB"/>
                    <a:pathLst>
                      <a:path w="9" h="39">
                        <a:moveTo>
                          <a:pt x="4" y="0"/>
                        </a:moveTo>
                        <a:lnTo>
                          <a:pt x="3" y="16"/>
                        </a:lnTo>
                        <a:lnTo>
                          <a:pt x="5" y="27"/>
                        </a:lnTo>
                        <a:lnTo>
                          <a:pt x="8" y="38"/>
                        </a:lnTo>
                        <a:lnTo>
                          <a:pt x="1" y="21"/>
                        </a:lnTo>
                        <a:lnTo>
                          <a:pt x="0" y="12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800080"/>
                  </a:solidFill>
                  <a:ln w="12700">
                    <a:noFill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</p:grpSp>
          <p:grpSp>
            <p:nvGrpSpPr>
              <p:cNvPr id="148501" name="Group 436"/>
              <p:cNvGrpSpPr/>
              <p:nvPr/>
            </p:nvGrpSpPr>
            <p:grpSpPr>
              <a:xfrm>
                <a:off x="2947" y="3293"/>
                <a:ext cx="1072" cy="390"/>
                <a:chOff x="2947" y="3293"/>
                <a:chExt cx="1072" cy="390"/>
              </a:xfrm>
            </p:grpSpPr>
            <p:grpSp>
              <p:nvGrpSpPr>
                <p:cNvPr id="148541" name="Group 437"/>
                <p:cNvGrpSpPr/>
                <p:nvPr/>
              </p:nvGrpSpPr>
              <p:grpSpPr>
                <a:xfrm>
                  <a:off x="2947" y="3293"/>
                  <a:ext cx="1072" cy="390"/>
                  <a:chOff x="2947" y="3293"/>
                  <a:chExt cx="1072" cy="390"/>
                </a:xfrm>
              </p:grpSpPr>
              <p:grpSp>
                <p:nvGrpSpPr>
                  <p:cNvPr id="148545" name="Group 438"/>
                  <p:cNvGrpSpPr/>
                  <p:nvPr/>
                </p:nvGrpSpPr>
                <p:grpSpPr>
                  <a:xfrm>
                    <a:off x="3824" y="3303"/>
                    <a:ext cx="164" cy="93"/>
                    <a:chOff x="3824" y="3303"/>
                    <a:chExt cx="164" cy="93"/>
                  </a:xfrm>
                </p:grpSpPr>
                <p:grpSp>
                  <p:nvGrpSpPr>
                    <p:cNvPr id="148571" name="Group 439"/>
                    <p:cNvGrpSpPr/>
                    <p:nvPr/>
                  </p:nvGrpSpPr>
                  <p:grpSpPr>
                    <a:xfrm>
                      <a:off x="3950" y="3319"/>
                      <a:ext cx="38" cy="77"/>
                      <a:chOff x="3950" y="3319"/>
                      <a:chExt cx="38" cy="77"/>
                    </a:xfrm>
                  </p:grpSpPr>
                  <p:grpSp>
                    <p:nvGrpSpPr>
                      <p:cNvPr id="148576" name="Group 440"/>
                      <p:cNvGrpSpPr/>
                      <p:nvPr/>
                    </p:nvGrpSpPr>
                    <p:grpSpPr>
                      <a:xfrm>
                        <a:off x="3950" y="3319"/>
                        <a:ext cx="38" cy="77"/>
                        <a:chOff x="3950" y="3319"/>
                        <a:chExt cx="38" cy="77"/>
                      </a:xfrm>
                    </p:grpSpPr>
                    <p:sp>
                      <p:nvSpPr>
                        <p:cNvPr id="148579" name="Freeform 441"/>
                        <p:cNvSpPr/>
                        <p:nvPr/>
                      </p:nvSpPr>
                      <p:spPr>
                        <a:xfrm>
                          <a:off x="3950" y="3332"/>
                          <a:ext cx="18" cy="64"/>
                        </a:xfrm>
                        <a:custGeom>
                          <a:avLst/>
                          <a:gdLst>
                            <a:gd name="txL" fmla="*/ 0 w 18"/>
                            <a:gd name="txT" fmla="*/ 0 h 64"/>
                            <a:gd name="txR" fmla="*/ 18 w 18"/>
                            <a:gd name="txB" fmla="*/ 64 h 64"/>
                          </a:gdLst>
                          <a:ahLst/>
                          <a:cxnLst>
                            <a:cxn ang="0">
                              <a:pos x="17" y="63"/>
                            </a:cxn>
                            <a:cxn ang="0">
                              <a:pos x="17" y="18"/>
                            </a:cxn>
                            <a:cxn ang="0">
                              <a:pos x="10" y="0"/>
                            </a:cxn>
                            <a:cxn ang="0">
                              <a:pos x="0" y="0"/>
                            </a:cxn>
                            <a:cxn ang="0">
                              <a:pos x="11" y="18"/>
                            </a:cxn>
                            <a:cxn ang="0">
                              <a:pos x="11" y="62"/>
                            </a:cxn>
                            <a:cxn ang="0">
                              <a:pos x="17" y="63"/>
                            </a:cxn>
                          </a:cxnLst>
                          <a:rect l="txL" t="txT" r="txR" b="txB"/>
                          <a:pathLst>
                            <a:path w="18" h="64">
                              <a:moveTo>
                                <a:pt x="17" y="63"/>
                              </a:moveTo>
                              <a:lnTo>
                                <a:pt x="17" y="18"/>
                              </a:lnTo>
                              <a:lnTo>
                                <a:pt x="10" y="0"/>
                              </a:lnTo>
                              <a:lnTo>
                                <a:pt x="0" y="0"/>
                              </a:lnTo>
                              <a:lnTo>
                                <a:pt x="11" y="18"/>
                              </a:lnTo>
                              <a:lnTo>
                                <a:pt x="11" y="62"/>
                              </a:lnTo>
                              <a:lnTo>
                                <a:pt x="17" y="63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80" name="Freeform 442"/>
                        <p:cNvSpPr/>
                        <p:nvPr/>
                      </p:nvSpPr>
                      <p:spPr>
                        <a:xfrm>
                          <a:off x="3968" y="3332"/>
                          <a:ext cx="6" cy="64"/>
                        </a:xfrm>
                        <a:custGeom>
                          <a:avLst/>
                          <a:gdLst>
                            <a:gd name="txL" fmla="*/ 0 w 6"/>
                            <a:gd name="txT" fmla="*/ 0 h 64"/>
                            <a:gd name="txR" fmla="*/ 6 w 6"/>
                            <a:gd name="txB" fmla="*/ 64 h 64"/>
                          </a:gdLst>
                          <a:ahLst/>
                          <a:cxnLst>
                            <a:cxn ang="0">
                              <a:pos x="5" y="0"/>
                            </a:cxn>
                            <a:cxn ang="0">
                              <a:pos x="5" y="58"/>
                            </a:cxn>
                            <a:cxn ang="0">
                              <a:pos x="0" y="63"/>
                            </a:cxn>
                            <a:cxn ang="0">
                              <a:pos x="0" y="10"/>
                            </a:cxn>
                            <a:cxn ang="0">
                              <a:pos x="5" y="0"/>
                            </a:cxn>
                          </a:cxnLst>
                          <a:rect l="txL" t="txT" r="txR" b="txB"/>
                          <a:pathLst>
                            <a:path w="6" h="64">
                              <a:moveTo>
                                <a:pt x="5" y="0"/>
                              </a:moveTo>
                              <a:lnTo>
                                <a:pt x="5" y="58"/>
                              </a:lnTo>
                              <a:lnTo>
                                <a:pt x="0" y="63"/>
                              </a:lnTo>
                              <a:lnTo>
                                <a:pt x="0" y="10"/>
                              </a:lnTo>
                              <a:lnTo>
                                <a:pt x="5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81" name="Freeform 443"/>
                        <p:cNvSpPr/>
                        <p:nvPr/>
                      </p:nvSpPr>
                      <p:spPr>
                        <a:xfrm>
                          <a:off x="3955" y="3319"/>
                          <a:ext cx="33" cy="32"/>
                        </a:xfrm>
                        <a:custGeom>
                          <a:avLst/>
                          <a:gdLst>
                            <a:gd name="txL" fmla="*/ 0 w 33"/>
                            <a:gd name="txT" fmla="*/ 0 h 32"/>
                            <a:gd name="txR" fmla="*/ 33 w 33"/>
                            <a:gd name="txB" fmla="*/ 32 h 32"/>
                          </a:gdLst>
                          <a:ahLst/>
                          <a:cxnLst>
                            <a:cxn ang="0">
                              <a:pos x="32" y="0"/>
                            </a:cxn>
                            <a:cxn ang="0">
                              <a:pos x="0" y="12"/>
                            </a:cxn>
                            <a:cxn ang="0">
                              <a:pos x="11" y="31"/>
                            </a:cxn>
                            <a:cxn ang="0">
                              <a:pos x="19" y="28"/>
                            </a:cxn>
                            <a:cxn ang="0">
                              <a:pos x="32" y="0"/>
                            </a:cxn>
                          </a:cxnLst>
                          <a:rect l="txL" t="txT" r="txR" b="txB"/>
                          <a:pathLst>
                            <a:path w="33" h="32">
                              <a:moveTo>
                                <a:pt x="32" y="0"/>
                              </a:moveTo>
                              <a:lnTo>
                                <a:pt x="0" y="12"/>
                              </a:lnTo>
                              <a:lnTo>
                                <a:pt x="11" y="31"/>
                              </a:lnTo>
                              <a:lnTo>
                                <a:pt x="19" y="28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sp>
                    <p:nvSpPr>
                      <p:cNvPr id="148577" name="Oval 444"/>
                      <p:cNvSpPr/>
                      <p:nvPr/>
                    </p:nvSpPr>
                    <p:spPr>
                      <a:xfrm>
                        <a:off x="3969" y="3330"/>
                        <a:ext cx="5" cy="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78" name="Oval 445"/>
                      <p:cNvSpPr/>
                      <p:nvPr/>
                    </p:nvSpPr>
                    <p:spPr>
                      <a:xfrm>
                        <a:off x="3969" y="3339"/>
                        <a:ext cx="5" cy="6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572" name="Group 446"/>
                    <p:cNvGrpSpPr/>
                    <p:nvPr/>
                  </p:nvGrpSpPr>
                  <p:grpSpPr>
                    <a:xfrm>
                      <a:off x="3824" y="3303"/>
                      <a:ext cx="38" cy="79"/>
                      <a:chOff x="3824" y="3303"/>
                      <a:chExt cx="38" cy="79"/>
                    </a:xfrm>
                  </p:grpSpPr>
                  <p:sp>
                    <p:nvSpPr>
                      <p:cNvPr id="148573" name="Freeform 447"/>
                      <p:cNvSpPr/>
                      <p:nvPr/>
                    </p:nvSpPr>
                    <p:spPr>
                      <a:xfrm>
                        <a:off x="3824" y="3318"/>
                        <a:ext cx="18" cy="64"/>
                      </a:xfrm>
                      <a:custGeom>
                        <a:avLst/>
                        <a:gdLst>
                          <a:gd name="txL" fmla="*/ 0 w 18"/>
                          <a:gd name="txT" fmla="*/ 0 h 64"/>
                          <a:gd name="txR" fmla="*/ 18 w 18"/>
                          <a:gd name="txB" fmla="*/ 64 h 64"/>
                        </a:gdLst>
                        <a:ahLst/>
                        <a:cxnLst>
                          <a:cxn ang="0">
                            <a:pos x="17" y="63"/>
                          </a:cxn>
                          <a:cxn ang="0">
                            <a:pos x="17" y="18"/>
                          </a:cxn>
                          <a:cxn ang="0">
                            <a:pos x="10" y="0"/>
                          </a:cxn>
                          <a:cxn ang="0">
                            <a:pos x="0" y="0"/>
                          </a:cxn>
                          <a:cxn ang="0">
                            <a:pos x="11" y="18"/>
                          </a:cxn>
                          <a:cxn ang="0">
                            <a:pos x="11" y="62"/>
                          </a:cxn>
                          <a:cxn ang="0">
                            <a:pos x="17" y="63"/>
                          </a:cxn>
                        </a:cxnLst>
                        <a:rect l="txL" t="txT" r="txR" b="txB"/>
                        <a:pathLst>
                          <a:path w="18" h="64">
                            <a:moveTo>
                              <a:pt x="17" y="63"/>
                            </a:moveTo>
                            <a:lnTo>
                              <a:pt x="17" y="18"/>
                            </a:lnTo>
                            <a:lnTo>
                              <a:pt x="10" y="0"/>
                            </a:lnTo>
                            <a:lnTo>
                              <a:pt x="0" y="0"/>
                            </a:lnTo>
                            <a:lnTo>
                              <a:pt x="11" y="18"/>
                            </a:lnTo>
                            <a:lnTo>
                              <a:pt x="11" y="62"/>
                            </a:lnTo>
                            <a:lnTo>
                              <a:pt x="17" y="63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74" name="Freeform 448"/>
                      <p:cNvSpPr/>
                      <p:nvPr/>
                    </p:nvSpPr>
                    <p:spPr>
                      <a:xfrm>
                        <a:off x="3841" y="3317"/>
                        <a:ext cx="8" cy="65"/>
                      </a:xfrm>
                      <a:custGeom>
                        <a:avLst/>
                        <a:gdLst>
                          <a:gd name="txL" fmla="*/ 0 w 8"/>
                          <a:gd name="txT" fmla="*/ 0 h 65"/>
                          <a:gd name="txR" fmla="*/ 8 w 8"/>
                          <a:gd name="txB" fmla="*/ 65 h 65"/>
                        </a:gdLst>
                        <a:ahLst/>
                        <a:cxnLst>
                          <a:cxn ang="0">
                            <a:pos x="7" y="0"/>
                          </a:cxn>
                          <a:cxn ang="0">
                            <a:pos x="7" y="62"/>
                          </a:cxn>
                          <a:cxn ang="0">
                            <a:pos x="0" y="64"/>
                          </a:cxn>
                          <a:cxn ang="0">
                            <a:pos x="0" y="10"/>
                          </a:cxn>
                          <a:cxn ang="0">
                            <a:pos x="7" y="0"/>
                          </a:cxn>
                        </a:cxnLst>
                        <a:rect l="txL" t="txT" r="txR" b="txB"/>
                        <a:pathLst>
                          <a:path w="8" h="65">
                            <a:moveTo>
                              <a:pt x="7" y="0"/>
                            </a:moveTo>
                            <a:lnTo>
                              <a:pt x="7" y="62"/>
                            </a:lnTo>
                            <a:lnTo>
                              <a:pt x="0" y="64"/>
                            </a:lnTo>
                            <a:lnTo>
                              <a:pt x="0" y="10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75" name="Freeform 449"/>
                      <p:cNvSpPr/>
                      <p:nvPr/>
                    </p:nvSpPr>
                    <p:spPr>
                      <a:xfrm>
                        <a:off x="3830" y="3303"/>
                        <a:ext cx="32" cy="35"/>
                      </a:xfrm>
                      <a:custGeom>
                        <a:avLst/>
                        <a:gdLst>
                          <a:gd name="txL" fmla="*/ 0 w 32"/>
                          <a:gd name="txT" fmla="*/ 0 h 35"/>
                          <a:gd name="txR" fmla="*/ 32 w 32"/>
                          <a:gd name="txB" fmla="*/ 35 h 35"/>
                        </a:gdLst>
                        <a:ahLst/>
                        <a:cxnLst>
                          <a:cxn ang="0">
                            <a:pos x="31" y="0"/>
                          </a:cxn>
                          <a:cxn ang="0">
                            <a:pos x="0" y="12"/>
                          </a:cxn>
                          <a:cxn ang="0">
                            <a:pos x="11" y="34"/>
                          </a:cxn>
                          <a:cxn ang="0">
                            <a:pos x="19" y="31"/>
                          </a:cxn>
                          <a:cxn ang="0">
                            <a:pos x="31" y="0"/>
                          </a:cxn>
                        </a:cxnLst>
                        <a:rect l="txL" t="txT" r="txR" b="txB"/>
                        <a:pathLst>
                          <a:path w="32" h="35">
                            <a:moveTo>
                              <a:pt x="31" y="0"/>
                            </a:moveTo>
                            <a:lnTo>
                              <a:pt x="0" y="12"/>
                            </a:lnTo>
                            <a:lnTo>
                              <a:pt x="11" y="34"/>
                            </a:lnTo>
                            <a:lnTo>
                              <a:pt x="19" y="31"/>
                            </a:lnTo>
                            <a:lnTo>
                              <a:pt x="31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546" name="Group 450"/>
                  <p:cNvGrpSpPr/>
                  <p:nvPr/>
                </p:nvGrpSpPr>
                <p:grpSpPr>
                  <a:xfrm>
                    <a:off x="3554" y="3355"/>
                    <a:ext cx="300" cy="168"/>
                    <a:chOff x="3554" y="3355"/>
                    <a:chExt cx="300" cy="168"/>
                  </a:xfrm>
                </p:grpSpPr>
                <p:grpSp>
                  <p:nvGrpSpPr>
                    <p:cNvPr id="148560" name="Group 451"/>
                    <p:cNvGrpSpPr/>
                    <p:nvPr/>
                  </p:nvGrpSpPr>
                  <p:grpSpPr>
                    <a:xfrm>
                      <a:off x="3784" y="3382"/>
                      <a:ext cx="70" cy="141"/>
                      <a:chOff x="3784" y="3382"/>
                      <a:chExt cx="70" cy="141"/>
                    </a:xfrm>
                  </p:grpSpPr>
                  <p:grpSp>
                    <p:nvGrpSpPr>
                      <p:cNvPr id="148565" name="Group 452"/>
                      <p:cNvGrpSpPr/>
                      <p:nvPr/>
                    </p:nvGrpSpPr>
                    <p:grpSpPr>
                      <a:xfrm>
                        <a:off x="3784" y="3382"/>
                        <a:ext cx="70" cy="141"/>
                        <a:chOff x="3784" y="3382"/>
                        <a:chExt cx="70" cy="141"/>
                      </a:xfrm>
                    </p:grpSpPr>
                    <p:sp>
                      <p:nvSpPr>
                        <p:cNvPr id="148568" name="Freeform 453"/>
                        <p:cNvSpPr/>
                        <p:nvPr/>
                      </p:nvSpPr>
                      <p:spPr>
                        <a:xfrm>
                          <a:off x="3784" y="3409"/>
                          <a:ext cx="34" cy="114"/>
                        </a:xfrm>
                        <a:custGeom>
                          <a:avLst/>
                          <a:gdLst>
                            <a:gd name="txL" fmla="*/ 0 w 34"/>
                            <a:gd name="txT" fmla="*/ 0 h 114"/>
                            <a:gd name="txR" fmla="*/ 34 w 34"/>
                            <a:gd name="txB" fmla="*/ 114 h 114"/>
                          </a:gdLst>
                          <a:ahLst/>
                          <a:cxnLst>
                            <a:cxn ang="0">
                              <a:pos x="33" y="113"/>
                            </a:cxn>
                            <a:cxn ang="0">
                              <a:pos x="33" y="32"/>
                            </a:cxn>
                            <a:cxn ang="0">
                              <a:pos x="19" y="0"/>
                            </a:cxn>
                            <a:cxn ang="0">
                              <a:pos x="0" y="0"/>
                            </a:cxn>
                            <a:cxn ang="0">
                              <a:pos x="21" y="33"/>
                            </a:cxn>
                            <a:cxn ang="0">
                              <a:pos x="21" y="111"/>
                            </a:cxn>
                            <a:cxn ang="0">
                              <a:pos x="33" y="113"/>
                            </a:cxn>
                          </a:cxnLst>
                          <a:rect l="txL" t="txT" r="txR" b="txB"/>
                          <a:pathLst>
                            <a:path w="34" h="114">
                              <a:moveTo>
                                <a:pt x="33" y="113"/>
                              </a:moveTo>
                              <a:lnTo>
                                <a:pt x="33" y="32"/>
                              </a:lnTo>
                              <a:lnTo>
                                <a:pt x="19" y="0"/>
                              </a:lnTo>
                              <a:lnTo>
                                <a:pt x="0" y="0"/>
                              </a:lnTo>
                              <a:lnTo>
                                <a:pt x="21" y="33"/>
                              </a:lnTo>
                              <a:lnTo>
                                <a:pt x="21" y="111"/>
                              </a:lnTo>
                              <a:lnTo>
                                <a:pt x="33" y="113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69" name="Freeform 454"/>
                        <p:cNvSpPr/>
                        <p:nvPr/>
                      </p:nvSpPr>
                      <p:spPr>
                        <a:xfrm>
                          <a:off x="3817" y="3408"/>
                          <a:ext cx="12" cy="115"/>
                        </a:xfrm>
                        <a:custGeom>
                          <a:avLst/>
                          <a:gdLst>
                            <a:gd name="txL" fmla="*/ 0 w 12"/>
                            <a:gd name="txT" fmla="*/ 0 h 115"/>
                            <a:gd name="txR" fmla="*/ 12 w 12"/>
                            <a:gd name="txB" fmla="*/ 115 h 115"/>
                          </a:gdLst>
                          <a:ahLst/>
                          <a:cxnLst>
                            <a:cxn ang="0">
                              <a:pos x="11" y="0"/>
                            </a:cxn>
                            <a:cxn ang="0">
                              <a:pos x="11" y="106"/>
                            </a:cxn>
                            <a:cxn ang="0">
                              <a:pos x="0" y="114"/>
                            </a:cxn>
                            <a:cxn ang="0">
                              <a:pos x="0" y="18"/>
                            </a:cxn>
                            <a:cxn ang="0">
                              <a:pos x="11" y="0"/>
                            </a:cxn>
                          </a:cxnLst>
                          <a:rect l="txL" t="txT" r="txR" b="txB"/>
                          <a:pathLst>
                            <a:path w="12" h="115">
                              <a:moveTo>
                                <a:pt x="11" y="0"/>
                              </a:moveTo>
                              <a:lnTo>
                                <a:pt x="11" y="106"/>
                              </a:lnTo>
                              <a:lnTo>
                                <a:pt x="0" y="114"/>
                              </a:lnTo>
                              <a:lnTo>
                                <a:pt x="0" y="18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70" name="Freeform 455"/>
                        <p:cNvSpPr/>
                        <p:nvPr/>
                      </p:nvSpPr>
                      <p:spPr>
                        <a:xfrm>
                          <a:off x="3795" y="3382"/>
                          <a:ext cx="59" cy="61"/>
                        </a:xfrm>
                        <a:custGeom>
                          <a:avLst/>
                          <a:gdLst>
                            <a:gd name="txL" fmla="*/ 0 w 59"/>
                            <a:gd name="txT" fmla="*/ 0 h 61"/>
                            <a:gd name="txR" fmla="*/ 59 w 59"/>
                            <a:gd name="txB" fmla="*/ 61 h 61"/>
                          </a:gdLst>
                          <a:ahLst/>
                          <a:cxnLst>
                            <a:cxn ang="0">
                              <a:pos x="58" y="0"/>
                            </a:cxn>
                            <a:cxn ang="0">
                              <a:pos x="0" y="22"/>
                            </a:cxn>
                            <a:cxn ang="0">
                              <a:pos x="20" y="60"/>
                            </a:cxn>
                            <a:cxn ang="0">
                              <a:pos x="35" y="54"/>
                            </a:cxn>
                            <a:cxn ang="0">
                              <a:pos x="58" y="0"/>
                            </a:cxn>
                          </a:cxnLst>
                          <a:rect l="txL" t="txT" r="txR" b="txB"/>
                          <a:pathLst>
                            <a:path w="59" h="61">
                              <a:moveTo>
                                <a:pt x="58" y="0"/>
                              </a:moveTo>
                              <a:lnTo>
                                <a:pt x="0" y="22"/>
                              </a:lnTo>
                              <a:lnTo>
                                <a:pt x="20" y="60"/>
                              </a:lnTo>
                              <a:lnTo>
                                <a:pt x="35" y="54"/>
                              </a:lnTo>
                              <a:lnTo>
                                <a:pt x="58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sp>
                    <p:nvSpPr>
                      <p:cNvPr id="148566" name="Oval 456"/>
                      <p:cNvSpPr/>
                      <p:nvPr/>
                    </p:nvSpPr>
                    <p:spPr>
                      <a:xfrm>
                        <a:off x="3823" y="3410"/>
                        <a:ext cx="1" cy="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67" name="Oval 457"/>
                      <p:cNvSpPr/>
                      <p:nvPr/>
                    </p:nvSpPr>
                    <p:spPr>
                      <a:xfrm>
                        <a:off x="3824" y="3425"/>
                        <a:ext cx="1" cy="1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561" name="Group 458"/>
                    <p:cNvGrpSpPr/>
                    <p:nvPr/>
                  </p:nvGrpSpPr>
                  <p:grpSpPr>
                    <a:xfrm>
                      <a:off x="3554" y="3355"/>
                      <a:ext cx="69" cy="142"/>
                      <a:chOff x="3554" y="3355"/>
                      <a:chExt cx="69" cy="142"/>
                    </a:xfrm>
                  </p:grpSpPr>
                  <p:sp>
                    <p:nvSpPr>
                      <p:cNvPr id="148562" name="Freeform 459"/>
                      <p:cNvSpPr/>
                      <p:nvPr/>
                    </p:nvSpPr>
                    <p:spPr>
                      <a:xfrm>
                        <a:off x="3554" y="3381"/>
                        <a:ext cx="32" cy="116"/>
                      </a:xfrm>
                      <a:custGeom>
                        <a:avLst/>
                        <a:gdLst>
                          <a:gd name="txL" fmla="*/ 0 w 32"/>
                          <a:gd name="txT" fmla="*/ 0 h 116"/>
                          <a:gd name="txR" fmla="*/ 32 w 32"/>
                          <a:gd name="txB" fmla="*/ 116 h 116"/>
                        </a:gdLst>
                        <a:ahLst/>
                        <a:cxnLst>
                          <a:cxn ang="0">
                            <a:pos x="31" y="115"/>
                          </a:cxn>
                          <a:cxn ang="0">
                            <a:pos x="31" y="32"/>
                          </a:cxn>
                          <a:cxn ang="0">
                            <a:pos x="18" y="0"/>
                          </a:cxn>
                          <a:cxn ang="0">
                            <a:pos x="0" y="0"/>
                          </a:cxn>
                          <a:cxn ang="0">
                            <a:pos x="20" y="33"/>
                          </a:cxn>
                          <a:cxn ang="0">
                            <a:pos x="20" y="113"/>
                          </a:cxn>
                          <a:cxn ang="0">
                            <a:pos x="31" y="115"/>
                          </a:cxn>
                        </a:cxnLst>
                        <a:rect l="txL" t="txT" r="txR" b="txB"/>
                        <a:pathLst>
                          <a:path w="32" h="116">
                            <a:moveTo>
                              <a:pt x="31" y="115"/>
                            </a:moveTo>
                            <a:lnTo>
                              <a:pt x="31" y="32"/>
                            </a:lnTo>
                            <a:lnTo>
                              <a:pt x="18" y="0"/>
                            </a:lnTo>
                            <a:lnTo>
                              <a:pt x="0" y="0"/>
                            </a:lnTo>
                            <a:lnTo>
                              <a:pt x="20" y="33"/>
                            </a:lnTo>
                            <a:lnTo>
                              <a:pt x="20" y="113"/>
                            </a:lnTo>
                            <a:lnTo>
                              <a:pt x="31" y="115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63" name="Freeform 460"/>
                      <p:cNvSpPr/>
                      <p:nvPr/>
                    </p:nvSpPr>
                    <p:spPr>
                      <a:xfrm>
                        <a:off x="3586" y="3380"/>
                        <a:ext cx="13" cy="117"/>
                      </a:xfrm>
                      <a:custGeom>
                        <a:avLst/>
                        <a:gdLst>
                          <a:gd name="txL" fmla="*/ 0 w 13"/>
                          <a:gd name="txT" fmla="*/ 0 h 117"/>
                          <a:gd name="txR" fmla="*/ 13 w 13"/>
                          <a:gd name="txB" fmla="*/ 117 h 117"/>
                        </a:gdLst>
                        <a:ahLst/>
                        <a:cxnLst>
                          <a:cxn ang="0">
                            <a:pos x="12" y="0"/>
                          </a:cxn>
                          <a:cxn ang="0">
                            <a:pos x="12" y="112"/>
                          </a:cxn>
                          <a:cxn ang="0">
                            <a:pos x="0" y="116"/>
                          </a:cxn>
                          <a:cxn ang="0">
                            <a:pos x="0" y="18"/>
                          </a:cxn>
                          <a:cxn ang="0">
                            <a:pos x="12" y="0"/>
                          </a:cxn>
                        </a:cxnLst>
                        <a:rect l="txL" t="txT" r="txR" b="txB"/>
                        <a:pathLst>
                          <a:path w="13" h="117">
                            <a:moveTo>
                              <a:pt x="12" y="0"/>
                            </a:moveTo>
                            <a:lnTo>
                              <a:pt x="12" y="112"/>
                            </a:lnTo>
                            <a:lnTo>
                              <a:pt x="0" y="116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64" name="Freeform 461"/>
                      <p:cNvSpPr/>
                      <p:nvPr/>
                    </p:nvSpPr>
                    <p:spPr>
                      <a:xfrm>
                        <a:off x="3564" y="3355"/>
                        <a:ext cx="59" cy="61"/>
                      </a:xfrm>
                      <a:custGeom>
                        <a:avLst/>
                        <a:gdLst>
                          <a:gd name="txL" fmla="*/ 0 w 59"/>
                          <a:gd name="txT" fmla="*/ 0 h 61"/>
                          <a:gd name="txR" fmla="*/ 59 w 59"/>
                          <a:gd name="txB" fmla="*/ 61 h 61"/>
                        </a:gdLst>
                        <a:ahLst/>
                        <a:cxnLst>
                          <a:cxn ang="0">
                            <a:pos x="58" y="0"/>
                          </a:cxn>
                          <a:cxn ang="0">
                            <a:pos x="0" y="22"/>
                          </a:cxn>
                          <a:cxn ang="0">
                            <a:pos x="20" y="60"/>
                          </a:cxn>
                          <a:cxn ang="0">
                            <a:pos x="35" y="54"/>
                          </a:cxn>
                          <a:cxn ang="0">
                            <a:pos x="58" y="0"/>
                          </a:cxn>
                        </a:cxnLst>
                        <a:rect l="txL" t="txT" r="txR" b="txB"/>
                        <a:pathLst>
                          <a:path w="59" h="61">
                            <a:moveTo>
                              <a:pt x="58" y="0"/>
                            </a:moveTo>
                            <a:lnTo>
                              <a:pt x="0" y="22"/>
                            </a:lnTo>
                            <a:lnTo>
                              <a:pt x="20" y="60"/>
                            </a:lnTo>
                            <a:lnTo>
                              <a:pt x="35" y="54"/>
                            </a:lnTo>
                            <a:lnTo>
                              <a:pt x="58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grpSp>
                <p:nvGrpSpPr>
                  <p:cNvPr id="148547" name="Group 462"/>
                  <p:cNvGrpSpPr/>
                  <p:nvPr/>
                </p:nvGrpSpPr>
                <p:grpSpPr>
                  <a:xfrm>
                    <a:off x="3181" y="3422"/>
                    <a:ext cx="466" cy="261"/>
                    <a:chOff x="3181" y="3422"/>
                    <a:chExt cx="466" cy="261"/>
                  </a:xfrm>
                </p:grpSpPr>
                <p:grpSp>
                  <p:nvGrpSpPr>
                    <p:cNvPr id="148549" name="Group 463"/>
                    <p:cNvGrpSpPr/>
                    <p:nvPr/>
                  </p:nvGrpSpPr>
                  <p:grpSpPr>
                    <a:xfrm>
                      <a:off x="3540" y="3463"/>
                      <a:ext cx="107" cy="220"/>
                      <a:chOff x="3540" y="3463"/>
                      <a:chExt cx="107" cy="220"/>
                    </a:xfrm>
                  </p:grpSpPr>
                  <p:grpSp>
                    <p:nvGrpSpPr>
                      <p:cNvPr id="148554" name="Group 464"/>
                      <p:cNvGrpSpPr/>
                      <p:nvPr/>
                    </p:nvGrpSpPr>
                    <p:grpSpPr>
                      <a:xfrm>
                        <a:off x="3540" y="3463"/>
                        <a:ext cx="107" cy="220"/>
                        <a:chOff x="3540" y="3463"/>
                        <a:chExt cx="107" cy="220"/>
                      </a:xfrm>
                    </p:grpSpPr>
                    <p:sp>
                      <p:nvSpPr>
                        <p:cNvPr id="148557" name="Freeform 465"/>
                        <p:cNvSpPr/>
                        <p:nvPr/>
                      </p:nvSpPr>
                      <p:spPr>
                        <a:xfrm>
                          <a:off x="3540" y="3506"/>
                          <a:ext cx="50" cy="177"/>
                        </a:xfrm>
                        <a:custGeom>
                          <a:avLst/>
                          <a:gdLst>
                            <a:gd name="txL" fmla="*/ 0 w 50"/>
                            <a:gd name="txT" fmla="*/ 0 h 177"/>
                            <a:gd name="txR" fmla="*/ 50 w 50"/>
                            <a:gd name="txB" fmla="*/ 177 h 177"/>
                          </a:gdLst>
                          <a:ahLst/>
                          <a:cxnLst>
                            <a:cxn ang="0">
                              <a:pos x="49" y="176"/>
                            </a:cxn>
                            <a:cxn ang="0">
                              <a:pos x="49" y="50"/>
                            </a:cxn>
                            <a:cxn ang="0">
                              <a:pos x="29" y="0"/>
                            </a:cxn>
                            <a:cxn ang="0">
                              <a:pos x="0" y="0"/>
                            </a:cxn>
                            <a:cxn ang="0">
                              <a:pos x="31" y="51"/>
                            </a:cxn>
                            <a:cxn ang="0">
                              <a:pos x="31" y="173"/>
                            </a:cxn>
                            <a:cxn ang="0">
                              <a:pos x="49" y="176"/>
                            </a:cxn>
                          </a:cxnLst>
                          <a:rect l="txL" t="txT" r="txR" b="txB"/>
                          <a:pathLst>
                            <a:path w="50" h="177">
                              <a:moveTo>
                                <a:pt x="49" y="176"/>
                              </a:moveTo>
                              <a:lnTo>
                                <a:pt x="49" y="50"/>
                              </a:lnTo>
                              <a:lnTo>
                                <a:pt x="29" y="0"/>
                              </a:lnTo>
                              <a:lnTo>
                                <a:pt x="0" y="0"/>
                              </a:lnTo>
                              <a:lnTo>
                                <a:pt x="31" y="51"/>
                              </a:lnTo>
                              <a:lnTo>
                                <a:pt x="31" y="173"/>
                              </a:lnTo>
                              <a:lnTo>
                                <a:pt x="49" y="176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58" name="Freeform 466"/>
                        <p:cNvSpPr/>
                        <p:nvPr/>
                      </p:nvSpPr>
                      <p:spPr>
                        <a:xfrm>
                          <a:off x="3589" y="3503"/>
                          <a:ext cx="19" cy="180"/>
                        </a:xfrm>
                        <a:custGeom>
                          <a:avLst/>
                          <a:gdLst>
                            <a:gd name="txL" fmla="*/ 0 w 19"/>
                            <a:gd name="txT" fmla="*/ 0 h 180"/>
                            <a:gd name="txR" fmla="*/ 19 w 19"/>
                            <a:gd name="txB" fmla="*/ 180 h 180"/>
                          </a:gdLst>
                          <a:ahLst/>
                          <a:cxnLst>
                            <a:cxn ang="0">
                              <a:pos x="18" y="0"/>
                            </a:cxn>
                            <a:cxn ang="0">
                              <a:pos x="18" y="166"/>
                            </a:cxn>
                            <a:cxn ang="0">
                              <a:pos x="0" y="179"/>
                            </a:cxn>
                            <a:cxn ang="0">
                              <a:pos x="0" y="28"/>
                            </a:cxn>
                            <a:cxn ang="0">
                              <a:pos x="18" y="0"/>
                            </a:cxn>
                          </a:cxnLst>
                          <a:rect l="txL" t="txT" r="txR" b="txB"/>
                          <a:pathLst>
                            <a:path w="19" h="180">
                              <a:moveTo>
                                <a:pt x="18" y="0"/>
                              </a:moveTo>
                              <a:lnTo>
                                <a:pt x="18" y="166"/>
                              </a:lnTo>
                              <a:lnTo>
                                <a:pt x="0" y="179"/>
                              </a:lnTo>
                              <a:lnTo>
                                <a:pt x="0" y="28"/>
                              </a:lnTo>
                              <a:lnTo>
                                <a:pt x="18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  <p:sp>
                      <p:nvSpPr>
                        <p:cNvPr id="148559" name="Freeform 467"/>
                        <p:cNvSpPr/>
                        <p:nvPr/>
                      </p:nvSpPr>
                      <p:spPr>
                        <a:xfrm>
                          <a:off x="3555" y="3463"/>
                          <a:ext cx="92" cy="95"/>
                        </a:xfrm>
                        <a:custGeom>
                          <a:avLst/>
                          <a:gdLst>
                            <a:gd name="txL" fmla="*/ 0 w 92"/>
                            <a:gd name="txT" fmla="*/ 0 h 95"/>
                            <a:gd name="txR" fmla="*/ 92 w 92"/>
                            <a:gd name="txB" fmla="*/ 95 h 95"/>
                          </a:gdLst>
                          <a:ahLst/>
                          <a:cxnLst>
                            <a:cxn ang="0">
                              <a:pos x="91" y="0"/>
                            </a:cxn>
                            <a:cxn ang="0">
                              <a:pos x="0" y="35"/>
                            </a:cxn>
                            <a:cxn ang="0">
                              <a:pos x="31" y="94"/>
                            </a:cxn>
                            <a:cxn ang="0">
                              <a:pos x="55" y="84"/>
                            </a:cxn>
                            <a:cxn ang="0">
                              <a:pos x="91" y="0"/>
                            </a:cxn>
                          </a:cxnLst>
                          <a:rect l="txL" t="txT" r="txR" b="txB"/>
                          <a:pathLst>
                            <a:path w="92" h="95">
                              <a:moveTo>
                                <a:pt x="91" y="0"/>
                              </a:moveTo>
                              <a:lnTo>
                                <a:pt x="0" y="35"/>
                              </a:lnTo>
                              <a:lnTo>
                                <a:pt x="31" y="94"/>
                              </a:lnTo>
                              <a:lnTo>
                                <a:pt x="55" y="84"/>
                              </a:lnTo>
                              <a:lnTo>
                                <a:pt x="91" y="0"/>
                              </a:lnTo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dirty="0"/>
                        </a:p>
                      </p:txBody>
                    </p:sp>
                  </p:grpSp>
                  <p:sp>
                    <p:nvSpPr>
                      <p:cNvPr id="148555" name="Oval 468"/>
                      <p:cNvSpPr/>
                      <p:nvPr/>
                    </p:nvSpPr>
                    <p:spPr>
                      <a:xfrm>
                        <a:off x="3597" y="3504"/>
                        <a:ext cx="6" cy="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56" name="Oval 469"/>
                      <p:cNvSpPr/>
                      <p:nvPr/>
                    </p:nvSpPr>
                    <p:spPr>
                      <a:xfrm>
                        <a:off x="3598" y="3529"/>
                        <a:ext cx="5" cy="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dirty="0"/>
                      </a:p>
                    </p:txBody>
                  </p:sp>
                </p:grpSp>
                <p:grpSp>
                  <p:nvGrpSpPr>
                    <p:cNvPr id="148550" name="Group 470"/>
                    <p:cNvGrpSpPr/>
                    <p:nvPr/>
                  </p:nvGrpSpPr>
                  <p:grpSpPr>
                    <a:xfrm>
                      <a:off x="3181" y="3422"/>
                      <a:ext cx="107" cy="220"/>
                      <a:chOff x="3181" y="3422"/>
                      <a:chExt cx="107" cy="220"/>
                    </a:xfrm>
                  </p:grpSpPr>
                  <p:sp>
                    <p:nvSpPr>
                      <p:cNvPr id="148551" name="Freeform 471"/>
                      <p:cNvSpPr/>
                      <p:nvPr/>
                    </p:nvSpPr>
                    <p:spPr>
                      <a:xfrm>
                        <a:off x="3181" y="3462"/>
                        <a:ext cx="50" cy="180"/>
                      </a:xfrm>
                      <a:custGeom>
                        <a:avLst/>
                        <a:gdLst>
                          <a:gd name="txL" fmla="*/ 0 w 50"/>
                          <a:gd name="txT" fmla="*/ 0 h 180"/>
                          <a:gd name="txR" fmla="*/ 50 w 50"/>
                          <a:gd name="txB" fmla="*/ 180 h 180"/>
                        </a:gdLst>
                        <a:ahLst/>
                        <a:cxnLst>
                          <a:cxn ang="0">
                            <a:pos x="49" y="179"/>
                          </a:cxn>
                          <a:cxn ang="0">
                            <a:pos x="49" y="51"/>
                          </a:cxn>
                          <a:cxn ang="0">
                            <a:pos x="29" y="0"/>
                          </a:cxn>
                          <a:cxn ang="0">
                            <a:pos x="0" y="0"/>
                          </a:cxn>
                          <a:cxn ang="0">
                            <a:pos x="31" y="52"/>
                          </a:cxn>
                          <a:cxn ang="0">
                            <a:pos x="31" y="177"/>
                          </a:cxn>
                          <a:cxn ang="0">
                            <a:pos x="49" y="179"/>
                          </a:cxn>
                        </a:cxnLst>
                        <a:rect l="txL" t="txT" r="txR" b="txB"/>
                        <a:pathLst>
                          <a:path w="50" h="180">
                            <a:moveTo>
                              <a:pt x="49" y="179"/>
                            </a:moveTo>
                            <a:lnTo>
                              <a:pt x="49" y="51"/>
                            </a:lnTo>
                            <a:lnTo>
                              <a:pt x="29" y="0"/>
                            </a:lnTo>
                            <a:lnTo>
                              <a:pt x="0" y="0"/>
                            </a:lnTo>
                            <a:lnTo>
                              <a:pt x="31" y="52"/>
                            </a:lnTo>
                            <a:lnTo>
                              <a:pt x="31" y="177"/>
                            </a:lnTo>
                            <a:lnTo>
                              <a:pt x="49" y="179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52" name="Freeform 472"/>
                      <p:cNvSpPr/>
                      <p:nvPr/>
                    </p:nvSpPr>
                    <p:spPr>
                      <a:xfrm>
                        <a:off x="3230" y="3460"/>
                        <a:ext cx="19" cy="182"/>
                      </a:xfrm>
                      <a:custGeom>
                        <a:avLst/>
                        <a:gdLst>
                          <a:gd name="txL" fmla="*/ 0 w 19"/>
                          <a:gd name="txT" fmla="*/ 0 h 182"/>
                          <a:gd name="txR" fmla="*/ 19 w 19"/>
                          <a:gd name="txB" fmla="*/ 182 h 182"/>
                        </a:gdLst>
                        <a:ahLst/>
                        <a:cxnLst>
                          <a:cxn ang="0">
                            <a:pos x="18" y="0"/>
                          </a:cxn>
                          <a:cxn ang="0">
                            <a:pos x="18" y="174"/>
                          </a:cxn>
                          <a:cxn ang="0">
                            <a:pos x="0" y="181"/>
                          </a:cxn>
                          <a:cxn ang="0">
                            <a:pos x="0" y="29"/>
                          </a:cxn>
                          <a:cxn ang="0">
                            <a:pos x="18" y="0"/>
                          </a:cxn>
                        </a:cxnLst>
                        <a:rect l="txL" t="txT" r="txR" b="txB"/>
                        <a:pathLst>
                          <a:path w="19" h="182">
                            <a:moveTo>
                              <a:pt x="18" y="0"/>
                            </a:moveTo>
                            <a:lnTo>
                              <a:pt x="18" y="174"/>
                            </a:lnTo>
                            <a:lnTo>
                              <a:pt x="0" y="181"/>
                            </a:lnTo>
                            <a:lnTo>
                              <a:pt x="0" y="29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148553" name="Freeform 473"/>
                      <p:cNvSpPr/>
                      <p:nvPr/>
                    </p:nvSpPr>
                    <p:spPr>
                      <a:xfrm>
                        <a:off x="3197" y="3422"/>
                        <a:ext cx="91" cy="94"/>
                      </a:xfrm>
                      <a:custGeom>
                        <a:avLst/>
                        <a:gdLst>
                          <a:gd name="txL" fmla="*/ 0 w 91"/>
                          <a:gd name="txT" fmla="*/ 0 h 94"/>
                          <a:gd name="txR" fmla="*/ 91 w 91"/>
                          <a:gd name="txB" fmla="*/ 94 h 94"/>
                        </a:gdLst>
                        <a:ahLst/>
                        <a:cxnLst>
                          <a:cxn ang="0">
                            <a:pos x="90" y="0"/>
                          </a:cxn>
                          <a:cxn ang="0">
                            <a:pos x="0" y="35"/>
                          </a:cxn>
                          <a:cxn ang="0">
                            <a:pos x="31" y="93"/>
                          </a:cxn>
                          <a:cxn ang="0">
                            <a:pos x="54" y="84"/>
                          </a:cxn>
                          <a:cxn ang="0">
                            <a:pos x="90" y="0"/>
                          </a:cxn>
                        </a:cxnLst>
                        <a:rect l="txL" t="txT" r="txR" b="txB"/>
                        <a:pathLst>
                          <a:path w="91" h="94">
                            <a:moveTo>
                              <a:pt x="90" y="0"/>
                            </a:moveTo>
                            <a:lnTo>
                              <a:pt x="0" y="35"/>
                            </a:lnTo>
                            <a:lnTo>
                              <a:pt x="31" y="93"/>
                            </a:lnTo>
                            <a:lnTo>
                              <a:pt x="54" y="84"/>
                            </a:lnTo>
                            <a:lnTo>
                              <a:pt x="9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dirty="0"/>
                      </a:p>
                    </p:txBody>
                  </p:sp>
                </p:grpSp>
              </p:grpSp>
              <p:sp>
                <p:nvSpPr>
                  <p:cNvPr id="148548" name="Freeform 474"/>
                  <p:cNvSpPr/>
                  <p:nvPr/>
                </p:nvSpPr>
                <p:spPr>
                  <a:xfrm>
                    <a:off x="2947" y="3293"/>
                    <a:ext cx="1072" cy="230"/>
                  </a:xfrm>
                  <a:custGeom>
                    <a:avLst/>
                    <a:gdLst>
                      <a:gd name="txL" fmla="*/ 0 w 1072"/>
                      <a:gd name="txT" fmla="*/ 0 h 230"/>
                      <a:gd name="txR" fmla="*/ 1072 w 1072"/>
                      <a:gd name="txB" fmla="*/ 230 h 230"/>
                    </a:gdLst>
                    <a:ahLst/>
                    <a:cxnLst>
                      <a:cxn ang="0">
                        <a:pos x="0" y="191"/>
                      </a:cxn>
                      <a:cxn ang="0">
                        <a:pos x="934" y="0"/>
                      </a:cxn>
                      <a:cxn ang="0">
                        <a:pos x="1071" y="6"/>
                      </a:cxn>
                      <a:cxn ang="0">
                        <a:pos x="504" y="229"/>
                      </a:cxn>
                      <a:cxn ang="0">
                        <a:pos x="0" y="191"/>
                      </a:cxn>
                    </a:cxnLst>
                    <a:rect l="txL" t="txT" r="txR" b="txB"/>
                    <a:pathLst>
                      <a:path w="1072" h="230">
                        <a:moveTo>
                          <a:pt x="0" y="191"/>
                        </a:moveTo>
                        <a:lnTo>
                          <a:pt x="934" y="0"/>
                        </a:lnTo>
                        <a:lnTo>
                          <a:pt x="1071" y="6"/>
                        </a:lnTo>
                        <a:lnTo>
                          <a:pt x="504" y="229"/>
                        </a:lnTo>
                        <a:lnTo>
                          <a:pt x="0" y="191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grpSp>
              <p:nvGrpSpPr>
                <p:cNvPr id="148542" name="Group 475"/>
                <p:cNvGrpSpPr/>
                <p:nvPr/>
              </p:nvGrpSpPr>
              <p:grpSpPr>
                <a:xfrm>
                  <a:off x="2947" y="3300"/>
                  <a:ext cx="1072" cy="257"/>
                  <a:chOff x="2947" y="3300"/>
                  <a:chExt cx="1072" cy="257"/>
                </a:xfrm>
              </p:grpSpPr>
              <p:sp>
                <p:nvSpPr>
                  <p:cNvPr id="148543" name="Freeform 476"/>
                  <p:cNvSpPr/>
                  <p:nvPr/>
                </p:nvSpPr>
                <p:spPr>
                  <a:xfrm>
                    <a:off x="3450" y="3300"/>
                    <a:ext cx="569" cy="256"/>
                  </a:xfrm>
                  <a:custGeom>
                    <a:avLst/>
                    <a:gdLst>
                      <a:gd name="txL" fmla="*/ 0 w 569"/>
                      <a:gd name="txT" fmla="*/ 0 h 256"/>
                      <a:gd name="txR" fmla="*/ 569 w 569"/>
                      <a:gd name="txB" fmla="*/ 256 h 256"/>
                    </a:gdLst>
                    <a:ahLst/>
                    <a:cxnLst>
                      <a:cxn ang="0">
                        <a:pos x="0" y="224"/>
                      </a:cxn>
                      <a:cxn ang="0">
                        <a:pos x="568" y="0"/>
                      </a:cxn>
                      <a:cxn ang="0">
                        <a:pos x="568" y="11"/>
                      </a:cxn>
                      <a:cxn ang="0">
                        <a:pos x="0" y="255"/>
                      </a:cxn>
                      <a:cxn ang="0">
                        <a:pos x="0" y="224"/>
                      </a:cxn>
                    </a:cxnLst>
                    <a:rect l="txL" t="txT" r="txR" b="txB"/>
                    <a:pathLst>
                      <a:path w="569" h="256">
                        <a:moveTo>
                          <a:pt x="0" y="224"/>
                        </a:moveTo>
                        <a:lnTo>
                          <a:pt x="568" y="0"/>
                        </a:lnTo>
                        <a:lnTo>
                          <a:pt x="568" y="11"/>
                        </a:lnTo>
                        <a:lnTo>
                          <a:pt x="0" y="255"/>
                        </a:lnTo>
                        <a:lnTo>
                          <a:pt x="0" y="224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44" name="Freeform 477"/>
                  <p:cNvSpPr/>
                  <p:nvPr/>
                </p:nvSpPr>
                <p:spPr>
                  <a:xfrm>
                    <a:off x="2947" y="3485"/>
                    <a:ext cx="504" cy="72"/>
                  </a:xfrm>
                  <a:custGeom>
                    <a:avLst/>
                    <a:gdLst>
                      <a:gd name="txL" fmla="*/ 0 w 504"/>
                      <a:gd name="txT" fmla="*/ 0 h 72"/>
                      <a:gd name="txR" fmla="*/ 504 w 504"/>
                      <a:gd name="txB" fmla="*/ 72 h 72"/>
                    </a:gdLst>
                    <a:ahLst/>
                    <a:cxnLst>
                      <a:cxn ang="0">
                        <a:pos x="503" y="71"/>
                      </a:cxn>
                      <a:cxn ang="0">
                        <a:pos x="503" y="38"/>
                      </a:cxn>
                      <a:cxn ang="0">
                        <a:pos x="0" y="0"/>
                      </a:cxn>
                      <a:cxn ang="0">
                        <a:pos x="0" y="26"/>
                      </a:cxn>
                      <a:cxn ang="0">
                        <a:pos x="503" y="71"/>
                      </a:cxn>
                    </a:cxnLst>
                    <a:rect l="txL" t="txT" r="txR" b="txB"/>
                    <a:pathLst>
                      <a:path w="504" h="72">
                        <a:moveTo>
                          <a:pt x="503" y="71"/>
                        </a:moveTo>
                        <a:lnTo>
                          <a:pt x="503" y="38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lnTo>
                          <a:pt x="503" y="71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</p:grpSp>
          <p:grpSp>
            <p:nvGrpSpPr>
              <p:cNvPr id="148502" name="Group 478"/>
              <p:cNvGrpSpPr/>
              <p:nvPr/>
            </p:nvGrpSpPr>
            <p:grpSpPr>
              <a:xfrm>
                <a:off x="3771" y="3289"/>
                <a:ext cx="166" cy="52"/>
                <a:chOff x="3771" y="3289"/>
                <a:chExt cx="166" cy="52"/>
              </a:xfrm>
            </p:grpSpPr>
            <p:grpSp>
              <p:nvGrpSpPr>
                <p:cNvPr id="148529" name="Group 479"/>
                <p:cNvGrpSpPr/>
                <p:nvPr/>
              </p:nvGrpSpPr>
              <p:grpSpPr>
                <a:xfrm>
                  <a:off x="3771" y="3289"/>
                  <a:ext cx="166" cy="52"/>
                  <a:chOff x="3771" y="3289"/>
                  <a:chExt cx="166" cy="52"/>
                </a:xfrm>
              </p:grpSpPr>
              <p:sp>
                <p:nvSpPr>
                  <p:cNvPr id="148538" name="Freeform 480"/>
                  <p:cNvSpPr/>
                  <p:nvPr/>
                </p:nvSpPr>
                <p:spPr>
                  <a:xfrm>
                    <a:off x="3771" y="3295"/>
                    <a:ext cx="132" cy="46"/>
                  </a:xfrm>
                  <a:custGeom>
                    <a:avLst/>
                    <a:gdLst>
                      <a:gd name="txL" fmla="*/ 0 w 132"/>
                      <a:gd name="txT" fmla="*/ 0 h 46"/>
                      <a:gd name="txR" fmla="*/ 132 w 132"/>
                      <a:gd name="txB" fmla="*/ 46 h 46"/>
                    </a:gdLst>
                    <a:ahLst/>
                    <a:cxnLst>
                      <a:cxn ang="0">
                        <a:pos x="0" y="37"/>
                      </a:cxn>
                      <a:cxn ang="0">
                        <a:pos x="131" y="45"/>
                      </a:cxn>
                      <a:cxn ang="0">
                        <a:pos x="131" y="6"/>
                      </a:cxn>
                      <a:cxn ang="0">
                        <a:pos x="0" y="0"/>
                      </a:cxn>
                      <a:cxn ang="0">
                        <a:pos x="0" y="37"/>
                      </a:cxn>
                    </a:cxnLst>
                    <a:rect l="txL" t="txT" r="txR" b="txB"/>
                    <a:pathLst>
                      <a:path w="132" h="46">
                        <a:moveTo>
                          <a:pt x="0" y="37"/>
                        </a:moveTo>
                        <a:lnTo>
                          <a:pt x="131" y="45"/>
                        </a:lnTo>
                        <a:lnTo>
                          <a:pt x="131" y="6"/>
                        </a:lnTo>
                        <a:lnTo>
                          <a:pt x="0" y="0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39" name="Freeform 481"/>
                  <p:cNvSpPr/>
                  <p:nvPr/>
                </p:nvSpPr>
                <p:spPr>
                  <a:xfrm>
                    <a:off x="3902" y="3292"/>
                    <a:ext cx="35" cy="49"/>
                  </a:xfrm>
                  <a:custGeom>
                    <a:avLst/>
                    <a:gdLst>
                      <a:gd name="txL" fmla="*/ 0 w 35"/>
                      <a:gd name="txT" fmla="*/ 0 h 49"/>
                      <a:gd name="txR" fmla="*/ 35 w 35"/>
                      <a:gd name="txB" fmla="*/ 49 h 49"/>
                    </a:gdLst>
                    <a:ahLst/>
                    <a:cxnLst>
                      <a:cxn ang="0">
                        <a:pos x="0" y="48"/>
                      </a:cxn>
                      <a:cxn ang="0">
                        <a:pos x="0" y="7"/>
                      </a:cxn>
                      <a:cxn ang="0">
                        <a:pos x="34" y="0"/>
                      </a:cxn>
                      <a:cxn ang="0">
                        <a:pos x="34" y="36"/>
                      </a:cxn>
                      <a:cxn ang="0">
                        <a:pos x="0" y="48"/>
                      </a:cxn>
                    </a:cxnLst>
                    <a:rect l="txL" t="txT" r="txR" b="txB"/>
                    <a:pathLst>
                      <a:path w="35" h="49">
                        <a:moveTo>
                          <a:pt x="0" y="48"/>
                        </a:moveTo>
                        <a:lnTo>
                          <a:pt x="0" y="7"/>
                        </a:lnTo>
                        <a:lnTo>
                          <a:pt x="34" y="0"/>
                        </a:lnTo>
                        <a:lnTo>
                          <a:pt x="34" y="36"/>
                        </a:lnTo>
                        <a:lnTo>
                          <a:pt x="0" y="48"/>
                        </a:lnTo>
                      </a:path>
                    </a:pathLst>
                  </a:custGeom>
                  <a:solidFill>
                    <a:srgbClr val="603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40" name="Freeform 482"/>
                  <p:cNvSpPr/>
                  <p:nvPr/>
                </p:nvSpPr>
                <p:spPr>
                  <a:xfrm>
                    <a:off x="3771" y="3289"/>
                    <a:ext cx="166" cy="12"/>
                  </a:xfrm>
                  <a:custGeom>
                    <a:avLst/>
                    <a:gdLst>
                      <a:gd name="txL" fmla="*/ 0 w 166"/>
                      <a:gd name="txT" fmla="*/ 0 h 12"/>
                      <a:gd name="txR" fmla="*/ 166 w 166"/>
                      <a:gd name="txB" fmla="*/ 12 h 12"/>
                    </a:gdLst>
                    <a:ahLst/>
                    <a:cxnLst>
                      <a:cxn ang="0">
                        <a:pos x="165" y="4"/>
                      </a:cxn>
                      <a:cxn ang="0">
                        <a:pos x="131" y="11"/>
                      </a:cxn>
                      <a:cxn ang="0">
                        <a:pos x="0" y="5"/>
                      </a:cxn>
                      <a:cxn ang="0">
                        <a:pos x="41" y="0"/>
                      </a:cxn>
                      <a:cxn ang="0">
                        <a:pos x="165" y="4"/>
                      </a:cxn>
                    </a:cxnLst>
                    <a:rect l="txL" t="txT" r="txR" b="txB"/>
                    <a:pathLst>
                      <a:path w="166" h="12">
                        <a:moveTo>
                          <a:pt x="165" y="4"/>
                        </a:moveTo>
                        <a:lnTo>
                          <a:pt x="131" y="11"/>
                        </a:lnTo>
                        <a:lnTo>
                          <a:pt x="0" y="5"/>
                        </a:lnTo>
                        <a:lnTo>
                          <a:pt x="41" y="0"/>
                        </a:lnTo>
                        <a:lnTo>
                          <a:pt x="165" y="4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48530" name="Oval 483"/>
                <p:cNvSpPr/>
                <p:nvPr/>
              </p:nvSpPr>
              <p:spPr>
                <a:xfrm>
                  <a:off x="3887" y="3301"/>
                  <a:ext cx="2" cy="7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1" name="Oval 484"/>
                <p:cNvSpPr/>
                <p:nvPr/>
              </p:nvSpPr>
              <p:spPr>
                <a:xfrm>
                  <a:off x="3862" y="3301"/>
                  <a:ext cx="2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2" name="Oval 485"/>
                <p:cNvSpPr/>
                <p:nvPr/>
              </p:nvSpPr>
              <p:spPr>
                <a:xfrm>
                  <a:off x="3835" y="3299"/>
                  <a:ext cx="2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3" name="Oval 486"/>
                <p:cNvSpPr/>
                <p:nvPr/>
              </p:nvSpPr>
              <p:spPr>
                <a:xfrm>
                  <a:off x="3809" y="3298"/>
                  <a:ext cx="2" cy="7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4" name="Oval 487"/>
                <p:cNvSpPr/>
                <p:nvPr/>
              </p:nvSpPr>
              <p:spPr>
                <a:xfrm>
                  <a:off x="3787" y="3297"/>
                  <a:ext cx="2" cy="5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5" name="Oval 488"/>
                <p:cNvSpPr/>
                <p:nvPr/>
              </p:nvSpPr>
              <p:spPr>
                <a:xfrm>
                  <a:off x="3908" y="3301"/>
                  <a:ext cx="4" cy="7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6" name="Oval 489"/>
                <p:cNvSpPr/>
                <p:nvPr/>
              </p:nvSpPr>
              <p:spPr>
                <a:xfrm>
                  <a:off x="3921" y="3298"/>
                  <a:ext cx="4" cy="7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37" name="Oval 490"/>
                <p:cNvSpPr/>
                <p:nvPr/>
              </p:nvSpPr>
              <p:spPr>
                <a:xfrm>
                  <a:off x="3930" y="3295"/>
                  <a:ext cx="4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48503" name="Group 491"/>
              <p:cNvGrpSpPr/>
              <p:nvPr/>
            </p:nvGrpSpPr>
            <p:grpSpPr>
              <a:xfrm>
                <a:off x="3529" y="3315"/>
                <a:ext cx="264" cy="83"/>
                <a:chOff x="3529" y="3315"/>
                <a:chExt cx="264" cy="83"/>
              </a:xfrm>
            </p:grpSpPr>
            <p:grpSp>
              <p:nvGrpSpPr>
                <p:cNvPr id="148517" name="Group 492"/>
                <p:cNvGrpSpPr/>
                <p:nvPr/>
              </p:nvGrpSpPr>
              <p:grpSpPr>
                <a:xfrm>
                  <a:off x="3529" y="3315"/>
                  <a:ext cx="264" cy="83"/>
                  <a:chOff x="3529" y="3315"/>
                  <a:chExt cx="264" cy="83"/>
                </a:xfrm>
              </p:grpSpPr>
              <p:sp>
                <p:nvSpPr>
                  <p:cNvPr id="148526" name="Freeform 493"/>
                  <p:cNvSpPr/>
                  <p:nvPr/>
                </p:nvSpPr>
                <p:spPr>
                  <a:xfrm>
                    <a:off x="3529" y="3323"/>
                    <a:ext cx="210" cy="75"/>
                  </a:xfrm>
                  <a:custGeom>
                    <a:avLst/>
                    <a:gdLst>
                      <a:gd name="txL" fmla="*/ 0 w 210"/>
                      <a:gd name="txT" fmla="*/ 0 h 75"/>
                      <a:gd name="txR" fmla="*/ 210 w 210"/>
                      <a:gd name="txB" fmla="*/ 75 h 75"/>
                    </a:gdLst>
                    <a:ahLst/>
                    <a:cxnLst>
                      <a:cxn ang="0">
                        <a:pos x="0" y="60"/>
                      </a:cxn>
                      <a:cxn ang="0">
                        <a:pos x="209" y="74"/>
                      </a:cxn>
                      <a:cxn ang="0">
                        <a:pos x="209" y="9"/>
                      </a:cxn>
                      <a:cxn ang="0">
                        <a:pos x="0" y="0"/>
                      </a:cxn>
                      <a:cxn ang="0">
                        <a:pos x="0" y="60"/>
                      </a:cxn>
                    </a:cxnLst>
                    <a:rect l="txL" t="txT" r="txR" b="txB"/>
                    <a:pathLst>
                      <a:path w="210" h="75">
                        <a:moveTo>
                          <a:pt x="0" y="60"/>
                        </a:moveTo>
                        <a:lnTo>
                          <a:pt x="209" y="74"/>
                        </a:lnTo>
                        <a:lnTo>
                          <a:pt x="209" y="9"/>
                        </a:lnTo>
                        <a:lnTo>
                          <a:pt x="0" y="0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27" name="Freeform 494"/>
                  <p:cNvSpPr/>
                  <p:nvPr/>
                </p:nvSpPr>
                <p:spPr>
                  <a:xfrm>
                    <a:off x="3738" y="3321"/>
                    <a:ext cx="55" cy="77"/>
                  </a:xfrm>
                  <a:custGeom>
                    <a:avLst/>
                    <a:gdLst>
                      <a:gd name="txL" fmla="*/ 0 w 55"/>
                      <a:gd name="txT" fmla="*/ 0 h 77"/>
                      <a:gd name="txR" fmla="*/ 55 w 55"/>
                      <a:gd name="txB" fmla="*/ 77 h 77"/>
                    </a:gdLst>
                    <a:ahLst/>
                    <a:cxnLst>
                      <a:cxn ang="0">
                        <a:pos x="0" y="76"/>
                      </a:cxn>
                      <a:cxn ang="0">
                        <a:pos x="0" y="11"/>
                      </a:cxn>
                      <a:cxn ang="0">
                        <a:pos x="54" y="0"/>
                      </a:cxn>
                      <a:cxn ang="0">
                        <a:pos x="54" y="57"/>
                      </a:cxn>
                      <a:cxn ang="0">
                        <a:pos x="0" y="76"/>
                      </a:cxn>
                    </a:cxnLst>
                    <a:rect l="txL" t="txT" r="txR" b="txB"/>
                    <a:pathLst>
                      <a:path w="55" h="77">
                        <a:moveTo>
                          <a:pt x="0" y="76"/>
                        </a:moveTo>
                        <a:lnTo>
                          <a:pt x="0" y="11"/>
                        </a:lnTo>
                        <a:lnTo>
                          <a:pt x="54" y="0"/>
                        </a:lnTo>
                        <a:lnTo>
                          <a:pt x="54" y="57"/>
                        </a:lnTo>
                        <a:lnTo>
                          <a:pt x="0" y="76"/>
                        </a:lnTo>
                      </a:path>
                    </a:pathLst>
                  </a:custGeom>
                  <a:solidFill>
                    <a:srgbClr val="603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28" name="Freeform 495"/>
                  <p:cNvSpPr/>
                  <p:nvPr/>
                </p:nvSpPr>
                <p:spPr>
                  <a:xfrm>
                    <a:off x="3529" y="3315"/>
                    <a:ext cx="264" cy="18"/>
                  </a:xfrm>
                  <a:custGeom>
                    <a:avLst/>
                    <a:gdLst>
                      <a:gd name="txL" fmla="*/ 0 w 264"/>
                      <a:gd name="txT" fmla="*/ 0 h 18"/>
                      <a:gd name="txR" fmla="*/ 264 w 264"/>
                      <a:gd name="txB" fmla="*/ 18 h 18"/>
                    </a:gdLst>
                    <a:ahLst/>
                    <a:cxnLst>
                      <a:cxn ang="0">
                        <a:pos x="263" y="6"/>
                      </a:cxn>
                      <a:cxn ang="0">
                        <a:pos x="209" y="17"/>
                      </a:cxn>
                      <a:cxn ang="0">
                        <a:pos x="0" y="8"/>
                      </a:cxn>
                      <a:cxn ang="0">
                        <a:pos x="65" y="0"/>
                      </a:cxn>
                      <a:cxn ang="0">
                        <a:pos x="263" y="6"/>
                      </a:cxn>
                    </a:cxnLst>
                    <a:rect l="txL" t="txT" r="txR" b="txB"/>
                    <a:pathLst>
                      <a:path w="264" h="18">
                        <a:moveTo>
                          <a:pt x="263" y="6"/>
                        </a:moveTo>
                        <a:lnTo>
                          <a:pt x="209" y="17"/>
                        </a:lnTo>
                        <a:lnTo>
                          <a:pt x="0" y="8"/>
                        </a:lnTo>
                        <a:lnTo>
                          <a:pt x="65" y="0"/>
                        </a:lnTo>
                        <a:lnTo>
                          <a:pt x="263" y="6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48518" name="Oval 496"/>
                <p:cNvSpPr/>
                <p:nvPr/>
              </p:nvSpPr>
              <p:spPr>
                <a:xfrm>
                  <a:off x="3712" y="3341"/>
                  <a:ext cx="7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19" name="Oval 497"/>
                <p:cNvSpPr/>
                <p:nvPr/>
              </p:nvSpPr>
              <p:spPr>
                <a:xfrm>
                  <a:off x="3672" y="3339"/>
                  <a:ext cx="9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0" name="Oval 498"/>
                <p:cNvSpPr/>
                <p:nvPr/>
              </p:nvSpPr>
              <p:spPr>
                <a:xfrm>
                  <a:off x="3628" y="3336"/>
                  <a:ext cx="9" cy="1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1" name="Oval 499"/>
                <p:cNvSpPr/>
                <p:nvPr/>
              </p:nvSpPr>
              <p:spPr>
                <a:xfrm>
                  <a:off x="3586" y="3334"/>
                  <a:ext cx="9" cy="1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2" name="Oval 500"/>
                <p:cNvSpPr/>
                <p:nvPr/>
              </p:nvSpPr>
              <p:spPr>
                <a:xfrm>
                  <a:off x="3553" y="3332"/>
                  <a:ext cx="9" cy="2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3" name="Oval 501"/>
                <p:cNvSpPr/>
                <p:nvPr/>
              </p:nvSpPr>
              <p:spPr>
                <a:xfrm>
                  <a:off x="3747" y="3337"/>
                  <a:ext cx="7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4" name="Oval 502"/>
                <p:cNvSpPr/>
                <p:nvPr/>
              </p:nvSpPr>
              <p:spPr>
                <a:xfrm>
                  <a:off x="3769" y="3333"/>
                  <a:ext cx="5" cy="3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25" name="Oval 503"/>
                <p:cNvSpPr/>
                <p:nvPr/>
              </p:nvSpPr>
              <p:spPr>
                <a:xfrm>
                  <a:off x="3784" y="3330"/>
                  <a:ext cx="4" cy="3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48504" name="Group 504"/>
              <p:cNvGrpSpPr/>
              <p:nvPr/>
            </p:nvGrpSpPr>
            <p:grpSpPr>
              <a:xfrm>
                <a:off x="3225" y="3362"/>
                <a:ext cx="361" cy="113"/>
                <a:chOff x="3225" y="3362"/>
                <a:chExt cx="361" cy="113"/>
              </a:xfrm>
            </p:grpSpPr>
            <p:grpSp>
              <p:nvGrpSpPr>
                <p:cNvPr id="148505" name="Group 505"/>
                <p:cNvGrpSpPr/>
                <p:nvPr/>
              </p:nvGrpSpPr>
              <p:grpSpPr>
                <a:xfrm>
                  <a:off x="3225" y="3362"/>
                  <a:ext cx="361" cy="113"/>
                  <a:chOff x="3225" y="3362"/>
                  <a:chExt cx="361" cy="113"/>
                </a:xfrm>
              </p:grpSpPr>
              <p:sp>
                <p:nvSpPr>
                  <p:cNvPr id="148514" name="Freeform 506"/>
                  <p:cNvSpPr/>
                  <p:nvPr/>
                </p:nvSpPr>
                <p:spPr>
                  <a:xfrm>
                    <a:off x="3225" y="3373"/>
                    <a:ext cx="286" cy="102"/>
                  </a:xfrm>
                  <a:custGeom>
                    <a:avLst/>
                    <a:gdLst>
                      <a:gd name="txL" fmla="*/ 0 w 286"/>
                      <a:gd name="txT" fmla="*/ 0 h 102"/>
                      <a:gd name="txR" fmla="*/ 286 w 286"/>
                      <a:gd name="txB" fmla="*/ 102 h 102"/>
                    </a:gdLst>
                    <a:ahLst/>
                    <a:cxnLst>
                      <a:cxn ang="0">
                        <a:pos x="0" y="82"/>
                      </a:cxn>
                      <a:cxn ang="0">
                        <a:pos x="285" y="101"/>
                      </a:cxn>
                      <a:cxn ang="0">
                        <a:pos x="285" y="12"/>
                      </a:cxn>
                      <a:cxn ang="0">
                        <a:pos x="0" y="0"/>
                      </a:cxn>
                      <a:cxn ang="0">
                        <a:pos x="0" y="82"/>
                      </a:cxn>
                    </a:cxnLst>
                    <a:rect l="txL" t="txT" r="txR" b="txB"/>
                    <a:pathLst>
                      <a:path w="286" h="102">
                        <a:moveTo>
                          <a:pt x="0" y="82"/>
                        </a:moveTo>
                        <a:lnTo>
                          <a:pt x="285" y="101"/>
                        </a:lnTo>
                        <a:lnTo>
                          <a:pt x="285" y="12"/>
                        </a:lnTo>
                        <a:lnTo>
                          <a:pt x="0" y="0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15" name="Freeform 507"/>
                  <p:cNvSpPr/>
                  <p:nvPr/>
                </p:nvSpPr>
                <p:spPr>
                  <a:xfrm>
                    <a:off x="3510" y="3370"/>
                    <a:ext cx="76" cy="105"/>
                  </a:xfrm>
                  <a:custGeom>
                    <a:avLst/>
                    <a:gdLst>
                      <a:gd name="txL" fmla="*/ 0 w 76"/>
                      <a:gd name="txT" fmla="*/ 0 h 105"/>
                      <a:gd name="txR" fmla="*/ 76 w 76"/>
                      <a:gd name="txB" fmla="*/ 105 h 105"/>
                    </a:gdLst>
                    <a:ahLst/>
                    <a:cxnLst>
                      <a:cxn ang="0">
                        <a:pos x="0" y="104"/>
                      </a:cxn>
                      <a:cxn ang="0">
                        <a:pos x="0" y="15"/>
                      </a:cxn>
                      <a:cxn ang="0">
                        <a:pos x="75" y="0"/>
                      </a:cxn>
                      <a:cxn ang="0">
                        <a:pos x="75" y="77"/>
                      </a:cxn>
                      <a:cxn ang="0">
                        <a:pos x="0" y="104"/>
                      </a:cxn>
                    </a:cxnLst>
                    <a:rect l="txL" t="txT" r="txR" b="txB"/>
                    <a:pathLst>
                      <a:path w="76" h="105">
                        <a:moveTo>
                          <a:pt x="0" y="104"/>
                        </a:moveTo>
                        <a:lnTo>
                          <a:pt x="0" y="15"/>
                        </a:lnTo>
                        <a:lnTo>
                          <a:pt x="75" y="0"/>
                        </a:lnTo>
                        <a:lnTo>
                          <a:pt x="75" y="77"/>
                        </a:lnTo>
                        <a:lnTo>
                          <a:pt x="0" y="104"/>
                        </a:lnTo>
                      </a:path>
                    </a:pathLst>
                  </a:custGeom>
                  <a:solidFill>
                    <a:srgbClr val="603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48516" name="Freeform 508"/>
                  <p:cNvSpPr/>
                  <p:nvPr/>
                </p:nvSpPr>
                <p:spPr>
                  <a:xfrm>
                    <a:off x="3225" y="3362"/>
                    <a:ext cx="360" cy="25"/>
                  </a:xfrm>
                  <a:custGeom>
                    <a:avLst/>
                    <a:gdLst>
                      <a:gd name="txL" fmla="*/ 0 w 360"/>
                      <a:gd name="txT" fmla="*/ 0 h 25"/>
                      <a:gd name="txR" fmla="*/ 360 w 360"/>
                      <a:gd name="txB" fmla="*/ 25 h 25"/>
                    </a:gdLst>
                    <a:ahLst/>
                    <a:cxnLst>
                      <a:cxn ang="0">
                        <a:pos x="359" y="8"/>
                      </a:cxn>
                      <a:cxn ang="0">
                        <a:pos x="285" y="24"/>
                      </a:cxn>
                      <a:cxn ang="0">
                        <a:pos x="0" y="11"/>
                      </a:cxn>
                      <a:cxn ang="0">
                        <a:pos x="89" y="0"/>
                      </a:cxn>
                      <a:cxn ang="0">
                        <a:pos x="359" y="8"/>
                      </a:cxn>
                    </a:cxnLst>
                    <a:rect l="txL" t="txT" r="txR" b="txB"/>
                    <a:pathLst>
                      <a:path w="360" h="25">
                        <a:moveTo>
                          <a:pt x="359" y="8"/>
                        </a:moveTo>
                        <a:lnTo>
                          <a:pt x="285" y="24"/>
                        </a:lnTo>
                        <a:lnTo>
                          <a:pt x="0" y="11"/>
                        </a:lnTo>
                        <a:lnTo>
                          <a:pt x="89" y="0"/>
                        </a:lnTo>
                        <a:lnTo>
                          <a:pt x="359" y="8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dirty="0"/>
                  </a:p>
                </p:txBody>
              </p:sp>
            </p:grpSp>
            <p:sp>
              <p:nvSpPr>
                <p:cNvPr id="148506" name="Oval 509"/>
                <p:cNvSpPr/>
                <p:nvPr/>
              </p:nvSpPr>
              <p:spPr>
                <a:xfrm>
                  <a:off x="3472" y="3394"/>
                  <a:ext cx="14" cy="5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07" name="Oval 510"/>
                <p:cNvSpPr/>
                <p:nvPr/>
              </p:nvSpPr>
              <p:spPr>
                <a:xfrm>
                  <a:off x="3418" y="3392"/>
                  <a:ext cx="14" cy="5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08" name="Oval 511"/>
                <p:cNvSpPr/>
                <p:nvPr/>
              </p:nvSpPr>
              <p:spPr>
                <a:xfrm>
                  <a:off x="3357" y="3389"/>
                  <a:ext cx="14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09" name="Oval 512"/>
                <p:cNvSpPr/>
                <p:nvPr/>
              </p:nvSpPr>
              <p:spPr>
                <a:xfrm>
                  <a:off x="3302" y="3386"/>
                  <a:ext cx="14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10" name="Oval 513"/>
                <p:cNvSpPr/>
                <p:nvPr/>
              </p:nvSpPr>
              <p:spPr>
                <a:xfrm>
                  <a:off x="3255" y="3383"/>
                  <a:ext cx="14" cy="5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11" name="Oval 514"/>
                <p:cNvSpPr/>
                <p:nvPr/>
              </p:nvSpPr>
              <p:spPr>
                <a:xfrm>
                  <a:off x="3527" y="3391"/>
                  <a:ext cx="1" cy="8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12" name="Oval 515"/>
                <p:cNvSpPr/>
                <p:nvPr/>
              </p:nvSpPr>
              <p:spPr>
                <a:xfrm>
                  <a:off x="3555" y="3385"/>
                  <a:ext cx="1" cy="8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48513" name="Oval 516"/>
                <p:cNvSpPr/>
                <p:nvPr/>
              </p:nvSpPr>
              <p:spPr>
                <a:xfrm>
                  <a:off x="3572" y="3380"/>
                  <a:ext cx="6" cy="6"/>
                </a:xfrm>
                <a:prstGeom prst="ellipse">
                  <a:avLst/>
                </a:prstGeom>
                <a:solidFill>
                  <a:srgbClr val="201000"/>
                </a:solidFill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</p:grpSp>
      </p:grpSp>
      <p:sp>
        <p:nvSpPr>
          <p:cNvPr id="148492" name="AutoShape 517"/>
          <p:cNvSpPr/>
          <p:nvPr/>
        </p:nvSpPr>
        <p:spPr>
          <a:xfrm rot="5400000">
            <a:off x="6015038" y="288926"/>
            <a:ext cx="844550" cy="3160713"/>
          </a:xfrm>
          <a:prstGeom prst="cube">
            <a:avLst>
              <a:gd name="adj" fmla="val 18241"/>
            </a:avLst>
          </a:pr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rot="10800000" vert="eaVert" wrap="none" lIns="87312" tIns="44450" rIns="87312" bIns="44450" anchor="ctr"/>
          <a:lstStyle/>
          <a:p>
            <a:pPr algn="ctr" defTabSz="857250"/>
            <a:r>
              <a:rPr lang="zh-CN" altLang="en-US" sz="2800" dirty="0">
                <a:solidFill>
                  <a:schemeClr val="tx1"/>
                </a:solidFill>
              </a:rPr>
              <a:t>传统行业耐火材料</a:t>
            </a:r>
          </a:p>
          <a:p>
            <a:pPr algn="ctr" defTabSz="857250"/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148493" name="Rectangle 518"/>
          <p:cNvSpPr/>
          <p:nvPr/>
        </p:nvSpPr>
        <p:spPr>
          <a:xfrm>
            <a:off x="1473200" y="244475"/>
            <a:ext cx="6675438" cy="426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r>
              <a:rPr lang="zh-CN" altLang="en-US" sz="2800" dirty="0"/>
              <a:t>刚玉及氧化铝应用创新领域的认识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ldLvl="0" animBg="1"/>
      <p:bldP spid="148484" grpId="0" bldLvl="0" animBg="1"/>
      <p:bldP spid="148485" grpId="0" bldLvl="0" animBg="1"/>
      <p:bldP spid="148486" grpId="0" bldLvl="0" animBg="1"/>
      <p:bldP spid="148487" grpId="0" bldLvl="0" animBg="1"/>
      <p:bldP spid="148488" grpId="0" bldLvl="0" animBg="1"/>
      <p:bldP spid="148489" grpId="0" bldLvl="0" animBg="1"/>
      <p:bldP spid="148490" grpId="0" bldLvl="0" animBg="1"/>
      <p:bldP spid="148492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484314" y="236538"/>
            <a:ext cx="8537575" cy="660400"/>
          </a:xfrm>
        </p:spPr>
        <p:txBody>
          <a:bodyPr vert="horz" wrap="square" lIns="0" tIns="0" rIns="0" bIns="0" numCol="1" anchor="t" anchorCtr="0" compatLnSpc="1"/>
          <a:lstStyle/>
          <a:p>
            <a:pPr eaLnBrk="1" hangingPunct="1">
              <a:defRPr/>
            </a:pPr>
            <a:r>
              <a:rPr lang="zh-CN" altLang="en-US" sz="2800" dirty="0">
                <a:latin typeface="+mn-ea"/>
                <a:ea typeface="+mn-ea"/>
              </a:rPr>
              <a:t>刚玉的生存环境分析</a:t>
            </a:r>
            <a:endParaRPr lang="en-US" altLang="zh-CN" sz="2800" dirty="0">
              <a:latin typeface="+mn-ea"/>
              <a:ea typeface="+mn-ea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2794000" y="2133600"/>
            <a:ext cx="6686550" cy="3124200"/>
            <a:chOff x="960" y="1440"/>
            <a:chExt cx="3888" cy="1968"/>
          </a:xfrm>
        </p:grpSpPr>
        <p:sp>
          <p:nvSpPr>
            <p:cNvPr id="82955" name="Rectangle 22"/>
            <p:cNvSpPr>
              <a:spLocks noChangeArrowheads="1"/>
            </p:cNvSpPr>
            <p:nvPr/>
          </p:nvSpPr>
          <p:spPr bwMode="gray">
            <a:xfrm>
              <a:off x="960" y="1440"/>
              <a:ext cx="3888" cy="196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2903" name="Text Box 23"/>
            <p:cNvSpPr txBox="1">
              <a:spLocks noChangeArrowheads="1"/>
            </p:cNvSpPr>
            <p:nvPr/>
          </p:nvSpPr>
          <p:spPr bwMode="auto">
            <a:xfrm>
              <a:off x="1728" y="1584"/>
              <a:ext cx="2640" cy="4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国际疫情地缘政治环境（宏观环境）比如与澳大利亚无限期推迟商务谈判</a:t>
              </a: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3867150" y="3048000"/>
            <a:ext cx="4787900" cy="1600200"/>
            <a:chOff x="1584" y="2016"/>
            <a:chExt cx="2784" cy="1008"/>
          </a:xfrm>
        </p:grpSpPr>
        <p:sp>
          <p:nvSpPr>
            <p:cNvPr id="82953" name="Rectangle 21"/>
            <p:cNvSpPr>
              <a:spLocks noChangeArrowheads="1"/>
            </p:cNvSpPr>
            <p:nvPr/>
          </p:nvSpPr>
          <p:spPr bwMode="gray">
            <a:xfrm>
              <a:off x="1584" y="2016"/>
              <a:ext cx="2640" cy="100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2904" name="Text Box 24"/>
            <p:cNvSpPr txBox="1">
              <a:spLocks noChangeArrowheads="1"/>
            </p:cNvSpPr>
            <p:nvPr/>
          </p:nvSpPr>
          <p:spPr bwMode="auto">
            <a:xfrm>
              <a:off x="1728" y="2208"/>
              <a:ext cx="2640" cy="4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国内碳达峰、碳中和以及</a:t>
              </a:r>
              <a:r>
                <a:rPr lang="en-US" altLang="zh-CN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2022</a:t>
              </a: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冬奥会还有</a:t>
              </a:r>
              <a:r>
                <a:rPr lang="en-US" altLang="zh-CN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11</a:t>
              </a: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月份采暖季错峰生产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453255" y="4043045"/>
            <a:ext cx="3384550" cy="1493838"/>
            <a:chOff x="1920" y="2736"/>
            <a:chExt cx="1968" cy="941"/>
          </a:xfrm>
        </p:grpSpPr>
        <p:sp>
          <p:nvSpPr>
            <p:cNvPr id="82951" name="Rectangle 20"/>
            <p:cNvSpPr>
              <a:spLocks noChangeArrowheads="1"/>
            </p:cNvSpPr>
            <p:nvPr/>
          </p:nvSpPr>
          <p:spPr bwMode="gray">
            <a:xfrm>
              <a:off x="1920" y="2736"/>
              <a:ext cx="1968" cy="672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2905" name="Text Box 25"/>
            <p:cNvSpPr txBox="1">
              <a:spLocks noChangeArrowheads="1"/>
            </p:cNvSpPr>
            <p:nvPr/>
          </p:nvSpPr>
          <p:spPr bwMode="auto">
            <a:xfrm>
              <a:off x="2256" y="2928"/>
              <a:ext cx="1344" cy="7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企业自身经营销活动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  <a:sym typeface="+mn-ea"/>
                </a:rPr>
                <a:t>（微观环境）</a:t>
              </a:r>
              <a:endParaRPr lang="zh-CN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  <a:p>
              <a:pPr>
                <a:spcBef>
                  <a:spcPct val="50000"/>
                </a:spcBef>
                <a:defRPr/>
              </a:pPr>
              <a:endParaRPr lang="zh-CN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122909" name="Rectangle 29"/>
          <p:cNvSpPr>
            <a:spLocks noChangeArrowheads="1"/>
          </p:cNvSpPr>
          <p:nvPr/>
        </p:nvSpPr>
        <p:spPr bwMode="auto">
          <a:xfrm>
            <a:off x="4445000" y="5608789"/>
            <a:ext cx="367119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国内外环境对企业的作用</a:t>
            </a:r>
            <a:r>
              <a:rPr lang="zh-CN" altLang="en-US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Oval 2"/>
          <p:cNvSpPr/>
          <p:nvPr/>
        </p:nvSpPr>
        <p:spPr>
          <a:xfrm>
            <a:off x="3206750" y="2209800"/>
            <a:ext cx="5035550" cy="3886200"/>
          </a:xfrm>
          <a:prstGeom prst="ellipse">
            <a:avLst/>
          </a:prstGeom>
          <a:solidFill>
            <a:srgbClr val="008000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1530350" y="152400"/>
            <a:ext cx="84201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kumimoji="1"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目前国内材料短板</a:t>
            </a:r>
          </a:p>
        </p:txBody>
      </p:sp>
      <p:sp>
        <p:nvSpPr>
          <p:cNvPr id="138244" name="Oval 4"/>
          <p:cNvSpPr/>
          <p:nvPr/>
        </p:nvSpPr>
        <p:spPr>
          <a:xfrm>
            <a:off x="4692650" y="3429000"/>
            <a:ext cx="1981200" cy="1447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zh-CN" altLang="en-US" sz="2400" b="0" dirty="0">
                <a:solidFill>
                  <a:srgbClr val="333399"/>
                </a:solidFill>
                <a:latin typeface="黑体" pitchFamily="49" charset="-122"/>
                <a:ea typeface="黑体" pitchFamily="49" charset="-122"/>
              </a:rPr>
              <a:t>卡脖子问题</a:t>
            </a:r>
          </a:p>
        </p:txBody>
      </p:sp>
      <p:sp>
        <p:nvSpPr>
          <p:cNvPr id="138245" name="Line 5"/>
          <p:cNvSpPr/>
          <p:nvPr/>
        </p:nvSpPr>
        <p:spPr>
          <a:xfrm flipH="1">
            <a:off x="2876550" y="4114800"/>
            <a:ext cx="1816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246" name="Line 6"/>
          <p:cNvSpPr/>
          <p:nvPr/>
        </p:nvSpPr>
        <p:spPr>
          <a:xfrm flipH="1">
            <a:off x="6591300" y="4114800"/>
            <a:ext cx="1981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247" name="Line 7"/>
          <p:cNvSpPr/>
          <p:nvPr/>
        </p:nvSpPr>
        <p:spPr>
          <a:xfrm>
            <a:off x="5683250" y="2057400"/>
            <a:ext cx="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248" name="Line 8"/>
          <p:cNvSpPr/>
          <p:nvPr/>
        </p:nvSpPr>
        <p:spPr>
          <a:xfrm>
            <a:off x="5683250" y="4876800"/>
            <a:ext cx="0" cy="1676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249" name="Text Box 9"/>
          <p:cNvSpPr txBox="1"/>
          <p:nvPr/>
        </p:nvSpPr>
        <p:spPr>
          <a:xfrm>
            <a:off x="3702050" y="2895600"/>
            <a:ext cx="1981200" cy="792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rgbClr val="FF0000"/>
                </a:solidFill>
                <a:latin typeface="Times New Roman" pitchFamily="18" charset="0"/>
              </a:rPr>
              <a:t>牙齿抛光机用轴承 </a:t>
            </a:r>
            <a:r>
              <a:rPr lang="zh-CN" altLang="en-US" sz="240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138250" name="Text Box 10"/>
          <p:cNvSpPr txBox="1"/>
          <p:nvPr/>
        </p:nvSpPr>
        <p:spPr>
          <a:xfrm>
            <a:off x="5699760" y="2936875"/>
            <a:ext cx="206502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rgbClr val="00B0F0"/>
                </a:solidFill>
                <a:latin typeface="Times New Roman" pitchFamily="18" charset="0"/>
              </a:rPr>
              <a:t>手术刀用钢材</a:t>
            </a:r>
            <a:r>
              <a:rPr lang="zh-CN" altLang="en-US" sz="24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8251" name="Text Box 11"/>
          <p:cNvSpPr txBox="1"/>
          <p:nvPr/>
        </p:nvSpPr>
        <p:spPr>
          <a:xfrm>
            <a:off x="5915026" y="4788535"/>
            <a:ext cx="2005965" cy="42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航空航天材料    </a:t>
            </a:r>
          </a:p>
        </p:txBody>
      </p:sp>
      <p:sp>
        <p:nvSpPr>
          <p:cNvPr id="138252" name="Text Box 12"/>
          <p:cNvSpPr txBox="1"/>
          <p:nvPr/>
        </p:nvSpPr>
        <p:spPr>
          <a:xfrm>
            <a:off x="3463290" y="4788535"/>
            <a:ext cx="2244090" cy="42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rgbClr val="7030A0"/>
                </a:solidFill>
                <a:latin typeface="Times New Roman" pitchFamily="18" charset="0"/>
              </a:rPr>
              <a:t>汽车锂电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</a:rPr>
              <a:t>&amp;</a:t>
            </a:r>
            <a:r>
              <a:rPr lang="zh-CN" altLang="en-US" sz="2200" dirty="0">
                <a:solidFill>
                  <a:srgbClr val="7030A0"/>
                </a:solidFill>
                <a:latin typeface="Times New Roman" pitchFamily="18" charset="0"/>
              </a:rPr>
              <a:t>氢能</a:t>
            </a:r>
          </a:p>
        </p:txBody>
      </p:sp>
      <p:sp>
        <p:nvSpPr>
          <p:cNvPr id="138253" name="Text Box 13"/>
          <p:cNvSpPr txBox="1"/>
          <p:nvPr/>
        </p:nvSpPr>
        <p:spPr>
          <a:xfrm>
            <a:off x="8159750" y="4191000"/>
            <a:ext cx="2262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</a:rPr>
              <a:t>创新</a:t>
            </a:r>
          </a:p>
        </p:txBody>
      </p:sp>
      <p:sp>
        <p:nvSpPr>
          <p:cNvPr id="138254" name="Text Box 14"/>
          <p:cNvSpPr txBox="1"/>
          <p:nvPr/>
        </p:nvSpPr>
        <p:spPr>
          <a:xfrm>
            <a:off x="5848350" y="1752600"/>
            <a:ext cx="2262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</a:rPr>
              <a:t>技术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1562101" y="254000"/>
            <a:ext cx="8537575" cy="660400"/>
          </a:xfrm>
        </p:spPr>
        <p:txBody>
          <a:bodyPr vert="horz" wrap="square" lIns="0" tIns="0" rIns="0" bIns="0" anchor="t"/>
          <a:lstStyle/>
          <a:p>
            <a:r>
              <a:rPr lang="zh-CN" altLang="en-US" sz="3200" dirty="0">
                <a:solidFill>
                  <a:srgbClr val="00B050"/>
                </a:solidFill>
                <a:sym typeface="+mn-ea"/>
              </a:rPr>
              <a:t>企业需要</a:t>
            </a:r>
            <a:r>
              <a:rPr lang="zh-CN" altLang="en-US" sz="3200" dirty="0">
                <a:solidFill>
                  <a:srgbClr val="00B050"/>
                </a:solidFill>
              </a:rPr>
              <a:t>研、产、销一体化的发展思路</a:t>
            </a:r>
          </a:p>
        </p:txBody>
      </p:sp>
      <p:grpSp>
        <p:nvGrpSpPr>
          <p:cNvPr id="103427" name="Group 9"/>
          <p:cNvGrpSpPr/>
          <p:nvPr/>
        </p:nvGrpSpPr>
        <p:grpSpPr>
          <a:xfrm>
            <a:off x="2540000" y="1489075"/>
            <a:ext cx="7716838" cy="4625868"/>
            <a:chOff x="1147" y="1344"/>
            <a:chExt cx="3774" cy="2300"/>
          </a:xfrm>
        </p:grpSpPr>
        <p:sp>
          <p:nvSpPr>
            <p:cNvPr id="103428" name="Oval 3"/>
            <p:cNvSpPr/>
            <p:nvPr/>
          </p:nvSpPr>
          <p:spPr>
            <a:xfrm>
              <a:off x="1147" y="1661"/>
              <a:ext cx="1736" cy="1678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bg1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New Baskerville"/>
                  <a:ea typeface="黑体" pitchFamily="49" charset="-122"/>
                </a:rPr>
                <a:t>一体化协同</a:t>
              </a:r>
            </a:p>
          </p:txBody>
        </p:sp>
        <p:sp>
          <p:nvSpPr>
            <p:cNvPr id="103429" name="Oval 4"/>
            <p:cNvSpPr/>
            <p:nvPr/>
          </p:nvSpPr>
          <p:spPr>
            <a:xfrm>
              <a:off x="1469" y="2876"/>
              <a:ext cx="816" cy="7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rgbClr val="FFFF00"/>
                  </a:solidFill>
                  <a:latin typeface="New Baskerville"/>
                  <a:ea typeface="黑体" pitchFamily="49" charset="-122"/>
                </a:rPr>
                <a:t>生产精细化</a:t>
              </a:r>
            </a:p>
            <a:p>
              <a:pPr algn="ctr"/>
              <a:r>
                <a:rPr lang="zh-CN" altLang="en-US" sz="1600" dirty="0">
                  <a:solidFill>
                    <a:srgbClr val="FFFF00"/>
                  </a:solidFill>
                  <a:latin typeface="New Baskerville"/>
                  <a:ea typeface="黑体" pitchFamily="49" charset="-122"/>
                </a:rPr>
                <a:t>匠人精神</a:t>
              </a:r>
            </a:p>
          </p:txBody>
        </p:sp>
        <p:sp>
          <p:nvSpPr>
            <p:cNvPr id="103430" name="Oval 5"/>
            <p:cNvSpPr/>
            <p:nvPr/>
          </p:nvSpPr>
          <p:spPr>
            <a:xfrm>
              <a:off x="1465" y="1344"/>
              <a:ext cx="816" cy="7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rgbClr val="7030A0"/>
                  </a:solidFill>
                  <a:latin typeface="New Baskerville"/>
                  <a:ea typeface="黑体" pitchFamily="49" charset="-122"/>
                </a:rPr>
                <a:t>研发</a:t>
              </a:r>
            </a:p>
            <a:p>
              <a:pPr algn="ctr"/>
              <a:r>
                <a:rPr lang="zh-CN" altLang="en-US" sz="1600" dirty="0">
                  <a:solidFill>
                    <a:srgbClr val="7030A0"/>
                  </a:solidFill>
                  <a:latin typeface="New Baskerville"/>
                  <a:ea typeface="黑体" pitchFamily="49" charset="-122"/>
                </a:rPr>
                <a:t>解决卡脖子问题</a:t>
              </a:r>
            </a:p>
          </p:txBody>
        </p:sp>
        <p:sp>
          <p:nvSpPr>
            <p:cNvPr id="103431" name="Oval 6"/>
            <p:cNvSpPr/>
            <p:nvPr/>
          </p:nvSpPr>
          <p:spPr>
            <a:xfrm>
              <a:off x="2709" y="2108"/>
              <a:ext cx="816" cy="76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New Baskerville"/>
                  <a:ea typeface="黑体" pitchFamily="49" charset="-122"/>
                </a:rPr>
                <a:t>营销</a:t>
              </a:r>
            </a:p>
            <a:p>
              <a:pPr algn="ctr"/>
              <a:r>
                <a:rPr lang="zh-CN" altLang="en-US" sz="1600" dirty="0">
                  <a:solidFill>
                    <a:schemeClr val="tx1"/>
                  </a:solidFill>
                  <a:latin typeface="New Baskerville"/>
                  <a:ea typeface="黑体" pitchFamily="49" charset="-122"/>
                </a:rPr>
                <a:t>提升国际竞争</a:t>
              </a:r>
            </a:p>
          </p:txBody>
        </p:sp>
        <p:sp>
          <p:nvSpPr>
            <p:cNvPr id="103432" name="Oval 7"/>
            <p:cNvSpPr/>
            <p:nvPr/>
          </p:nvSpPr>
          <p:spPr>
            <a:xfrm>
              <a:off x="4153" y="2140"/>
              <a:ext cx="768" cy="720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Tahoma" pitchFamily="34" charset="0"/>
                  <a:ea typeface="黑体" pitchFamily="49" charset="-122"/>
                </a:rPr>
                <a:t>百年老店</a:t>
              </a:r>
            </a:p>
          </p:txBody>
        </p:sp>
        <p:sp>
          <p:nvSpPr>
            <p:cNvPr id="103433" name="AutoShape 8"/>
            <p:cNvSpPr/>
            <p:nvPr/>
          </p:nvSpPr>
          <p:spPr>
            <a:xfrm>
              <a:off x="3625" y="2296"/>
              <a:ext cx="480" cy="407"/>
            </a:xfrm>
            <a:prstGeom prst="rightArrow">
              <a:avLst>
                <a:gd name="adj1" fmla="val 50000"/>
                <a:gd name="adj2" fmla="val 29484"/>
              </a:avLst>
            </a:prstGeom>
            <a:solidFill>
              <a:srgbClr val="0000FF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95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400175" y="161926"/>
            <a:ext cx="8915400" cy="809625"/>
          </a:xfrm>
        </p:spPr>
        <p:txBody>
          <a:bodyPr vert="horz" wrap="square" lIns="0" tIns="0" rIns="0" bIns="0" anchor="t"/>
          <a:lstStyle/>
          <a:p>
            <a:pPr eaLnBrk="1" hangingPunct="1"/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原料分类模型</a:t>
            </a:r>
          </a:p>
        </p:txBody>
      </p:sp>
      <p:sp>
        <p:nvSpPr>
          <p:cNvPr id="77827" name="未知"/>
          <p:cNvSpPr/>
          <p:nvPr/>
        </p:nvSpPr>
        <p:spPr>
          <a:xfrm>
            <a:off x="1474788" y="4867276"/>
            <a:ext cx="5364162" cy="1000125"/>
          </a:xfrm>
          <a:custGeom>
            <a:avLst/>
            <a:gdLst>
              <a:gd name="txL" fmla="*/ 0 w 3354"/>
              <a:gd name="txT" fmla="*/ 0 h 726"/>
              <a:gd name="txR" fmla="*/ 3354 w 3354"/>
              <a:gd name="txB" fmla="*/ 726 h 72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3354" h="726">
                <a:moveTo>
                  <a:pt x="0" y="725"/>
                </a:moveTo>
                <a:lnTo>
                  <a:pt x="3353" y="725"/>
                </a:lnTo>
                <a:lnTo>
                  <a:pt x="2844" y="0"/>
                </a:lnTo>
                <a:lnTo>
                  <a:pt x="499" y="0"/>
                </a:lnTo>
                <a:lnTo>
                  <a:pt x="0" y="725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77828" name="未知"/>
          <p:cNvSpPr/>
          <p:nvPr/>
        </p:nvSpPr>
        <p:spPr>
          <a:xfrm>
            <a:off x="2495868" y="3704591"/>
            <a:ext cx="3486150" cy="1020763"/>
          </a:xfrm>
          <a:custGeom>
            <a:avLst/>
            <a:gdLst>
              <a:gd name="txL" fmla="*/ 0 w 2179"/>
              <a:gd name="txT" fmla="*/ 0 h 741"/>
              <a:gd name="txR" fmla="*/ 2179 w 2179"/>
              <a:gd name="txB" fmla="*/ 741 h 741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2179" h="741">
                <a:moveTo>
                  <a:pt x="0" y="740"/>
                </a:moveTo>
                <a:lnTo>
                  <a:pt x="2178" y="740"/>
                </a:lnTo>
                <a:lnTo>
                  <a:pt x="1672" y="0"/>
                </a:lnTo>
                <a:lnTo>
                  <a:pt x="505" y="0"/>
                </a:lnTo>
                <a:lnTo>
                  <a:pt x="0" y="74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77829" name="未知"/>
          <p:cNvSpPr/>
          <p:nvPr/>
        </p:nvSpPr>
        <p:spPr>
          <a:xfrm>
            <a:off x="3468689" y="2514601"/>
            <a:ext cx="1614487" cy="1012825"/>
          </a:xfrm>
          <a:custGeom>
            <a:avLst/>
            <a:gdLst>
              <a:gd name="txL" fmla="*/ 0 w 1011"/>
              <a:gd name="txT" fmla="*/ 0 h 735"/>
              <a:gd name="txR" fmla="*/ 1011 w 1011"/>
              <a:gd name="txB" fmla="*/ 735 h 73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txL" t="txT" r="txR" b="txB"/>
            <a:pathLst>
              <a:path w="1011" h="735">
                <a:moveTo>
                  <a:pt x="0" y="734"/>
                </a:moveTo>
                <a:lnTo>
                  <a:pt x="1010" y="734"/>
                </a:lnTo>
                <a:lnTo>
                  <a:pt x="505" y="0"/>
                </a:lnTo>
                <a:lnTo>
                  <a:pt x="0" y="734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77830" name="Rectangle 6"/>
          <p:cNvSpPr/>
          <p:nvPr/>
        </p:nvSpPr>
        <p:spPr>
          <a:xfrm>
            <a:off x="3398838" y="4113213"/>
            <a:ext cx="18669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defTabSz="762000"/>
            <a:r>
              <a:rPr lang="zh-CN" altLang="en-US" sz="2000" dirty="0">
                <a:solidFill>
                  <a:srgbClr val="0070C0"/>
                </a:solidFill>
                <a:ea typeface="黑体" pitchFamily="49" charset="-122"/>
              </a:rPr>
              <a:t>氧化铝</a:t>
            </a:r>
          </a:p>
        </p:txBody>
      </p:sp>
      <p:sp>
        <p:nvSpPr>
          <p:cNvPr id="77831" name="Rectangle 7"/>
          <p:cNvSpPr/>
          <p:nvPr/>
        </p:nvSpPr>
        <p:spPr>
          <a:xfrm>
            <a:off x="3833813" y="3008313"/>
            <a:ext cx="9906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defTabSz="762000"/>
            <a:r>
              <a:rPr lang="zh-CN" altLang="en-US" sz="2000" dirty="0">
                <a:solidFill>
                  <a:srgbClr val="FF0000"/>
                </a:solidFill>
                <a:ea typeface="黑体" pitchFamily="49" charset="-122"/>
              </a:rPr>
              <a:t>刚玉</a:t>
            </a:r>
          </a:p>
        </p:txBody>
      </p:sp>
      <p:sp>
        <p:nvSpPr>
          <p:cNvPr id="77832" name="Rectangle 8"/>
          <p:cNvSpPr/>
          <p:nvPr/>
        </p:nvSpPr>
        <p:spPr>
          <a:xfrm>
            <a:off x="2547938" y="5227638"/>
            <a:ext cx="3568700" cy="304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/>
          <a:p>
            <a:pPr defTabSz="762000"/>
            <a:r>
              <a:rPr lang="zh-CN" altLang="en-US" sz="2000" dirty="0">
                <a:solidFill>
                  <a:srgbClr val="FFAA00"/>
                </a:solidFill>
                <a:ea typeface="黑体" pitchFamily="49" charset="-122"/>
              </a:rPr>
              <a:t>铝矾土</a:t>
            </a:r>
          </a:p>
        </p:txBody>
      </p:sp>
      <p:sp>
        <p:nvSpPr>
          <p:cNvPr id="77833" name="Line 9"/>
          <p:cNvSpPr/>
          <p:nvPr/>
        </p:nvSpPr>
        <p:spPr>
          <a:xfrm flipV="1">
            <a:off x="4775200" y="2819400"/>
            <a:ext cx="74295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7834" name="Line 10"/>
          <p:cNvSpPr/>
          <p:nvPr/>
        </p:nvSpPr>
        <p:spPr>
          <a:xfrm flipV="1">
            <a:off x="5435600" y="3886200"/>
            <a:ext cx="8255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7835" name="Line 11"/>
          <p:cNvSpPr/>
          <p:nvPr/>
        </p:nvSpPr>
        <p:spPr>
          <a:xfrm flipV="1">
            <a:off x="6342064" y="5181600"/>
            <a:ext cx="827087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7836" name="Text Box 12"/>
          <p:cNvSpPr txBox="1"/>
          <p:nvPr/>
        </p:nvSpPr>
        <p:spPr>
          <a:xfrm>
            <a:off x="7163753" y="4691380"/>
            <a:ext cx="3802644" cy="178510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AA00"/>
                </a:solidFill>
                <a:latin typeface="黑体" pitchFamily="49" charset="-122"/>
                <a:ea typeface="黑体" pitchFamily="49" charset="-122"/>
              </a:rPr>
              <a:t>第一层：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AA00"/>
                </a:solidFill>
                <a:latin typeface="黑体" pitchFamily="49" charset="-122"/>
                <a:ea typeface="黑体" pitchFamily="49" charset="-122"/>
              </a:rPr>
              <a:t>原料级（冶炼用原材料）     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AA00"/>
                </a:solidFill>
                <a:latin typeface="黑体" pitchFamily="49" charset="-122"/>
                <a:ea typeface="黑体" pitchFamily="49" charset="-122"/>
              </a:rPr>
              <a:t>耐火级（耐火材料）</a:t>
            </a:r>
          </a:p>
          <a:p>
            <a:endParaRPr lang="zh-CN" altLang="en-US" sz="2000" dirty="0">
              <a:solidFill>
                <a:srgbClr val="FFAA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837" name="Text Box 13"/>
          <p:cNvSpPr txBox="1"/>
          <p:nvPr/>
        </p:nvSpPr>
        <p:spPr>
          <a:xfrm>
            <a:off x="6313488" y="3581400"/>
            <a:ext cx="4576894" cy="94352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第二层：原料级（冶金级、非冶金级）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   阿尔法氧化铝（耐火级、抛光）</a:t>
            </a:r>
          </a:p>
        </p:txBody>
      </p:sp>
      <p:sp>
        <p:nvSpPr>
          <p:cNvPr id="77838" name="Text Box 14"/>
          <p:cNvSpPr txBox="1"/>
          <p:nvPr/>
        </p:nvSpPr>
        <p:spPr>
          <a:xfrm>
            <a:off x="5512753" y="1372235"/>
            <a:ext cx="5173662" cy="2103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第三层：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电熔白刚玉、煅烧（板状）刚玉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棕刚玉、亚白刚玉、致密刚玉、单晶刚玉、微晶刚玉、半脆刚玉等</a:t>
            </a:r>
          </a:p>
        </p:txBody>
      </p:sp>
    </p:spTree>
  </p:cSld>
  <p:clrMapOvr>
    <a:masterClrMapping/>
  </p:clrMapOvr>
  <p:transition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 bwMode="auto">
          <a:xfrm>
            <a:off x="1518290" y="171614"/>
            <a:ext cx="5760640" cy="571500"/>
          </a:xfrm>
          <a:prstGeom prst="rect">
            <a:avLst/>
          </a:prstGeom>
          <a:noFill/>
          <a:ln>
            <a:solidFill>
              <a:srgbClr val="00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2075" tIns="46038" rIns="92075" bIns="46038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35238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00B050"/>
                </a:solidFill>
              </a:rPr>
              <a:t>铝矾土储量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4485" r="4391" b="5534"/>
          <a:stretch>
            <a:fillRect/>
          </a:stretch>
        </p:blipFill>
        <p:spPr bwMode="auto">
          <a:xfrm>
            <a:off x="3791744" y="2780928"/>
            <a:ext cx="4680520" cy="35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4"/>
          <p:cNvSpPr txBox="1"/>
          <p:nvPr/>
        </p:nvSpPr>
        <p:spPr bwMode="auto">
          <a:xfrm>
            <a:off x="1919537" y="1628801"/>
            <a:ext cx="8535987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铝矾土，</a:t>
            </a:r>
            <a:r>
              <a:rPr lang="en-US" altLang="zh-CN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48.5</a:t>
            </a:r>
            <a:r>
              <a:rPr lang="zh-CN" altLang="en-US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亿吨，占世界总储量</a:t>
            </a:r>
            <a:r>
              <a:rPr lang="en-US" altLang="zh-CN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3.5%</a:t>
            </a:r>
            <a:r>
              <a:rPr lang="zh-CN" altLang="en-US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，世界人均水平的</a:t>
            </a:r>
            <a:r>
              <a:rPr lang="en-US" altLang="zh-CN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7.3%，</a:t>
            </a:r>
            <a:r>
              <a:rPr lang="zh-CN" altLang="en-US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每年开采量占世界总开采量的 </a:t>
            </a:r>
            <a:r>
              <a:rPr lang="en-US" altLang="zh-CN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8%</a:t>
            </a:r>
            <a:r>
              <a:rPr lang="zh-CN" altLang="en-US" sz="24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。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/>
          <p:nvPr/>
        </p:nvSpPr>
        <p:spPr>
          <a:xfrm>
            <a:off x="2453543" y="227100"/>
            <a:ext cx="22717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铝土矿的用途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97104" y="1270993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886709" y="323416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694285"/>
            <a:ext cx="4231592" cy="461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椭圆 9"/>
          <p:cNvSpPr/>
          <p:nvPr/>
        </p:nvSpPr>
        <p:spPr bwMode="auto">
          <a:xfrm>
            <a:off x="7824192" y="3212977"/>
            <a:ext cx="1080120" cy="360007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spcBef>
                <a:spcPct val="50000"/>
              </a:spcBef>
            </a:pPr>
            <a:endParaRPr lang="zh-CN" altLang="en-US" sz="1800" b="0" i="1" dirty="0">
              <a:solidFill>
                <a:srgbClr val="0033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752184" y="1556793"/>
            <a:ext cx="1224136" cy="576063"/>
          </a:xfrm>
          <a:prstGeom prst="rect">
            <a:avLst/>
          </a:prstGeom>
          <a:noFill/>
          <a:ln>
            <a:prstDash val="sysDash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spcBef>
                <a:spcPct val="50000"/>
              </a:spcBef>
            </a:pPr>
            <a:endParaRPr lang="zh-CN" altLang="en-US" sz="1800" b="0" i="1">
              <a:solidFill>
                <a:srgbClr val="003399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l="23585" r="22954" b="10735"/>
          <a:stretch>
            <a:fillRect/>
          </a:stretch>
        </p:blipFill>
        <p:spPr>
          <a:xfrm>
            <a:off x="1743266" y="1391687"/>
            <a:ext cx="3088844" cy="309799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33777" y="4722587"/>
            <a:ext cx="3265088" cy="10058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0" dirty="0">
                <a:latin typeface="黑体" pitchFamily="49" charset="-122"/>
                <a:ea typeface="黑体" pitchFamily="49" charset="-122"/>
              </a:rPr>
              <a:t>8%</a:t>
            </a:r>
            <a:r>
              <a:rPr lang="zh-CN" altLang="en-US" sz="2000" b="0" dirty="0">
                <a:latin typeface="黑体" pitchFamily="49" charset="-122"/>
                <a:ea typeface="黑体" pitchFamily="49" charset="-122"/>
              </a:rPr>
              <a:t>的其它材料：</a:t>
            </a:r>
            <a:endParaRPr lang="en-US" altLang="zh-CN" sz="2000" b="0" dirty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zh-CN" altLang="zh-CN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rPr>
              <a:t>耐火材料、</a:t>
            </a:r>
            <a:r>
              <a:rPr lang="zh-CN" altLang="zh-CN" sz="20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研磨材料</a:t>
            </a:r>
            <a:endParaRPr lang="en-US" altLang="zh-CN" sz="2000" b="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algn="l"/>
            <a:r>
              <a:rPr lang="zh-CN" altLang="zh-CN" sz="2000" b="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陶瓷及化工等工业原料</a:t>
            </a:r>
            <a:endParaRPr lang="zh-CN" altLang="en-US" sz="2000" b="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903219" y="273886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2379883" y="227099"/>
            <a:ext cx="46330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铝行业对铝土矿的要求（拜耳法）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0084" y="3744773"/>
            <a:ext cx="8440373" cy="65364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含硅矿物如石英（</a:t>
            </a: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低于</a:t>
            </a:r>
            <a:r>
              <a:rPr lang="en-US" altLang="zh-CN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150</a:t>
            </a:r>
            <a:r>
              <a:rPr lang="en-US" altLang="zh-CN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o</a:t>
            </a:r>
            <a:r>
              <a:rPr lang="en-US" altLang="zh-CN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）</a:t>
            </a: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、高岭石（</a:t>
            </a:r>
            <a:r>
              <a:rPr lang="en-US" altLang="zh-CN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en-US" altLang="zh-CN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o</a:t>
            </a:r>
            <a:r>
              <a:rPr lang="en-US" altLang="zh-CN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）</a:t>
            </a:r>
            <a:r>
              <a:rPr lang="zh-CN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、蛋白石</a:t>
            </a:r>
            <a:r>
              <a:rPr lang="zh-CN" altLang="en-US" dirty="0"/>
              <a:t>均会与苛性碱反应生成硅酸钠，硅酸钠与铝酸钠反应生成溶解度小的水合铝硅酸钠沉淀，造成</a:t>
            </a:r>
            <a:r>
              <a:rPr lang="en-US" altLang="zh-CN" dirty="0"/>
              <a:t>Al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en-US" altLang="zh-CN" baseline="-25000" dirty="0"/>
              <a:t>3</a:t>
            </a:r>
            <a:r>
              <a:rPr lang="zh-CN" altLang="en-US" dirty="0"/>
              <a:t>和</a:t>
            </a:r>
            <a:r>
              <a:rPr lang="en-US" altLang="zh-CN" dirty="0"/>
              <a:t>Na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  <a:r>
              <a:rPr lang="zh-CN" altLang="en-US" dirty="0"/>
              <a:t>的损失。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901768" y="4754476"/>
            <a:ext cx="7416824" cy="762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Al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O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.2SiO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.2H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O+6NaOH+aq → 2NaAlO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+2Na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SiO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+aq</a:t>
            </a:r>
            <a:endParaRPr lang="zh-CN" altLang="en-US" sz="2200" dirty="0"/>
          </a:p>
        </p:txBody>
      </p:sp>
      <p:sp>
        <p:nvSpPr>
          <p:cNvPr id="32" name="文本框 31"/>
          <p:cNvSpPr txBox="1"/>
          <p:nvPr/>
        </p:nvSpPr>
        <p:spPr>
          <a:xfrm rot="10800000" flipV="1">
            <a:off x="1791335" y="5989955"/>
            <a:ext cx="8811260" cy="426720"/>
          </a:xfrm>
          <a:prstGeom prst="rect">
            <a:avLst/>
          </a:prstGeom>
          <a:noFill/>
          <a:ln w="25400">
            <a:solidFill>
              <a:srgbClr val="008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/>
              <a:t>2Na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AlO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+2Na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SiO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+aq→</a:t>
            </a:r>
            <a:r>
              <a:rPr lang="en-US" altLang="zh-CN" sz="2200" dirty="0">
                <a:solidFill>
                  <a:srgbClr val="FF0000"/>
                </a:solidFill>
              </a:rPr>
              <a:t>Na</a:t>
            </a:r>
            <a:r>
              <a:rPr lang="en-US" altLang="zh-CN" sz="22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200" dirty="0">
                <a:solidFill>
                  <a:srgbClr val="FF0000"/>
                </a:solidFill>
              </a:rPr>
              <a:t>O.Al</a:t>
            </a:r>
            <a:r>
              <a:rPr lang="en-US" altLang="zh-CN" sz="22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200" dirty="0">
                <a:solidFill>
                  <a:srgbClr val="FF0000"/>
                </a:solidFill>
              </a:rPr>
              <a:t>O</a:t>
            </a:r>
            <a:r>
              <a:rPr lang="en-US" altLang="zh-CN" sz="2200" baseline="-25000" dirty="0">
                <a:solidFill>
                  <a:srgbClr val="FF0000"/>
                </a:solidFill>
              </a:rPr>
              <a:t>3</a:t>
            </a:r>
            <a:r>
              <a:rPr lang="en-US" altLang="zh-CN" sz="2200" dirty="0">
                <a:solidFill>
                  <a:srgbClr val="FF0000"/>
                </a:solidFill>
              </a:rPr>
              <a:t>.1.7SiO</a:t>
            </a:r>
            <a:r>
              <a:rPr lang="en-US" altLang="zh-CN" sz="22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200" dirty="0">
                <a:solidFill>
                  <a:srgbClr val="FF0000"/>
                </a:solidFill>
              </a:rPr>
              <a:t>.nH</a:t>
            </a:r>
            <a:r>
              <a:rPr lang="en-US" altLang="zh-CN" sz="22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200" dirty="0">
                <a:solidFill>
                  <a:srgbClr val="FF0000"/>
                </a:solidFill>
              </a:rPr>
              <a:t>O</a:t>
            </a:r>
            <a:r>
              <a:rPr lang="en-US" altLang="zh-CN" sz="2200" dirty="0"/>
              <a:t>+4NaOH+aq</a:t>
            </a:r>
            <a:endParaRPr lang="zh-CN" altLang="en-US" sz="2200" dirty="0"/>
          </a:p>
        </p:txBody>
      </p:sp>
      <p:graphicFrame>
        <p:nvGraphicFramePr>
          <p:cNvPr id="13" name="表格 13"/>
          <p:cNvGraphicFramePr>
            <a:graphicFrameLocks noGrp="1"/>
          </p:cNvGraphicFramePr>
          <p:nvPr/>
        </p:nvGraphicFramePr>
        <p:xfrm>
          <a:off x="1927983" y="1268760"/>
          <a:ext cx="820039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三水铝石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一水软铝石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一水硬铝石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溶出的温度，</a:t>
                      </a:r>
                      <a:r>
                        <a:rPr lang="en-US" altLang="zh-CN" baseline="30000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altLang="zh-CN" dirty="0" err="1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lang="zh-CN" altLang="en-US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140~145</a:t>
                      </a:r>
                    </a:p>
                  </a:txBody>
                  <a:tcPr>
                    <a:solidFill>
                      <a:srgbClr val="FC9B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200~240 </a:t>
                      </a:r>
                      <a:r>
                        <a:rPr lang="en-US" altLang="zh-CN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(235</a:t>
                      </a:r>
                      <a:r>
                        <a:rPr lang="en-US" altLang="zh-CN" b="1" baseline="3000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altLang="zh-CN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C,15min)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220~260(300</a:t>
                      </a:r>
                      <a:r>
                        <a:rPr lang="en-US" altLang="zh-CN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C,30min)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溶出压力，</a:t>
                      </a:r>
                      <a:r>
                        <a:rPr lang="en-US" altLang="zh-CN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kg/cm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zh-CN" altLang="en-US" baseline="3000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C9B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12~34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28~34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溶出碱浓度，</a:t>
                      </a:r>
                      <a:r>
                        <a:rPr lang="en-US" altLang="zh-CN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g/L</a:t>
                      </a:r>
                      <a:endParaRPr lang="zh-CN" altLang="en-US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120~140</a:t>
                      </a:r>
                    </a:p>
                  </a:txBody>
                  <a:tcPr>
                    <a:solidFill>
                      <a:srgbClr val="FC9B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140~240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250~280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溶出后液苛性比</a:t>
                      </a:r>
                      <a:r>
                        <a:rPr lang="en-US" altLang="zh-CN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(α)</a:t>
                      </a:r>
                      <a:endParaRPr lang="zh-CN" altLang="en-US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1.50~1.65</a:t>
                      </a:r>
                    </a:p>
                  </a:txBody>
                  <a:tcPr>
                    <a:solidFill>
                      <a:srgbClr val="FC9B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1.50~1.75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1.65~1.71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zh-CN" altLang="en-US" dirty="0"/>
                        <a:t>注：括号内为美铝公司数据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504564" y="257376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310158" y="243609"/>
            <a:ext cx="36936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A/S</a:t>
            </a: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对处理铝土矿工艺区别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97104" y="1270993"/>
            <a:ext cx="8636004" cy="0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77117">
                  <a:srgbClr val="92D050"/>
                </a:gs>
                <a:gs pos="50000">
                  <a:schemeClr val="accent5"/>
                </a:gs>
                <a:gs pos="100000">
                  <a:schemeClr val="accent3"/>
                </a:gs>
              </a:gsLst>
              <a:lin ang="1080000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95" y="1628801"/>
            <a:ext cx="7609942" cy="431784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75521" y="1319628"/>
            <a:ext cx="4464495" cy="2505893"/>
            <a:chOff x="323528" y="908720"/>
            <a:chExt cx="5116017" cy="30243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908720"/>
              <a:ext cx="5116017" cy="3024336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36508" y="3581088"/>
              <a:ext cx="315080" cy="34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FF0000"/>
                  </a:solidFill>
                </a:rPr>
                <a:t>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9977" y="3508911"/>
              <a:ext cx="315080" cy="34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FF0000"/>
                  </a:solidFill>
                </a:rPr>
                <a:t>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20421" y="3506118"/>
              <a:ext cx="315080" cy="34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FF0000"/>
                  </a:solidFill>
                </a:rPr>
                <a:t>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5988" y="3508234"/>
              <a:ext cx="315080" cy="34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FF0000"/>
                  </a:solidFill>
                </a:rPr>
                <a:t>5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76673" y="3511461"/>
              <a:ext cx="315080" cy="349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FF0000"/>
                  </a:solidFill>
                </a:rPr>
                <a:t>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983924"/>
            <a:ext cx="4617654" cy="26642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07" y="1319627"/>
            <a:ext cx="4092397" cy="245816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59658" y="2183723"/>
            <a:ext cx="2329180" cy="303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铝土矿资源占比及</a:t>
            </a:r>
            <a:r>
              <a:rPr lang="zh-CN" altLang="en-US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主要进口国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9287380" y="1391635"/>
            <a:ext cx="873907" cy="576064"/>
          </a:xfrm>
          <a:prstGeom prst="straightConnector1">
            <a:avLst/>
          </a:prstGeom>
          <a:ln>
            <a:prstDash val="lgDashDotDot"/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卷形: 水平 23"/>
          <p:cNvSpPr/>
          <p:nvPr/>
        </p:nvSpPr>
        <p:spPr bwMode="auto">
          <a:xfrm>
            <a:off x="7104113" y="959587"/>
            <a:ext cx="2138503" cy="576064"/>
          </a:xfrm>
          <a:prstGeom prst="horizontalScroll">
            <a:avLst/>
          </a:prstGeom>
          <a:solidFill>
            <a:srgbClr val="CCFFCC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dirty="0"/>
              <a:t>1982</a:t>
            </a:r>
            <a:r>
              <a:rPr lang="zh-CN" altLang="en-US" dirty="0"/>
              <a:t>年进口</a:t>
            </a:r>
            <a:r>
              <a:rPr lang="en-US" altLang="zh-CN" dirty="0"/>
              <a:t>50</a:t>
            </a:r>
            <a:r>
              <a:rPr lang="zh-CN" altLang="en-US" dirty="0"/>
              <a:t>万吨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22601" y="4797152"/>
            <a:ext cx="4176464" cy="685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世界储量</a:t>
            </a:r>
            <a:r>
              <a:rPr lang="en-US" altLang="zh-CN" dirty="0">
                <a:solidFill>
                  <a:srgbClr val="FF0000"/>
                </a:solidFill>
              </a:rPr>
              <a:t>2.96%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/>
              <a:t>世界人均</a:t>
            </a:r>
            <a:r>
              <a:rPr lang="en-US" altLang="zh-CN" dirty="0"/>
              <a:t>7.3%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国内产量</a:t>
            </a:r>
            <a:r>
              <a:rPr lang="en-US" altLang="zh-CN" dirty="0"/>
              <a:t>7500</a:t>
            </a:r>
            <a:r>
              <a:rPr lang="zh-CN" altLang="en-US" dirty="0"/>
              <a:t>万，占世界</a:t>
            </a:r>
            <a:r>
              <a:rPr lang="en-US" altLang="zh-CN" dirty="0">
                <a:solidFill>
                  <a:srgbClr val="FF0000"/>
                </a:solidFill>
              </a:rPr>
              <a:t>20%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dirty="0"/>
              <a:t>进口占</a:t>
            </a:r>
            <a:r>
              <a:rPr lang="en-US" altLang="zh-CN" dirty="0"/>
              <a:t>10000/17500=57%</a:t>
            </a: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186506" y="2615771"/>
            <a:ext cx="0" cy="432048"/>
          </a:xfrm>
          <a:prstGeom prst="straightConnector1">
            <a:avLst/>
          </a:prstGeom>
          <a:ln w="38100">
            <a:prstDash val="sysDash"/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789324" y="361709"/>
            <a:ext cx="276225" cy="274637"/>
          </a:xfrm>
          <a:prstGeom prst="ellipse">
            <a:avLst/>
          </a:prstGeom>
          <a:solidFill>
            <a:srgbClr val="F20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2273609" y="347307"/>
            <a:ext cx="34467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>
                <a:solidFill>
                  <a:srgbClr val="00B050"/>
                </a:solidFill>
                <a:ea typeface="黑体" pitchFamily="49" charset="-122"/>
                <a:cs typeface="Times New Roman" pitchFamily="18" charset="0"/>
              </a:rPr>
              <a:t>我国铝土矿资源世界占比</a:t>
            </a:r>
          </a:p>
        </p:txBody>
      </p:sp>
    </p:spTree>
  </p:cSld>
  <p:clrMapOvr>
    <a:masterClrMapping/>
  </p:clrMapOvr>
  <p:transition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izCDI3sCkiGOfdTrEEhRg"/>
</p:tagLst>
</file>

<file path=ppt/theme/theme1.xml><?xml version="1.0" encoding="utf-8"?>
<a:theme xmlns:a="http://schemas.openxmlformats.org/drawingml/2006/main" name="1_CG_PPT_Blue_Small_Fonts_CN_V1.0">
  <a:themeElements>
    <a:clrScheme name="1_CG_PPT_Blue_Small_Fonts_CN_V1.0 2">
      <a:dk1>
        <a:srgbClr val="000000"/>
      </a:dk1>
      <a:lt1>
        <a:srgbClr val="FFFFFF"/>
      </a:lt1>
      <a:dk2>
        <a:srgbClr val="77ADAA"/>
      </a:dk2>
      <a:lt2>
        <a:srgbClr val="C0C0C0"/>
      </a:lt2>
      <a:accent1>
        <a:srgbClr val="A7C4D9"/>
      </a:accent1>
      <a:accent2>
        <a:srgbClr val="F5DCB4"/>
      </a:accent2>
      <a:accent3>
        <a:srgbClr val="FFFFFF"/>
      </a:accent3>
      <a:accent4>
        <a:srgbClr val="000000"/>
      </a:accent4>
      <a:accent5>
        <a:srgbClr val="D0DEE9"/>
      </a:accent5>
      <a:accent6>
        <a:srgbClr val="DEC7A3"/>
      </a:accent6>
      <a:hlink>
        <a:srgbClr val="FFEB73"/>
      </a:hlink>
      <a:folHlink>
        <a:srgbClr val="B62222"/>
      </a:folHlink>
    </a:clrScheme>
    <a:fontScheme name="1_CG_PPT_Blue_Small_Fonts_CN_V1.0">
      <a:majorFont>
        <a:latin typeface="Arial Narrow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1_CG_PPT_Blue_Small_Fonts_CN_V1.0 1">
        <a:dk1>
          <a:srgbClr val="000000"/>
        </a:dk1>
        <a:lt1>
          <a:srgbClr val="FFFFFF"/>
        </a:lt1>
        <a:dk2>
          <a:srgbClr val="9E9E9E"/>
        </a:dk2>
        <a:lt2>
          <a:srgbClr val="DDDDDD"/>
        </a:lt2>
        <a:accent1>
          <a:srgbClr val="BCBCBC"/>
        </a:accent1>
        <a:accent2>
          <a:srgbClr val="E9E9E9"/>
        </a:accent2>
        <a:accent3>
          <a:srgbClr val="FFFFFF"/>
        </a:accent3>
        <a:accent4>
          <a:srgbClr val="000000"/>
        </a:accent4>
        <a:accent5>
          <a:srgbClr val="DADADA"/>
        </a:accent5>
        <a:accent6>
          <a:srgbClr val="D3D3D3"/>
        </a:accent6>
        <a:hlink>
          <a:srgbClr val="BCBCBC"/>
        </a:hlink>
        <a:folHlink>
          <a:srgbClr val="5353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G_PPT_Blue_Small_Fonts_CN_V1.0 2">
        <a:dk1>
          <a:srgbClr val="000000"/>
        </a:dk1>
        <a:lt1>
          <a:srgbClr val="FFFFFF"/>
        </a:lt1>
        <a:dk2>
          <a:srgbClr val="77ADAA"/>
        </a:dk2>
        <a:lt2>
          <a:srgbClr val="C0C0C0"/>
        </a:lt2>
        <a:accent1>
          <a:srgbClr val="A7C4D9"/>
        </a:accent1>
        <a:accent2>
          <a:srgbClr val="F5DCB4"/>
        </a:accent2>
        <a:accent3>
          <a:srgbClr val="FFFFFF"/>
        </a:accent3>
        <a:accent4>
          <a:srgbClr val="000000"/>
        </a:accent4>
        <a:accent5>
          <a:srgbClr val="D0DEE9"/>
        </a:accent5>
        <a:accent6>
          <a:srgbClr val="DEC7A3"/>
        </a:accent6>
        <a:hlink>
          <a:srgbClr val="FFEB73"/>
        </a:hlink>
        <a:folHlink>
          <a:srgbClr val="B6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G_PPT_Blue_Small_Fonts_CN_V1.0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Settings\jasen\Application Data\Microsoft\Templates\电信.pot</Template>
  <TotalTime>30</TotalTime>
  <Words>2444</Words>
  <Application>Microsoft Office PowerPoint</Application>
  <PresentationFormat>宽屏</PresentationFormat>
  <Paragraphs>467</Paragraphs>
  <Slides>39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61" baseType="lpstr">
      <vt:lpstr>Ericsson Capital TT</vt:lpstr>
      <vt:lpstr>New Baskerville</vt:lpstr>
      <vt:lpstr>等线</vt:lpstr>
      <vt:lpstr>方正粗黑宋简体</vt:lpstr>
      <vt:lpstr>黑体</vt:lpstr>
      <vt:lpstr>华文新魏</vt:lpstr>
      <vt:lpstr>华文行楷</vt:lpstr>
      <vt:lpstr>金梅簡体粗隸字形</vt:lpstr>
      <vt:lpstr>微软雅黑</vt:lpstr>
      <vt:lpstr>Agency FB</vt:lpstr>
      <vt:lpstr>Arial</vt:lpstr>
      <vt:lpstr>Arial Narrow</vt:lpstr>
      <vt:lpstr>Calibri</vt:lpstr>
      <vt:lpstr>Calibri Light</vt:lpstr>
      <vt:lpstr>Impact</vt:lpstr>
      <vt:lpstr>Shruti</vt:lpstr>
      <vt:lpstr>Tahoma</vt:lpstr>
      <vt:lpstr>Times New Roman</vt:lpstr>
      <vt:lpstr>Wingdings</vt:lpstr>
      <vt:lpstr>1_CG_PPT_Blue_Small_Fonts_CN_V1.0</vt:lpstr>
      <vt:lpstr>2_CG_PPT_Blue_Small_Fonts_CN_V1.0</vt:lpstr>
      <vt:lpstr>Default Design</vt:lpstr>
      <vt:lpstr>疫情后中国刚玉市场现状及 对氧化铝的需求                   山东渤圣新材料有限公司                报  告 人：苗 亚 雷                手  机： 18639028167</vt:lpstr>
      <vt:lpstr>PowerPoint 演示文稿</vt:lpstr>
      <vt:lpstr>PowerPoint 演示文稿</vt:lpstr>
      <vt:lpstr>原料分类模型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刚玉行业现状</vt:lpstr>
      <vt:lpstr>白刚玉块的品级分布</vt:lpstr>
      <vt:lpstr>刚玉分类</vt:lpstr>
      <vt:lpstr>白刚玉与板状刚玉</vt:lpstr>
      <vt:lpstr>白刚玉与板状刚玉对比</vt:lpstr>
      <vt:lpstr>白刚玉生产工艺</vt:lpstr>
      <vt:lpstr>白刚玉的化学成分</vt:lpstr>
      <vt:lpstr>白刚玉的物理指标</vt:lpstr>
      <vt:lpstr>应用领域新的要求</vt:lpstr>
      <vt:lpstr>白刚玉应用领域的扩展</vt:lpstr>
      <vt:lpstr>PowerPoint 演示文稿</vt:lpstr>
      <vt:lpstr>PowerPoint 演示文稿</vt:lpstr>
      <vt:lpstr>PowerPoint 演示文稿</vt:lpstr>
      <vt:lpstr>WFA国际分布图</vt:lpstr>
      <vt:lpstr>国内氧化铝的分布</vt:lpstr>
      <vt:lpstr>PowerPoint 演示文稿</vt:lpstr>
      <vt:lpstr>PowerPoint 演示文稿</vt:lpstr>
      <vt:lpstr>国内氧化铝特征</vt:lpstr>
      <vt:lpstr>PowerPoint 演示文稿</vt:lpstr>
      <vt:lpstr>刚玉的生存环境分析</vt:lpstr>
      <vt:lpstr>PowerPoint 演示文稿</vt:lpstr>
      <vt:lpstr>企业需要研、产、销一体化的发展思路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jasen</dc:creator>
  <cp:lastModifiedBy>Gao friday</cp:lastModifiedBy>
  <cp:revision>1161</cp:revision>
  <cp:lastPrinted>2001-08-24T14:56:00Z</cp:lastPrinted>
  <dcterms:created xsi:type="dcterms:W3CDTF">2001-01-07T18:24:00Z</dcterms:created>
  <dcterms:modified xsi:type="dcterms:W3CDTF">2021-05-18T23:54:08Z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