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  <p:sldMasterId id="2147483671" r:id="rId3"/>
    <p:sldMasterId id="2147483682" r:id="rId4"/>
  </p:sldMasterIdLst>
  <p:notesMasterIdLst>
    <p:notesMasterId r:id="rId18"/>
  </p:notesMasterIdLst>
  <p:handoutMasterIdLst>
    <p:handoutMasterId r:id="rId19"/>
  </p:handoutMasterIdLst>
  <p:sldIdLst>
    <p:sldId id="1037" r:id="rId5"/>
    <p:sldId id="1017" r:id="rId6"/>
    <p:sldId id="1042" r:id="rId7"/>
    <p:sldId id="1043" r:id="rId8"/>
    <p:sldId id="1047" r:id="rId9"/>
    <p:sldId id="1048" r:id="rId10"/>
    <p:sldId id="1046" r:id="rId11"/>
    <p:sldId id="1044" r:id="rId12"/>
    <p:sldId id="1045" r:id="rId13"/>
    <p:sldId id="1053" r:id="rId14"/>
    <p:sldId id="1054" r:id="rId15"/>
    <p:sldId id="1055" r:id="rId16"/>
    <p:sldId id="965" r:id="rId17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823B"/>
    <a:srgbClr val="777777"/>
    <a:srgbClr val="5F5F5F"/>
    <a:srgbClr val="CC0000"/>
    <a:srgbClr val="99FFCC"/>
    <a:srgbClr val="99FF99"/>
    <a:srgbClr val="3333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882" autoAdjust="0"/>
    <p:restoredTop sz="99747" autoAdjust="0"/>
  </p:normalViewPr>
  <p:slideViewPr>
    <p:cSldViewPr>
      <p:cViewPr>
        <p:scale>
          <a:sx n="100" d="100"/>
          <a:sy n="100" d="100"/>
        </p:scale>
        <p:origin x="-504" y="6"/>
      </p:cViewPr>
      <p:guideLst>
        <p:guide orient="horz" pos="1816"/>
        <p:guide pos="28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5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E28B4-7255-495D-89DD-1D2B30B001F3}" type="datetimeFigureOut">
              <a:rPr lang="zh-CN" altLang="en-US" smtClean="0"/>
              <a:pPr/>
              <a:t>2021/5/25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67360-2286-4CE4-A8DE-4C146F7BFD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FFC3866-1CC5-4D86-9E38-58950084ACFA}" type="datetimeFigureOut">
              <a:rPr lang="zh-CN" altLang="en-US"/>
              <a:pPr>
                <a:defRPr/>
              </a:pPr>
              <a:t>2021/5/25</a:t>
            </a:fld>
            <a:endParaRPr lang="en-US"/>
          </a:p>
        </p:txBody>
      </p:sp>
      <p:sp>
        <p:nvSpPr>
          <p:cNvPr id="3891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4B6849D-A49E-4922-B068-80B870A654A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81340-F46D-46A4-B949-5792A4D5E19D}" type="slidenum">
              <a:rPr lang="zh-CN" altLang="en-US" smtClean="0"/>
              <a:pPr/>
              <a:t>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81340-F46D-46A4-B949-5792A4D5E19D}" type="slidenum">
              <a:rPr lang="zh-CN" altLang="en-US" smtClean="0"/>
              <a:pPr/>
              <a:t>10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CA3B20-3ACE-4C37-81A1-739E0985DDE6}" type="slidenum">
              <a:rPr lang="zh-CN" altLang="en-US" smtClean="0"/>
              <a:pPr/>
              <a:t>13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3600400" cy="3675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3600400" cy="3675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3600400" cy="3675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1ADE-A07A-494B-B925-3FC2E6144F39}" type="datetimeFigureOut">
              <a:rPr lang="zh-CN" altLang="en-US" smtClean="0"/>
              <a:pPr/>
              <a:t>2021/5/25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1AA6-9AFC-4408-B673-7E3E82ECB1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1ADE-A07A-494B-B925-3FC2E6144F39}" type="datetimeFigureOut">
              <a:rPr lang="zh-CN" altLang="en-US" smtClean="0"/>
              <a:pPr/>
              <a:t>2021/5/25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1AA6-9AFC-4408-B673-7E3E82ECB1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1ADE-A07A-494B-B925-3FC2E6144F39}" type="datetimeFigureOut">
              <a:rPr lang="zh-CN" altLang="en-US" smtClean="0"/>
              <a:pPr/>
              <a:t>2021/5/25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1AA6-9AFC-4408-B673-7E3E82ECB1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1ADE-A07A-494B-B925-3FC2E6144F39}" type="datetimeFigureOut">
              <a:rPr lang="zh-CN" altLang="en-US" smtClean="0"/>
              <a:pPr/>
              <a:t>2021/5/25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1AA6-9AFC-4408-B673-7E3E82ECB1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1ADE-A07A-494B-B925-3FC2E6144F39}" type="datetimeFigureOut">
              <a:rPr lang="zh-CN" altLang="en-US" smtClean="0"/>
              <a:pPr/>
              <a:t>2021/5/25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1AA6-9AFC-4408-B673-7E3E82ECB1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1ADE-A07A-494B-B925-3FC2E6144F39}" type="datetimeFigureOut">
              <a:rPr lang="zh-CN" altLang="en-US" smtClean="0"/>
              <a:pPr/>
              <a:t>2021/5/25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1AA6-9AFC-4408-B673-7E3E82ECB1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1ADE-A07A-494B-B925-3FC2E6144F39}" type="datetimeFigureOut">
              <a:rPr lang="zh-CN" altLang="en-US" smtClean="0"/>
              <a:pPr/>
              <a:t>2021/5/25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1AA6-9AFC-4408-B673-7E3E82ECB1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1ADE-A07A-494B-B925-3FC2E6144F39}" type="datetimeFigureOut">
              <a:rPr lang="zh-CN" altLang="en-US" smtClean="0"/>
              <a:pPr/>
              <a:t>2021/5/25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1AA6-9AFC-4408-B673-7E3E82ECB1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1ADE-A07A-494B-B925-3FC2E6144F39}" type="datetimeFigureOut">
              <a:rPr lang="zh-CN" altLang="en-US" smtClean="0"/>
              <a:pPr/>
              <a:t>2021/5/25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1AA6-9AFC-4408-B673-7E3E82ECB1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1ADE-A07A-494B-B925-3FC2E6144F39}" type="datetimeFigureOut">
              <a:rPr lang="zh-CN" altLang="en-US" smtClean="0"/>
              <a:pPr/>
              <a:t>2021/5/25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1AA6-9AFC-4408-B673-7E3E82ECB1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1ADE-A07A-494B-B925-3FC2E6144F39}" type="datetimeFigureOut">
              <a:rPr lang="zh-CN" altLang="en-US" smtClean="0"/>
              <a:pPr/>
              <a:t>2021/5/25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1AA6-9AFC-4408-B673-7E3E82ECB1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矩形 9"/>
          <p:cNvSpPr>
            <a:spLocks noChangeArrowheads="1"/>
          </p:cNvSpPr>
          <p:nvPr userDrawn="1"/>
        </p:nvSpPr>
        <p:spPr bwMode="auto">
          <a:xfrm>
            <a:off x="0" y="4875610"/>
            <a:ext cx="9144000" cy="2678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 userDrawn="1"/>
        </p:nvSpPr>
        <p:spPr bwMode="auto">
          <a:xfrm>
            <a:off x="3313114" y="4937523"/>
            <a:ext cx="2517775" cy="27699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Copyright </a:t>
            </a:r>
            <a:r>
              <a:rPr lang="en-US" altLang="zh-CN" sz="1200" dirty="0">
                <a:solidFill>
                  <a:schemeClr val="bg1"/>
                </a:solidFill>
                <a:cs typeface="Arial" panose="020B0604020202020204" pitchFamily="34" charset="0"/>
              </a:rPr>
              <a:t>© </a:t>
            </a:r>
            <a:r>
              <a:rPr lang="en-US" altLang="zh-CN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2021 FUJIKOSAN</a:t>
            </a:r>
            <a:endParaRPr lang="zh-CN" alt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50" name="矩形 8"/>
          <p:cNvSpPr>
            <a:spLocks noChangeArrowheads="1"/>
          </p:cNvSpPr>
          <p:nvPr userDrawn="1"/>
        </p:nvSpPr>
        <p:spPr bwMode="auto">
          <a:xfrm flipH="1">
            <a:off x="0" y="160718"/>
            <a:ext cx="5857884" cy="3214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7818439" y="4842272"/>
            <a:ext cx="1038225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pic>
        <p:nvPicPr>
          <p:cNvPr id="10" name="图片 9" descr="header_logo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929322" y="160718"/>
            <a:ext cx="2990850" cy="3143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矩形 9"/>
          <p:cNvSpPr>
            <a:spLocks noChangeArrowheads="1"/>
          </p:cNvSpPr>
          <p:nvPr userDrawn="1"/>
        </p:nvSpPr>
        <p:spPr bwMode="auto">
          <a:xfrm>
            <a:off x="0" y="4875610"/>
            <a:ext cx="9144000" cy="2678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 userDrawn="1"/>
        </p:nvSpPr>
        <p:spPr bwMode="auto">
          <a:xfrm>
            <a:off x="3313114" y="4937523"/>
            <a:ext cx="2517775" cy="27699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Copyright </a:t>
            </a:r>
            <a:r>
              <a:rPr lang="en-US" altLang="zh-CN" sz="1200" dirty="0">
                <a:solidFill>
                  <a:schemeClr val="bg1"/>
                </a:solidFill>
                <a:cs typeface="Arial" panose="020B0604020202020204" pitchFamily="34" charset="0"/>
              </a:rPr>
              <a:t>© </a:t>
            </a:r>
            <a:r>
              <a:rPr lang="en-US" altLang="zh-CN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2021 FUJIKOSAN</a:t>
            </a:r>
            <a:endParaRPr lang="zh-CN" alt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7818439" y="4842272"/>
            <a:ext cx="1038225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pic>
        <p:nvPicPr>
          <p:cNvPr id="10" name="图片 9" descr="header_logo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5720" y="214296"/>
            <a:ext cx="6117691" cy="6429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矩形 9"/>
          <p:cNvSpPr>
            <a:spLocks noChangeArrowheads="1"/>
          </p:cNvSpPr>
          <p:nvPr userDrawn="1"/>
        </p:nvSpPr>
        <p:spPr bwMode="auto">
          <a:xfrm>
            <a:off x="0" y="4875610"/>
            <a:ext cx="9144000" cy="2678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 userDrawn="1"/>
        </p:nvSpPr>
        <p:spPr bwMode="auto">
          <a:xfrm>
            <a:off x="3313114" y="4937523"/>
            <a:ext cx="2517775" cy="27699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Copyright </a:t>
            </a:r>
            <a:r>
              <a:rPr lang="en-US" altLang="zh-CN" sz="1200" dirty="0">
                <a:solidFill>
                  <a:schemeClr val="bg1"/>
                </a:solidFill>
                <a:cs typeface="Arial" panose="020B0604020202020204" pitchFamily="34" charset="0"/>
              </a:rPr>
              <a:t>© </a:t>
            </a:r>
            <a:r>
              <a:rPr lang="en-US" altLang="zh-CN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2021 FUJIKOSAN</a:t>
            </a:r>
            <a:endParaRPr lang="zh-CN" alt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7818439" y="4842272"/>
            <a:ext cx="1038225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pic>
        <p:nvPicPr>
          <p:cNvPr id="10" name="图片 9" descr="header_logo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85720" y="214296"/>
            <a:ext cx="6117691" cy="6429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41ADE-A07A-494B-B925-3FC2E6144F39}" type="datetimeFigureOut">
              <a:rPr lang="zh-CN" altLang="en-US" smtClean="0"/>
              <a:pPr/>
              <a:t>2021/5/25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71AA6-9AFC-4408-B673-7E3E82ECB1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982387"/>
            <a:ext cx="7286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+mn-ea"/>
                <a:ea typeface="+mn-ea"/>
              </a:rPr>
              <a:t>日本磁材、稀土废料概况</a:t>
            </a:r>
            <a:endParaRPr lang="en-US" altLang="zh-CN" sz="4800" dirty="0" smtClean="0">
              <a:latin typeface="+mn-ea"/>
              <a:ea typeface="+mn-ea"/>
            </a:endParaRPr>
          </a:p>
          <a:p>
            <a:r>
              <a:rPr lang="en-US" altLang="zh-CN" sz="4800" dirty="0" smtClean="0"/>
              <a:t>				</a:t>
            </a:r>
          </a:p>
          <a:p>
            <a:r>
              <a:rPr lang="en-US" altLang="zh-CN" sz="4800" dirty="0" smtClean="0"/>
              <a:t>			      </a:t>
            </a:r>
            <a:r>
              <a:rPr lang="en-US" altLang="zh-CN" sz="2000" dirty="0" smtClean="0">
                <a:latin typeface="+mn-ea"/>
                <a:ea typeface="+mn-ea"/>
              </a:rPr>
              <a:t>2021</a:t>
            </a:r>
            <a:r>
              <a:rPr lang="zh-CN" altLang="en-US" sz="2000" dirty="0" smtClean="0">
                <a:latin typeface="+mn-ea"/>
                <a:ea typeface="+mn-ea"/>
              </a:rPr>
              <a:t>年</a:t>
            </a:r>
            <a:r>
              <a:rPr lang="en-US" altLang="zh-CN" sz="2000" dirty="0" smtClean="0">
                <a:latin typeface="+mn-ea"/>
                <a:ea typeface="+mn-ea"/>
              </a:rPr>
              <a:t>5</a:t>
            </a:r>
            <a:r>
              <a:rPr lang="zh-CN" altLang="en-US" sz="2000" dirty="0" smtClean="0">
                <a:latin typeface="+mn-ea"/>
                <a:ea typeface="+mn-ea"/>
              </a:rPr>
              <a:t>月</a:t>
            </a:r>
            <a:r>
              <a:rPr lang="en-US" altLang="zh-CN" sz="2000" dirty="0" smtClean="0">
                <a:latin typeface="+mn-ea"/>
                <a:ea typeface="+mn-ea"/>
              </a:rPr>
              <a:t>28</a:t>
            </a:r>
            <a:r>
              <a:rPr lang="zh-CN" altLang="en-US" sz="2000" dirty="0" smtClean="0">
                <a:latin typeface="+mn-ea"/>
                <a:ea typeface="+mn-ea"/>
              </a:rPr>
              <a:t>日</a:t>
            </a:r>
            <a:endParaRPr lang="zh-CN" altLang="en-US" sz="2000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3598863" y="1594248"/>
            <a:ext cx="299085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2000" b="1"/>
          </a:p>
        </p:txBody>
      </p:sp>
      <p:sp>
        <p:nvSpPr>
          <p:cNvPr id="17411" name="Text Box 28"/>
          <p:cNvSpPr txBox="1">
            <a:spLocks noChangeArrowheads="1"/>
          </p:cNvSpPr>
          <p:nvPr/>
        </p:nvSpPr>
        <p:spPr bwMode="auto">
          <a:xfrm>
            <a:off x="-358775" y="160718"/>
            <a:ext cx="4430709" cy="480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defTabSz="755650">
              <a:lnSpc>
                <a:spcPct val="90000"/>
              </a:lnSpc>
              <a:spcAft>
                <a:spcPct val="35000"/>
              </a:spcAft>
            </a:pPr>
            <a:r>
              <a:rPr lang="en-US" altLang="zh-CN" b="1" dirty="0" smtClean="0">
                <a:solidFill>
                  <a:schemeClr val="bg1"/>
                </a:solidFill>
              </a:rPr>
              <a:t>      </a:t>
            </a:r>
            <a:r>
              <a:rPr lang="en-US" altLang="zh-CN" sz="2800" b="1" dirty="0" smtClean="0">
                <a:solidFill>
                  <a:schemeClr val="bg1"/>
                </a:solidFill>
                <a:latin typeface="宋体" panose="02010600030101010101" pitchFamily="2" charset="-122"/>
              </a:rPr>
              <a:t>3.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富士興産业务介绍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18" name="图片 17" descr="1-Ni 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9" y="589346"/>
            <a:ext cx="3358319" cy="173950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57224" y="234529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b="1" dirty="0" smtClean="0"/>
              <a:t>Ni</a:t>
            </a:r>
            <a:r>
              <a:rPr lang="zh-CN" altLang="en-US" b="1" dirty="0" smtClean="0"/>
              <a:t>系</a:t>
            </a:r>
            <a:r>
              <a:rPr lang="zh-CN" altLang="en-US" dirty="0" smtClean="0"/>
              <a:t>：純</a:t>
            </a:r>
            <a:r>
              <a:rPr lang="en-US" dirty="0" smtClean="0"/>
              <a:t>Ni </a:t>
            </a:r>
            <a:r>
              <a:rPr lang="zh-CN" altLang="en-US" dirty="0" smtClean="0"/>
              <a:t>、</a:t>
            </a:r>
            <a:r>
              <a:rPr lang="en-US" dirty="0" smtClean="0"/>
              <a:t>42Ni</a:t>
            </a:r>
            <a:r>
              <a:rPr lang="zh-CN" altLang="en-US" dirty="0" smtClean="0"/>
              <a:t>、</a:t>
            </a:r>
            <a:r>
              <a:rPr lang="en-US" dirty="0" smtClean="0"/>
              <a:t>36Ni</a:t>
            </a:r>
            <a:r>
              <a:rPr lang="zh-CN" altLang="en-US" dirty="0" smtClean="0"/>
              <a:t>等</a:t>
            </a:r>
            <a:endParaRPr lang="zh-CN" altLang="en-US" dirty="0"/>
          </a:p>
        </p:txBody>
      </p:sp>
      <p:pic>
        <p:nvPicPr>
          <p:cNvPr id="21" name="图片 20" descr="2-Ni Cu 系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535767"/>
            <a:ext cx="3571900" cy="18501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72198" y="235743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b="1" dirty="0" smtClean="0"/>
              <a:t>Ni-Cu</a:t>
            </a:r>
            <a:r>
              <a:rPr lang="zh-CN" altLang="en-US" dirty="0" smtClean="0"/>
              <a:t>：</a:t>
            </a:r>
            <a:r>
              <a:rPr lang="en-US" altLang="zh-CN" dirty="0" err="1" smtClean="0"/>
              <a:t>Monel</a:t>
            </a:r>
            <a:r>
              <a:rPr lang="zh-CN" altLang="en-US" dirty="0" smtClean="0"/>
              <a:t>等</a:t>
            </a:r>
            <a:endParaRPr lang="zh-CN" altLang="en-US" dirty="0"/>
          </a:p>
        </p:txBody>
      </p:sp>
      <p:pic>
        <p:nvPicPr>
          <p:cNvPr id="23" name="图片 22" descr="3-Co 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2732485"/>
            <a:ext cx="3119438" cy="1615772"/>
          </a:xfrm>
          <a:prstGeom prst="rect">
            <a:avLst/>
          </a:prstGeom>
        </p:spPr>
      </p:pic>
      <p:pic>
        <p:nvPicPr>
          <p:cNvPr id="24" name="图片 23" descr="4-Mo 系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943" y="2732485"/>
            <a:ext cx="3286147" cy="166093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28794" y="442913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b="1" dirty="0" smtClean="0"/>
              <a:t>Co</a:t>
            </a:r>
            <a:r>
              <a:rPr lang="zh-CN" altLang="en-US" b="1" dirty="0" smtClean="0"/>
              <a:t>系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643702" y="442913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b="1" dirty="0" smtClean="0"/>
              <a:t>Mo</a:t>
            </a:r>
            <a:r>
              <a:rPr lang="zh-CN" altLang="en-US" b="1" dirty="0" smtClean="0"/>
              <a:t>系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-358775" y="160718"/>
            <a:ext cx="4359271" cy="480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defTabSz="755650">
              <a:lnSpc>
                <a:spcPct val="90000"/>
              </a:lnSpc>
              <a:spcAft>
                <a:spcPct val="35000"/>
              </a:spcAft>
            </a:pPr>
            <a:r>
              <a:rPr lang="en-US" altLang="zh-CN" b="1" dirty="0" smtClean="0">
                <a:solidFill>
                  <a:schemeClr val="bg1"/>
                </a:solidFill>
              </a:rPr>
              <a:t>      </a:t>
            </a:r>
            <a:r>
              <a:rPr lang="en-US" altLang="zh-CN" sz="2800" b="1" dirty="0" smtClean="0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  <a:t>3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. 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富士興産业务介绍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7" name="图片 6" descr="5-Ti 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696503"/>
            <a:ext cx="3571900" cy="1850133"/>
          </a:xfrm>
          <a:prstGeom prst="rect">
            <a:avLst/>
          </a:prstGeom>
        </p:spPr>
      </p:pic>
      <p:pic>
        <p:nvPicPr>
          <p:cNvPr id="8" name="图片 7" descr="6-Zr 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642924"/>
            <a:ext cx="3786214" cy="17680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224" y="2500312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b="1" dirty="0" smtClean="0"/>
              <a:t>Ti</a:t>
            </a:r>
            <a:r>
              <a:rPr lang="zh-CN" altLang="en-US" b="1" dirty="0" smtClean="0"/>
              <a:t>系</a:t>
            </a:r>
            <a:r>
              <a:rPr lang="zh-CN" altLang="en-US" dirty="0" smtClean="0"/>
              <a:t>：纯钛，合金钛，海绵钛</a:t>
            </a:r>
          </a:p>
          <a:p>
            <a:pPr lvl="0"/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72132" y="2411014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b="1" dirty="0" err="1" smtClean="0"/>
              <a:t>Zr</a:t>
            </a:r>
            <a:r>
              <a:rPr lang="zh-CN" altLang="en-US" b="1" dirty="0" smtClean="0"/>
              <a:t>系</a:t>
            </a:r>
            <a:r>
              <a:rPr lang="zh-CN" altLang="en-US" dirty="0" smtClean="0"/>
              <a:t>：氧化锆，</a:t>
            </a:r>
            <a:r>
              <a:rPr lang="en-US" altLang="zh-CN" dirty="0" smtClean="0"/>
              <a:t>702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705</a:t>
            </a:r>
            <a:r>
              <a:rPr lang="zh-CN" altLang="en-US" dirty="0" smtClean="0"/>
              <a:t>锆</a:t>
            </a:r>
          </a:p>
          <a:p>
            <a:pPr lvl="0"/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11" name="图片 10" descr="7-W 系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2893221"/>
            <a:ext cx="3571900" cy="1607355"/>
          </a:xfrm>
          <a:prstGeom prst="rect">
            <a:avLst/>
          </a:prstGeom>
        </p:spPr>
      </p:pic>
      <p:pic>
        <p:nvPicPr>
          <p:cNvPr id="12" name="图片 11" descr="8-工具钢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2732486"/>
            <a:ext cx="3429024" cy="177612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928663" y="4500576"/>
            <a:ext cx="202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W</a:t>
            </a:r>
            <a:r>
              <a:rPr lang="zh-CN" altLang="en-US" b="1" dirty="0" smtClean="0"/>
              <a:t>系</a:t>
            </a:r>
            <a:r>
              <a:rPr lang="zh-CN" altLang="en-US" dirty="0" smtClean="0"/>
              <a:t>：纯钨，铝钨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357819" y="4500576"/>
            <a:ext cx="3190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工具钢</a:t>
            </a:r>
            <a:r>
              <a:rPr lang="zh-CN" altLang="en-US" dirty="0" smtClean="0"/>
              <a:t>：高速钢，超硬合金等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-358775" y="160718"/>
            <a:ext cx="4502147" cy="480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defTabSz="755650">
              <a:lnSpc>
                <a:spcPct val="90000"/>
              </a:lnSpc>
              <a:spcAft>
                <a:spcPct val="35000"/>
              </a:spcAft>
            </a:pPr>
            <a:r>
              <a:rPr lang="en-US" altLang="zh-CN" b="1" dirty="0" smtClean="0">
                <a:solidFill>
                  <a:schemeClr val="bg1"/>
                </a:solidFill>
              </a:rPr>
              <a:t>      </a:t>
            </a:r>
            <a:r>
              <a:rPr lang="en-US" altLang="zh-CN" sz="2800" b="1" dirty="0" smtClean="0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  <a:t>3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. 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富士興産业务介绍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3" name="图片 2" descr="9-电池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678193"/>
            <a:ext cx="2690810" cy="1393756"/>
          </a:xfrm>
          <a:prstGeom prst="rect">
            <a:avLst/>
          </a:prstGeom>
        </p:spPr>
      </p:pic>
      <p:pic>
        <p:nvPicPr>
          <p:cNvPr id="4" name="图片 3" descr="10-磁钢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642924"/>
            <a:ext cx="3000396" cy="1554111"/>
          </a:xfrm>
          <a:prstGeom prst="rect">
            <a:avLst/>
          </a:prstGeom>
        </p:spPr>
      </p:pic>
      <p:pic>
        <p:nvPicPr>
          <p:cNvPr id="5" name="图片 4" descr="11- 全部稀土元素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589346"/>
            <a:ext cx="3643338" cy="160386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71472" y="2303858"/>
            <a:ext cx="3650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磁钢</a:t>
            </a:r>
            <a:r>
              <a:rPr lang="zh-CN" altLang="en-US" dirty="0" smtClean="0"/>
              <a:t>：铝镍钴磁钢，钕铁硼，钐钴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429124" y="2303858"/>
            <a:ext cx="3918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稀土元素</a:t>
            </a:r>
            <a:r>
              <a:rPr lang="zh-CN" altLang="en-US" dirty="0" smtClean="0"/>
              <a:t>：</a:t>
            </a:r>
            <a:r>
              <a:rPr lang="en-US" dirty="0" smtClean="0"/>
              <a:t>La </a:t>
            </a:r>
            <a:r>
              <a:rPr lang="en-US" dirty="0" err="1" smtClean="0"/>
              <a:t>Ce</a:t>
            </a:r>
            <a:r>
              <a:rPr lang="en-US" dirty="0" smtClean="0"/>
              <a:t> Pr </a:t>
            </a:r>
            <a:r>
              <a:rPr lang="en-US" dirty="0" err="1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Sm</a:t>
            </a:r>
            <a:r>
              <a:rPr lang="en-US" dirty="0" smtClean="0"/>
              <a:t> </a:t>
            </a:r>
            <a:r>
              <a:rPr lang="en-US" dirty="0" err="1" smtClean="0"/>
              <a:t>Dy</a:t>
            </a:r>
            <a:r>
              <a:rPr lang="en-US" dirty="0" smtClean="0"/>
              <a:t> Sc Y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14282" y="4179105"/>
            <a:ext cx="2497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電池屑</a:t>
            </a:r>
            <a:r>
              <a:rPr lang="zh-CN" altLang="en-US" dirty="0" smtClean="0"/>
              <a:t>：镍氢、锂离子</a:t>
            </a:r>
            <a:endParaRPr lang="zh-CN" altLang="en-US" dirty="0"/>
          </a:p>
        </p:txBody>
      </p:sp>
      <p:pic>
        <p:nvPicPr>
          <p:cNvPr id="9" name="图片 8" descr="12-贵金属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2786064"/>
            <a:ext cx="2286016" cy="1178727"/>
          </a:xfrm>
          <a:prstGeom prst="rect">
            <a:avLst/>
          </a:prstGeom>
        </p:spPr>
      </p:pic>
      <p:pic>
        <p:nvPicPr>
          <p:cNvPr id="10" name="图片 9" descr="13-不锈钢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2678907"/>
            <a:ext cx="2357454" cy="139304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000761" y="4179106"/>
            <a:ext cx="31518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不锈钢</a:t>
            </a:r>
            <a:r>
              <a:rPr lang="zh-CN" altLang="en-US" dirty="0" smtClean="0"/>
              <a:t>：</a:t>
            </a:r>
            <a:r>
              <a:rPr lang="en-US" dirty="0" smtClean="0"/>
              <a:t>304</a:t>
            </a:r>
            <a:r>
              <a:rPr lang="zh-CN" altLang="en-US" dirty="0" smtClean="0"/>
              <a:t>、</a:t>
            </a:r>
            <a:r>
              <a:rPr lang="en-US" dirty="0" smtClean="0"/>
              <a:t>316</a:t>
            </a:r>
            <a:r>
              <a:rPr lang="zh-CN" altLang="en-US" dirty="0" smtClean="0"/>
              <a:t> 、 </a:t>
            </a:r>
            <a:r>
              <a:rPr lang="en-US" dirty="0" smtClean="0"/>
              <a:t>329</a:t>
            </a:r>
            <a:r>
              <a:rPr lang="zh-CN" altLang="en-US" dirty="0" smtClean="0"/>
              <a:t> 、</a:t>
            </a:r>
            <a:endParaRPr lang="en-US" altLang="zh-CN" dirty="0" smtClean="0"/>
          </a:p>
          <a:p>
            <a:r>
              <a:rPr lang="zh-CN" altLang="en-US" dirty="0" smtClean="0"/>
              <a:t> </a:t>
            </a:r>
            <a:r>
              <a:rPr lang="en-US" dirty="0" smtClean="0"/>
              <a:t>430</a:t>
            </a:r>
            <a:r>
              <a:rPr lang="zh-CN" altLang="en-US" dirty="0" smtClean="0"/>
              <a:t> 、 </a:t>
            </a:r>
            <a:r>
              <a:rPr lang="en-US" dirty="0" smtClean="0"/>
              <a:t>444</a:t>
            </a:r>
            <a:r>
              <a:rPr lang="zh-CN" altLang="en-US" dirty="0" smtClean="0"/>
              <a:t> 、 </a:t>
            </a:r>
            <a:r>
              <a:rPr lang="en-US" dirty="0" smtClean="0"/>
              <a:t>446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214678" y="4122985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贵金属</a:t>
            </a:r>
            <a:r>
              <a:rPr lang="zh-CN" altLang="en-US" dirty="0" smtClean="0"/>
              <a:t>：金、银、钯、铱、铑</a:t>
            </a: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1"/>
          <p:cNvPicPr>
            <a:picLocks noChangeAspect="1"/>
          </p:cNvPicPr>
          <p:nvPr/>
        </p:nvPicPr>
        <p:blipFill>
          <a:blip r:embed="rId3" cstate="print"/>
          <a:srcRect b="3967"/>
          <a:stretch>
            <a:fillRect/>
          </a:stretch>
        </p:blipFill>
        <p:spPr bwMode="auto">
          <a:xfrm>
            <a:off x="0" y="460773"/>
            <a:ext cx="9137650" cy="437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-6350" y="464344"/>
            <a:ext cx="9144000" cy="4385072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" name="组合 2"/>
          <p:cNvGrpSpPr/>
          <p:nvPr/>
        </p:nvGrpSpPr>
        <p:grpSpPr bwMode="auto">
          <a:xfrm>
            <a:off x="1514476" y="2174081"/>
            <a:ext cx="6480175" cy="1200329"/>
            <a:chOff x="1824753" y="1996184"/>
            <a:chExt cx="6480720" cy="1602401"/>
          </a:xfrm>
        </p:grpSpPr>
        <p:sp>
          <p:nvSpPr>
            <p:cNvPr id="4" name="文本框 3"/>
            <p:cNvSpPr txBox="1"/>
            <p:nvPr/>
          </p:nvSpPr>
          <p:spPr>
            <a:xfrm>
              <a:off x="1824753" y="1996184"/>
              <a:ext cx="6480720" cy="16024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5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完</a:t>
              </a:r>
              <a:r>
                <a:rPr lang="zh-CN" altLang="en-US" sz="5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毕    谢   谢</a:t>
              </a:r>
              <a:endPara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</a:t>
              </a: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PRESENTATION IS OVER          THANK      YOU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 bwMode="auto">
            <a:xfrm>
              <a:off x="5065114" y="2164665"/>
              <a:ext cx="0" cy="576970"/>
            </a:xfrm>
            <a:prstGeom prst="line">
              <a:avLst/>
            </a:prstGeom>
            <a:ln>
              <a:solidFill>
                <a:srgbClr val="00823B"/>
              </a:solidFill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7380289" y="4468416"/>
            <a:ext cx="93503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00A13A"/>
                </a:solidFill>
              </a:rPr>
              <a:t>&lt;END&gt;</a:t>
            </a:r>
            <a:endParaRPr lang="zh-CN" altLang="en-US" b="1">
              <a:solidFill>
                <a:srgbClr val="00A13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3598863" y="1594248"/>
            <a:ext cx="299085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2000" b="1">
              <a:latin typeface="宋体" panose="02010600030101010101" pitchFamily="2" charset="-122"/>
            </a:endParaRPr>
          </a:p>
        </p:txBody>
      </p:sp>
      <p:sp>
        <p:nvSpPr>
          <p:cNvPr id="17411" name="Text Box 28"/>
          <p:cNvSpPr txBox="1">
            <a:spLocks noChangeArrowheads="1"/>
          </p:cNvSpPr>
          <p:nvPr/>
        </p:nvSpPr>
        <p:spPr bwMode="auto">
          <a:xfrm>
            <a:off x="141274" y="135940"/>
            <a:ext cx="235902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宋体" panose="02010600030101010101" pitchFamily="2" charset="-122"/>
              </a:rPr>
              <a:t>Contents  </a:t>
            </a:r>
            <a:r>
              <a:rPr lang="zh-CN" altLang="en-US" sz="2000" b="1" dirty="0">
                <a:solidFill>
                  <a:schemeClr val="bg1"/>
                </a:solidFill>
                <a:latin typeface="宋体" panose="02010600030101010101" pitchFamily="2" charset="-122"/>
              </a:rPr>
              <a:t>目录</a:t>
            </a:r>
            <a:endParaRPr lang="en-US" altLang="zh-CN" sz="2000" b="1" dirty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857376" y="1152525"/>
            <a:ext cx="7286625" cy="748665"/>
            <a:chOff x="1307785" y="2228"/>
            <a:chExt cx="5114092" cy="963930"/>
          </a:xfrm>
        </p:grpSpPr>
        <p:sp>
          <p:nvSpPr>
            <p:cNvPr id="8" name="五边形 7"/>
            <p:cNvSpPr/>
            <p:nvPr/>
          </p:nvSpPr>
          <p:spPr>
            <a:xfrm rot="10800000">
              <a:off x="1412745" y="2228"/>
              <a:ext cx="4723210" cy="892260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五边形 4"/>
            <p:cNvSpPr/>
            <p:nvPr/>
          </p:nvSpPr>
          <p:spPr>
            <a:xfrm>
              <a:off x="1307785" y="73983"/>
              <a:ext cx="5114092" cy="892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3462" tIns="64770" rIns="120904" bIns="6477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700" b="1" kern="1200" dirty="0">
                  <a:latin typeface="宋体" panose="02010600030101010101" pitchFamily="2" charset="-122"/>
                  <a:ea typeface="宋体" panose="02010600030101010101" pitchFamily="2" charset="-122"/>
                </a:rPr>
                <a:t>  </a:t>
              </a:r>
              <a:r>
                <a:rPr lang="en-US" altLang="zh-CN" sz="2800" b="1" kern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1. 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日本稀土料生产、应用及相关废料</a:t>
              </a:r>
              <a:endParaRPr lang="zh-CN" sz="2800" b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7" name="椭圆 6"/>
          <p:cNvSpPr/>
          <p:nvPr/>
        </p:nvSpPr>
        <p:spPr>
          <a:xfrm>
            <a:off x="928662" y="1178709"/>
            <a:ext cx="892260" cy="669195"/>
          </a:xfrm>
          <a:prstGeom prst="ellipse">
            <a:avLst/>
          </a:prstGeom>
          <a:blipFill>
            <a:blip r:embed="rId4" cstate="print"/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组合 9"/>
          <p:cNvGrpSpPr/>
          <p:nvPr/>
        </p:nvGrpSpPr>
        <p:grpSpPr>
          <a:xfrm>
            <a:off x="2000250" y="1821656"/>
            <a:ext cx="6731000" cy="1178243"/>
            <a:chOff x="1160787" y="1160835"/>
            <a:chExt cx="5162861" cy="1571625"/>
          </a:xfrm>
        </p:grpSpPr>
        <p:sp>
          <p:nvSpPr>
            <p:cNvPr id="12" name="五边形 11"/>
            <p:cNvSpPr/>
            <p:nvPr/>
          </p:nvSpPr>
          <p:spPr>
            <a:xfrm rot="10800000">
              <a:off x="1160787" y="1840285"/>
              <a:ext cx="5162861" cy="89217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-379119"/>
                <a:satOff val="-1562"/>
                <a:lumOff val="-32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五边形 4"/>
            <p:cNvSpPr/>
            <p:nvPr/>
          </p:nvSpPr>
          <p:spPr>
            <a:xfrm rot="21600000">
              <a:off x="1635812" y="1160835"/>
              <a:ext cx="4500143" cy="8922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3462" tIns="64770" rIns="120904" bIns="6477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700" b="1" kern="1200" dirty="0">
                  <a:latin typeface="宋体" panose="02010600030101010101" pitchFamily="2" charset="-122"/>
                  <a:ea typeface="宋体" panose="02010600030101010101" pitchFamily="2" charset="-122"/>
                </a:rPr>
                <a:t>  </a:t>
              </a:r>
              <a:r>
                <a:rPr lang="en-US" altLang="zh-CN" sz="1700" b="1" kern="12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2.</a:t>
              </a:r>
              <a:r>
                <a:rPr lang="zh-CN" altLang="en-US" sz="1700" b="1" kern="12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日本市场稀土物料生产、应用及废料</a:t>
              </a:r>
              <a:endParaRPr lang="zh-CN" sz="1700" b="1" kern="12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1" name="椭圆 10"/>
          <p:cNvSpPr/>
          <p:nvPr/>
        </p:nvSpPr>
        <p:spPr>
          <a:xfrm>
            <a:off x="928662" y="2331183"/>
            <a:ext cx="892260" cy="669195"/>
          </a:xfrm>
          <a:prstGeom prst="ellipse">
            <a:avLst/>
          </a:prstGeom>
          <a:blipFill>
            <a:blip r:embed="rId5" cstate="print"/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629152"/>
              <a:satOff val="-2594"/>
              <a:lumOff val="-27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组合 13"/>
          <p:cNvGrpSpPr/>
          <p:nvPr/>
        </p:nvGrpSpPr>
        <p:grpSpPr>
          <a:xfrm>
            <a:off x="1928794" y="3563303"/>
            <a:ext cx="7143450" cy="992981"/>
            <a:chOff x="1112919" y="2444027"/>
            <a:chExt cx="5185206" cy="1394936"/>
          </a:xfrm>
        </p:grpSpPr>
        <p:sp>
          <p:nvSpPr>
            <p:cNvPr id="16" name="五边形 15"/>
            <p:cNvSpPr/>
            <p:nvPr/>
          </p:nvSpPr>
          <p:spPr>
            <a:xfrm rot="10800000">
              <a:off x="1112919" y="2444027"/>
              <a:ext cx="4997815" cy="892260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-758238"/>
                <a:satOff val="-3125"/>
                <a:lumOff val="-65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五边形 4"/>
            <p:cNvSpPr/>
            <p:nvPr/>
          </p:nvSpPr>
          <p:spPr>
            <a:xfrm>
              <a:off x="1142484" y="2732389"/>
              <a:ext cx="5155641" cy="11065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3462" tIns="64770" rIns="120904" bIns="6477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800" b="1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</a:t>
              </a:r>
              <a:r>
                <a:rPr lang="en-US" altLang="zh-CN" sz="2800" b="1" kern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. </a:t>
              </a:r>
              <a:r>
                <a:rPr lang="zh-CN" altLang="en-US" sz="28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富士興産业务介绍</a:t>
              </a:r>
              <a:endParaRPr lang="zh-CN" sz="2800" b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sz="2800" b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1000100" y="3589742"/>
            <a:ext cx="892260" cy="669195"/>
          </a:xfrm>
          <a:prstGeom prst="ellipse">
            <a:avLst/>
          </a:prstGeom>
          <a:blipFill>
            <a:blip r:embed="rId6" cstate="print"/>
            <a:srcRect/>
            <a:stretch>
              <a:fillRect l="-16000" r="-1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1258304"/>
              <a:satOff val="-5188"/>
              <a:lumOff val="-55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矩形 18"/>
          <p:cNvSpPr/>
          <p:nvPr/>
        </p:nvSpPr>
        <p:spPr>
          <a:xfrm>
            <a:off x="1785919" y="2490787"/>
            <a:ext cx="67831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宋体" panose="02010600030101010101" pitchFamily="2" charset="-122"/>
              </a:rPr>
              <a:t>    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EV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普及大势及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5G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市场对磁材市场影响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2" y="160718"/>
            <a:ext cx="485778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55650">
              <a:lnSpc>
                <a:spcPct val="90000"/>
              </a:lnSpc>
              <a:spcAft>
                <a:spcPct val="35000"/>
              </a:spcAft>
            </a:pPr>
            <a:r>
              <a:rPr lang="en-US" altLang="zh-CN" sz="2800" b="1" dirty="0" smtClean="0">
                <a:solidFill>
                  <a:schemeClr val="bg1"/>
                </a:solidFill>
              </a:rPr>
              <a:t>1.1  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日本稀土元素物料分类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589346"/>
            <a:ext cx="72866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eriod"/>
            </a:pPr>
            <a:r>
              <a:rPr lang="zh-CN" altLang="en-US" sz="2800" dirty="0" smtClean="0">
                <a:latin typeface="宋体" panose="02010600030101010101" pitchFamily="2" charset="-122"/>
              </a:rPr>
              <a:t>磁性材料</a:t>
            </a:r>
            <a:endParaRPr lang="en-US" altLang="zh-CN" sz="2800" dirty="0" smtClean="0">
              <a:latin typeface="宋体" panose="02010600030101010101" pitchFamily="2" charset="-122"/>
            </a:endParaRPr>
          </a:p>
          <a:p>
            <a:pPr marL="742950" indent="-742950"/>
            <a:r>
              <a:rPr lang="en-US" altLang="zh-CN" sz="2800" dirty="0" smtClean="0">
                <a:latin typeface="宋体" panose="02010600030101010101" pitchFamily="2" charset="-122"/>
              </a:rPr>
              <a:t>	</a:t>
            </a:r>
            <a:r>
              <a:rPr lang="zh-CN" altLang="en-US" dirty="0" smtClean="0">
                <a:latin typeface="宋体" panose="02010600030101010101" pitchFamily="2" charset="-122"/>
              </a:rPr>
              <a:t>钕铁硼磁材：信越化学、日立金属、</a:t>
            </a:r>
            <a:endParaRPr lang="en-US" altLang="zh-CN" dirty="0" smtClean="0">
              <a:latin typeface="宋体" panose="02010600030101010101" pitchFamily="2" charset="-122"/>
            </a:endParaRPr>
          </a:p>
          <a:p>
            <a:pPr marL="742950" indent="-742950"/>
            <a:r>
              <a:rPr lang="en-US" altLang="zh-CN" dirty="0" smtClean="0">
                <a:latin typeface="宋体" panose="02010600030101010101" pitchFamily="2" charset="-122"/>
              </a:rPr>
              <a:t>				</a:t>
            </a:r>
            <a:r>
              <a:rPr lang="zh-CN" altLang="en-US" dirty="0" smtClean="0">
                <a:latin typeface="宋体" panose="02010600030101010101" pitchFamily="2" charset="-122"/>
              </a:rPr>
              <a:t>大同电子、</a:t>
            </a:r>
            <a:r>
              <a:rPr lang="en-US" altLang="zh-CN" dirty="0" smtClean="0">
                <a:latin typeface="宋体" panose="02010600030101010101" pitchFamily="2" charset="-122"/>
              </a:rPr>
              <a:t>TDK</a:t>
            </a:r>
            <a:r>
              <a:rPr lang="zh-CN" altLang="en-US" dirty="0" smtClean="0">
                <a:latin typeface="宋体" panose="02010600030101010101" pitchFamily="2" charset="-122"/>
              </a:rPr>
              <a:t>等</a:t>
            </a:r>
            <a:endParaRPr lang="en-US" altLang="zh-CN" dirty="0" smtClean="0">
              <a:latin typeface="宋体" panose="02010600030101010101" pitchFamily="2" charset="-122"/>
            </a:endParaRPr>
          </a:p>
          <a:p>
            <a:pPr marL="742950" indent="-742950"/>
            <a:r>
              <a:rPr lang="en-US" altLang="zh-CN" dirty="0" smtClean="0">
                <a:latin typeface="宋体" panose="02010600030101010101" pitchFamily="2" charset="-122"/>
              </a:rPr>
              <a:t>	</a:t>
            </a:r>
            <a:r>
              <a:rPr lang="zh-CN" altLang="en-US" dirty="0" smtClean="0">
                <a:latin typeface="宋体" panose="02010600030101010101" pitchFamily="2" charset="-122"/>
              </a:rPr>
              <a:t>钐钴磁材：信越等</a:t>
            </a:r>
            <a:endParaRPr lang="en-US" altLang="zh-CN" dirty="0" smtClean="0">
              <a:latin typeface="宋体" panose="02010600030101010101" pitchFamily="2" charset="-122"/>
            </a:endParaRPr>
          </a:p>
          <a:p>
            <a:pPr marL="342900" indent="-342900">
              <a:buAutoNum type="alphaUcPeriod"/>
            </a:pPr>
            <a:endParaRPr lang="en-US" altLang="zh-CN" sz="2800" dirty="0" smtClean="0">
              <a:latin typeface="宋体" panose="02010600030101010101" pitchFamily="2" charset="-122"/>
            </a:endParaRPr>
          </a:p>
          <a:p>
            <a:pPr marL="342900" indent="-342900">
              <a:buAutoNum type="alphaUcPeriod" startAt="2"/>
            </a:pPr>
            <a:r>
              <a:rPr lang="zh-CN" altLang="en-US" sz="2800" dirty="0" smtClean="0">
                <a:latin typeface="宋体" panose="02010600030101010101" pitchFamily="2" charset="-122"/>
              </a:rPr>
              <a:t>  镍氢电池负极材料</a:t>
            </a:r>
            <a:endParaRPr lang="en-US" altLang="zh-CN" sz="2800" dirty="0" smtClean="0">
              <a:latin typeface="宋体" panose="02010600030101010101" pitchFamily="2" charset="-122"/>
            </a:endParaRPr>
          </a:p>
          <a:p>
            <a:pPr marL="800100" lvl="1" indent="-342900"/>
            <a:r>
              <a:rPr lang="en-US" altLang="zh-CN" dirty="0" smtClean="0">
                <a:latin typeface="宋体" panose="02010600030101010101" pitchFamily="2" charset="-122"/>
              </a:rPr>
              <a:t>  </a:t>
            </a:r>
            <a:r>
              <a:rPr lang="zh-CN" altLang="en-US" dirty="0" smtClean="0">
                <a:latin typeface="宋体" panose="02010600030101010101" pitchFamily="2" charset="-122"/>
              </a:rPr>
              <a:t>三井化学、日本重化学、中央电气工业</a:t>
            </a:r>
            <a:endParaRPr lang="en-US" altLang="zh-CN" sz="2800" dirty="0" smtClean="0">
              <a:latin typeface="宋体" panose="02010600030101010101" pitchFamily="2" charset="-122"/>
            </a:endParaRPr>
          </a:p>
          <a:p>
            <a:pPr marL="342900" indent="-342900"/>
            <a:endParaRPr lang="en-US" altLang="zh-CN" sz="2800" dirty="0" smtClean="0">
              <a:latin typeface="宋体" panose="02010600030101010101" pitchFamily="2" charset="-122"/>
            </a:endParaRPr>
          </a:p>
          <a:p>
            <a:pPr marL="742950" indent="-742950">
              <a:buAutoNum type="alphaUcPeriod" startAt="3"/>
            </a:pPr>
            <a:r>
              <a:rPr lang="zh-CN" altLang="en-US" sz="2800" dirty="0" smtClean="0">
                <a:latin typeface="宋体" panose="02010600030101010101" pitchFamily="2" charset="-122"/>
              </a:rPr>
              <a:t>研磨材料</a:t>
            </a:r>
            <a:endParaRPr lang="en-US" altLang="zh-CN" sz="2800" dirty="0" smtClean="0">
              <a:latin typeface="宋体" panose="02010600030101010101" pitchFamily="2" charset="-122"/>
            </a:endParaRPr>
          </a:p>
          <a:p>
            <a:pPr marL="742950" indent="-742950"/>
            <a:r>
              <a:rPr lang="en-US" altLang="zh-CN" sz="2000" dirty="0" smtClean="0">
                <a:latin typeface="宋体" panose="02010600030101010101" pitchFamily="2" charset="-122"/>
              </a:rPr>
              <a:t>	HOYA</a:t>
            </a:r>
            <a:r>
              <a:rPr lang="zh-CN" altLang="en-US" sz="2000" dirty="0" smtClean="0">
                <a:latin typeface="宋体" panose="02010600030101010101" pitchFamily="2" charset="-122"/>
              </a:rPr>
              <a:t>、日本稀元素、太阳矿工</a:t>
            </a:r>
            <a:endParaRPr lang="zh-CN" altLang="en-US" sz="2000" dirty="0">
              <a:latin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0100" y="1553759"/>
            <a:ext cx="230063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755650">
              <a:lnSpc>
                <a:spcPct val="90000"/>
              </a:lnSpc>
              <a:spcAft>
                <a:spcPct val="35000"/>
              </a:spcAft>
            </a:pPr>
            <a:r>
              <a:rPr lang="en-US" altLang="zh-CN" b="1" dirty="0" smtClean="0">
                <a:solidFill>
                  <a:schemeClr val="bg1"/>
                </a:solidFill>
              </a:rPr>
              <a:t>1. </a:t>
            </a:r>
            <a:r>
              <a:rPr lang="zh-CN" altLang="en-US" b="1" dirty="0" smtClean="0">
                <a:solidFill>
                  <a:schemeClr val="bg1"/>
                </a:solidFill>
              </a:rPr>
              <a:t>富士興産业务介绍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1142976" y="1214428"/>
            <a:ext cx="285752" cy="21431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3300"/>
            </a:solidFill>
            <a:round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000" b="1" i="1" dirty="0">
              <a:solidFill>
                <a:srgbClr val="003A00"/>
              </a:solidFill>
            </a:endParaRPr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1142976" y="1785932"/>
            <a:ext cx="285752" cy="21431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3300"/>
            </a:solidFill>
            <a:round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000" b="1" i="1" dirty="0">
              <a:solidFill>
                <a:srgbClr val="003A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71470" y="160718"/>
            <a:ext cx="485100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755650">
              <a:lnSpc>
                <a:spcPct val="90000"/>
              </a:lnSpc>
              <a:spcAft>
                <a:spcPct val="35000"/>
              </a:spcAft>
            </a:pPr>
            <a:r>
              <a:rPr lang="en-US" altLang="zh-CN" sz="2800" b="1" dirty="0" smtClean="0">
                <a:solidFill>
                  <a:schemeClr val="bg1"/>
                </a:solidFill>
              </a:rPr>
              <a:t>1.2  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日本磁材厂家及生产状况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857238"/>
            <a:ext cx="800105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/>
              <a:t>日本主要磁材厂家：</a:t>
            </a:r>
            <a:endParaRPr lang="en-US" altLang="zh-CN" sz="4400" dirty="0" smtClean="0"/>
          </a:p>
          <a:p>
            <a:endParaRPr lang="en-US" altLang="zh-CN" sz="4400" dirty="0" smtClean="0"/>
          </a:p>
          <a:p>
            <a:pPr marL="742950" indent="-742950"/>
            <a:r>
              <a:rPr lang="en-US" altLang="zh-CN" sz="2800" dirty="0" smtClean="0">
                <a:latin typeface="宋体" panose="02010600030101010101" pitchFamily="2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</a:rPr>
              <a:t>钕铁硼磁材：</a:t>
            </a:r>
            <a:r>
              <a:rPr lang="en-US" altLang="zh-CN" sz="2800" dirty="0" smtClean="0">
                <a:latin typeface="宋体" panose="02010600030101010101" pitchFamily="2" charset="-122"/>
              </a:rPr>
              <a:t>	</a:t>
            </a:r>
            <a:r>
              <a:rPr lang="zh-CN" altLang="en-US" sz="2800" dirty="0" smtClean="0">
                <a:latin typeface="宋体" panose="02010600030101010101" pitchFamily="2" charset="-122"/>
              </a:rPr>
              <a:t>信越化学、日立金属、</a:t>
            </a:r>
            <a:r>
              <a:rPr lang="en-US" altLang="zh-CN" sz="2800" dirty="0" smtClean="0">
                <a:latin typeface="宋体" panose="02010600030101010101" pitchFamily="2" charset="-122"/>
              </a:rPr>
              <a:t>					</a:t>
            </a:r>
            <a:r>
              <a:rPr lang="zh-CN" altLang="en-US" sz="2800" dirty="0" smtClean="0">
                <a:latin typeface="宋体" panose="02010600030101010101" pitchFamily="2" charset="-122"/>
              </a:rPr>
              <a:t>大同电子、</a:t>
            </a:r>
            <a:r>
              <a:rPr lang="en-US" altLang="zh-CN" sz="2800" dirty="0" smtClean="0">
                <a:latin typeface="宋体" panose="02010600030101010101" pitchFamily="2" charset="-122"/>
              </a:rPr>
              <a:t>TDK</a:t>
            </a:r>
            <a:r>
              <a:rPr lang="zh-CN" altLang="en-US" sz="2800" dirty="0" smtClean="0">
                <a:latin typeface="宋体" panose="02010600030101010101" pitchFamily="2" charset="-122"/>
              </a:rPr>
              <a:t>等</a:t>
            </a:r>
            <a:endParaRPr lang="en-US" altLang="zh-CN" sz="2800" dirty="0" smtClean="0">
              <a:latin typeface="宋体" panose="02010600030101010101" pitchFamily="2" charset="-122"/>
            </a:endParaRPr>
          </a:p>
          <a:p>
            <a:pPr marL="742950" indent="-742950"/>
            <a:r>
              <a:rPr lang="en-US" altLang="zh-CN" sz="2800" dirty="0" smtClean="0">
                <a:latin typeface="宋体" panose="02010600030101010101" pitchFamily="2" charset="-122"/>
              </a:rPr>
              <a:t>  </a:t>
            </a:r>
          </a:p>
          <a:p>
            <a:pPr marL="742950" indent="-742950"/>
            <a:r>
              <a:rPr lang="en-US" altLang="zh-CN" sz="2800" dirty="0" smtClean="0">
                <a:latin typeface="宋体" panose="02010600030101010101" pitchFamily="2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</a:rPr>
              <a:t>钐钴磁材：</a:t>
            </a:r>
            <a:r>
              <a:rPr lang="en-US" altLang="zh-CN" sz="2800" dirty="0" smtClean="0">
                <a:latin typeface="宋体" panose="02010600030101010101" pitchFamily="2" charset="-122"/>
              </a:rPr>
              <a:t>	</a:t>
            </a:r>
            <a:r>
              <a:rPr lang="zh-CN" altLang="en-US" sz="2800" dirty="0" smtClean="0">
                <a:latin typeface="宋体" panose="02010600030101010101" pitchFamily="2" charset="-122"/>
              </a:rPr>
              <a:t>信越等</a:t>
            </a:r>
            <a:endParaRPr lang="en-US" altLang="zh-CN" sz="2800" dirty="0" smtClean="0">
              <a:latin typeface="宋体" panose="02010600030101010101" pitchFamily="2" charset="-122"/>
            </a:endParaRPr>
          </a:p>
          <a:p>
            <a:endParaRPr lang="zh-CN" altLang="en-US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857224" y="2411015"/>
            <a:ext cx="285752" cy="21431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3300"/>
            </a:solidFill>
            <a:round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000" b="1" i="1" dirty="0">
              <a:solidFill>
                <a:srgbClr val="003A00"/>
              </a:solidFill>
            </a:endParaRPr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857224" y="3643320"/>
            <a:ext cx="285752" cy="21431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3300"/>
            </a:solidFill>
            <a:round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000" b="1" i="1" dirty="0">
              <a:solidFill>
                <a:srgbClr val="003A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910816"/>
            <a:ext cx="807249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生产状况：</a:t>
            </a:r>
            <a:endParaRPr lang="en-US" altLang="zh-CN" sz="3200" dirty="0" smtClean="0"/>
          </a:p>
          <a:p>
            <a:endParaRPr lang="en-US" altLang="zh-CN" sz="4000" dirty="0" smtClean="0"/>
          </a:p>
          <a:p>
            <a:r>
              <a:rPr lang="en-US" altLang="zh-CN" sz="2800" dirty="0" smtClean="0">
                <a:latin typeface="宋体" panose="02010600030101010101" pitchFamily="2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</a:rPr>
              <a:t>信越化学、日立金属：从原料到磁材终端产品生产，并有完整的废料回收体系能力；</a:t>
            </a:r>
            <a:endParaRPr lang="en-US" altLang="zh-CN" sz="2800" dirty="0" smtClean="0">
              <a:latin typeface="宋体" panose="02010600030101010101" pitchFamily="2" charset="-122"/>
            </a:endParaRPr>
          </a:p>
          <a:p>
            <a:r>
              <a:rPr lang="zh-CN" altLang="en-US" sz="2800" dirty="0" smtClean="0">
                <a:latin typeface="宋体" panose="02010600030101010101" pitchFamily="2" charset="-122"/>
              </a:rPr>
              <a:t>  </a:t>
            </a:r>
            <a:endParaRPr lang="en-US" altLang="zh-CN" sz="2800" dirty="0" smtClean="0">
              <a:latin typeface="宋体" panose="02010600030101010101" pitchFamily="2" charset="-122"/>
            </a:endParaRPr>
          </a:p>
          <a:p>
            <a:endParaRPr lang="en-US" altLang="zh-CN" sz="2800" dirty="0" smtClean="0">
              <a:latin typeface="宋体" panose="02010600030101010101" pitchFamily="2" charset="-122"/>
            </a:endParaRPr>
          </a:p>
          <a:p>
            <a:r>
              <a:rPr lang="en-US" altLang="zh-CN" sz="2800" dirty="0" smtClean="0">
                <a:latin typeface="宋体" panose="02010600030101010101" pitchFamily="2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</a:rPr>
              <a:t>其他磁材厂家：从合金到磁材生产，没有自己的回收体系；</a:t>
            </a:r>
            <a:endParaRPr lang="zh-CN" altLang="en-US" sz="2800" dirty="0"/>
          </a:p>
        </p:txBody>
      </p:sp>
      <p:sp>
        <p:nvSpPr>
          <p:cNvPr id="10" name="Oval 2"/>
          <p:cNvSpPr>
            <a:spLocks noChangeArrowheads="1"/>
          </p:cNvSpPr>
          <p:nvPr/>
        </p:nvSpPr>
        <p:spPr bwMode="auto">
          <a:xfrm>
            <a:off x="571472" y="2143122"/>
            <a:ext cx="285752" cy="21431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3300"/>
            </a:solidFill>
            <a:round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000" b="1" i="1" dirty="0">
              <a:solidFill>
                <a:srgbClr val="003A00"/>
              </a:solidFill>
            </a:endParaRPr>
          </a:p>
        </p:txBody>
      </p:sp>
      <p:sp>
        <p:nvSpPr>
          <p:cNvPr id="11" name="Oval 2"/>
          <p:cNvSpPr>
            <a:spLocks noChangeArrowheads="1"/>
          </p:cNvSpPr>
          <p:nvPr/>
        </p:nvSpPr>
        <p:spPr bwMode="auto">
          <a:xfrm>
            <a:off x="571472" y="3857634"/>
            <a:ext cx="285752" cy="21431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3300"/>
            </a:solidFill>
            <a:round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000" b="1" i="1" dirty="0">
              <a:solidFill>
                <a:srgbClr val="003A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1407" y="160718"/>
            <a:ext cx="485100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755650">
              <a:lnSpc>
                <a:spcPct val="90000"/>
              </a:lnSpc>
              <a:spcAft>
                <a:spcPct val="35000"/>
              </a:spcAft>
            </a:pPr>
            <a:r>
              <a:rPr lang="en-US" altLang="zh-CN" sz="2800" b="1" dirty="0" smtClean="0">
                <a:solidFill>
                  <a:schemeClr val="bg1"/>
                </a:solidFill>
              </a:rPr>
              <a:t>1.2  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日本磁材厂家及生产状况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1821651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富士興産的磁材回收来源、状况</a:t>
            </a:r>
            <a:endParaRPr lang="en-US" altLang="zh-CN" sz="4000" dirty="0" smtClean="0"/>
          </a:p>
        </p:txBody>
      </p:sp>
      <p:sp>
        <p:nvSpPr>
          <p:cNvPr id="12" name="矩形 11"/>
          <p:cNvSpPr/>
          <p:nvPr/>
        </p:nvSpPr>
        <p:spPr>
          <a:xfrm>
            <a:off x="71407" y="160718"/>
            <a:ext cx="485100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755650">
              <a:lnSpc>
                <a:spcPct val="90000"/>
              </a:lnSpc>
              <a:spcAft>
                <a:spcPct val="35000"/>
              </a:spcAft>
            </a:pPr>
            <a:r>
              <a:rPr lang="en-US" altLang="zh-CN" sz="2800" b="1" dirty="0" smtClean="0">
                <a:solidFill>
                  <a:schemeClr val="bg1"/>
                </a:solidFill>
              </a:rPr>
              <a:t>1.2  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日本磁材厂家及生产状况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60718"/>
            <a:ext cx="450056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55650">
              <a:lnSpc>
                <a:spcPct val="90000"/>
              </a:lnSpc>
              <a:spcAft>
                <a:spcPct val="35000"/>
              </a:spcAft>
            </a:pPr>
            <a:r>
              <a:rPr lang="en-US" altLang="zh-CN" sz="2800" b="1" dirty="0" smtClean="0">
                <a:solidFill>
                  <a:schemeClr val="bg1"/>
                </a:solidFill>
              </a:rPr>
              <a:t>1.3  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磁性材料废料来源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0" y="450057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磁材生产过程</a:t>
            </a:r>
            <a:endParaRPr lang="zh-CN" altLang="en-US" b="1" dirty="0"/>
          </a:p>
        </p:txBody>
      </p:sp>
      <p:pic>
        <p:nvPicPr>
          <p:cNvPr id="13" name="Picture 15" descr="Nd 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625328"/>
            <a:ext cx="3000396" cy="1689697"/>
          </a:xfrm>
          <a:prstGeom prst="rect">
            <a:avLst/>
          </a:prstGeom>
          <a:noFill/>
        </p:spPr>
      </p:pic>
      <p:pic>
        <p:nvPicPr>
          <p:cNvPr id="14" name="Picture 16" descr="Nd 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625329"/>
            <a:ext cx="3143272" cy="1770130"/>
          </a:xfrm>
          <a:prstGeom prst="rect">
            <a:avLst/>
          </a:prstGeom>
          <a:noFill/>
        </p:spPr>
      </p:pic>
      <p:pic>
        <p:nvPicPr>
          <p:cNvPr id="15" name="Picture 17" descr="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750082"/>
            <a:ext cx="3143272" cy="1568981"/>
          </a:xfrm>
          <a:prstGeom prst="rect">
            <a:avLst/>
          </a:prstGeom>
          <a:noFill/>
        </p:spPr>
      </p:pic>
      <p:pic>
        <p:nvPicPr>
          <p:cNvPr id="16" name="Picture 18" descr="Nd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11" y="784112"/>
            <a:ext cx="2727543" cy="1538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60718"/>
            <a:ext cx="450056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55650">
              <a:lnSpc>
                <a:spcPct val="90000"/>
              </a:lnSpc>
              <a:spcAft>
                <a:spcPct val="35000"/>
              </a:spcAft>
            </a:pPr>
            <a:r>
              <a:rPr lang="en-US" altLang="zh-CN" sz="2800" b="1" dirty="0" smtClean="0">
                <a:solidFill>
                  <a:schemeClr val="bg1"/>
                </a:solidFill>
              </a:rPr>
              <a:t>1.3  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磁性材料废料来源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3" name="图片 2" descr="微信图片_202105140913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964395"/>
            <a:ext cx="2675938" cy="1339463"/>
          </a:xfrm>
          <a:prstGeom prst="rect">
            <a:avLst/>
          </a:prstGeom>
        </p:spPr>
      </p:pic>
      <p:pic>
        <p:nvPicPr>
          <p:cNvPr id="5" name="图片 4" descr="微信图片_20210514091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730379" y="462071"/>
            <a:ext cx="1326086" cy="23574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4546" y="2455487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电装产品拆解工序</a:t>
            </a:r>
            <a:endParaRPr lang="zh-CN" altLang="en-US" b="1" dirty="0"/>
          </a:p>
        </p:txBody>
      </p:sp>
      <p:pic>
        <p:nvPicPr>
          <p:cNvPr id="8" name="图片 7" descr="微信图片_202105140913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578962" y="332615"/>
            <a:ext cx="1486804" cy="26432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15140" y="2455487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长期库存</a:t>
            </a:r>
            <a:endParaRPr lang="zh-CN" altLang="en-US" b="1" dirty="0"/>
          </a:p>
        </p:txBody>
      </p:sp>
      <p:pic>
        <p:nvPicPr>
          <p:cNvPr id="10" name="图片 9" descr="微信图片_202105140913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324331" y="2230188"/>
            <a:ext cx="1567172" cy="2786082"/>
          </a:xfrm>
          <a:prstGeom prst="rect">
            <a:avLst/>
          </a:prstGeom>
        </p:spPr>
      </p:pic>
      <p:pic>
        <p:nvPicPr>
          <p:cNvPr id="11" name="图片 10" descr="微信图片_2021051409131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2109615" y="2230195"/>
            <a:ext cx="1567153" cy="27860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86182" y="450057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科研试验工序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4282" y="160718"/>
            <a:ext cx="425308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755650">
              <a:lnSpc>
                <a:spcPct val="90000"/>
              </a:lnSpc>
              <a:spcAft>
                <a:spcPct val="35000"/>
              </a:spcAft>
            </a:pPr>
            <a:r>
              <a:rPr lang="en-US" altLang="zh-CN" sz="2800" b="1" dirty="0" smtClean="0">
                <a:solidFill>
                  <a:schemeClr val="bg1"/>
                </a:solidFill>
                <a:latin typeface="宋体" panose="02010600030101010101" pitchFamily="2" charset="-122"/>
              </a:rPr>
              <a:t>2 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磁性材料未来市场发展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857239"/>
            <a:ext cx="80724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EV</a:t>
            </a:r>
            <a:r>
              <a:rPr lang="zh-CN" altLang="en-US" sz="3200" dirty="0" smtClean="0"/>
              <a:t>普及大势拉动磁材的旺盛需求</a:t>
            </a:r>
          </a:p>
          <a:p>
            <a:endParaRPr lang="en-US" altLang="zh-CN" sz="3200" dirty="0" smtClean="0"/>
          </a:p>
          <a:p>
            <a:r>
              <a:rPr lang="en-US" altLang="zh-CN" sz="2000" dirty="0" smtClean="0">
                <a:latin typeface="宋体" panose="02010600030101010101" pitchFamily="2" charset="-122"/>
              </a:rPr>
              <a:t>   	</a:t>
            </a:r>
            <a:r>
              <a:rPr lang="zh-CN" altLang="en-US" sz="2000" dirty="0" smtClean="0">
                <a:latin typeface="宋体" panose="02010600030101010101" pitchFamily="2" charset="-122"/>
              </a:rPr>
              <a:t>丰田混动车配置</a:t>
            </a:r>
            <a:r>
              <a:rPr lang="en-US" altLang="zh-CN" sz="2000" dirty="0" smtClean="0">
                <a:latin typeface="宋体" panose="02010600030101010101" pitchFamily="2" charset="-122"/>
              </a:rPr>
              <a:t>80%</a:t>
            </a:r>
            <a:r>
              <a:rPr lang="zh-CN" altLang="en-US" sz="2000" dirty="0" smtClean="0">
                <a:latin typeface="宋体" panose="02010600030101010101" pitchFamily="2" charset="-122"/>
              </a:rPr>
              <a:t>对马达磁材需求增加；</a:t>
            </a:r>
            <a:endParaRPr lang="en-US" altLang="zh-CN" sz="2000" dirty="0" smtClean="0">
              <a:latin typeface="宋体" panose="02010600030101010101" pitchFamily="2" charset="-122"/>
            </a:endParaRPr>
          </a:p>
          <a:p>
            <a:endParaRPr lang="en-US" altLang="zh-CN" sz="2000" dirty="0" smtClean="0">
              <a:latin typeface="宋体" panose="02010600030101010101" pitchFamily="2" charset="-122"/>
            </a:endParaRPr>
          </a:p>
          <a:p>
            <a:r>
              <a:rPr lang="zh-CN" altLang="en-US" sz="2000" dirty="0" smtClean="0">
                <a:latin typeface="宋体" panose="02010600030101010101" pitchFamily="2" charset="-122"/>
              </a:rPr>
              <a:t>       </a:t>
            </a:r>
            <a:r>
              <a:rPr lang="zh-CN" altLang="en-US" sz="2000" dirty="0" smtClean="0">
                <a:latin typeface="宋体" panose="02010600030101010101" pitchFamily="2" charset="-122"/>
              </a:rPr>
              <a:t>日本</a:t>
            </a:r>
            <a:r>
              <a:rPr lang="en-US" altLang="zh-CN" sz="2000" dirty="0" smtClean="0">
                <a:latin typeface="宋体" panose="02010600030101010101" pitchFamily="2" charset="-122"/>
              </a:rPr>
              <a:t>EV</a:t>
            </a:r>
            <a:r>
              <a:rPr lang="zh-CN" altLang="en-US" sz="2000" dirty="0" smtClean="0">
                <a:latin typeface="宋体" panose="02010600030101010101" pitchFamily="2" charset="-122"/>
              </a:rPr>
              <a:t>车用马达系统的技术优势扩大</a:t>
            </a:r>
            <a:r>
              <a:rPr lang="zh-CN" altLang="en-US" sz="2000" dirty="0" smtClean="0">
                <a:latin typeface="宋体" panose="02010600030101010101" pitchFamily="2" charset="-122"/>
              </a:rPr>
              <a:t>增加磁</a:t>
            </a:r>
            <a:r>
              <a:rPr lang="zh-CN" altLang="en-US" sz="2000" dirty="0" smtClean="0">
                <a:latin typeface="宋体" panose="02010600030101010101" pitchFamily="2" charset="-122"/>
              </a:rPr>
              <a:t>材需求；</a:t>
            </a:r>
            <a:endParaRPr lang="en-US" altLang="zh-CN" sz="2000" dirty="0" smtClean="0">
              <a:latin typeface="宋体" panose="02010600030101010101" pitchFamily="2" charset="-122"/>
            </a:endParaRPr>
          </a:p>
          <a:p>
            <a:endParaRPr lang="en-US" altLang="zh-CN" sz="2000" dirty="0" smtClean="0">
              <a:latin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000" dirty="0" smtClean="0">
                <a:latin typeface="宋体" panose="02010600030101010101" pitchFamily="2" charset="-122"/>
              </a:rPr>
              <a:t>	</a:t>
            </a:r>
            <a:r>
              <a:rPr lang="zh-CN" altLang="en-US" sz="2000" dirty="0" smtClean="0">
                <a:latin typeface="宋体" panose="02010600030101010101" pitchFamily="2" charset="-122"/>
              </a:rPr>
              <a:t>高端家电、半导体、车用配置零部件也对强  </a:t>
            </a:r>
            <a:r>
              <a:rPr lang="en-US" altLang="zh-CN" sz="2000" dirty="0" smtClean="0">
                <a:latin typeface="宋体" panose="02010600030101010101" pitchFamily="2" charset="-122"/>
              </a:rPr>
              <a:t>	</a:t>
            </a:r>
            <a:r>
              <a:rPr lang="zh-CN" altLang="en-US" sz="2000" dirty="0" smtClean="0">
                <a:latin typeface="宋体" panose="02010600030101010101" pitchFamily="2" charset="-122"/>
              </a:rPr>
              <a:t>磁、高性能磁材有旺盛需求；</a:t>
            </a:r>
            <a:endParaRPr lang="en-US" altLang="zh-CN" sz="2000" dirty="0" smtClean="0">
              <a:latin typeface="宋体" panose="02010600030101010101" pitchFamily="2" charset="-122"/>
            </a:endParaRPr>
          </a:p>
          <a:p>
            <a:endParaRPr lang="en-US" altLang="zh-CN" sz="2000" dirty="0" smtClean="0">
              <a:latin typeface="宋体" panose="02010600030101010101" pitchFamily="2" charset="-122"/>
            </a:endParaRPr>
          </a:p>
          <a:p>
            <a:r>
              <a:rPr lang="en-US" altLang="zh-CN" sz="2000" dirty="0" smtClean="0">
                <a:latin typeface="宋体" panose="02010600030101010101" pitchFamily="2" charset="-122"/>
              </a:rPr>
              <a:t>  </a:t>
            </a:r>
            <a:endParaRPr lang="zh-CN" altLang="en-US" sz="2000" dirty="0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642910" y="1821651"/>
            <a:ext cx="500066" cy="3750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3300"/>
            </a:solidFill>
            <a:round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 i="1" dirty="0" smtClean="0">
                <a:solidFill>
                  <a:srgbClr val="003A00"/>
                </a:solidFill>
              </a:rPr>
              <a:t>01</a:t>
            </a:r>
            <a:endParaRPr lang="zh-CN" altLang="en-US" sz="2000" b="1" i="1" dirty="0">
              <a:solidFill>
                <a:srgbClr val="003A00"/>
              </a:solidFill>
            </a:endParaRPr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642910" y="2500312"/>
            <a:ext cx="500066" cy="3750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3300"/>
            </a:solidFill>
            <a:round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 i="1" dirty="0" smtClean="0">
                <a:solidFill>
                  <a:srgbClr val="003A00"/>
                </a:solidFill>
              </a:rPr>
              <a:t>0</a:t>
            </a:r>
            <a:r>
              <a:rPr lang="en-US" altLang="zh-CN" sz="2000" b="1" i="1" dirty="0" smtClean="0">
                <a:solidFill>
                  <a:srgbClr val="003A00"/>
                </a:solidFill>
              </a:rPr>
              <a:t>2</a:t>
            </a:r>
            <a:endParaRPr lang="zh-CN" altLang="en-US" sz="2000" b="1" i="1" dirty="0">
              <a:solidFill>
                <a:srgbClr val="003A00"/>
              </a:solidFill>
            </a:endParaRPr>
          </a:p>
        </p:txBody>
      </p:sp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642910" y="3071816"/>
            <a:ext cx="500066" cy="3750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3300"/>
            </a:solidFill>
            <a:round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 i="1" dirty="0" smtClean="0">
                <a:solidFill>
                  <a:srgbClr val="003A00"/>
                </a:solidFill>
              </a:rPr>
              <a:t>0</a:t>
            </a:r>
            <a:r>
              <a:rPr lang="en-US" altLang="zh-CN" sz="2000" b="1" i="1" dirty="0" smtClean="0">
                <a:solidFill>
                  <a:srgbClr val="003A00"/>
                </a:solidFill>
              </a:rPr>
              <a:t>3</a:t>
            </a:r>
            <a:endParaRPr lang="zh-CN" altLang="en-US" sz="2000" b="1" i="1" dirty="0">
              <a:solidFill>
                <a:srgbClr val="003A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Office 主题">
  <a:themeElements>
    <a:clrScheme name="流畅">
      <a:dk1>
        <a:sysClr val="windowText" lastClr="000000"/>
      </a:dk1>
      <a:lt1>
        <a:sysClr val="window" lastClr="CCE8C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noFill/>
        <a:ln w="22225" cap="rnd">
          <a:solidFill>
            <a:srgbClr val="000000"/>
          </a:solidFill>
          <a:prstDash val="sysDot"/>
          <a:round/>
        </a:ln>
      </a:spPr>
      <a:bodyPr/>
      <a:lstStyle/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流畅">
      <a:dk1>
        <a:sysClr val="windowText" lastClr="000000"/>
      </a:dk1>
      <a:lt1>
        <a:sysClr val="window" lastClr="CCE8C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noFill/>
        <a:ln w="22225" cap="rnd">
          <a:solidFill>
            <a:srgbClr val="000000"/>
          </a:solidFill>
          <a:prstDash val="sysDot"/>
          <a:round/>
        </a:ln>
      </a:spPr>
      <a:bodyPr/>
      <a:lstStyle/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流畅">
      <a:dk1>
        <a:sysClr val="windowText" lastClr="000000"/>
      </a:dk1>
      <a:lt1>
        <a:sysClr val="window" lastClr="CCE8C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noFill/>
        <a:ln w="22225" cap="rnd">
          <a:solidFill>
            <a:srgbClr val="000000"/>
          </a:solidFill>
          <a:prstDash val="sysDot"/>
          <a:round/>
        </a:ln>
      </a:spPr>
      <a:bodyPr/>
      <a:lstStyle/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CCE8C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352</Words>
  <Application>WPS 演示</Application>
  <PresentationFormat>全屏显示(16:9)</PresentationFormat>
  <Paragraphs>78</Paragraphs>
  <Slides>13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2_Office 主题</vt:lpstr>
      <vt:lpstr>3_Office 主题</vt:lpstr>
      <vt:lpstr>4_Office 主题</vt:lpstr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acer</dc:creator>
  <cp:lastModifiedBy>hp</cp:lastModifiedBy>
  <cp:revision>718</cp:revision>
  <dcterms:created xsi:type="dcterms:W3CDTF">2013-06-21T02:36:00Z</dcterms:created>
  <dcterms:modified xsi:type="dcterms:W3CDTF">2021-05-25T06:01:51Z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