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5143500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clrMru>
    <a:srgbClr val="69C293"/>
    <a:srgbClr val="1E9C8C"/>
    <a:srgbClr val="FAFAFA"/>
    <a:srgbClr val="41719C"/>
    <a:srgbClr val="A2D3A6"/>
    <a:srgbClr val="3CB191"/>
    <a:srgbClr val="1E817A"/>
    <a:srgbClr val="81B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730" y="72"/>
      </p:cViewPr>
      <p:guideLst>
        <p:guide orient="horz" pos="16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"/>
          <p:cNvSpPr>
            <a:spLocks noGrp="1"/>
          </p:cNvSpPr>
          <p:nvPr>
            <p:ph type="ctrTitle"/>
          </p:nvPr>
        </p:nvSpPr>
        <p:spPr>
          <a:xfrm>
            <a:off x="685800" y="1597818"/>
            <a:ext cx="7772400" cy="11025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文本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/>
          <a:lstStyle>
            <a:lvl1pPr marL="0" indent="0" algn="ctr">
              <a:buNone/>
            </a:lvl1pPr>
            <a:lvl2pPr marL="342900" lvl="1" indent="0" algn="ctr">
              <a:buNone/>
            </a:lvl2pPr>
            <a:lvl3pPr marL="685800" lvl="2" indent="0" algn="ctr">
              <a:buNone/>
            </a:lvl3pPr>
            <a:lvl4pPr marL="1028700" lvl="3" indent="0" algn="ctr">
              <a:buNone/>
            </a:lvl4pPr>
            <a:lvl5pPr marL="1371600" lvl="4" indent="0" algn="ctr">
              <a:buNone/>
            </a:lvl5pPr>
            <a:lvl6pPr marL="1714500" lvl="5" indent="0" algn="ctr">
              <a:buNone/>
            </a:lvl6pPr>
            <a:lvl7pPr marL="2057400" lvl="6" indent="0" algn="ctr">
              <a:buNone/>
            </a:lvl7pPr>
            <a:lvl8pPr marL="2400300" lvl="7" indent="0" algn="ctr">
              <a:buNone/>
            </a:lvl8pPr>
            <a:lvl9pPr marL="2400300" lvl="7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fld id="{50EA5320-AA14-47BF-9F6C-34935C6BCF9C}" type="datetime2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标题"/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99417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6" name="竖排文字占位符"/>
          <p:cNvSpPr>
            <a:spLocks noGrp="1"/>
          </p:cNvSpPr>
          <p:nvPr>
            <p:ph type="body" orient="vert" idx="1"/>
          </p:nvPr>
        </p:nvSpPr>
        <p:spPr>
          <a:xfrm>
            <a:off x="628650" y="1369218"/>
            <a:ext cx="7886700" cy="326350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eaVert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fld id="{50EA5320-AA14-47BF-9F6C-34935C6BCF9C}" type="datetime2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竖排标题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eaVert" anchor="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1" name="竖排文字占位符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762625" cy="435887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eaVert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fld id="{50EA5320-AA14-47BF-9F6C-34935C6BCF9C}" type="datetime2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"/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99417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3" name="内容占位符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26350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fld id="{50EA5320-AA14-47BF-9F6C-34935C6BCF9C}" type="datetime2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anchor="t"/>
          <a:lstStyle>
            <a:lvl1pPr marL="0" indent="0"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8" name="文本"/>
          <p:cNvSpPr>
            <a:spLocks noGrp="1"/>
          </p:cNvSpPr>
          <p:nvPr>
            <p:ph type="body" idx="1"/>
          </p:nvPr>
        </p:nvSpPr>
        <p:spPr>
          <a:xfrm>
            <a:off x="722313" y="2180034"/>
            <a:ext cx="7772400" cy="112514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anchor="b"/>
          <a:lstStyle>
            <a:lvl1pPr marL="0" indent="0">
              <a:buNone/>
              <a:defRPr sz="1500"/>
            </a:lvl1pPr>
          </a:lstStyle>
          <a:p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fld id="{50EA5320-AA14-47BF-9F6C-34935C6BCF9C}" type="datetime2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"/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99417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3" name="内容占位符"/>
          <p:cNvSpPr>
            <a:spLocks noGrp="1"/>
          </p:cNvSpPr>
          <p:nvPr>
            <p:ph idx="1"/>
          </p:nvPr>
        </p:nvSpPr>
        <p:spPr>
          <a:xfrm>
            <a:off x="628650" y="1369218"/>
            <a:ext cx="3867150" cy="326350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/>
          <a:lstStyle>
            <a:lvl1pPr marL="171450" indent="-171450">
              <a:defRPr sz="2100"/>
            </a:lvl1pPr>
            <a:lvl2pPr marL="514350" lvl="1" indent="-171450">
              <a:defRPr sz="1800"/>
            </a:lvl2pPr>
            <a:lvl3pPr marL="857250" lvl="2" indent="-171450">
              <a:defRPr sz="1500"/>
            </a:lvl3pPr>
            <a:lvl4pPr marL="1200150" lvl="3" indent="-171450">
              <a:defRPr sz="1350"/>
            </a:lvl4pPr>
            <a:lvl5pPr marL="1543050" lvl="4" indent="-171450">
              <a:defRPr sz="1350"/>
            </a:lvl5pPr>
          </a:lstStyle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4" name="内容占位符"/>
          <p:cNvSpPr>
            <a:spLocks noGrp="1"/>
          </p:cNvSpPr>
          <p:nvPr>
            <p:ph idx="2"/>
          </p:nvPr>
        </p:nvSpPr>
        <p:spPr>
          <a:xfrm>
            <a:off x="4648200" y="1369218"/>
            <a:ext cx="3867150" cy="326350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/>
          <a:lstStyle>
            <a:lvl1pPr marL="171450" indent="-171450">
              <a:defRPr sz="2100"/>
            </a:lvl1pPr>
            <a:lvl2pPr marL="514350" lvl="1" indent="-171450">
              <a:defRPr sz="1800"/>
            </a:lvl2pPr>
            <a:lvl3pPr marL="857250" lvl="2" indent="-171450">
              <a:defRPr sz="1500"/>
            </a:lvl3pPr>
            <a:lvl4pPr marL="1200150" lvl="3" indent="-171450">
              <a:defRPr sz="1350"/>
            </a:lvl4pPr>
            <a:lvl5pPr marL="1543050" lvl="4" indent="-171450">
              <a:defRPr sz="1350"/>
            </a:lvl5pPr>
          </a:lstStyle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fld id="{50EA5320-AA14-47BF-9F6C-34935C6BCF9C}" type="datetime2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标题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4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9" name="文本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anchor="b"/>
          <a:lstStyle>
            <a:lvl1pPr marL="0" indent="0">
              <a:buNone/>
              <a:defRPr sz="1800" b="1"/>
            </a:lvl1pPr>
            <a:lvl2pPr marL="342900" lvl="1" indent="0">
              <a:buNone/>
              <a:defRPr sz="1500" b="1"/>
            </a:lvl2pPr>
            <a:lvl3pPr marL="685800" lvl="2" indent="0">
              <a:buNone/>
              <a:defRPr sz="1350" b="1"/>
            </a:lvl3pPr>
            <a:lvl4pPr marL="1028700" lvl="3" indent="0">
              <a:buNone/>
              <a:defRPr sz="1200" b="1"/>
            </a:lvl4pPr>
            <a:lvl5pPr marL="1371600" lvl="4" indent="0">
              <a:buNone/>
              <a:defRPr sz="1200" b="1"/>
            </a:lvl5pPr>
            <a:lvl6pPr marL="1714500" lvl="5" indent="0">
              <a:buNone/>
              <a:defRPr sz="1200" b="1"/>
            </a:lvl6pPr>
            <a:lvl7pPr marL="2057400" lvl="6" indent="0">
              <a:buNone/>
              <a:defRPr sz="1200" b="1"/>
            </a:lvl7pPr>
            <a:lvl8pPr marL="2400300" lvl="7" indent="0">
              <a:buNone/>
              <a:defRPr sz="1200" b="1"/>
            </a:lvl8pPr>
            <a:lvl9pPr marL="2400300" lvl="7" indent="0">
              <a:buNone/>
              <a:defRPr sz="1200" b="1"/>
            </a:lvl9pPr>
          </a:lstStyle>
          <a:p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0" name="内容占位符"/>
          <p:cNvSpPr>
            <a:spLocks noGrp="1"/>
          </p:cNvSpPr>
          <p:nvPr>
            <p:ph idx="2"/>
          </p:nvPr>
        </p:nvSpPr>
        <p:spPr>
          <a:xfrm>
            <a:off x="457200" y="1631156"/>
            <a:ext cx="4040188" cy="29634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/>
          <a:lstStyle>
            <a:lvl1pPr marL="171450" indent="-171450">
              <a:defRPr sz="1800"/>
            </a:lvl1pPr>
            <a:lvl2pPr marL="514350" lvl="1" indent="-171450">
              <a:defRPr sz="1500"/>
            </a:lvl2pPr>
            <a:lvl3pPr marL="857250" lvl="2" indent="-171450">
              <a:defRPr sz="1350"/>
            </a:lvl3pPr>
            <a:lvl4pPr marL="1200150" lvl="3" indent="-171450">
              <a:defRPr sz="1200"/>
            </a:lvl4pPr>
            <a:lvl5pPr marL="1543050" lvl="4" indent="-171450">
              <a:defRPr sz="1200"/>
            </a:lvl5pPr>
          </a:lstStyle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1" name="文本"/>
          <p:cNvSpPr>
            <a:spLocks noGrp="1"/>
          </p:cNvSpPr>
          <p:nvPr>
            <p:ph type="body" idx="3"/>
          </p:nvPr>
        </p:nvSpPr>
        <p:spPr>
          <a:xfrm>
            <a:off x="4645025" y="1151334"/>
            <a:ext cx="4041775" cy="4798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anchor="b"/>
          <a:lstStyle>
            <a:lvl1pPr marL="0" indent="0">
              <a:buNone/>
              <a:defRPr sz="1800" b="1"/>
            </a:lvl1pPr>
            <a:lvl2pPr marL="342900" lvl="1" indent="0">
              <a:buNone/>
              <a:defRPr sz="1500" b="1"/>
            </a:lvl2pPr>
            <a:lvl3pPr marL="685800" lvl="2" indent="0">
              <a:buNone/>
              <a:defRPr sz="1350" b="1"/>
            </a:lvl3pPr>
            <a:lvl4pPr marL="1028700" lvl="3" indent="0">
              <a:buNone/>
              <a:defRPr sz="1200" b="1"/>
            </a:lvl4pPr>
            <a:lvl5pPr marL="1371600" lvl="4" indent="0">
              <a:buNone/>
              <a:defRPr sz="1200" b="1"/>
            </a:lvl5pPr>
            <a:lvl6pPr marL="1714500" lvl="5" indent="0">
              <a:buNone/>
              <a:defRPr sz="1200" b="1"/>
            </a:lvl6pPr>
            <a:lvl7pPr marL="2057400" lvl="6" indent="0">
              <a:buNone/>
              <a:defRPr sz="1200" b="1"/>
            </a:lvl7pPr>
            <a:lvl8pPr marL="2400300" lvl="7" indent="0">
              <a:buNone/>
              <a:defRPr sz="1200" b="1"/>
            </a:lvl8pPr>
            <a:lvl9pPr marL="2400300" lvl="7" indent="0">
              <a:buNone/>
              <a:defRPr sz="1200" b="1"/>
            </a:lvl9pPr>
          </a:lstStyle>
          <a:p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2" name="内容占位符"/>
          <p:cNvSpPr>
            <a:spLocks noGrp="1"/>
          </p:cNvSpPr>
          <p:nvPr>
            <p:ph idx="4"/>
          </p:nvPr>
        </p:nvSpPr>
        <p:spPr>
          <a:xfrm>
            <a:off x="4645025" y="1631156"/>
            <a:ext cx="4041775" cy="29634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/>
          <a:lstStyle>
            <a:lvl1pPr marL="171450" indent="-171450">
              <a:defRPr sz="1800"/>
            </a:lvl1pPr>
            <a:lvl2pPr marL="514350" lvl="1" indent="-171450">
              <a:defRPr sz="1500"/>
            </a:lvl2pPr>
            <a:lvl3pPr marL="857250" lvl="2" indent="-171450">
              <a:defRPr sz="1350"/>
            </a:lvl3pPr>
            <a:lvl4pPr marL="1200150" lvl="3" indent="-171450">
              <a:defRPr sz="1200"/>
            </a:lvl4pPr>
            <a:lvl5pPr marL="1543050" lvl="4" indent="-171450">
              <a:defRPr sz="1200"/>
            </a:lvl5pPr>
          </a:lstStyle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fld id="{50EA5320-AA14-47BF-9F6C-34935C6BCF9C}" type="datetime2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标题"/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99417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fld id="{50EA5320-AA14-47BF-9F6C-34935C6BCF9C}" type="datetime2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fld id="{50EA5320-AA14-47BF-9F6C-34935C6BCF9C}" type="datetime2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标题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anchor="b"/>
          <a:lstStyle>
            <a:lvl1pPr marL="0" indent="0"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4" name="内容占位符"/>
          <p:cNvSpPr>
            <a:spLocks noGrp="1"/>
          </p:cNvSpPr>
          <p:nvPr>
            <p:ph idx="1"/>
          </p:nvPr>
        </p:nvSpPr>
        <p:spPr>
          <a:xfrm>
            <a:off x="3575050" y="204787"/>
            <a:ext cx="5111750" cy="438983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/>
          <a:lstStyle>
            <a:lvl1pPr marL="171450" indent="-171450">
              <a:defRPr sz="2400"/>
            </a:lvl1pPr>
            <a:lvl2pPr marL="514350" lvl="1" indent="-171450">
              <a:defRPr sz="2100"/>
            </a:lvl2pPr>
            <a:lvl3pPr marL="857250" lvl="2" indent="-171450">
              <a:defRPr sz="1800"/>
            </a:lvl3pPr>
            <a:lvl4pPr marL="1200150" lvl="3" indent="-171450">
              <a:defRPr sz="1500"/>
            </a:lvl4pPr>
            <a:lvl5pPr marL="1543050" lvl="4" indent="-171450">
              <a:defRPr sz="1500"/>
            </a:lvl5pPr>
          </a:lstStyle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5" name="文本"/>
          <p:cNvSpPr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fld id="{50EA5320-AA14-47BF-9F6C-34935C6BCF9C}" type="datetime2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标题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anchor="b"/>
          <a:lstStyle>
            <a:lvl1pPr marL="0" indent="0"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0" name="图片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51" name="文本"/>
          <p:cNvSpPr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fld id="{50EA5320-AA14-47BF-9F6C-34935C6BCF9C}" type="datetime2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>
              <a:defRPr sz="8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fld id="{50EA5320-AA14-47BF-9F6C-34935C6BCF9C}" type="datetime2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>
              <a:defRPr sz="80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kumimoji="0" lang="zh-CN" altLang="zh-CN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l" rtl="0" eaLnBrk="0" fontAlgn="base" hangingPunct="0">
        <a:lnSpc>
          <a:spcPct val="67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Calibri Light" panose="020F0302020204030204" pitchFamily="34" charset="0"/>
        </a:defRPr>
      </a:lvl1pPr>
      <a:lvl2pPr algn="l" rtl="0" eaLnBrk="0" fontAlgn="base" hangingPunct="0">
        <a:lnSpc>
          <a:spcPct val="67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67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67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67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67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67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67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67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68275" indent="-168275" algn="l" rtl="0" eaLnBrk="0" fontAlgn="base" hangingPunct="0">
        <a:lnSpc>
          <a:spcPct val="67000"/>
        </a:lnSpc>
        <a:spcBef>
          <a:spcPts val="750"/>
        </a:spcBef>
        <a:spcAft>
          <a:spcPct val="0"/>
        </a:spcAft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1pPr>
      <a:lvl2pPr marL="511175" indent="-171450" algn="l" rtl="0" eaLnBrk="0" fontAlgn="base" hangingPunct="0">
        <a:lnSpc>
          <a:spcPct val="67000"/>
        </a:lnSpc>
        <a:spcBef>
          <a:spcPts val="375"/>
        </a:spcBef>
        <a:spcAft>
          <a:spcPct val="0"/>
        </a:spcAft>
        <a:buSzPct val="100000"/>
        <a:buFont typeface="Arial" panose="020B0604020202020204" pitchFamily="34" charset="0"/>
        <a:buChar char="•"/>
        <a:defRPr sz="17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2pPr>
      <a:lvl3pPr marL="854075" indent="-171450" algn="l" rtl="0" eaLnBrk="0" fontAlgn="base" hangingPunct="0">
        <a:lnSpc>
          <a:spcPct val="67000"/>
        </a:lnSpc>
        <a:spcBef>
          <a:spcPts val="375"/>
        </a:spcBef>
        <a:spcAft>
          <a:spcPct val="0"/>
        </a:spcAft>
        <a:buSzPct val="100000"/>
        <a:buFont typeface="Arial" panose="020B0604020202020204" pitchFamily="34" charset="0"/>
        <a:buChar char="•"/>
        <a:defRPr sz="1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3pPr>
      <a:lvl4pPr marL="1196975" indent="-171450" algn="l" rtl="0" eaLnBrk="0" fontAlgn="base" hangingPunct="0">
        <a:lnSpc>
          <a:spcPct val="67000"/>
        </a:lnSpc>
        <a:spcBef>
          <a:spcPts val="375"/>
        </a:spcBef>
        <a:spcAft>
          <a:spcPct val="0"/>
        </a:spcAft>
        <a:buSzPct val="100000"/>
        <a:buFont typeface="Arial" panose="020B0604020202020204" pitchFamily="34" charset="0"/>
        <a:buChar char="•"/>
        <a:defRPr sz="1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4pPr>
      <a:lvl5pPr marL="1539875" indent="-171450" algn="l" rtl="0" eaLnBrk="0" fontAlgn="base" hangingPunct="0">
        <a:lnSpc>
          <a:spcPct val="67000"/>
        </a:lnSpc>
        <a:spcBef>
          <a:spcPts val="375"/>
        </a:spcBef>
        <a:spcAft>
          <a:spcPct val="0"/>
        </a:spcAft>
        <a:buSzPct val="100000"/>
        <a:buFont typeface="Arial" panose="020B0604020202020204" pitchFamily="34" charset="0"/>
        <a:buChar char="•"/>
        <a:defRPr sz="1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5pPr>
      <a:lvl6pPr marL="1539875" indent="-171450" algn="l" defTabSz="914400" rtl="0" eaLnBrk="0" fontAlgn="base" latinLnBrk="0" hangingPunct="0">
        <a:lnSpc>
          <a:spcPct val="67000"/>
        </a:lnSpc>
        <a:spcBef>
          <a:spcPts val="375"/>
        </a:spcBef>
        <a:spcAft>
          <a:spcPts val="0"/>
        </a:spcAft>
        <a:buSzPct val="100000"/>
        <a:buFont typeface="Arial" panose="020B0604020202020204" pitchFamily="34" charset="0"/>
        <a:buChar char="•"/>
        <a:defRPr sz="1300" b="0" i="0" u="none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6pPr>
      <a:lvl7pPr marL="1539875" indent="-171450" algn="l" defTabSz="914400" rtl="0" eaLnBrk="0" fontAlgn="base" latinLnBrk="0" hangingPunct="0">
        <a:lnSpc>
          <a:spcPct val="67000"/>
        </a:lnSpc>
        <a:spcBef>
          <a:spcPts val="375"/>
        </a:spcBef>
        <a:spcAft>
          <a:spcPts val="0"/>
        </a:spcAft>
        <a:buSzPct val="100000"/>
        <a:buFont typeface="Arial" panose="020B0604020202020204" pitchFamily="34" charset="0"/>
        <a:buChar char="•"/>
        <a:defRPr sz="1300" b="0" i="0" u="none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7pPr>
      <a:lvl8pPr marL="1539875" indent="-171450" algn="l" defTabSz="914400" rtl="0" eaLnBrk="0" fontAlgn="base" latinLnBrk="0" hangingPunct="0">
        <a:lnSpc>
          <a:spcPct val="67000"/>
        </a:lnSpc>
        <a:spcBef>
          <a:spcPts val="375"/>
        </a:spcBef>
        <a:spcAft>
          <a:spcPts val="0"/>
        </a:spcAft>
        <a:buSzPct val="100000"/>
        <a:buFont typeface="Arial" panose="020B0604020202020204" pitchFamily="34" charset="0"/>
        <a:buChar char="•"/>
        <a:defRPr sz="1300" b="0" i="0" u="none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8pPr>
      <a:lvl9pPr marL="1539875" indent="-171450" algn="l" defTabSz="914400" rtl="0" eaLnBrk="0" fontAlgn="base" latinLnBrk="0" hangingPunct="0">
        <a:lnSpc>
          <a:spcPct val="67000"/>
        </a:lnSpc>
        <a:spcBef>
          <a:spcPts val="375"/>
        </a:spcBef>
        <a:spcAft>
          <a:spcPts val="0"/>
        </a:spcAft>
        <a:buSzPct val="100000"/>
        <a:buFont typeface="Arial" panose="020B0604020202020204" pitchFamily="34" charset="0"/>
        <a:buChar char="•"/>
        <a:defRPr sz="1300" b="0" i="0" u="none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" y="187325"/>
            <a:ext cx="8745538" cy="7286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AutoShape 3"/>
          <p:cNvSpPr/>
          <p:nvPr/>
        </p:nvSpPr>
        <p:spPr>
          <a:xfrm>
            <a:off x="1316038" y="455613"/>
            <a:ext cx="6488112" cy="1123950"/>
          </a:xfrm>
          <a:prstGeom prst="roundRect">
            <a:avLst>
              <a:gd name="adj" fmla="val 16667"/>
            </a:avLst>
          </a:prstGeom>
          <a:solidFill>
            <a:schemeClr val="bg1">
              <a:alpha val="70195"/>
            </a:schemeClr>
          </a:solidFill>
          <a:ln w="9525">
            <a:noFill/>
          </a:ln>
        </p:spPr>
        <p:txBody>
          <a:bodyPr anchor="ctr" anchorCtr="0"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3100" b="1" dirty="0"/>
              <a:t>鲁北铝产业及国外铝矿资源</a:t>
            </a:r>
            <a:endParaRPr lang="zh-CN" altLang="zh-CN" sz="3100" b="1" dirty="0"/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25" y="650875"/>
            <a:ext cx="576263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3" name="Text Box 5"/>
          <p:cNvSpPr txBox="1"/>
          <p:nvPr/>
        </p:nvSpPr>
        <p:spPr>
          <a:xfrm>
            <a:off x="539750" y="3840163"/>
            <a:ext cx="8172450" cy="12255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2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山东鲁北企业集团总公司</a:t>
            </a:r>
            <a:endParaRPr lang="zh-CN" altLang="zh-CN" sz="26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2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市场开发部    崔炳松                                </a:t>
            </a:r>
            <a:r>
              <a:rPr lang="zh-CN" altLang="zh-CN" sz="1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中国·三亚</a:t>
            </a:r>
            <a:endParaRPr lang="zh-CN" altLang="zh-CN" sz="1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2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联系方式        18754353088                     </a:t>
            </a:r>
            <a:r>
              <a:rPr lang="zh-CN" altLang="zh-CN" sz="1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2022年11月14日</a:t>
            </a:r>
            <a:endParaRPr lang="zh-CN" altLang="zh-CN" sz="1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endParaRPr lang="zh-CN" altLang="zh-CN" sz="2400" dirty="0">
              <a:solidFill>
                <a:srgbClr val="FF0000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768350" y="4149725"/>
            <a:ext cx="7915275" cy="869950"/>
          </a:xfrm>
          <a:ln/>
        </p:spPr>
        <p:txBody>
          <a:bodyPr vert="horz" wrap="square" lIns="91440" tIns="45720" rIns="91440" bIns="45720" anchor="t" anchorCtr="0"/>
          <a:p>
            <a:pPr marL="168275" indent="-168275" algn="just">
              <a:buSzPct val="100000"/>
            </a:pPr>
            <a:endParaRPr lang="zh-CN" altLang="zh-CN" sz="10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buSzPct val="100000"/>
            </a:pPr>
            <a:endParaRPr lang="zh-CN" altLang="zh-CN" sz="10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buSzPct val="100000"/>
            </a:pPr>
            <a:r>
              <a:rPr lang="zh-CN" altLang="zh-CN" sz="14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鲁北集团使用三水铝石矿共有8种，分别是力拓澳矿，美铝澳矿，印尼矿，印度矿，马来西亚水洗</a:t>
            </a:r>
            <a:endParaRPr lang="zh-CN" altLang="zh-CN" sz="14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buSzPct val="100000"/>
            </a:pPr>
            <a:r>
              <a:rPr lang="zh-CN" altLang="zh-CN" sz="14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矿，马来西亚原矿，所罗门矿，几内亚矿等，矿石产地主要分布在南亚，东南亚，澳洲和非洲。</a:t>
            </a:r>
            <a:endParaRPr lang="zh-CN" altLang="zh-CN" sz="14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>
              <a:lnSpc>
                <a:spcPct val="125000"/>
              </a:lnSpc>
              <a:buSzPct val="100000"/>
            </a:pP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268" name="Rectangle 4"/>
          <p:cNvSpPr>
            <a:spLocks noGrp="1"/>
          </p:cNvSpPr>
          <p:nvPr>
            <p:ph type="body" idx="4294967295"/>
          </p:nvPr>
        </p:nvSpPr>
        <p:spPr>
          <a:xfrm>
            <a:off x="4645025" y="1150938"/>
            <a:ext cx="4041775" cy="481012"/>
          </a:xfrm>
          <a:ln/>
        </p:spPr>
        <p:txBody>
          <a:bodyPr vert="horz" wrap="square" lIns="91440" tIns="45720" rIns="91440" bIns="45720" anchor="b" anchorCtr="0"/>
          <a:p>
            <a:pPr marL="0" indent="0">
              <a:buNone/>
            </a:pPr>
            <a:endParaRPr lang="zh-CN" altLang="zh-CN" sz="1200" b="1" dirty="0"/>
          </a:p>
        </p:txBody>
      </p:sp>
      <p:sp>
        <p:nvSpPr>
          <p:cNvPr id="11269" name="Rectangle 5"/>
          <p:cNvSpPr>
            <a:spLocks noGrp="1"/>
          </p:cNvSpPr>
          <p:nvPr>
            <p:ph idx="1"/>
          </p:nvPr>
        </p:nvSpPr>
        <p:spPr>
          <a:xfrm>
            <a:off x="4645025" y="1631950"/>
            <a:ext cx="4041775" cy="2962275"/>
          </a:xfrm>
          <a:ln/>
        </p:spPr>
        <p:txBody>
          <a:bodyPr vert="horz" wrap="square" lIns="91440" tIns="45720" rIns="91440" bIns="45720" anchor="t" anchorCtr="0"/>
          <a:p>
            <a:pPr marL="2286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zh-CN" altLang="zh-CN" sz="12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1270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Text Box 7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1272" name="Freeform 8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3" name="Freeform 9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4" name="Freeform 10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5" name="Freeform 11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6" name="Freeform 12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7" name="Freeform 13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8" name="Freeform 14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9" name="Rectangle 15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80" name="Rectangle 16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81" name="Rectangle 17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82" name="Rectangle 18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83" name="Freeform 19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84" name="Freeform 20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85" name="Text Box 21"/>
          <p:cNvSpPr txBox="1"/>
          <p:nvPr/>
        </p:nvSpPr>
        <p:spPr>
          <a:xfrm>
            <a:off x="5394325" y="2054225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86" name="Text Box 22"/>
          <p:cNvSpPr txBox="1"/>
          <p:nvPr/>
        </p:nvSpPr>
        <p:spPr>
          <a:xfrm>
            <a:off x="5397500" y="2201863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87" name="Text Box 23"/>
          <p:cNvSpPr txBox="1"/>
          <p:nvPr/>
        </p:nvSpPr>
        <p:spPr>
          <a:xfrm>
            <a:off x="5394325" y="3054350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88" name="Text Box 24"/>
          <p:cNvSpPr txBox="1"/>
          <p:nvPr/>
        </p:nvSpPr>
        <p:spPr>
          <a:xfrm>
            <a:off x="5397500" y="3200400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289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90" name="Picture 26" descr="16656298237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492125"/>
            <a:ext cx="7110413" cy="3863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国外铝土矿分布</a:t>
            </a:r>
            <a:endParaRPr lang="zh-CN" altLang="zh-CN" sz="2400" dirty="0">
              <a:solidFill>
                <a:srgbClr val="FF0000"/>
              </a:solidFill>
            </a:endParaRPr>
          </a:p>
        </p:txBody>
      </p:sp>
      <p:sp>
        <p:nvSpPr>
          <p:cNvPr id="12291" name="Rectangle 3"/>
          <p:cNvSpPr>
            <a:spLocks noGrp="1"/>
          </p:cNvSpPr>
          <p:nvPr>
            <p:ph idx="1"/>
          </p:nvPr>
        </p:nvSpPr>
        <p:spPr>
          <a:xfrm>
            <a:off x="457200" y="949325"/>
            <a:ext cx="4032250" cy="4079875"/>
          </a:xfrm>
          <a:ln/>
        </p:spPr>
        <p:txBody>
          <a:bodyPr vert="horz" wrap="square" lIns="91440" tIns="45720" rIns="91440" bIns="45720" anchor="t" anchorCtr="0"/>
          <a:p>
            <a:pPr marL="225425" indent="-225425">
              <a:lnSpc>
                <a:spcPct val="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Clr>
                <a:srgbClr val="FF0000"/>
              </a:buClr>
              <a:buSzPct val="100000"/>
              <a:buFontTx/>
              <a:buAutoNum type="arabicPeriod"/>
            </a:pPr>
            <a:r>
              <a:rPr lang="zh-CN" altLang="zh-CN" sz="1700" b="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澳大利亚</a:t>
            </a: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大洋洲的铝矿开采比美洲加勒比地区整整晚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了40年，当年贝尔湾氧化铝厂1955年投产时从印尼印度进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口，现在澳大利亚铝矿年产近7000万吨，已居全球首位， 储量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约为92.65亿吨，占世界总储量的21%，居全球第二位，矿区主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要分两部分：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北部：</a:t>
            </a: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韦帕Weipa, 戈弗Gove（储量约为39亿吨，隶属于力拓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RTA）； Pisolite Hills（储量约为5亿吨,隶属于凯普氧化铝Cape 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Alumina）;  Aurukun, Cape Bougainiville, Mitchell Plateau(储量约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为35亿吨，隶属于美铝AWAC)这些地方的三水矿大部分是“含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低一水矿的三水矿”，一水含量在3.5% 左右。 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西部：</a:t>
            </a: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Huntly&amp;Willowdale, North Darlings, Boddington 等矿区，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全国平均三氧化二铝含量在43.6%，二氧化硅4.5%，铝硅比在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9.6以上，其中昆士兰州的优质矿铝含量可达到51.8%。西部矿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区大部分是低铝低硅矿，以达令山矿区为例，三氧化二铝含量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在40-42%之间，二氧化硅在1-3%之间。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292" name="Rectangle 4"/>
          <p:cNvSpPr>
            <a:spLocks noGrp="1"/>
          </p:cNvSpPr>
          <p:nvPr>
            <p:ph type="body" idx="4294967295"/>
          </p:nvPr>
        </p:nvSpPr>
        <p:spPr>
          <a:xfrm>
            <a:off x="4645025" y="1150938"/>
            <a:ext cx="4041775" cy="481012"/>
          </a:xfrm>
          <a:ln/>
        </p:spPr>
        <p:txBody>
          <a:bodyPr vert="horz" wrap="square" lIns="91440" tIns="45720" rIns="91440" bIns="45720" anchor="b" anchorCtr="0"/>
          <a:p>
            <a:pPr marL="0" indent="0">
              <a:buNone/>
            </a:pPr>
            <a:endParaRPr lang="zh-CN" altLang="zh-CN" sz="1200" b="1" dirty="0"/>
          </a:p>
        </p:txBody>
      </p:sp>
      <p:sp>
        <p:nvSpPr>
          <p:cNvPr id="12293" name="Rectangle 5"/>
          <p:cNvSpPr>
            <a:spLocks noGrp="1"/>
          </p:cNvSpPr>
          <p:nvPr>
            <p:ph idx="1"/>
          </p:nvPr>
        </p:nvSpPr>
        <p:spPr>
          <a:xfrm>
            <a:off x="4645025" y="1631950"/>
            <a:ext cx="4041775" cy="2962275"/>
          </a:xfrm>
          <a:ln/>
        </p:spPr>
        <p:txBody>
          <a:bodyPr vert="horz" wrap="square" lIns="91440" tIns="45720" rIns="91440" bIns="45720" anchor="t" anchorCtr="0"/>
          <a:p>
            <a:pPr marL="2286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zh-CN" altLang="zh-CN" sz="12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2294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5" name="Text Box 7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2296" name="Freeform 8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2297" name="Freeform 9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2298" name="Freeform 10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2299" name="Freeform 11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2300" name="Freeform 12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2301" name="Freeform 13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2302" name="Freeform 14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2303" name="Rectangle 15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304" name="Rectangle 16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305" name="Rectangle 17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306" name="Rectangle 18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307" name="Freeform 19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2308" name="Freeform 20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2309" name="Text Box 21"/>
          <p:cNvSpPr txBox="1"/>
          <p:nvPr/>
        </p:nvSpPr>
        <p:spPr>
          <a:xfrm>
            <a:off x="5394325" y="2054225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310" name="Text Box 22"/>
          <p:cNvSpPr txBox="1"/>
          <p:nvPr/>
        </p:nvSpPr>
        <p:spPr>
          <a:xfrm>
            <a:off x="5397500" y="2201863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311" name="Text Box 23"/>
          <p:cNvSpPr txBox="1"/>
          <p:nvPr/>
        </p:nvSpPr>
        <p:spPr>
          <a:xfrm>
            <a:off x="5394325" y="3054350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312" name="Text Box 24"/>
          <p:cNvSpPr txBox="1"/>
          <p:nvPr/>
        </p:nvSpPr>
        <p:spPr>
          <a:xfrm>
            <a:off x="5397500" y="3200400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313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4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488" y="857250"/>
            <a:ext cx="4019550" cy="4262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Rectangle 2"/>
          <p:cNvSpPr>
            <a:spLocks noGrp="1"/>
          </p:cNvSpPr>
          <p:nvPr>
            <p:ph idx="1"/>
          </p:nvPr>
        </p:nvSpPr>
        <p:spPr>
          <a:xfrm>
            <a:off x="457200" y="949325"/>
            <a:ext cx="4032250" cy="4079875"/>
          </a:xfrm>
          <a:ln/>
        </p:spPr>
        <p:txBody>
          <a:bodyPr vert="horz" wrap="square" lIns="91440" tIns="45720" rIns="91440" bIns="45720" anchor="t" anchorCtr="0"/>
          <a:p>
            <a:pPr marL="168275" indent="-168275" algn="just">
              <a:buSzPct val="100000"/>
              <a:buFont typeface="Arial" panose="020B0604020202020204" pitchFamily="34" charset="0"/>
              <a:buChar char="•"/>
            </a:pPr>
            <a:endParaRPr lang="zh-CN" altLang="zh-CN" sz="10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buSzPct val="100000"/>
              <a:buFont typeface="Arial" panose="020B0604020202020204" pitchFamily="34" charset="0"/>
              <a:buChar char="•"/>
            </a:pPr>
            <a:endParaRPr lang="zh-CN" altLang="zh-CN" sz="10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>
              <a:lnSpc>
                <a:spcPct val="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>
              <a:lnSpc>
                <a:spcPct val="125000"/>
              </a:lnSpc>
              <a:buSzPct val="100000"/>
            </a:pP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Freeform 4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3317" name="Freeform 5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3318" name="Freeform 6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3319" name="Freeform 7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3320" name="Freeform 8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3321" name="Freeform 9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3322" name="Freeform 10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3323" name="Rectangle 11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24" name="Rectangle 12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25" name="Rectangle 13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26" name="Rectangle 14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27" name="Freeform 15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3328" name="Freeform 16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3329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30" name="Rectangle 18"/>
          <p:cNvSpPr/>
          <p:nvPr/>
        </p:nvSpPr>
        <p:spPr>
          <a:xfrm>
            <a:off x="2190750" y="1619250"/>
            <a:ext cx="4762500" cy="358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800" dirty="0"/>
          </a:p>
        </p:txBody>
      </p:sp>
      <p:sp>
        <p:nvSpPr>
          <p:cNvPr id="13331" name="Rectangle 19"/>
          <p:cNvSpPr/>
          <p:nvPr/>
        </p:nvSpPr>
        <p:spPr>
          <a:xfrm>
            <a:off x="4654550" y="803275"/>
            <a:ext cx="4032250" cy="40798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168275" lvl="0" indent="-168275" algn="just"/>
            <a:endParaRPr lang="zh-CN" altLang="zh-CN" sz="10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r>
              <a:rPr lang="zh-CN" altLang="zh-CN" sz="1500" dirty="0"/>
              <a:t> 澳大利亚矿石分布比较清晰</a:t>
            </a:r>
            <a:endParaRPr lang="zh-CN" altLang="zh-CN" sz="15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r>
              <a:rPr lang="zh-CN" altLang="zh-CN" sz="1500" dirty="0"/>
              <a:t>昆士兰和西澳</a:t>
            </a:r>
            <a:endParaRPr lang="zh-CN" altLang="zh-CN" sz="15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r>
              <a:rPr lang="zh-CN" altLang="zh-CN" sz="1500" dirty="0"/>
              <a:t>1、力拓</a:t>
            </a:r>
            <a:endParaRPr lang="zh-CN" altLang="zh-CN" sz="15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r>
              <a:rPr lang="zh-CN" altLang="zh-CN" sz="1500" dirty="0"/>
              <a:t>2、美国铝业</a:t>
            </a:r>
            <a:endParaRPr lang="zh-CN" altLang="zh-CN" sz="15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r>
              <a:rPr lang="zh-CN" altLang="zh-CN" sz="1500" dirty="0"/>
              <a:t>3、梅特罗矿业</a:t>
            </a:r>
            <a:endParaRPr lang="zh-CN" altLang="zh-CN" sz="15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endParaRPr lang="zh-CN" altLang="zh-CN" sz="15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r>
              <a:rPr lang="zh-CN" altLang="zh-CN" sz="1500" dirty="0"/>
              <a:t>澳大利亚出口政策比较宽松，</a:t>
            </a:r>
            <a:endParaRPr lang="zh-CN" altLang="zh-CN" sz="15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r>
              <a:rPr lang="zh-CN" altLang="zh-CN" sz="1500" dirty="0"/>
              <a:t>政策及安全稳定，</a:t>
            </a:r>
            <a:endParaRPr lang="zh-CN" altLang="zh-CN" sz="15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r>
              <a:rPr lang="zh-CN" altLang="zh-CN" sz="1500" dirty="0"/>
              <a:t>矿石有机物含量高。</a:t>
            </a:r>
            <a:endParaRPr lang="zh-CN" altLang="zh-CN" sz="15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endParaRPr lang="zh-CN" altLang="zh-CN" sz="15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endParaRPr lang="zh-CN" altLang="zh-CN" sz="900" dirty="0">
              <a:latin typeface="宋体" panose="02010600030101010101" pitchFamily="2" charset="-122"/>
            </a:endParaRPr>
          </a:p>
        </p:txBody>
      </p:sp>
      <p:pic>
        <p:nvPicPr>
          <p:cNvPr id="13332" name="Picture 20" descr="铝矿澳洲分布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495300"/>
            <a:ext cx="3502025" cy="4308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澳矿的使用</a:t>
            </a:r>
            <a:endParaRPr lang="zh-CN" altLang="zh-CN" sz="2400" dirty="0">
              <a:solidFill>
                <a:srgbClr val="FF0000"/>
              </a:solidFill>
            </a:endParaRPr>
          </a:p>
        </p:txBody>
      </p:sp>
      <p:sp>
        <p:nvSpPr>
          <p:cNvPr id="14339" name="Rectangle 3"/>
          <p:cNvSpPr>
            <a:spLocks noGrp="1"/>
          </p:cNvSpPr>
          <p:nvPr>
            <p:ph idx="1"/>
          </p:nvPr>
        </p:nvSpPr>
        <p:spPr>
          <a:xfrm>
            <a:off x="457200" y="949325"/>
            <a:ext cx="4032250" cy="4079875"/>
          </a:xfrm>
          <a:ln/>
        </p:spPr>
        <p:txBody>
          <a:bodyPr vert="horz" wrap="square" lIns="91440" tIns="45720" rIns="91440" bIns="45720" anchor="t" anchorCtr="0"/>
          <a:p>
            <a:pPr marL="168275" indent="-168275" algn="just">
              <a:buSzPct val="100000"/>
              <a:buFont typeface="Arial" panose="020B0604020202020204" pitchFamily="34" charset="0"/>
              <a:buChar char="•"/>
            </a:pPr>
            <a:endParaRPr lang="zh-CN" altLang="zh-CN" sz="10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buSzPct val="100000"/>
              <a:buFont typeface="Arial" panose="020B0604020202020204" pitchFamily="34" charset="0"/>
              <a:buChar char="•"/>
            </a:pPr>
            <a:endParaRPr lang="zh-CN" altLang="zh-CN" sz="10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力拓澳矿产自澳大利亚戈夫（gove）矿区，属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于典型的红土型三水矿石，矿石矿场储量巨大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，品位稳定。该矿石物理介质均匀，呈小球状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，流动性非常好，品位较好，具有矿耗碱耗低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、容易沉降的特点。但是有机物含量非常高，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是使用该矿石首先要解决的问题。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>
              <a:lnSpc>
                <a:spcPct val="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>
              <a:lnSpc>
                <a:spcPct val="125000"/>
              </a:lnSpc>
              <a:buSzPct val="100000"/>
            </a:pP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4340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1" name="Text Box 5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4342" name="Freeform 6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4343" name="Freeform 7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4344" name="Freeform 8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4345" name="Freeform 9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4346" name="Freeform 10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4347" name="Freeform 11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4348" name="Freeform 12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4349" name="Rectangle 13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0" name="Rectangle 14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1" name="Rectangle 15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2" name="Rectangle 16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3" name="Freeform 17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4354" name="Freeform 18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4355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56" name="Rectangle 20"/>
          <p:cNvSpPr/>
          <p:nvPr/>
        </p:nvSpPr>
        <p:spPr>
          <a:xfrm>
            <a:off x="2190750" y="1619250"/>
            <a:ext cx="4762500" cy="358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800" dirty="0"/>
          </a:p>
        </p:txBody>
      </p:sp>
      <p:sp>
        <p:nvSpPr>
          <p:cNvPr id="14357" name="Rectangle 21"/>
          <p:cNvSpPr/>
          <p:nvPr/>
        </p:nvSpPr>
        <p:spPr>
          <a:xfrm>
            <a:off x="4749800" y="1174750"/>
            <a:ext cx="4032250" cy="40798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168275" lvl="0" indent="-168275" algn="just"/>
            <a:endParaRPr lang="zh-CN" altLang="zh-CN" sz="10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r>
              <a:rPr lang="zh-CN" altLang="zh-CN" sz="1500" dirty="0"/>
              <a:t> 美铝澳矿产自西澳珀斯南面地区，其有效铝</a:t>
            </a:r>
            <a:endParaRPr lang="zh-CN" altLang="zh-CN" sz="15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r>
              <a:rPr lang="zh-CN" altLang="zh-CN" sz="1500" dirty="0"/>
              <a:t>含量低，矿耗较高，石英硅含量高达15%，大</a:t>
            </a:r>
            <a:endParaRPr lang="zh-CN" altLang="zh-CN" sz="15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r>
              <a:rPr lang="zh-CN" altLang="zh-CN" sz="1500" dirty="0"/>
              <a:t>量配入会对溶出套管等输送管道造成磨损，澳</a:t>
            </a:r>
            <a:endParaRPr lang="zh-CN" altLang="zh-CN" sz="15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r>
              <a:rPr lang="zh-CN" altLang="zh-CN" sz="1500" dirty="0"/>
              <a:t>矿配入后，除了对分解泡沫，过滤系统过滤性</a:t>
            </a:r>
            <a:endParaRPr lang="zh-CN" altLang="zh-CN" sz="15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r>
              <a:rPr lang="zh-CN" altLang="zh-CN" sz="1500" dirty="0"/>
              <a:t>能观察和记录外，还要定期对精液，母液，分</a:t>
            </a:r>
            <a:endParaRPr lang="zh-CN" altLang="zh-CN" sz="15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r>
              <a:rPr lang="zh-CN" altLang="zh-CN" sz="1500" dirty="0"/>
              <a:t>解末槽等物料中草酸盐进行检测，发现草酸盐</a:t>
            </a:r>
            <a:endParaRPr lang="zh-CN" altLang="zh-CN" sz="1500" dirty="0"/>
          </a:p>
          <a:p>
            <a:pPr marL="168275" lvl="0" indent="-168275" algn="just">
              <a:lnSpc>
                <a:spcPct val="125000"/>
              </a:lnSpc>
              <a:buClr>
                <a:srgbClr val="000000"/>
              </a:buClr>
              <a:buNone/>
            </a:pPr>
            <a:r>
              <a:rPr lang="zh-CN" altLang="zh-CN" sz="1500" dirty="0"/>
              <a:t>析出时，及时排除。</a:t>
            </a:r>
            <a:r>
              <a:rPr lang="zh-CN" altLang="zh-CN" sz="900" dirty="0">
                <a:latin typeface="宋体" panose="02010600030101010101" pitchFamily="2" charset="-122"/>
              </a:rPr>
              <a:t>   </a:t>
            </a:r>
            <a:endParaRPr lang="zh-CN" altLang="zh-CN" sz="900" dirty="0">
              <a:latin typeface="宋体" panose="02010600030101010101" pitchFamily="2" charset="-122"/>
            </a:endParaRPr>
          </a:p>
          <a:p>
            <a:pPr marL="168275" lvl="0" indent="-168275">
              <a:lnSpc>
                <a:spcPct val="125000"/>
              </a:lnSpc>
              <a:buClr>
                <a:srgbClr val="000000"/>
              </a:buClr>
              <a:buNone/>
            </a:pPr>
            <a:endParaRPr lang="zh-CN" altLang="zh-CN" sz="9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国外铝土矿分布</a:t>
            </a:r>
            <a:endParaRPr lang="zh-CN" altLang="zh-CN" sz="2400" dirty="0">
              <a:solidFill>
                <a:srgbClr val="FF0000"/>
              </a:solidFill>
            </a:endParaRPr>
          </a:p>
        </p:txBody>
      </p:sp>
      <p:sp>
        <p:nvSpPr>
          <p:cNvPr id="15363" name="Rectangle 3"/>
          <p:cNvSpPr>
            <a:spLocks noGrp="1"/>
          </p:cNvSpPr>
          <p:nvPr>
            <p:ph idx="1"/>
          </p:nvPr>
        </p:nvSpPr>
        <p:spPr>
          <a:xfrm>
            <a:off x="457200" y="949325"/>
            <a:ext cx="8270875" cy="4079875"/>
          </a:xfrm>
          <a:ln/>
        </p:spPr>
        <p:txBody>
          <a:bodyPr vert="horz" wrap="square" lIns="91440" tIns="45720" rIns="91440" bIns="45720" anchor="t" anchorCtr="0"/>
          <a:p>
            <a:pPr marL="225425" indent="-225425">
              <a:lnSpc>
                <a:spcPct val="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700" b="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2.印度尼西亚</a:t>
            </a: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楷体_GB2312" pitchFamily="49" charset="-122"/>
              </a:rPr>
              <a:t>印度尼西亚在2017年正式恢复铝矿出口，民丹的高铝高硅、新及岛的低铝低</a:t>
            </a: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硅</a:t>
            </a: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楷体_GB2312" pitchFamily="49" charset="-122"/>
              </a:rPr>
              <a:t>、加里曼丹大堰、肯达旺岸、各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楷体_GB2312" pitchFamily="49" charset="-122"/>
              </a:rPr>
              <a:t>达榜等地的中铝低硅货物均得到大量开发。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5364" name="Rectangle 4"/>
          <p:cNvSpPr>
            <a:spLocks noGrp="1"/>
          </p:cNvSpPr>
          <p:nvPr>
            <p:ph type="body" idx="4294967295"/>
          </p:nvPr>
        </p:nvSpPr>
        <p:spPr>
          <a:xfrm>
            <a:off x="4645025" y="1150938"/>
            <a:ext cx="4041775" cy="481012"/>
          </a:xfrm>
          <a:ln/>
        </p:spPr>
        <p:txBody>
          <a:bodyPr vert="horz" wrap="square" lIns="91440" tIns="45720" rIns="91440" bIns="45720" anchor="b" anchorCtr="0"/>
          <a:p>
            <a:pPr marL="0" indent="0">
              <a:buNone/>
            </a:pPr>
            <a:endParaRPr lang="zh-CN" altLang="zh-CN" sz="1200" b="1" dirty="0"/>
          </a:p>
        </p:txBody>
      </p:sp>
      <p:sp>
        <p:nvSpPr>
          <p:cNvPr id="15365" name="Rectangle 5"/>
          <p:cNvSpPr>
            <a:spLocks noGrp="1"/>
          </p:cNvSpPr>
          <p:nvPr>
            <p:ph idx="1"/>
          </p:nvPr>
        </p:nvSpPr>
        <p:spPr>
          <a:xfrm>
            <a:off x="4645025" y="1631950"/>
            <a:ext cx="4041775" cy="2962275"/>
          </a:xfrm>
          <a:ln/>
        </p:spPr>
        <p:txBody>
          <a:bodyPr vert="horz" wrap="square" lIns="91440" tIns="45720" rIns="91440" bIns="45720" anchor="t" anchorCtr="0"/>
          <a:p>
            <a:pPr marL="2286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zh-CN" altLang="zh-CN" sz="12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5366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7" name="Text Box 7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368" name="Freeform 8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5369" name="Freeform 9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5370" name="Freeform 10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5371" name="Freeform 11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5372" name="Freeform 12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5373" name="Freeform 13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5374" name="Freeform 14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5375" name="Rectangle 15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76" name="Rectangle 16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77" name="Rectangle 17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78" name="Rectangle 18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79" name="Freeform 19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5380" name="Freeform 20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5381" name="Text Box 21"/>
          <p:cNvSpPr txBox="1"/>
          <p:nvPr/>
        </p:nvSpPr>
        <p:spPr>
          <a:xfrm>
            <a:off x="5394325" y="2054225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2" name="Text Box 22"/>
          <p:cNvSpPr txBox="1"/>
          <p:nvPr/>
        </p:nvSpPr>
        <p:spPr>
          <a:xfrm>
            <a:off x="5397500" y="2201863"/>
            <a:ext cx="1055688" cy="1714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3" name="Text Box 23"/>
          <p:cNvSpPr txBox="1"/>
          <p:nvPr/>
        </p:nvSpPr>
        <p:spPr>
          <a:xfrm>
            <a:off x="5394325" y="3054350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4" name="Text Box 24"/>
          <p:cNvSpPr txBox="1"/>
          <p:nvPr/>
        </p:nvSpPr>
        <p:spPr>
          <a:xfrm>
            <a:off x="5397500" y="3200400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5385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6" name="Picture 26" descr="印尼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1876425"/>
            <a:ext cx="7408863" cy="2720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印尼矿石政策不确定性</a:t>
            </a:r>
            <a:endParaRPr lang="zh-CN" altLang="zh-CN" sz="2400" dirty="0">
              <a:solidFill>
                <a:srgbClr val="FF0000"/>
              </a:solidFill>
            </a:endParaRPr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xfrm>
            <a:off x="457200" y="949325"/>
            <a:ext cx="4098925" cy="3644900"/>
          </a:xfrm>
          <a:ln/>
        </p:spPr>
        <p:txBody>
          <a:bodyPr vert="horz" wrap="square" lIns="91440" tIns="45720" rIns="91440" bIns="45720" anchor="t" anchorCtr="0"/>
          <a:p>
            <a:pPr marL="225425" indent="-225425">
              <a:lnSpc>
                <a:spcPct val="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endParaRPr lang="zh-CN" altLang="zh-CN" sz="17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17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2022年初吊销采矿证</a:t>
            </a:r>
            <a:endParaRPr lang="zh-CN" altLang="zh-CN" sz="17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17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延迟发放出口配额</a:t>
            </a:r>
            <a:endParaRPr lang="zh-CN" altLang="zh-CN" sz="17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17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征税氧化铝厂延期建设费用</a:t>
            </a:r>
            <a:endParaRPr lang="zh-CN" altLang="zh-CN" sz="17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17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禁矿及以上等行为造成矿石供应紧张，</a:t>
            </a:r>
            <a:endParaRPr lang="zh-CN" altLang="zh-CN" sz="17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17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刺激国产矿和几内亚矿石的价格和需求。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6388" name="Rectangle 4"/>
          <p:cNvSpPr>
            <a:spLocks noGrp="1"/>
          </p:cNvSpPr>
          <p:nvPr>
            <p:ph type="body" idx="4294967295"/>
          </p:nvPr>
        </p:nvSpPr>
        <p:spPr>
          <a:xfrm>
            <a:off x="4645025" y="1150938"/>
            <a:ext cx="4041775" cy="481012"/>
          </a:xfrm>
          <a:ln/>
        </p:spPr>
        <p:txBody>
          <a:bodyPr vert="horz" wrap="square" lIns="91440" tIns="45720" rIns="91440" bIns="45720" anchor="b" anchorCtr="0"/>
          <a:p>
            <a:pPr marL="0" indent="0">
              <a:buNone/>
            </a:pPr>
            <a:endParaRPr lang="zh-CN" altLang="zh-CN" sz="1200" b="1" dirty="0"/>
          </a:p>
        </p:txBody>
      </p:sp>
      <p:sp>
        <p:nvSpPr>
          <p:cNvPr id="16389" name="Rectangle 5"/>
          <p:cNvSpPr>
            <a:spLocks noGrp="1"/>
          </p:cNvSpPr>
          <p:nvPr>
            <p:ph idx="1"/>
          </p:nvPr>
        </p:nvSpPr>
        <p:spPr>
          <a:xfrm>
            <a:off x="4645025" y="1631950"/>
            <a:ext cx="4041775" cy="2962275"/>
          </a:xfrm>
          <a:ln/>
        </p:spPr>
        <p:txBody>
          <a:bodyPr vert="horz" wrap="square" lIns="91440" tIns="45720" rIns="91440" bIns="45720" anchor="t" anchorCtr="0"/>
          <a:p>
            <a:pPr marL="2286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zh-CN" altLang="zh-CN" sz="12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6390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1" name="Text Box 7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6392" name="Freeform 8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6393" name="Freeform 9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6394" name="Freeform 10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6395" name="Freeform 11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6396" name="Freeform 12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6397" name="Freeform 13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6398" name="Freeform 14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6399" name="Rectangle 15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0" name="Rectangle 16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1" name="Rectangle 17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2" name="Rectangle 18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3" name="Freeform 19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6404" name="Freeform 20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6405" name="Text Box 21"/>
          <p:cNvSpPr txBox="1"/>
          <p:nvPr/>
        </p:nvSpPr>
        <p:spPr>
          <a:xfrm>
            <a:off x="5394325" y="2054225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6" name="Text Box 22"/>
          <p:cNvSpPr txBox="1"/>
          <p:nvPr/>
        </p:nvSpPr>
        <p:spPr>
          <a:xfrm>
            <a:off x="5397500" y="2201863"/>
            <a:ext cx="1055688" cy="1714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7" name="Text Box 23"/>
          <p:cNvSpPr txBox="1"/>
          <p:nvPr/>
        </p:nvSpPr>
        <p:spPr>
          <a:xfrm>
            <a:off x="5394325" y="3054350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8" name="Text Box 24"/>
          <p:cNvSpPr txBox="1"/>
          <p:nvPr/>
        </p:nvSpPr>
        <p:spPr>
          <a:xfrm>
            <a:off x="5397500" y="3200400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6409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10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1409700"/>
            <a:ext cx="3784600" cy="2724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印尼矿的使用</a:t>
            </a:r>
            <a:endParaRPr lang="zh-CN" altLang="zh-CN" sz="2400" dirty="0">
              <a:solidFill>
                <a:srgbClr val="FF0000"/>
              </a:solidFill>
            </a:endParaRP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457200" y="949325"/>
            <a:ext cx="8270875" cy="4079875"/>
          </a:xfrm>
          <a:ln/>
        </p:spPr>
        <p:txBody>
          <a:bodyPr vert="horz" wrap="square" lIns="91440" tIns="45720" rIns="91440" bIns="45720" anchor="t" anchorCtr="0"/>
          <a:p>
            <a:pPr marL="225425" indent="-225425">
              <a:lnSpc>
                <a:spcPct val="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buSzPct val="100000"/>
            </a:pPr>
            <a:r>
              <a:rPr lang="zh-CN" altLang="zh-CN" sz="10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 印尼铝土矿主要集中在加里曼丹岛和宾坦岛等地，储量丰富，是最为典型的红土型矿石，是目前低温拜耳法氧化铝生产使用最为成熟</a:t>
            </a:r>
            <a:endParaRPr lang="zh-CN" altLang="zh-CN" sz="10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buSzPct val="100000"/>
            </a:pPr>
            <a:r>
              <a:rPr lang="zh-CN" altLang="zh-CN" sz="10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的一种矿石。该矿石各项消耗和使用指标表现突出,以高铁,低硅，高铝硅比为特点 ,是氧化铝工业的优质原料。</a:t>
            </a:r>
            <a:endParaRPr lang="zh-CN" altLang="zh-CN" sz="10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buSzPct val="100000"/>
            </a:pPr>
            <a:r>
              <a:rPr lang="zh-CN" altLang="zh-CN" sz="10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目前，鲁北使用印尼矿达到70%，此矿综合性能相对优秀，化学损失居中，有害杂质较少，沉降性能良好。印尼矿有效铝含量在</a:t>
            </a:r>
            <a:endParaRPr lang="zh-CN" altLang="zh-CN" sz="10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buSzPct val="100000"/>
            </a:pPr>
            <a:r>
              <a:rPr lang="zh-CN" altLang="zh-CN" sz="10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42%左右，相对稳定。活性硅含量在3%~6%范围波动，平均在4%左右。</a:t>
            </a:r>
            <a:endParaRPr lang="zh-CN" altLang="zh-CN" sz="10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7412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3" name="Text Box 5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7414" name="Freeform 6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15" name="Freeform 7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16" name="Freeform 8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17" name="Freeform 9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18" name="Freeform 10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19" name="Freeform 11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20" name="Freeform 12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21" name="Rectangle 13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422" name="Rectangle 14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423" name="Rectangle 15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424" name="Rectangle 16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425" name="Freeform 17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26" name="Freeform 18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27" name="Text Box 19"/>
          <p:cNvSpPr txBox="1"/>
          <p:nvPr/>
        </p:nvSpPr>
        <p:spPr>
          <a:xfrm>
            <a:off x="5394325" y="3054350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428" name="Text Box 20"/>
          <p:cNvSpPr txBox="1"/>
          <p:nvPr/>
        </p:nvSpPr>
        <p:spPr>
          <a:xfrm>
            <a:off x="5397500" y="3200400"/>
            <a:ext cx="1055688" cy="2079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7429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30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39963"/>
            <a:ext cx="3951288" cy="244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31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350" y="2238375"/>
            <a:ext cx="3702050" cy="2438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国外铝土矿分布</a:t>
            </a:r>
            <a:endParaRPr lang="zh-CN" altLang="zh-CN" sz="2400" dirty="0">
              <a:solidFill>
                <a:srgbClr val="FF0000"/>
              </a:solidFill>
            </a:endParaRPr>
          </a:p>
        </p:txBody>
      </p:sp>
      <p:sp>
        <p:nvSpPr>
          <p:cNvPr id="18435" name="Rectangle 3"/>
          <p:cNvSpPr>
            <a:spLocks noGrp="1"/>
          </p:cNvSpPr>
          <p:nvPr>
            <p:ph idx="1"/>
          </p:nvPr>
        </p:nvSpPr>
        <p:spPr>
          <a:xfrm>
            <a:off x="457200" y="949325"/>
            <a:ext cx="4032250" cy="4079875"/>
          </a:xfrm>
          <a:ln/>
        </p:spPr>
        <p:txBody>
          <a:bodyPr vert="horz" wrap="square" lIns="91440" tIns="45720" rIns="91440" bIns="45720" anchor="t" anchorCtr="0"/>
          <a:p>
            <a:pPr marL="225425" indent="-225425">
              <a:lnSpc>
                <a:spcPct val="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700" b="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3.几内亚</a:t>
            </a:r>
            <a:endParaRPr lang="zh-CN" altLang="zh-CN" sz="20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铝土矿储藏量约为400亿吨，占世界总储量的26%， 排名第一，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主要分布在 -Sangaredi、-Debele、-Fria等三个地区。三水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铝矿， 品位高，三氧化二铝含量在46%以上，二氧化硅在2%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左右，铝硅比近20。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700" b="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4.喀麦隆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铝土矿储量约为3亿吨，主要为三水铝石，属于优质矿，铝硅比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在12以上。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700" b="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5.加纳</a:t>
            </a:r>
            <a:endParaRPr lang="zh-CN" altLang="zh-CN" sz="1700" b="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铝土矿储量约为6.71亿吨，三氧化二铝含量在49%左右，二氧化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硅在5%左右。矿区分布在-Nyinahin、-Kibi、Awaso等地。</a:t>
            </a:r>
            <a:endParaRPr lang="zh-CN" altLang="zh-CN" sz="1100" b="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700" b="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6.塞拉利昂</a:t>
            </a:r>
            <a:endParaRPr lang="zh-CN" altLang="zh-CN" sz="1100" b="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与几内亚矿脉相连，品位在Al2O3 47-49% SiO2 3%左右，目前产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量不大，主要销往欧洲和北美。</a:t>
            </a:r>
            <a:endParaRPr lang="zh-CN" altLang="zh-CN" sz="11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8436" name="Rectangle 4"/>
          <p:cNvSpPr>
            <a:spLocks noGrp="1"/>
          </p:cNvSpPr>
          <p:nvPr>
            <p:ph type="body" idx="4294967295"/>
          </p:nvPr>
        </p:nvSpPr>
        <p:spPr>
          <a:xfrm>
            <a:off x="4645025" y="1150938"/>
            <a:ext cx="4041775" cy="481012"/>
          </a:xfrm>
          <a:ln/>
        </p:spPr>
        <p:txBody>
          <a:bodyPr vert="horz" wrap="square" lIns="91440" tIns="45720" rIns="91440" bIns="45720" anchor="b" anchorCtr="0"/>
          <a:p>
            <a:pPr marL="0" indent="0">
              <a:buNone/>
            </a:pPr>
            <a:endParaRPr lang="zh-CN" altLang="zh-CN" sz="1200" b="1" dirty="0"/>
          </a:p>
        </p:txBody>
      </p:sp>
      <p:sp>
        <p:nvSpPr>
          <p:cNvPr id="18437" name="Rectangle 5"/>
          <p:cNvSpPr>
            <a:spLocks noGrp="1"/>
          </p:cNvSpPr>
          <p:nvPr>
            <p:ph idx="1"/>
          </p:nvPr>
        </p:nvSpPr>
        <p:spPr>
          <a:xfrm>
            <a:off x="4645025" y="1631950"/>
            <a:ext cx="4041775" cy="2962275"/>
          </a:xfrm>
          <a:ln/>
        </p:spPr>
        <p:txBody>
          <a:bodyPr vert="horz" wrap="square" lIns="91440" tIns="45720" rIns="91440" bIns="45720" anchor="t" anchorCtr="0"/>
          <a:p>
            <a:pPr marL="2286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zh-CN" altLang="zh-CN" sz="12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438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9" name="Text Box 7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8440" name="Freeform 8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8441" name="Freeform 9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8442" name="Freeform 10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8443" name="Freeform 11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8444" name="Freeform 12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8445" name="Freeform 13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8446" name="Freeform 14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8447" name="Rectangle 15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8" name="Rectangle 16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9" name="Rectangle 17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50" name="Rectangle 18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51" name="Freeform 19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8452" name="Freeform 20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8453" name="Text Box 21"/>
          <p:cNvSpPr txBox="1"/>
          <p:nvPr/>
        </p:nvSpPr>
        <p:spPr>
          <a:xfrm>
            <a:off x="5394325" y="2054225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54" name="Text Box 22"/>
          <p:cNvSpPr txBox="1"/>
          <p:nvPr/>
        </p:nvSpPr>
        <p:spPr>
          <a:xfrm>
            <a:off x="5397500" y="2201863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55" name="Text Box 23"/>
          <p:cNvSpPr txBox="1"/>
          <p:nvPr/>
        </p:nvSpPr>
        <p:spPr>
          <a:xfrm>
            <a:off x="5394325" y="3054350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56" name="Text Box 24"/>
          <p:cNvSpPr txBox="1"/>
          <p:nvPr/>
        </p:nvSpPr>
        <p:spPr>
          <a:xfrm>
            <a:off x="5397500" y="3200400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8457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8" name="Picture 26" descr="几内亚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038" y="949325"/>
            <a:ext cx="3319462" cy="3951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几内亚矿的使用</a:t>
            </a:r>
            <a:endParaRPr lang="zh-CN" altLang="zh-CN" sz="2400" dirty="0">
              <a:solidFill>
                <a:srgbClr val="FF0000"/>
              </a:solidFill>
            </a:endParaRPr>
          </a:p>
        </p:txBody>
      </p:sp>
      <p:sp>
        <p:nvSpPr>
          <p:cNvPr id="19459" name="Rectangle 3"/>
          <p:cNvSpPr>
            <a:spLocks noGrp="1"/>
          </p:cNvSpPr>
          <p:nvPr>
            <p:ph idx="1"/>
          </p:nvPr>
        </p:nvSpPr>
        <p:spPr>
          <a:xfrm>
            <a:off x="457200" y="949325"/>
            <a:ext cx="4032250" cy="4079875"/>
          </a:xfrm>
          <a:ln/>
        </p:spPr>
        <p:txBody>
          <a:bodyPr vert="horz" wrap="square" lIns="91440" tIns="45720" rIns="91440" bIns="45720" anchor="t" anchorCtr="0"/>
          <a:p>
            <a:pPr marL="168275" indent="-168275" algn="just">
              <a:buSzPct val="100000"/>
            </a:pPr>
            <a:endParaRPr lang="zh-CN" altLang="zh-CN" sz="10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几内亚素有</a:t>
            </a:r>
            <a:r>
              <a:rPr lang="zh-CN" altLang="zh-CN" sz="1500" b="0" dirty="0">
                <a:latin typeface="Arial" panose="020B060402020202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“</a:t>
            </a: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地质奇迹</a:t>
            </a:r>
            <a:r>
              <a:rPr lang="zh-CN" altLang="zh-CN" sz="1500" b="0" dirty="0">
                <a:latin typeface="Arial" panose="020B060402020202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”</a:t>
            </a: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之称，矿产资源十分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丰富，是西非重要资源型国家。矿产资源品种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多、储量大、分布广、矿脉埋藏浅，矿床上覆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土层较薄，基本无需剥离非土矿，大多可露天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开采。矿石品位高，氧化铝平均含量高达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45-62%，二氧化硅含量1-3.5%。几内亚矿的赤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泥产出率和碱耗较低。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>
              <a:lnSpc>
                <a:spcPct val="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>
              <a:buSzPct val="100000"/>
            </a:pPr>
            <a:endParaRPr lang="zh-CN" altLang="zh-CN" sz="11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9460" name="Rectangle 4"/>
          <p:cNvSpPr>
            <a:spLocks noGrp="1"/>
          </p:cNvSpPr>
          <p:nvPr>
            <p:ph type="body" idx="4294967295"/>
          </p:nvPr>
        </p:nvSpPr>
        <p:spPr>
          <a:xfrm>
            <a:off x="4645025" y="1150938"/>
            <a:ext cx="4041775" cy="481012"/>
          </a:xfrm>
          <a:ln/>
        </p:spPr>
        <p:txBody>
          <a:bodyPr vert="horz" wrap="square" lIns="91440" tIns="45720" rIns="91440" bIns="45720" anchor="b" anchorCtr="0"/>
          <a:p>
            <a:pPr marL="0" indent="0">
              <a:buNone/>
            </a:pPr>
            <a:endParaRPr lang="zh-CN" altLang="zh-CN" sz="1200" b="1" dirty="0"/>
          </a:p>
        </p:txBody>
      </p:sp>
      <p:sp>
        <p:nvSpPr>
          <p:cNvPr id="19461" name="Rectangle 5"/>
          <p:cNvSpPr>
            <a:spLocks noGrp="1"/>
          </p:cNvSpPr>
          <p:nvPr>
            <p:ph idx="1"/>
          </p:nvPr>
        </p:nvSpPr>
        <p:spPr>
          <a:xfrm>
            <a:off x="4645025" y="1631950"/>
            <a:ext cx="4041775" cy="2962275"/>
          </a:xfrm>
          <a:ln/>
        </p:spPr>
        <p:txBody>
          <a:bodyPr vert="horz" wrap="square" lIns="91440" tIns="45720" rIns="91440" bIns="45720" anchor="t" anchorCtr="0"/>
          <a:p>
            <a:pPr marL="2286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zh-CN" altLang="zh-CN" sz="12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9462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Text Box 7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9464" name="Freeform 8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65" name="Freeform 9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66" name="Freeform 10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67" name="Freeform 11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68" name="Freeform 12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69" name="Freeform 13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0" name="Freeform 14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1" name="Rectangle 15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2" name="Rectangle 16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3" name="Rectangle 17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4" name="Rectangle 18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5" name="Freeform 19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6" name="Freeform 20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7" name="Text Box 21"/>
          <p:cNvSpPr txBox="1"/>
          <p:nvPr/>
        </p:nvSpPr>
        <p:spPr>
          <a:xfrm>
            <a:off x="5394325" y="2054225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8" name="Text Box 22"/>
          <p:cNvSpPr txBox="1"/>
          <p:nvPr/>
        </p:nvSpPr>
        <p:spPr>
          <a:xfrm>
            <a:off x="5397500" y="2201863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9" name="Text Box 23"/>
          <p:cNvSpPr txBox="1"/>
          <p:nvPr/>
        </p:nvSpPr>
        <p:spPr>
          <a:xfrm>
            <a:off x="5394325" y="3054350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80" name="Text Box 24"/>
          <p:cNvSpPr txBox="1"/>
          <p:nvPr/>
        </p:nvSpPr>
        <p:spPr>
          <a:xfrm>
            <a:off x="5397500" y="3200400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9481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2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25" y="1146175"/>
            <a:ext cx="4038600" cy="3617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几内亚是未来供应弹性和不确定性最大的地方</a:t>
            </a:r>
            <a:endParaRPr lang="zh-CN" altLang="zh-CN" sz="2400" dirty="0">
              <a:solidFill>
                <a:srgbClr val="FF0000"/>
              </a:solidFill>
            </a:endParaRPr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>
          <a:xfrm>
            <a:off x="457200" y="949325"/>
            <a:ext cx="4032250" cy="4079875"/>
          </a:xfrm>
          <a:ln/>
        </p:spPr>
        <p:txBody>
          <a:bodyPr vert="horz" wrap="square" lIns="91440" tIns="45720" rIns="91440" bIns="45720" anchor="t" anchorCtr="0"/>
          <a:p>
            <a:pPr marL="168275" indent="-168275" algn="just">
              <a:buSzPct val="100000"/>
            </a:pPr>
            <a:endParaRPr lang="zh-CN" altLang="zh-CN" sz="10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中国是几内亚矿最大的流向国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Clr>
                <a:schemeClr val="tx1"/>
              </a:buClr>
              <a:buSzPct val="100000"/>
              <a:buFontTx/>
              <a:buAutoNum type="arabicPeriod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政治局势稳定性不高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Clr>
                <a:schemeClr val="tx1"/>
              </a:buClr>
              <a:buSzPct val="100000"/>
              <a:buFontTx/>
              <a:buAutoNum type="arabicPeriod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要求建设氧化铝厂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Clr>
                <a:schemeClr val="tx1"/>
              </a:buClr>
              <a:buSzPct val="100000"/>
              <a:buFontTx/>
              <a:buAutoNum type="arabicPeriod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基础设施差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Clr>
                <a:schemeClr val="tx1"/>
              </a:buClr>
              <a:buSzPct val="100000"/>
              <a:buFontTx/>
              <a:buAutoNum type="arabicPeriod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跨国公司与所在国之间的矛盾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68275" indent="-168275" algn="just">
              <a:lnSpc>
                <a:spcPct val="125000"/>
              </a:lnSpc>
              <a:buClr>
                <a:schemeClr val="tx1"/>
              </a:buClr>
              <a:buSzPct val="100000"/>
              <a:buFontTx/>
              <a:buAutoNum type="arabicPeriod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几内亚政府占股15%</a:t>
            </a:r>
            <a:endParaRPr lang="zh-CN" altLang="zh-CN" sz="11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0484" name="Rectangle 4"/>
          <p:cNvSpPr>
            <a:spLocks noGrp="1"/>
          </p:cNvSpPr>
          <p:nvPr>
            <p:ph type="body" idx="4294967295"/>
          </p:nvPr>
        </p:nvSpPr>
        <p:spPr>
          <a:xfrm>
            <a:off x="4645025" y="1150938"/>
            <a:ext cx="4041775" cy="481012"/>
          </a:xfrm>
          <a:ln/>
        </p:spPr>
        <p:txBody>
          <a:bodyPr vert="horz" wrap="square" lIns="91440" tIns="45720" rIns="91440" bIns="45720" anchor="b" anchorCtr="0"/>
          <a:p>
            <a:pPr marL="0" indent="0">
              <a:buNone/>
            </a:pPr>
            <a:endParaRPr lang="zh-CN" altLang="zh-CN" sz="1200" b="1" dirty="0"/>
          </a:p>
        </p:txBody>
      </p:sp>
      <p:sp>
        <p:nvSpPr>
          <p:cNvPr id="20485" name="Rectangle 5"/>
          <p:cNvSpPr>
            <a:spLocks noGrp="1"/>
          </p:cNvSpPr>
          <p:nvPr>
            <p:ph idx="1"/>
          </p:nvPr>
        </p:nvSpPr>
        <p:spPr>
          <a:xfrm>
            <a:off x="4645025" y="1631950"/>
            <a:ext cx="4041775" cy="2962275"/>
          </a:xfrm>
          <a:ln/>
        </p:spPr>
        <p:txBody>
          <a:bodyPr vert="horz" wrap="square" lIns="91440" tIns="45720" rIns="91440" bIns="45720" anchor="t" anchorCtr="0"/>
          <a:p>
            <a:pPr marL="2286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zh-CN" altLang="zh-CN" sz="12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0486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7" name="Text Box 7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0488" name="Freeform 8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0489" name="Freeform 9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0490" name="Freeform 10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0491" name="Freeform 11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0492" name="Freeform 12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0493" name="Freeform 13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0494" name="Freeform 14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0495" name="Rectangle 15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6" name="Rectangle 16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7" name="Rectangle 17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8" name="Rectangle 18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9" name="Freeform 19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0500" name="Freeform 20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0501" name="Text Box 21"/>
          <p:cNvSpPr txBox="1"/>
          <p:nvPr/>
        </p:nvSpPr>
        <p:spPr>
          <a:xfrm>
            <a:off x="5394325" y="2054225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02" name="Text Box 22"/>
          <p:cNvSpPr txBox="1"/>
          <p:nvPr/>
        </p:nvSpPr>
        <p:spPr>
          <a:xfrm>
            <a:off x="5397500" y="2201863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03" name="Text Box 23"/>
          <p:cNvSpPr txBox="1"/>
          <p:nvPr/>
        </p:nvSpPr>
        <p:spPr>
          <a:xfrm>
            <a:off x="5394325" y="3054350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04" name="Text Box 24"/>
          <p:cNvSpPr txBox="1"/>
          <p:nvPr/>
        </p:nvSpPr>
        <p:spPr>
          <a:xfrm>
            <a:off x="5397500" y="3200400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0505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6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613" y="1152525"/>
            <a:ext cx="3784600" cy="2855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AutoShape 2"/>
          <p:cNvSpPr/>
          <p:nvPr/>
        </p:nvSpPr>
        <p:spPr>
          <a:xfrm rot="5400000">
            <a:off x="-146050" y="1289050"/>
            <a:ext cx="5143500" cy="2563813"/>
          </a:xfrm>
          <a:prstGeom prst="flowChartManualInput">
            <a:avLst/>
          </a:prstGeom>
          <a:solidFill>
            <a:srgbClr val="41B993"/>
          </a:solidFill>
          <a:ln w="9525">
            <a:noFill/>
          </a:ln>
        </p:spPr>
        <p:txBody>
          <a:bodyPr anchor="ctr" anchorCtr="0"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300" dirty="0">
              <a:solidFill>
                <a:srgbClr val="FFFFFF"/>
              </a:solidFill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3413" y="0"/>
            <a:ext cx="2205037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6" name="Text Box 4"/>
          <p:cNvSpPr txBox="1"/>
          <p:nvPr/>
        </p:nvSpPr>
        <p:spPr>
          <a:xfrm>
            <a:off x="1470025" y="1909763"/>
            <a:ext cx="1703388" cy="900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5300" dirty="0">
                <a:solidFill>
                  <a:schemeClr val="bg1"/>
                </a:solidFill>
                <a:latin typeface="方正正中黑简体" pitchFamily="2" charset="-122"/>
                <a:ea typeface="方正正中黑简体" pitchFamily="2" charset="-122"/>
              </a:rPr>
              <a:t>目录</a:t>
            </a:r>
            <a:endParaRPr lang="zh-CN" altLang="zh-CN" sz="5300" dirty="0">
              <a:solidFill>
                <a:schemeClr val="bg1"/>
              </a:solidFill>
              <a:latin typeface="方正正中黑简体" pitchFamily="2" charset="-122"/>
              <a:ea typeface="方正正中黑简体" pitchFamily="2" charset="-122"/>
            </a:endParaRPr>
          </a:p>
        </p:txBody>
      </p:sp>
      <p:sp>
        <p:nvSpPr>
          <p:cNvPr id="3077" name="Text Box 5"/>
          <p:cNvSpPr txBox="1"/>
          <p:nvPr/>
        </p:nvSpPr>
        <p:spPr>
          <a:xfrm>
            <a:off x="1385888" y="2544763"/>
            <a:ext cx="1787525" cy="530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2900" dirty="0">
                <a:solidFill>
                  <a:schemeClr val="bg1"/>
                </a:solidFill>
                <a:latin typeface="Impact" panose="020B0806030902050204" pitchFamily="34" charset="0"/>
              </a:rPr>
              <a:t>CONTENTS</a:t>
            </a:r>
            <a:endParaRPr lang="zh-CN" altLang="zh-CN" sz="29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078" name="Text Box 6"/>
          <p:cNvSpPr txBox="1"/>
          <p:nvPr/>
        </p:nvSpPr>
        <p:spPr>
          <a:xfrm>
            <a:off x="5810250" y="1736725"/>
            <a:ext cx="2408238" cy="349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1700" dirty="0">
                <a:solidFill>
                  <a:srgbClr val="1F9B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鲁北集团及铝产业发展</a:t>
            </a:r>
            <a:endParaRPr lang="zh-CN" altLang="zh-CN" sz="1700" dirty="0">
              <a:solidFill>
                <a:srgbClr val="1F9B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9" name="Text Box 7"/>
          <p:cNvSpPr txBox="1"/>
          <p:nvPr/>
        </p:nvSpPr>
        <p:spPr>
          <a:xfrm>
            <a:off x="5432425" y="1690688"/>
            <a:ext cx="522288" cy="438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2300" dirty="0">
                <a:solidFill>
                  <a:srgbClr val="1F9B8C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zh-CN" altLang="zh-CN" sz="2300" dirty="0">
              <a:solidFill>
                <a:srgbClr val="1F9B8C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80" name="Text Box 8"/>
          <p:cNvSpPr txBox="1"/>
          <p:nvPr/>
        </p:nvSpPr>
        <p:spPr>
          <a:xfrm>
            <a:off x="5810250" y="2336800"/>
            <a:ext cx="2779713" cy="349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1700" dirty="0">
                <a:solidFill>
                  <a:srgbClr val="1F9B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鲁北国外铝土矿的使用</a:t>
            </a:r>
            <a:endParaRPr lang="zh-CN" altLang="zh-CN" sz="1700" dirty="0">
              <a:solidFill>
                <a:srgbClr val="1F9B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81" name="Text Box 9"/>
          <p:cNvSpPr txBox="1"/>
          <p:nvPr/>
        </p:nvSpPr>
        <p:spPr>
          <a:xfrm>
            <a:off x="5432425" y="2289175"/>
            <a:ext cx="522288" cy="4397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2300" dirty="0">
                <a:solidFill>
                  <a:srgbClr val="1F9B8C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lang="zh-CN" altLang="zh-CN" sz="2300" dirty="0">
              <a:solidFill>
                <a:srgbClr val="1F9B8C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082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225" y="185738"/>
            <a:ext cx="579438" cy="1079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国外铝土矿分布</a:t>
            </a:r>
            <a:endParaRPr lang="zh-CN" altLang="zh-CN" sz="2400" dirty="0">
              <a:solidFill>
                <a:srgbClr val="FF0000"/>
              </a:solidFill>
            </a:endParaRPr>
          </a:p>
        </p:txBody>
      </p:sp>
      <p:sp>
        <p:nvSpPr>
          <p:cNvPr id="21507" name="Rectangle 3"/>
          <p:cNvSpPr>
            <a:spLocks noGrp="1"/>
          </p:cNvSpPr>
          <p:nvPr>
            <p:ph idx="1"/>
          </p:nvPr>
        </p:nvSpPr>
        <p:spPr>
          <a:xfrm>
            <a:off x="457200" y="949325"/>
            <a:ext cx="4032250" cy="4079875"/>
          </a:xfrm>
          <a:ln/>
        </p:spPr>
        <p:txBody>
          <a:bodyPr vert="horz" wrap="square" lIns="91440" tIns="45720" rIns="91440" bIns="45720" anchor="t" anchorCtr="0"/>
          <a:p>
            <a:pPr marL="225425" indent="-225425">
              <a:lnSpc>
                <a:spcPct val="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700" b="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7.印度</a:t>
            </a: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铝土矿储量约为23.9亿吨，占世界总储量的3%，居全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球第六位，主要分布在次大陆的东西两岸。其中东部储量约占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到74%。 主要为三水铝土矿，位于海拔在700米至2100米的四个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高原地区：东高止奥里萨邦（Eastern Ghats Orissa）三氧化二铝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含量在40%左右，二氧化硅在5%左右；安德拉邦（Andhra 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Pradesh）三氧化二铝含量在46%左右，二氧化硅在2%左右；比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哈尔（Bihar）与中央邦（Madhya Pradesh）及迈格拉岭（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Maikala Range）; 西高止（Western Ghats）；西北部的古吉拉特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和马哈拉施特拉现在是重要的铝矿产区。 印度国家铝业（Nalc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）拥有年产250万吨铝土矿和150万吨氧化铝的生产能力，是印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度第一大铝矿开采商。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700" b="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8.巴基斯坦</a:t>
            </a: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伊朗高原的东坡是巴基斯坦铝矿的重要储藏区，成矿主要集中在瓜达尔港西北部</a:t>
            </a:r>
            <a:r>
              <a:rPr lang="zh-CN" altLang="zh-CN" sz="17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。</a:t>
            </a:r>
            <a:endParaRPr lang="zh-CN" altLang="zh-CN" sz="17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1508" name="Rectangle 4"/>
          <p:cNvSpPr>
            <a:spLocks noGrp="1"/>
          </p:cNvSpPr>
          <p:nvPr>
            <p:ph type="body" idx="4294967295"/>
          </p:nvPr>
        </p:nvSpPr>
        <p:spPr>
          <a:xfrm>
            <a:off x="4645025" y="1150938"/>
            <a:ext cx="4041775" cy="481012"/>
          </a:xfrm>
          <a:ln/>
        </p:spPr>
        <p:txBody>
          <a:bodyPr vert="horz" wrap="square" lIns="91440" tIns="45720" rIns="91440" bIns="45720" anchor="b" anchorCtr="0"/>
          <a:p>
            <a:pPr marL="0" indent="0">
              <a:buNone/>
            </a:pPr>
            <a:endParaRPr lang="zh-CN" altLang="zh-CN" sz="1200" b="1" dirty="0"/>
          </a:p>
        </p:txBody>
      </p:sp>
      <p:sp>
        <p:nvSpPr>
          <p:cNvPr id="21509" name="Rectangle 5"/>
          <p:cNvSpPr>
            <a:spLocks noGrp="1"/>
          </p:cNvSpPr>
          <p:nvPr>
            <p:ph idx="1"/>
          </p:nvPr>
        </p:nvSpPr>
        <p:spPr>
          <a:xfrm>
            <a:off x="4645025" y="1631950"/>
            <a:ext cx="4041775" cy="2962275"/>
          </a:xfrm>
          <a:ln/>
        </p:spPr>
        <p:txBody>
          <a:bodyPr vert="horz" wrap="square" lIns="91440" tIns="45720" rIns="91440" bIns="45720" anchor="t" anchorCtr="0"/>
          <a:p>
            <a:pPr marL="2286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zh-CN" altLang="zh-CN" sz="12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1510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1" name="Text Box 7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1512" name="Freeform 8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513" name="Freeform 9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514" name="Freeform 10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515" name="Freeform 11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516" name="Freeform 12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517" name="Freeform 13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518" name="Freeform 14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519" name="Rectangle 15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0" name="Rectangle 16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1" name="Rectangle 17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2" name="Rectangle 18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3" name="Freeform 19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524" name="Freeform 20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525" name="Text Box 21"/>
          <p:cNvSpPr txBox="1"/>
          <p:nvPr/>
        </p:nvSpPr>
        <p:spPr>
          <a:xfrm>
            <a:off x="5394325" y="2054225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6" name="Text Box 22"/>
          <p:cNvSpPr txBox="1"/>
          <p:nvPr/>
        </p:nvSpPr>
        <p:spPr>
          <a:xfrm>
            <a:off x="5397500" y="2201863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7" name="Text Box 23"/>
          <p:cNvSpPr txBox="1"/>
          <p:nvPr/>
        </p:nvSpPr>
        <p:spPr>
          <a:xfrm>
            <a:off x="5394325" y="3054350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8" name="Text Box 24"/>
          <p:cNvSpPr txBox="1"/>
          <p:nvPr/>
        </p:nvSpPr>
        <p:spPr>
          <a:xfrm>
            <a:off x="5397500" y="3200400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1529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30" name="Picture 26" descr="印度铝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75" y="830263"/>
            <a:ext cx="3784600" cy="40719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印度矿的使用</a:t>
            </a:r>
            <a:endParaRPr lang="zh-CN" altLang="zh-CN" sz="2400" dirty="0">
              <a:solidFill>
                <a:srgbClr val="FF0000"/>
              </a:solidFill>
            </a:endParaRPr>
          </a:p>
        </p:txBody>
      </p:sp>
      <p:sp>
        <p:nvSpPr>
          <p:cNvPr id="22531" name="Rectangle 3"/>
          <p:cNvSpPr>
            <a:spLocks noGrp="1"/>
          </p:cNvSpPr>
          <p:nvPr>
            <p:ph idx="1"/>
          </p:nvPr>
        </p:nvSpPr>
        <p:spPr>
          <a:xfrm>
            <a:off x="457200" y="1144588"/>
            <a:ext cx="7767638" cy="3884612"/>
          </a:xfrm>
          <a:ln/>
        </p:spPr>
        <p:txBody>
          <a:bodyPr vert="horz" wrap="square" lIns="91440" tIns="45720" rIns="91440" bIns="45720" anchor="t" anchorCtr="0"/>
          <a:p>
            <a:pPr marL="225425" indent="-225425">
              <a:lnSpc>
                <a:spcPct val="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印度铝土矿石主要在印度的东部海岸，古吉拉特邦和马哈拉施特拉邦等是目前主要产地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，该矿石物理硬度大，质地紧密，含铁量高，具有优秀的沉降性能。印度矿因其有效铝（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34.24%）含量低， 可溶硅（5.36）含量高，使其矿耗和碱耗较高。 印度矿中氧化钙含量为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1.03%，相对于其他矿（如澳矿0.056%，印尼矿0.06%）含量较高，大量配入印度矿会使系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统碳碱升高，影响溶出率及分解系统等。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 根据生产数据，印度矿配矿量在10%~15%，系统碳碱量能够维持平衡。当循环母液中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NC/NT达到13时，会对溶出率造成影响。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2532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3" name="Text Box 5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2534" name="Freeform 6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535" name="Freeform 7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536" name="Freeform 8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537" name="Freeform 9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538" name="Freeform 10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539" name="Freeform 11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540" name="Freeform 12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541" name="Rectangle 13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42" name="Rectangle 14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43" name="Rectangle 15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44" name="Rectangle 16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45" name="Freeform 17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546" name="Freeform 18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2547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马来西亚矿的使用</a:t>
            </a:r>
            <a:endParaRPr lang="zh-CN" altLang="zh-CN" sz="2400" dirty="0">
              <a:solidFill>
                <a:srgbClr val="FF0000"/>
              </a:solidFill>
            </a:endParaRPr>
          </a:p>
        </p:txBody>
      </p:sp>
      <p:sp>
        <p:nvSpPr>
          <p:cNvPr id="23555" name="Rectangle 3"/>
          <p:cNvSpPr>
            <a:spLocks noGrp="1"/>
          </p:cNvSpPr>
          <p:nvPr>
            <p:ph idx="1"/>
          </p:nvPr>
        </p:nvSpPr>
        <p:spPr>
          <a:xfrm>
            <a:off x="457200" y="1144588"/>
            <a:ext cx="7767638" cy="3884612"/>
          </a:xfrm>
          <a:ln/>
        </p:spPr>
        <p:txBody>
          <a:bodyPr vert="horz" wrap="square" lIns="91440" tIns="45720" rIns="91440" bIns="45720" anchor="t" anchorCtr="0"/>
          <a:p>
            <a:pPr marL="225425" indent="-225425">
              <a:lnSpc>
                <a:spcPct val="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 马来西亚铝土矿主要分布于沙涝越州、沙巴州和柔佛州，储存量丰富，在低温拜耳法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氧化铝生产使用中较为成熟的一种矿石，其主要体现矿耗、碱耗相对偏高，沉降性能差。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马来西亚水洗矿中活性硅平均含量较高，且波动较大，不利于生产配矿稳定，造成溶出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率相对较低，且不稳定。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马来西亚原矿中含泥量较高，流动性差，运输参配比较困难。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355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7" name="Text Box 5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3558" name="Freeform 6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59" name="Freeform 7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60" name="Freeform 8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61" name="Freeform 9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62" name="Freeform 10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63" name="Freeform 11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64" name="Freeform 12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65" name="Rectangle 13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66" name="Rectangle 14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67" name="Rectangle 15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68" name="Rectangle 16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69" name="Freeform 17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70" name="Freeform 18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3571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所罗门矿的使用</a:t>
            </a:r>
            <a:endParaRPr lang="zh-CN" altLang="zh-CN" sz="2400" dirty="0">
              <a:solidFill>
                <a:srgbClr val="FF0000"/>
              </a:solidFill>
            </a:endParaRPr>
          </a:p>
        </p:txBody>
      </p:sp>
      <p:sp>
        <p:nvSpPr>
          <p:cNvPr id="24579" name="Rectangle 3"/>
          <p:cNvSpPr>
            <a:spLocks noGrp="1"/>
          </p:cNvSpPr>
          <p:nvPr>
            <p:ph idx="1"/>
          </p:nvPr>
        </p:nvSpPr>
        <p:spPr>
          <a:xfrm>
            <a:off x="457200" y="1144588"/>
            <a:ext cx="7767638" cy="3884612"/>
          </a:xfrm>
          <a:ln/>
        </p:spPr>
        <p:txBody>
          <a:bodyPr vert="horz" wrap="square" lIns="91440" tIns="45720" rIns="91440" bIns="45720" anchor="t" anchorCtr="0"/>
          <a:p>
            <a:pPr marL="225425" indent="-225425">
              <a:lnSpc>
                <a:spcPct val="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所罗门铝土铝土矿主要分布在伦多瓦岛等，属于热带雨林气候，矿石硬度相对较小，水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分（27%） 较高，矿石带入水分对系统冲淡严重，影响低温拜耳法氧化铝汽耗。  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  所罗门矿粘度较大，配矿时建议先把矿摊晒晾干后再配吃。 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r>
              <a:rPr lang="zh-CN" altLang="zh-CN" sz="15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 所罗门矿的赤泥产出率和碱耗较低。          </a:t>
            </a: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 algn="just">
              <a:lnSpc>
                <a:spcPct val="125000"/>
              </a:lnSpc>
              <a:buSzPct val="100000"/>
            </a:pPr>
            <a:endParaRPr lang="zh-CN" altLang="zh-CN" sz="15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4580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1" name="Text Box 5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4582" name="Freeform 6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83" name="Freeform 7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84" name="Freeform 8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85" name="Freeform 9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86" name="Freeform 10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87" name="Freeform 11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88" name="Freeform 12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89" name="Rectangle 13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90" name="Rectangle 14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91" name="Rectangle 15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92" name="Rectangle 16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93" name="Freeform 17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94" name="Freeform 18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4595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国外铝土矿分布</a:t>
            </a:r>
            <a:endParaRPr lang="zh-CN" altLang="zh-CN" sz="2400" dirty="0">
              <a:solidFill>
                <a:srgbClr val="FF0000"/>
              </a:solidFill>
            </a:endParaRPr>
          </a:p>
        </p:txBody>
      </p:sp>
      <p:sp>
        <p:nvSpPr>
          <p:cNvPr id="25603" name="Rectangle 3"/>
          <p:cNvSpPr>
            <a:spLocks noGrp="1"/>
          </p:cNvSpPr>
          <p:nvPr>
            <p:ph idx="1"/>
          </p:nvPr>
        </p:nvSpPr>
        <p:spPr>
          <a:xfrm>
            <a:off x="457200" y="949325"/>
            <a:ext cx="4032250" cy="4079875"/>
          </a:xfrm>
          <a:ln/>
        </p:spPr>
        <p:txBody>
          <a:bodyPr vert="horz" wrap="square" lIns="91440" tIns="45720" rIns="91440" bIns="45720" anchor="t" anchorCtr="0"/>
          <a:p>
            <a:pPr marL="225425" indent="-225425">
              <a:lnSpc>
                <a:spcPct val="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700" b="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9.巴西</a:t>
            </a: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铝土矿储量约为45亿吨，占世界总储量的12%，排名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第三。 97%的储量位于亚马逊地区，其余的位于中部及东南部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地区。 主要分布地区有：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-Juruti, Paragominas, 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-Porto Tiombetas, Manaus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-Barro Alto, Niquelandia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-Cataguases, Pocos de Caldas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 属于典型的三水铝石，含量为三氧化二铝含量在45-55%，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属于优质三水铝矿，其中的特罗姆比塔斯（Porto Tiombetas）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buSzPct val="100000"/>
            </a:pPr>
            <a:r>
              <a:rPr lang="zh-CN" altLang="zh-CN" sz="11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是巴西主要矿区。</a:t>
            </a: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00000"/>
              </a:lnSpc>
              <a:buSzPct val="100000"/>
            </a:pPr>
            <a:endParaRPr lang="zh-CN" altLang="zh-CN" sz="11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5604" name="Rectangle 4"/>
          <p:cNvSpPr>
            <a:spLocks noGrp="1"/>
          </p:cNvSpPr>
          <p:nvPr>
            <p:ph type="body" idx="4294967295"/>
          </p:nvPr>
        </p:nvSpPr>
        <p:spPr>
          <a:xfrm>
            <a:off x="4645025" y="1150938"/>
            <a:ext cx="4041775" cy="481012"/>
          </a:xfrm>
          <a:ln/>
        </p:spPr>
        <p:txBody>
          <a:bodyPr vert="horz" wrap="square" lIns="91440" tIns="45720" rIns="91440" bIns="45720" anchor="b" anchorCtr="0"/>
          <a:p>
            <a:pPr marL="0" indent="0">
              <a:buNone/>
            </a:pPr>
            <a:endParaRPr lang="zh-CN" altLang="zh-CN" sz="1200" b="1" dirty="0"/>
          </a:p>
        </p:txBody>
      </p:sp>
      <p:sp>
        <p:nvSpPr>
          <p:cNvPr id="25605" name="Rectangle 5"/>
          <p:cNvSpPr>
            <a:spLocks noGrp="1"/>
          </p:cNvSpPr>
          <p:nvPr>
            <p:ph idx="1"/>
          </p:nvPr>
        </p:nvSpPr>
        <p:spPr>
          <a:xfrm>
            <a:off x="4645025" y="1631950"/>
            <a:ext cx="4041775" cy="2962275"/>
          </a:xfrm>
          <a:ln/>
        </p:spPr>
        <p:txBody>
          <a:bodyPr vert="horz" wrap="square" lIns="91440" tIns="45720" rIns="91440" bIns="45720" anchor="t" anchorCtr="0"/>
          <a:p>
            <a:pPr marL="2286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zh-CN" altLang="zh-CN" sz="12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5606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7" name="Text Box 7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5608" name="Freeform 8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09" name="Freeform 9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10" name="Freeform 10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11" name="Freeform 11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12" name="Freeform 12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13" name="Freeform 13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14" name="Freeform 14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15" name="Rectangle 15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16" name="Rectangle 16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17" name="Rectangle 17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18" name="Rectangle 18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19" name="Freeform 19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20" name="Freeform 20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21" name="Text Box 21"/>
          <p:cNvSpPr txBox="1"/>
          <p:nvPr/>
        </p:nvSpPr>
        <p:spPr>
          <a:xfrm>
            <a:off x="5394325" y="2054225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22" name="Text Box 22"/>
          <p:cNvSpPr txBox="1"/>
          <p:nvPr/>
        </p:nvSpPr>
        <p:spPr>
          <a:xfrm>
            <a:off x="5397500" y="2201863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23" name="Text Box 23"/>
          <p:cNvSpPr txBox="1"/>
          <p:nvPr/>
        </p:nvSpPr>
        <p:spPr>
          <a:xfrm>
            <a:off x="5394325" y="3054350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24" name="Text Box 24"/>
          <p:cNvSpPr txBox="1"/>
          <p:nvPr/>
        </p:nvSpPr>
        <p:spPr>
          <a:xfrm>
            <a:off x="5397500" y="3200400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5625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26" name="Picture 26" descr="巴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825" y="722313"/>
            <a:ext cx="3422650" cy="4133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0" y="0"/>
            <a:ext cx="8840788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AutoShape 3"/>
          <p:cNvSpPr/>
          <p:nvPr/>
        </p:nvSpPr>
        <p:spPr>
          <a:xfrm>
            <a:off x="3529013" y="1116013"/>
            <a:ext cx="2084387" cy="1797050"/>
          </a:xfrm>
          <a:prstGeom prst="hexagon">
            <a:avLst>
              <a:gd name="adj" fmla="val 24996"/>
              <a:gd name="vf" fmla="val 115470"/>
            </a:avLst>
          </a:prstGeom>
          <a:solidFill>
            <a:schemeClr val="bg1">
              <a:alpha val="45097"/>
            </a:schemeClr>
          </a:solidFill>
          <a:ln w="9525">
            <a:noFill/>
          </a:ln>
        </p:spPr>
        <p:txBody>
          <a:bodyPr anchor="ctr" anchorCtr="0"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300" dirty="0">
              <a:solidFill>
                <a:srgbClr val="FFFFFF"/>
              </a:solidFill>
            </a:endParaRPr>
          </a:p>
        </p:txBody>
      </p:sp>
      <p:sp>
        <p:nvSpPr>
          <p:cNvPr id="26628" name="AutoShape 4"/>
          <p:cNvSpPr/>
          <p:nvPr/>
        </p:nvSpPr>
        <p:spPr>
          <a:xfrm>
            <a:off x="1328738" y="133350"/>
            <a:ext cx="5924550" cy="2386013"/>
          </a:xfrm>
          <a:prstGeom prst="hexagon">
            <a:avLst>
              <a:gd name="adj" fmla="val 53511"/>
              <a:gd name="vf" fmla="val 115470"/>
            </a:avLst>
          </a:prstGeom>
          <a:noFill/>
          <a:ln w="127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1800" b="1" dirty="0">
                <a:solidFill>
                  <a:srgbClr val="000000"/>
                </a:solidFill>
              </a:rPr>
              <a:t>   </a:t>
            </a:r>
            <a:endParaRPr lang="zh-CN" altLang="zh-CN" sz="1800" b="1" dirty="0">
              <a:solidFill>
                <a:srgbClr val="000000"/>
              </a:solidFill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800" b="1" dirty="0">
              <a:solidFill>
                <a:srgbClr val="000000"/>
              </a:solidFill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800" b="1" dirty="0">
              <a:solidFill>
                <a:srgbClr val="000000"/>
              </a:solidFill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2200" b="1" dirty="0">
                <a:solidFill>
                  <a:srgbClr val="000000"/>
                </a:solidFill>
              </a:rPr>
              <a:t>    期待与优质供应商精诚合作</a:t>
            </a:r>
            <a:endParaRPr lang="zh-CN" altLang="zh-CN" sz="2200" b="1" dirty="0">
              <a:solidFill>
                <a:srgbClr val="000000"/>
              </a:solidFill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800" b="1" dirty="0">
              <a:solidFill>
                <a:srgbClr val="000000"/>
              </a:solidFill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800" b="1" dirty="0">
              <a:solidFill>
                <a:srgbClr val="000000"/>
              </a:solidFill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1800" b="1" dirty="0">
                <a:solidFill>
                  <a:srgbClr val="000000"/>
                </a:solidFill>
              </a:rPr>
              <a:t>       崔炳松</a:t>
            </a:r>
            <a:endParaRPr lang="zh-CN" altLang="zh-CN" sz="1800" b="1" dirty="0">
              <a:solidFill>
                <a:srgbClr val="000000"/>
              </a:solidFill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1800" b="1" dirty="0">
                <a:solidFill>
                  <a:srgbClr val="000000"/>
                </a:solidFill>
              </a:rPr>
              <a:t>       市场开发部</a:t>
            </a:r>
            <a:endParaRPr lang="zh-CN" altLang="zh-CN" sz="1800" b="1" dirty="0">
              <a:solidFill>
                <a:srgbClr val="000000"/>
              </a:solidFill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1800" b="1" dirty="0">
                <a:solidFill>
                  <a:srgbClr val="000000"/>
                </a:solidFill>
              </a:rPr>
              <a:t>       手机/微信：18754353088</a:t>
            </a:r>
            <a:endParaRPr lang="zh-CN" altLang="zh-CN" sz="1800" b="1" dirty="0">
              <a:solidFill>
                <a:srgbClr val="000000"/>
              </a:solidFill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1800" b="1" dirty="0">
                <a:solidFill>
                  <a:srgbClr val="000000"/>
                </a:solidFill>
              </a:rPr>
              <a:t>                                 </a:t>
            </a:r>
            <a:endParaRPr lang="zh-CN" altLang="zh-CN" sz="1300" dirty="0">
              <a:solidFill>
                <a:srgbClr val="FFFFFF"/>
              </a:solidFill>
            </a:endParaRPr>
          </a:p>
        </p:txBody>
      </p:sp>
      <p:sp>
        <p:nvSpPr>
          <p:cNvPr id="26629" name="Line 5"/>
          <p:cNvSpPr/>
          <p:nvPr/>
        </p:nvSpPr>
        <p:spPr>
          <a:xfrm>
            <a:off x="2082800" y="2881313"/>
            <a:ext cx="4987925" cy="0"/>
          </a:xfrm>
          <a:prstGeom prst="line">
            <a:avLst/>
          </a:prstGeom>
          <a:ln w="57150" cap="flat" cmpd="sng">
            <a:solidFill>
              <a:schemeClr val="bg1"/>
            </a:solidFill>
            <a:prstDash val="solid"/>
            <a:headEnd type="oval" w="med" len="med"/>
            <a:tailEnd type="oval" w="med" len="med"/>
          </a:ln>
        </p:spPr>
      </p:sp>
      <p:sp>
        <p:nvSpPr>
          <p:cNvPr id="26630" name="Text Box 6"/>
          <p:cNvSpPr txBox="1"/>
          <p:nvPr/>
        </p:nvSpPr>
        <p:spPr>
          <a:xfrm>
            <a:off x="2125663" y="3308350"/>
            <a:ext cx="4897437" cy="842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4900" dirty="0">
                <a:solidFill>
                  <a:srgbClr val="FFFFFF"/>
                </a:solidFill>
                <a:latin typeface="Impact" panose="020B0806030902050204" pitchFamily="34" charset="0"/>
                <a:ea typeface="方正正中黑简体" pitchFamily="2" charset="-122"/>
              </a:rPr>
              <a:t>THANK YOU</a:t>
            </a:r>
            <a:endParaRPr lang="zh-CN" altLang="zh-CN" sz="4900" dirty="0">
              <a:solidFill>
                <a:srgbClr val="FFFFFF"/>
              </a:solidFill>
              <a:latin typeface="Impact" panose="020B0806030902050204" pitchFamily="34" charset="0"/>
              <a:ea typeface="方正正中黑简体" pitchFamily="2" charset="-122"/>
            </a:endParaRPr>
          </a:p>
        </p:txBody>
      </p:sp>
      <p:pic>
        <p:nvPicPr>
          <p:cNvPr id="26631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975" y="33338"/>
            <a:ext cx="579438" cy="107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2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3443288"/>
            <a:ext cx="5600700" cy="1114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87" y="0"/>
            <a:ext cx="9155112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AutoShape 3"/>
          <p:cNvSpPr/>
          <p:nvPr/>
        </p:nvSpPr>
        <p:spPr>
          <a:xfrm>
            <a:off x="3305175" y="1931988"/>
            <a:ext cx="2532063" cy="1279525"/>
          </a:xfrm>
          <a:prstGeom prst="roundRect">
            <a:avLst>
              <a:gd name="adj" fmla="val 16667"/>
            </a:avLst>
          </a:prstGeom>
          <a:solidFill>
            <a:schemeClr val="bg1">
              <a:alpha val="70195"/>
            </a:schemeClr>
          </a:solidFill>
          <a:ln w="9525">
            <a:noFill/>
          </a:ln>
        </p:spPr>
        <p:txBody>
          <a:bodyPr anchor="ctr" anchorCtr="0"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300" dirty="0">
              <a:solidFill>
                <a:srgbClr val="FFFFFF"/>
              </a:solidFill>
            </a:endParaRPr>
          </a:p>
        </p:txBody>
      </p:sp>
      <p:sp>
        <p:nvSpPr>
          <p:cNvPr id="4100" name="Line 4"/>
          <p:cNvSpPr/>
          <p:nvPr/>
        </p:nvSpPr>
        <p:spPr>
          <a:xfrm>
            <a:off x="1416050" y="2571750"/>
            <a:ext cx="1889125" cy="0"/>
          </a:xfrm>
          <a:prstGeom prst="line">
            <a:avLst/>
          </a:prstGeom>
          <a:ln w="57150" cap="flat" cmpd="sng">
            <a:solidFill>
              <a:schemeClr val="bg1"/>
            </a:solidFill>
            <a:prstDash val="solid"/>
            <a:headEnd type="oval" w="med" len="med"/>
            <a:tailEnd type="none" w="med" len="med"/>
          </a:ln>
        </p:spPr>
      </p:sp>
      <p:sp>
        <p:nvSpPr>
          <p:cNvPr id="4101" name="Line 5"/>
          <p:cNvSpPr/>
          <p:nvPr/>
        </p:nvSpPr>
        <p:spPr>
          <a:xfrm>
            <a:off x="5837238" y="2571750"/>
            <a:ext cx="1889125" cy="0"/>
          </a:xfrm>
          <a:prstGeom prst="line">
            <a:avLst/>
          </a:prstGeom>
          <a:ln w="57150" cap="flat" cmpd="sng">
            <a:solidFill>
              <a:schemeClr val="bg1"/>
            </a:solidFill>
            <a:prstDash val="solid"/>
            <a:headEnd type="none" w="med" len="med"/>
            <a:tailEnd type="oval" w="med" len="med"/>
          </a:ln>
        </p:spPr>
      </p:sp>
      <p:pic>
        <p:nvPicPr>
          <p:cNvPr id="410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863" y="2298700"/>
            <a:ext cx="1690687" cy="544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3" name="Text Box 7"/>
          <p:cNvSpPr txBox="1"/>
          <p:nvPr/>
        </p:nvSpPr>
        <p:spPr>
          <a:xfrm>
            <a:off x="2052638" y="3476625"/>
            <a:ext cx="5043487" cy="844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2600" b="1" dirty="0">
                <a:solidFill>
                  <a:schemeClr val="bg1"/>
                </a:solidFill>
              </a:rPr>
              <a:t>   </a:t>
            </a:r>
            <a:r>
              <a:rPr lang="zh-CN" altLang="zh-CN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鲁北集团及铝产业发展</a:t>
            </a:r>
            <a:endParaRPr lang="zh-CN" altLang="zh-CN" sz="3600" dirty="0">
              <a:solidFill>
                <a:srgbClr val="1F9B8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04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650" y="100013"/>
            <a:ext cx="579438" cy="1079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一、鲁北集团对接京津冀，区位优势明显</a:t>
            </a:r>
            <a:endParaRPr lang="zh-CN" altLang="zh-CN" sz="2400" dirty="0"/>
          </a:p>
        </p:txBody>
      </p:sp>
      <p:sp>
        <p:nvSpPr>
          <p:cNvPr id="5123" name="Rectangle 3"/>
          <p:cNvSpPr>
            <a:spLocks noGrp="1"/>
          </p:cNvSpPr>
          <p:nvPr>
            <p:ph idx="1"/>
          </p:nvPr>
        </p:nvSpPr>
        <p:spPr>
          <a:xfrm>
            <a:off x="457200" y="949325"/>
            <a:ext cx="4040188" cy="3871913"/>
          </a:xfrm>
          <a:ln/>
        </p:spPr>
        <p:txBody>
          <a:bodyPr vert="horz" wrap="square" lIns="91440" tIns="45720" rIns="91440" bIns="45720" anchor="t" anchorCtr="0"/>
          <a:p>
            <a:pPr marL="225425" indent="-225425">
              <a:lnSpc>
                <a:spcPct val="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   </a:t>
            </a:r>
            <a:r>
              <a:rPr lang="zh-CN" altLang="zh-CN" sz="16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山东鲁北企业集团总公司位于山东省</a:t>
            </a:r>
            <a:endParaRPr lang="zh-CN" altLang="zh-CN" sz="16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50000"/>
              </a:lnSpc>
              <a:buSzPct val="100000"/>
            </a:pPr>
            <a:r>
              <a:rPr lang="zh-CN" altLang="zh-CN" sz="16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最北部，地处黄河三角洲高效生态经济区</a:t>
            </a:r>
            <a:endParaRPr lang="zh-CN" altLang="zh-CN" sz="16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50000"/>
              </a:lnSpc>
              <a:buSzPct val="100000"/>
            </a:pPr>
            <a:r>
              <a:rPr lang="zh-CN" altLang="zh-CN" sz="16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、环渤海经济区和山东半岛蓝色经济区叠</a:t>
            </a:r>
            <a:endParaRPr lang="zh-CN" altLang="zh-CN" sz="16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50000"/>
              </a:lnSpc>
              <a:buSzPct val="100000"/>
            </a:pPr>
            <a:r>
              <a:rPr lang="zh-CN" altLang="zh-CN" sz="16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加带，在京津冀鲁都市圈的结合部，北邻</a:t>
            </a:r>
            <a:endParaRPr lang="zh-CN" altLang="zh-CN" sz="16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50000"/>
              </a:lnSpc>
              <a:buSzPct val="100000"/>
            </a:pPr>
            <a:r>
              <a:rPr lang="zh-CN" altLang="zh-CN" sz="16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天津滨海新区、沧州渤海新区，东接滨州</a:t>
            </a:r>
            <a:endParaRPr lang="zh-CN" altLang="zh-CN" sz="16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50000"/>
              </a:lnSpc>
              <a:buSzPct val="100000"/>
            </a:pPr>
            <a:r>
              <a:rPr lang="zh-CN" altLang="zh-CN" sz="16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北海新区，具有承接各级政策支持得天独</a:t>
            </a:r>
            <a:endParaRPr lang="zh-CN" altLang="zh-CN" sz="16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50000"/>
              </a:lnSpc>
              <a:buSzPct val="100000"/>
            </a:pPr>
            <a:r>
              <a:rPr lang="zh-CN" altLang="zh-CN" sz="16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厚的区位优势。</a:t>
            </a:r>
            <a:endParaRPr lang="zh-CN" altLang="zh-CN" sz="16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124" name="Rectangle 4"/>
          <p:cNvSpPr>
            <a:spLocks noGrp="1"/>
          </p:cNvSpPr>
          <p:nvPr>
            <p:ph type="body" idx="4294967295"/>
          </p:nvPr>
        </p:nvSpPr>
        <p:spPr>
          <a:xfrm>
            <a:off x="4645025" y="1150938"/>
            <a:ext cx="4041775" cy="481012"/>
          </a:xfrm>
          <a:ln/>
        </p:spPr>
        <p:txBody>
          <a:bodyPr vert="horz" wrap="square" lIns="91440" tIns="45720" rIns="91440" bIns="45720" anchor="b" anchorCtr="0"/>
          <a:p>
            <a:pPr marL="0" indent="0">
              <a:buNone/>
            </a:pPr>
            <a:endParaRPr lang="zh-CN" altLang="zh-CN" sz="1200" b="1" dirty="0"/>
          </a:p>
        </p:txBody>
      </p:sp>
      <p:sp>
        <p:nvSpPr>
          <p:cNvPr id="5125" name="Rectangle 5"/>
          <p:cNvSpPr>
            <a:spLocks noGrp="1"/>
          </p:cNvSpPr>
          <p:nvPr>
            <p:ph idx="1"/>
          </p:nvPr>
        </p:nvSpPr>
        <p:spPr>
          <a:xfrm>
            <a:off x="4645025" y="1631950"/>
            <a:ext cx="4041775" cy="2962275"/>
          </a:xfrm>
          <a:ln/>
        </p:spPr>
        <p:txBody>
          <a:bodyPr vert="horz" wrap="square" lIns="91440" tIns="45720" rIns="91440" bIns="45720" anchor="t" anchorCtr="0"/>
          <a:p>
            <a:pPr marL="2286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zh-CN" altLang="zh-CN" sz="12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126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7" name="Text Box 7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128" name="Freeform 8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29" name="Freeform 9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0" name="Freeform 10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1" name="Freeform 11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2" name="Freeform 12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3" name="Freeform 13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4" name="Freeform 14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5" name="Rectangle 15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36" name="Rectangle 16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37" name="Rectangle 17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38" name="Rectangle 18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39" name="Freeform 19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40" name="Freeform 20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41" name="Text Box 21"/>
          <p:cNvSpPr txBox="1"/>
          <p:nvPr/>
        </p:nvSpPr>
        <p:spPr>
          <a:xfrm>
            <a:off x="5394325" y="2054225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2" name="Text Box 22"/>
          <p:cNvSpPr txBox="1"/>
          <p:nvPr/>
        </p:nvSpPr>
        <p:spPr>
          <a:xfrm>
            <a:off x="5397500" y="2201863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3" name="Text Box 23"/>
          <p:cNvSpPr txBox="1"/>
          <p:nvPr/>
        </p:nvSpPr>
        <p:spPr>
          <a:xfrm>
            <a:off x="5394325" y="3054350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4" name="Text Box 24"/>
          <p:cNvSpPr txBox="1"/>
          <p:nvPr/>
        </p:nvSpPr>
        <p:spPr>
          <a:xfrm>
            <a:off x="5397500" y="3200400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145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625" y="1181100"/>
            <a:ext cx="4314825" cy="3416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二、鲁北集团靠海临港、循环联产</a:t>
            </a:r>
            <a:endParaRPr lang="zh-CN" altLang="zh-CN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147" name="Rectangle 3"/>
          <p:cNvSpPr>
            <a:spLocks noGrp="1"/>
          </p:cNvSpPr>
          <p:nvPr>
            <p:ph idx="1"/>
          </p:nvPr>
        </p:nvSpPr>
        <p:spPr>
          <a:xfrm>
            <a:off x="457200" y="949325"/>
            <a:ext cx="4040188" cy="3871913"/>
          </a:xfrm>
          <a:ln/>
        </p:spPr>
        <p:txBody>
          <a:bodyPr vert="horz" wrap="square" lIns="91440" tIns="45720" rIns="91440" bIns="45720" anchor="t" anchorCtr="0"/>
          <a:p>
            <a:pPr marL="225425" indent="-225425">
              <a:lnSpc>
                <a:spcPct val="50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   </a:t>
            </a:r>
            <a:r>
              <a:rPr lang="zh-CN" altLang="zh-CN" sz="12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山东鲁北企业集团总公司位于山东省最北部，创建于</a:t>
            </a:r>
            <a:endParaRPr lang="zh-CN" altLang="zh-CN" sz="12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12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1977年8月，旗下独立法人企业30余家，横跨化工、轻工</a:t>
            </a:r>
            <a:endParaRPr lang="zh-CN" altLang="zh-CN" sz="12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12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、机械、建材，钛业、铝业、磷业、盐业、发电、锂电池</a:t>
            </a:r>
            <a:endParaRPr lang="zh-CN" altLang="zh-CN" sz="12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12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新材料等六大产业板块，现拥有年产100万吨氧化铝联产</a:t>
            </a:r>
            <a:endParaRPr lang="zh-CN" altLang="zh-CN" sz="12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12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150万吨氢氧化铝和100万吨高精化学品铝、31万吨钛白粉</a:t>
            </a:r>
            <a:endParaRPr lang="zh-CN" altLang="zh-CN" sz="12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12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、30万吨磷铵、40万吨硫酸、60万吨水泥、100万吨原盐</a:t>
            </a:r>
            <a:endParaRPr lang="zh-CN" altLang="zh-CN" sz="12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12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、5000吨溴素、30万吨甲烷氯化物、2万吨碳酸锂、1万吨</a:t>
            </a:r>
            <a:endParaRPr lang="zh-CN" altLang="zh-CN" sz="12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12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磷酸铁及1万吨磷酸铁锂、1万吨染颜料、2万吨甲磺胺及</a:t>
            </a:r>
            <a:endParaRPr lang="zh-CN" altLang="zh-CN" sz="12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12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荧光剂、自备热电联产机组等产业规模的国有控股混合制</a:t>
            </a:r>
            <a:endParaRPr lang="zh-CN" altLang="zh-CN" sz="12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12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企业。</a:t>
            </a:r>
            <a:endParaRPr lang="zh-CN" altLang="zh-CN" sz="12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50000"/>
              </a:lnSpc>
              <a:buSzPct val="100000"/>
            </a:pP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50000"/>
              </a:lnSpc>
              <a:buSzPct val="100000"/>
            </a:pP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148" name="Rectangle 4"/>
          <p:cNvSpPr>
            <a:spLocks noGrp="1"/>
          </p:cNvSpPr>
          <p:nvPr>
            <p:ph type="body" idx="4294967295"/>
          </p:nvPr>
        </p:nvSpPr>
        <p:spPr>
          <a:xfrm>
            <a:off x="4645025" y="1150938"/>
            <a:ext cx="4041775" cy="481012"/>
          </a:xfrm>
          <a:ln/>
        </p:spPr>
        <p:txBody>
          <a:bodyPr vert="horz" wrap="square" lIns="91440" tIns="45720" rIns="91440" bIns="45720" anchor="b" anchorCtr="0"/>
          <a:p>
            <a:pPr marL="0" indent="0">
              <a:buNone/>
            </a:pPr>
            <a:endParaRPr lang="zh-CN" altLang="zh-CN" sz="1200" b="1" dirty="0"/>
          </a:p>
        </p:txBody>
      </p:sp>
      <p:sp>
        <p:nvSpPr>
          <p:cNvPr id="6149" name="Rectangle 5"/>
          <p:cNvSpPr>
            <a:spLocks noGrp="1"/>
          </p:cNvSpPr>
          <p:nvPr>
            <p:ph idx="1"/>
          </p:nvPr>
        </p:nvSpPr>
        <p:spPr>
          <a:xfrm>
            <a:off x="4645025" y="1631950"/>
            <a:ext cx="4041775" cy="2962275"/>
          </a:xfrm>
          <a:ln/>
        </p:spPr>
        <p:txBody>
          <a:bodyPr vert="horz" wrap="square" lIns="91440" tIns="45720" rIns="91440" bIns="45720" anchor="t" anchorCtr="0"/>
          <a:p>
            <a:pPr marL="2286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zh-CN" altLang="zh-CN" sz="12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6150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1" name="Text Box 7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152" name="Freeform 8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53" name="Freeform 9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54" name="Freeform 10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55" name="Freeform 11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56" name="Freeform 12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57" name="Freeform 13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58" name="Freeform 14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59" name="Rectangle 15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60" name="Rectangle 16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61" name="Rectangle 17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62" name="Rectangle 18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63" name="Freeform 19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64" name="Freeform 20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65" name="Text Box 21"/>
          <p:cNvSpPr txBox="1"/>
          <p:nvPr/>
        </p:nvSpPr>
        <p:spPr>
          <a:xfrm>
            <a:off x="5394325" y="2054225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66" name="Text Box 22"/>
          <p:cNvSpPr txBox="1"/>
          <p:nvPr/>
        </p:nvSpPr>
        <p:spPr>
          <a:xfrm>
            <a:off x="5397500" y="2201863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67" name="Text Box 23"/>
          <p:cNvSpPr txBox="1"/>
          <p:nvPr/>
        </p:nvSpPr>
        <p:spPr>
          <a:xfrm>
            <a:off x="5394325" y="3054350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68" name="Text Box 24"/>
          <p:cNvSpPr txBox="1"/>
          <p:nvPr/>
        </p:nvSpPr>
        <p:spPr>
          <a:xfrm>
            <a:off x="5397500" y="3200400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169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588" y="1150938"/>
            <a:ext cx="3983037" cy="34432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ln/>
        </p:spPr>
        <p:txBody>
          <a:bodyPr vert="horz" wrap="square" lIns="91440" tIns="45720" rIns="91440" bIns="45720" anchor="ctr" anchorCtr="0"/>
          <a:p>
            <a:endParaRPr lang="zh-CN" altLang="zh-CN" dirty="0"/>
          </a:p>
        </p:txBody>
      </p:sp>
      <p:sp>
        <p:nvSpPr>
          <p:cNvPr id="7171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150938"/>
            <a:ext cx="4040188" cy="481012"/>
          </a:xfrm>
          <a:ln/>
        </p:spPr>
        <p:txBody>
          <a:bodyPr vert="horz" wrap="square" lIns="91440" tIns="45720" rIns="91440" bIns="45720" anchor="b" anchorCtr="0"/>
          <a:p>
            <a:pPr marL="0" indent="0">
              <a:buNone/>
            </a:pPr>
            <a:endParaRPr lang="zh-CN" altLang="zh-CN" sz="1700" b="1" dirty="0"/>
          </a:p>
        </p:txBody>
      </p:sp>
      <p:sp>
        <p:nvSpPr>
          <p:cNvPr id="7172" name="Rectangle 4"/>
          <p:cNvSpPr>
            <a:spLocks noGrp="1"/>
          </p:cNvSpPr>
          <p:nvPr>
            <p:ph idx="1"/>
          </p:nvPr>
        </p:nvSpPr>
        <p:spPr>
          <a:xfrm>
            <a:off x="457200" y="4216400"/>
            <a:ext cx="8137525" cy="377825"/>
          </a:xfrm>
          <a:ln/>
        </p:spPr>
        <p:txBody>
          <a:bodyPr vert="horz" wrap="square" lIns="91440" tIns="45720" rIns="91440" bIns="45720" anchor="t" anchorCtr="0"/>
          <a:p>
            <a:pPr marL="171450" indent="-171450">
              <a:lnSpc>
                <a:spcPct val="75000"/>
              </a:lnSpc>
              <a:buSzPct val="100000"/>
            </a:pPr>
            <a:r>
              <a:rPr lang="zh-CN" altLang="zh-CN" sz="14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鲁北集团发展生态、低碳、循环经济产业集群，创建了磷铵-硫酸-水泥及锂电池材料联产、海水梯级综</a:t>
            </a:r>
            <a:endParaRPr lang="zh-CN" altLang="zh-CN" sz="14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71450" indent="-171450">
              <a:lnSpc>
                <a:spcPct val="75000"/>
              </a:lnSpc>
              <a:buSzPct val="100000"/>
            </a:pPr>
            <a:r>
              <a:rPr lang="zh-CN" altLang="zh-CN" sz="14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合利用、盐碱热电铝联产、钛白粉清洁生产及钛硫磷钙锂联产等多条循环经济产业链，创建了鲁北生</a:t>
            </a:r>
            <a:endParaRPr lang="zh-CN" altLang="zh-CN" sz="14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71450" indent="-171450">
              <a:lnSpc>
                <a:spcPct val="75000"/>
              </a:lnSpc>
              <a:buSzPct val="100000"/>
            </a:pPr>
            <a:r>
              <a:rPr lang="zh-CN" altLang="zh-CN" sz="14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态工业模式，被联合国环境规划署确定为中国生态工业的典范，被批准为我国唯一企业类型的国家生</a:t>
            </a:r>
            <a:endParaRPr lang="zh-CN" altLang="zh-CN" sz="14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71450" indent="-171450">
              <a:lnSpc>
                <a:spcPct val="75000"/>
              </a:lnSpc>
              <a:buSzPct val="100000"/>
            </a:pPr>
            <a:r>
              <a:rPr lang="zh-CN" altLang="zh-CN" sz="1400" b="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态工业示范园区。</a:t>
            </a:r>
            <a:endParaRPr lang="zh-CN" altLang="zh-CN" sz="14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171450" indent="-1714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endParaRPr lang="zh-CN" altLang="zh-CN" sz="17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173" name="Rectangle 5"/>
          <p:cNvSpPr>
            <a:spLocks noGrp="1"/>
          </p:cNvSpPr>
          <p:nvPr>
            <p:ph type="body" idx="4294967295"/>
          </p:nvPr>
        </p:nvSpPr>
        <p:spPr>
          <a:xfrm>
            <a:off x="4645025" y="1150938"/>
            <a:ext cx="4041775" cy="481012"/>
          </a:xfrm>
          <a:ln/>
        </p:spPr>
        <p:txBody>
          <a:bodyPr vert="horz" wrap="square" lIns="91440" tIns="45720" rIns="91440" bIns="45720" anchor="b" anchorCtr="0"/>
          <a:p>
            <a:pPr marL="0" indent="0">
              <a:buNone/>
            </a:pPr>
            <a:endParaRPr lang="zh-CN" altLang="zh-CN" sz="1700" b="1" dirty="0"/>
          </a:p>
        </p:txBody>
      </p:sp>
      <p:pic>
        <p:nvPicPr>
          <p:cNvPr id="7174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0550" y="142875"/>
            <a:ext cx="8096250" cy="3895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三、鲁北集团铝产业</a:t>
            </a:r>
            <a:endParaRPr lang="zh-CN" altLang="zh-CN" sz="2400" dirty="0"/>
          </a:p>
        </p:txBody>
      </p:sp>
      <p:sp>
        <p:nvSpPr>
          <p:cNvPr id="8195" name="Rectangle 3"/>
          <p:cNvSpPr>
            <a:spLocks noGrp="1"/>
          </p:cNvSpPr>
          <p:nvPr>
            <p:ph idx="1"/>
          </p:nvPr>
        </p:nvSpPr>
        <p:spPr>
          <a:xfrm>
            <a:off x="457200" y="949325"/>
            <a:ext cx="4040188" cy="3871913"/>
          </a:xfrm>
          <a:ln/>
        </p:spPr>
        <p:txBody>
          <a:bodyPr vert="horz" wrap="square" lIns="91440" tIns="45720" rIns="91440" bIns="45720" anchor="t" anchorCtr="0"/>
          <a:p>
            <a:pPr marL="225425" indent="-225425">
              <a:lnSpc>
                <a:spcPct val="50000"/>
              </a:lnSpc>
              <a:buSzPct val="100000"/>
            </a:pPr>
            <a:r>
              <a:rPr lang="zh-CN" altLang="zh-CN" sz="1400" b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山东鲁北海生生物有限公司</a:t>
            </a: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隶属山东鲁北企业集团总公司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，氧化铝年产能100万吨，采用拜耳法制取工艺，以国外三水铝土矿为原料，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利用鲁北化工园区内的液碱，使用集团自备生产的电力、蒸汽，采用低温管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道化溶出和一段式分解等技术组织生产，主体设备性能良好，自动化程度高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，关键设备均采用DCS计算机自动控制。生产的冶金氧化铝和氢氧化铝产品细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度稳定，纯度高、杂质少，化学品指标达到国家一级标准，尤其以低硅低钠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在同行业得到客户的广泛青睐和欢迎。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 自2014年起，为响应国家产业政策，依托鲁北自身氧化铝原料优势，开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始发展多品种氧化铝，对冶金型氧化铝向化学品铝进行转型升级改造，成立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1400" b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无棣中海新铝材科技有限公司</a:t>
            </a: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，以150万吨氢氧化铝为原料、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煅烧α-氧化铝，烘干-磨细氢氧化铝，超细氢氧化铝（阻燃剂）和4A沸石方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面逐步形成行业内为数不多的精细氧化铝和氢氧化铝生产布局。 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    2020年开始新筹建年产150万吨氢氧化铝和100万吨高精化学品铝扩建项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r>
              <a:rPr lang="zh-CN" altLang="zh-CN" sz="900" b="0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目，预计2022年12月正式投产。</a:t>
            </a: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25425" indent="-225425">
              <a:lnSpc>
                <a:spcPct val="125000"/>
              </a:lnSpc>
              <a:buSzPct val="100000"/>
            </a:pPr>
            <a:endParaRPr lang="zh-CN" altLang="zh-CN" sz="900" b="0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196" name="Rectangle 4"/>
          <p:cNvSpPr>
            <a:spLocks noGrp="1"/>
          </p:cNvSpPr>
          <p:nvPr>
            <p:ph type="body" idx="4294967295"/>
          </p:nvPr>
        </p:nvSpPr>
        <p:spPr>
          <a:xfrm>
            <a:off x="4645025" y="1150938"/>
            <a:ext cx="4041775" cy="481012"/>
          </a:xfrm>
          <a:ln/>
        </p:spPr>
        <p:txBody>
          <a:bodyPr vert="horz" wrap="square" lIns="91440" tIns="45720" rIns="91440" bIns="45720" anchor="b" anchorCtr="0"/>
          <a:p>
            <a:pPr marL="0" indent="0">
              <a:buNone/>
            </a:pPr>
            <a:endParaRPr lang="zh-CN" altLang="zh-CN" sz="1200" b="1" dirty="0"/>
          </a:p>
        </p:txBody>
      </p:sp>
      <p:sp>
        <p:nvSpPr>
          <p:cNvPr id="8197" name="Rectangle 5"/>
          <p:cNvSpPr>
            <a:spLocks noGrp="1"/>
          </p:cNvSpPr>
          <p:nvPr>
            <p:ph idx="1"/>
          </p:nvPr>
        </p:nvSpPr>
        <p:spPr>
          <a:xfrm>
            <a:off x="4645025" y="1631950"/>
            <a:ext cx="4041775" cy="2962275"/>
          </a:xfrm>
          <a:ln/>
        </p:spPr>
        <p:txBody>
          <a:bodyPr vert="horz" wrap="square" lIns="91440" tIns="45720" rIns="91440" bIns="45720" anchor="t" anchorCtr="0"/>
          <a:p>
            <a:pPr marL="2286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zh-CN" altLang="zh-CN" sz="12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8198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9" name="Text Box 7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200" name="Freeform 8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201" name="Freeform 9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202" name="Freeform 10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203" name="Freeform 11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204" name="Freeform 12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205" name="Freeform 13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206" name="Freeform 14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207" name="Rectangle 15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08" name="Rectangle 16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09" name="Rectangle 17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10" name="Rectangle 18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11" name="Freeform 19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212" name="Freeform 20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213" name="Text Box 21"/>
          <p:cNvSpPr txBox="1"/>
          <p:nvPr/>
        </p:nvSpPr>
        <p:spPr>
          <a:xfrm>
            <a:off x="5394325" y="2054225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14" name="Text Box 22"/>
          <p:cNvSpPr txBox="1"/>
          <p:nvPr/>
        </p:nvSpPr>
        <p:spPr>
          <a:xfrm>
            <a:off x="5397500" y="2201863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15" name="Text Box 23"/>
          <p:cNvSpPr txBox="1"/>
          <p:nvPr/>
        </p:nvSpPr>
        <p:spPr>
          <a:xfrm>
            <a:off x="5394325" y="3054350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16" name="Text Box 24"/>
          <p:cNvSpPr txBox="1"/>
          <p:nvPr/>
        </p:nvSpPr>
        <p:spPr>
          <a:xfrm>
            <a:off x="5397500" y="3200400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217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8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25" y="1150938"/>
            <a:ext cx="4252913" cy="3673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457200" y="492125"/>
            <a:ext cx="8229600" cy="57150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90000"/>
              </a:lnSpc>
            </a:pP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四、山东鲁北海生生物有限公司</a:t>
            </a:r>
            <a:endParaRPr lang="zh-CN" altLang="zh-CN" sz="2400" dirty="0"/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>
          <a:xfrm>
            <a:off x="457200" y="1630363"/>
            <a:ext cx="4040188" cy="2963862"/>
          </a:xfrm>
          <a:ln/>
        </p:spPr>
        <p:txBody>
          <a:bodyPr vert="horz" wrap="square" lIns="91440" tIns="45720" rIns="91440" bIns="45720" anchor="t" anchorCtr="0"/>
          <a:p>
            <a:pPr marL="168275" indent="-168275">
              <a:buSzPct val="100000"/>
              <a:buFont typeface="Arial" panose="020B0604020202020204" pitchFamily="34" charset="0"/>
              <a:buChar char="•"/>
            </a:pPr>
            <a:endParaRPr lang="zh-CN" altLang="zh-CN" sz="17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220" name="Rectangle 4"/>
          <p:cNvSpPr>
            <a:spLocks noGrp="1"/>
          </p:cNvSpPr>
          <p:nvPr>
            <p:ph type="body" idx="4294967295"/>
          </p:nvPr>
        </p:nvSpPr>
        <p:spPr>
          <a:xfrm>
            <a:off x="4645025" y="1150938"/>
            <a:ext cx="4041775" cy="481012"/>
          </a:xfrm>
          <a:ln/>
        </p:spPr>
        <p:txBody>
          <a:bodyPr vert="horz" wrap="square" lIns="91440" tIns="45720" rIns="91440" bIns="45720" anchor="b" anchorCtr="0"/>
          <a:p>
            <a:pPr marL="0" indent="0">
              <a:buNone/>
            </a:pPr>
            <a:endParaRPr lang="zh-CN" altLang="zh-CN" sz="1200" b="1" dirty="0"/>
          </a:p>
        </p:txBody>
      </p:sp>
      <p:sp>
        <p:nvSpPr>
          <p:cNvPr id="9221" name="Rectangle 5"/>
          <p:cNvSpPr>
            <a:spLocks noGrp="1"/>
          </p:cNvSpPr>
          <p:nvPr>
            <p:ph idx="1"/>
          </p:nvPr>
        </p:nvSpPr>
        <p:spPr>
          <a:xfrm>
            <a:off x="4645025" y="1631950"/>
            <a:ext cx="4041775" cy="2962275"/>
          </a:xfrm>
          <a:ln/>
        </p:spPr>
        <p:txBody>
          <a:bodyPr vert="horz" wrap="square" lIns="91440" tIns="45720" rIns="91440" bIns="45720" anchor="t" anchorCtr="0"/>
          <a:p>
            <a:pPr marL="2286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zh-CN" altLang="zh-CN" sz="1200" b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9222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6375"/>
            <a:ext cx="7708900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3" name="Text Box 7"/>
          <p:cNvSpPr txBox="1"/>
          <p:nvPr/>
        </p:nvSpPr>
        <p:spPr>
          <a:xfrm>
            <a:off x="3808413" y="723900"/>
            <a:ext cx="1525587" cy="254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di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224" name="Freeform 8"/>
          <p:cNvSpPr/>
          <p:nvPr/>
        </p:nvSpPr>
        <p:spPr>
          <a:xfrm>
            <a:off x="5011738" y="3068638"/>
            <a:ext cx="46037" cy="44450"/>
          </a:xfrm>
          <a:custGeom>
            <a:avLst/>
            <a:gdLst/>
            <a:ahLst/>
            <a:cxnLst>
              <a:cxn ang="0">
                <a:pos x="0" y="42545"/>
              </a:cxn>
              <a:cxn ang="0">
                <a:pos x="2558" y="44450"/>
              </a:cxn>
              <a:cxn ang="0">
                <a:pos x="46037" y="635"/>
              </a:cxn>
              <a:cxn ang="0">
                <a:pos x="44119" y="0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  <a:cxn ang="0">
                <a:pos x="0" y="42545"/>
              </a:cxn>
            </a:cxnLst>
            <a:pathLst>
              <a:path w="72" h="70">
                <a:moveTo>
                  <a:pt x="0" y="67"/>
                </a:moveTo>
                <a:lnTo>
                  <a:pt x="4" y="70"/>
                </a:lnTo>
                <a:lnTo>
                  <a:pt x="72" y="1"/>
                </a:lnTo>
                <a:lnTo>
                  <a:pt x="69" y="0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lnTo>
                  <a:pt x="0" y="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25" name="Freeform 9"/>
          <p:cNvSpPr/>
          <p:nvPr/>
        </p:nvSpPr>
        <p:spPr>
          <a:xfrm>
            <a:off x="5002213" y="3055938"/>
            <a:ext cx="49212" cy="50800"/>
          </a:xfrm>
          <a:custGeom>
            <a:avLst/>
            <a:gdLst/>
            <a:ahLst/>
            <a:cxnLst>
              <a:cxn ang="0">
                <a:pos x="41543" y="0"/>
              </a:cxn>
              <a:cxn ang="0">
                <a:pos x="0" y="43084"/>
              </a:cxn>
              <a:cxn ang="0">
                <a:pos x="5752" y="50800"/>
              </a:cxn>
              <a:cxn ang="0">
                <a:pos x="49212" y="7716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  <a:cxn ang="0">
                <a:pos x="41543" y="0"/>
              </a:cxn>
            </a:cxnLst>
            <a:pathLst>
              <a:path w="77" h="79">
                <a:moveTo>
                  <a:pt x="65" y="0"/>
                </a:moveTo>
                <a:lnTo>
                  <a:pt x="0" y="67"/>
                </a:lnTo>
                <a:lnTo>
                  <a:pt x="9" y="79"/>
                </a:lnTo>
                <a:lnTo>
                  <a:pt x="77" y="12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26" name="Freeform 10"/>
          <p:cNvSpPr/>
          <p:nvPr/>
        </p:nvSpPr>
        <p:spPr>
          <a:xfrm>
            <a:off x="4992688" y="3049588"/>
            <a:ext cx="47625" cy="46037"/>
          </a:xfrm>
          <a:custGeom>
            <a:avLst/>
            <a:gdLst/>
            <a:ahLst/>
            <a:cxnLst>
              <a:cxn ang="0">
                <a:pos x="0" y="40922"/>
              </a:cxn>
              <a:cxn ang="0">
                <a:pos x="3861" y="46037"/>
              </a:cxn>
              <a:cxn ang="0">
                <a:pos x="47625" y="3197"/>
              </a:cxn>
              <a:cxn ang="0">
                <a:pos x="43120" y="0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  <a:cxn ang="0">
                <a:pos x="0" y="40922"/>
              </a:cxn>
            </a:cxnLst>
            <a:pathLst>
              <a:path w="74" h="72">
                <a:moveTo>
                  <a:pt x="0" y="64"/>
                </a:moveTo>
                <a:lnTo>
                  <a:pt x="6" y="72"/>
                </a:lnTo>
                <a:lnTo>
                  <a:pt x="74" y="5"/>
                </a:lnTo>
                <a:lnTo>
                  <a:pt x="67" y="0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27" name="Freeform 11"/>
          <p:cNvSpPr/>
          <p:nvPr/>
        </p:nvSpPr>
        <p:spPr>
          <a:xfrm>
            <a:off x="4979988" y="3095625"/>
            <a:ext cx="31750" cy="30163"/>
          </a:xfrm>
          <a:custGeom>
            <a:avLst/>
            <a:gdLst/>
            <a:ahLst/>
            <a:cxnLst>
              <a:cxn ang="0">
                <a:pos x="31750" y="20537"/>
              </a:cxn>
              <a:cxn ang="0">
                <a:pos x="8423" y="0"/>
              </a:cxn>
              <a:cxn ang="0">
                <a:pos x="0" y="20537"/>
              </a:cxn>
              <a:cxn ang="0">
                <a:pos x="9071" y="30163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  <a:cxn ang="0">
                <a:pos x="31750" y="20537"/>
              </a:cxn>
            </a:cxnLst>
            <a:pathLst>
              <a:path w="49" h="47">
                <a:moveTo>
                  <a:pt x="49" y="32"/>
                </a:moveTo>
                <a:lnTo>
                  <a:pt x="13" y="0"/>
                </a:lnTo>
                <a:lnTo>
                  <a:pt x="0" y="32"/>
                </a:lnTo>
                <a:lnTo>
                  <a:pt x="14" y="47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lnTo>
                  <a:pt x="49" y="3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28" name="Freeform 12"/>
          <p:cNvSpPr/>
          <p:nvPr/>
        </p:nvSpPr>
        <p:spPr>
          <a:xfrm>
            <a:off x="4972050" y="3121025"/>
            <a:ext cx="15875" cy="14288"/>
          </a:xfrm>
          <a:custGeom>
            <a:avLst/>
            <a:gdLst/>
            <a:ahLst/>
            <a:cxnLst>
              <a:cxn ang="0">
                <a:pos x="0" y="14288"/>
              </a:cxn>
              <a:cxn ang="0">
                <a:pos x="15875" y="3247"/>
              </a:cxn>
              <a:cxn ang="0">
                <a:pos x="5953" y="0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  <a:cxn ang="0">
                <a:pos x="0" y="14288"/>
              </a:cxn>
            </a:cxnLst>
            <a:pathLst>
              <a:path w="24" h="22">
                <a:moveTo>
                  <a:pt x="0" y="22"/>
                </a:moveTo>
                <a:lnTo>
                  <a:pt x="24" y="5"/>
                </a:lnTo>
                <a:lnTo>
                  <a:pt x="9" y="0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29" name="Freeform 13"/>
          <p:cNvSpPr/>
          <p:nvPr/>
        </p:nvSpPr>
        <p:spPr>
          <a:xfrm>
            <a:off x="5038725" y="3036888"/>
            <a:ext cx="30163" cy="31750"/>
          </a:xfrm>
          <a:custGeom>
            <a:avLst/>
            <a:gdLst/>
            <a:ahLst/>
            <a:cxnLst>
              <a:cxn ang="0">
                <a:pos x="5776" y="0"/>
              </a:cxn>
              <a:cxn ang="0">
                <a:pos x="0" y="7776"/>
              </a:cxn>
              <a:cxn ang="0">
                <a:pos x="21178" y="31750"/>
              </a:cxn>
              <a:cxn ang="0">
                <a:pos x="30163" y="22679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  <a:cxn ang="0">
                <a:pos x="5776" y="0"/>
              </a:cxn>
            </a:cxnLst>
            <a:pathLst>
              <a:path w="47" h="49">
                <a:moveTo>
                  <a:pt x="9" y="0"/>
                </a:moveTo>
                <a:lnTo>
                  <a:pt x="0" y="12"/>
                </a:lnTo>
                <a:lnTo>
                  <a:pt x="33" y="49"/>
                </a:lnTo>
                <a:lnTo>
                  <a:pt x="47" y="35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30" name="Freeform 14"/>
          <p:cNvSpPr/>
          <p:nvPr/>
        </p:nvSpPr>
        <p:spPr>
          <a:xfrm>
            <a:off x="4894263" y="3021013"/>
            <a:ext cx="127000" cy="153987"/>
          </a:xfrm>
          <a:custGeom>
            <a:avLst/>
            <a:gdLst/>
            <a:ahLst/>
            <a:cxnLst>
              <a:cxn ang="0">
                <a:pos x="94452" y="114536"/>
              </a:cxn>
              <a:cxn ang="0">
                <a:pos x="7020" y="146351"/>
              </a:cxn>
              <a:cxn ang="0">
                <a:pos x="118704" y="35633"/>
              </a:cxn>
              <a:cxn ang="0">
                <a:pos x="127000" y="35633"/>
              </a:cxn>
              <a:cxn ang="0">
                <a:pos x="110407" y="5727"/>
              </a:cxn>
              <a:cxn ang="0">
                <a:pos x="108492" y="22271"/>
              </a:cxn>
              <a:cxn ang="0">
                <a:pos x="101472" y="0"/>
              </a:cxn>
              <a:cxn ang="0">
                <a:pos x="98920" y="22271"/>
              </a:cxn>
              <a:cxn ang="0">
                <a:pos x="89985" y="5727"/>
              </a:cxn>
              <a:cxn ang="0">
                <a:pos x="86156" y="22271"/>
              </a:cxn>
              <a:cxn ang="0">
                <a:pos x="81688" y="0"/>
              </a:cxn>
              <a:cxn ang="0">
                <a:pos x="77221" y="22271"/>
              </a:cxn>
              <a:cxn ang="0">
                <a:pos x="68286" y="5727"/>
              </a:cxn>
              <a:cxn ang="0">
                <a:pos x="64457" y="22271"/>
              </a:cxn>
              <a:cxn ang="0">
                <a:pos x="59352" y="0"/>
              </a:cxn>
              <a:cxn ang="0">
                <a:pos x="57437" y="22271"/>
              </a:cxn>
              <a:cxn ang="0">
                <a:pos x="48503" y="5727"/>
              </a:cxn>
              <a:cxn ang="0">
                <a:pos x="44673" y="22271"/>
              </a:cxn>
              <a:cxn ang="0">
                <a:pos x="38291" y="0"/>
              </a:cxn>
              <a:cxn ang="0">
                <a:pos x="35101" y="22271"/>
              </a:cxn>
              <a:cxn ang="0">
                <a:pos x="27442" y="5727"/>
              </a:cxn>
              <a:cxn ang="0">
                <a:pos x="24889" y="22271"/>
              </a:cxn>
              <a:cxn ang="0">
                <a:pos x="17869" y="0"/>
              </a:cxn>
              <a:cxn ang="0">
                <a:pos x="15955" y="22271"/>
              </a:cxn>
              <a:cxn ang="0">
                <a:pos x="0" y="5727"/>
              </a:cxn>
              <a:cxn ang="0">
                <a:pos x="0" y="31179"/>
              </a:cxn>
              <a:cxn ang="0">
                <a:pos x="101472" y="153987"/>
              </a:cxn>
              <a:cxn ang="0">
                <a:pos x="127000" y="94174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  <a:cxn ang="0">
                <a:pos x="118704" y="114536"/>
              </a:cxn>
            </a:cxnLst>
            <a:pathLst>
              <a:path w="199" h="242">
                <a:moveTo>
                  <a:pt x="186" y="180"/>
                </a:moveTo>
                <a:lnTo>
                  <a:pt x="148" y="180"/>
                </a:lnTo>
                <a:lnTo>
                  <a:pt x="148" y="230"/>
                </a:lnTo>
                <a:lnTo>
                  <a:pt x="11" y="230"/>
                </a:lnTo>
                <a:lnTo>
                  <a:pt x="11" y="56"/>
                </a:lnTo>
                <a:lnTo>
                  <a:pt x="186" y="56"/>
                </a:lnTo>
                <a:lnTo>
                  <a:pt x="186" y="70"/>
                </a:lnTo>
                <a:lnTo>
                  <a:pt x="199" y="56"/>
                </a:lnTo>
                <a:lnTo>
                  <a:pt x="199" y="9"/>
                </a:lnTo>
                <a:lnTo>
                  <a:pt x="173" y="9"/>
                </a:lnTo>
                <a:lnTo>
                  <a:pt x="173" y="35"/>
                </a:lnTo>
                <a:lnTo>
                  <a:pt x="170" y="35"/>
                </a:lnTo>
                <a:lnTo>
                  <a:pt x="170" y="0"/>
                </a:lnTo>
                <a:lnTo>
                  <a:pt x="159" y="0"/>
                </a:lnTo>
                <a:lnTo>
                  <a:pt x="159" y="35"/>
                </a:lnTo>
                <a:lnTo>
                  <a:pt x="155" y="35"/>
                </a:lnTo>
                <a:lnTo>
                  <a:pt x="155" y="9"/>
                </a:lnTo>
                <a:lnTo>
                  <a:pt x="141" y="9"/>
                </a:lnTo>
                <a:lnTo>
                  <a:pt x="141" y="35"/>
                </a:lnTo>
                <a:lnTo>
                  <a:pt x="135" y="35"/>
                </a:lnTo>
                <a:lnTo>
                  <a:pt x="135" y="0"/>
                </a:lnTo>
                <a:lnTo>
                  <a:pt x="128" y="0"/>
                </a:lnTo>
                <a:lnTo>
                  <a:pt x="128" y="35"/>
                </a:lnTo>
                <a:lnTo>
                  <a:pt x="121" y="35"/>
                </a:lnTo>
                <a:lnTo>
                  <a:pt x="121" y="9"/>
                </a:lnTo>
                <a:lnTo>
                  <a:pt x="107" y="9"/>
                </a:lnTo>
                <a:lnTo>
                  <a:pt x="107" y="35"/>
                </a:lnTo>
                <a:lnTo>
                  <a:pt x="101" y="35"/>
                </a:lnTo>
                <a:lnTo>
                  <a:pt x="101" y="0"/>
                </a:lnTo>
                <a:lnTo>
                  <a:pt x="93" y="0"/>
                </a:lnTo>
                <a:lnTo>
                  <a:pt x="93" y="35"/>
                </a:lnTo>
                <a:lnTo>
                  <a:pt x="90" y="35"/>
                </a:lnTo>
                <a:lnTo>
                  <a:pt x="90" y="9"/>
                </a:lnTo>
                <a:lnTo>
                  <a:pt x="76" y="9"/>
                </a:lnTo>
                <a:lnTo>
                  <a:pt x="76" y="35"/>
                </a:lnTo>
                <a:lnTo>
                  <a:pt x="70" y="35"/>
                </a:lnTo>
                <a:lnTo>
                  <a:pt x="70" y="0"/>
                </a:lnTo>
                <a:lnTo>
                  <a:pt x="60" y="0"/>
                </a:lnTo>
                <a:lnTo>
                  <a:pt x="60" y="35"/>
                </a:lnTo>
                <a:lnTo>
                  <a:pt x="55" y="35"/>
                </a:lnTo>
                <a:lnTo>
                  <a:pt x="55" y="9"/>
                </a:lnTo>
                <a:lnTo>
                  <a:pt x="43" y="9"/>
                </a:lnTo>
                <a:lnTo>
                  <a:pt x="43" y="35"/>
                </a:lnTo>
                <a:lnTo>
                  <a:pt x="39" y="35"/>
                </a:lnTo>
                <a:lnTo>
                  <a:pt x="39" y="0"/>
                </a:lnTo>
                <a:lnTo>
                  <a:pt x="28" y="0"/>
                </a:lnTo>
                <a:lnTo>
                  <a:pt x="28" y="35"/>
                </a:lnTo>
                <a:lnTo>
                  <a:pt x="25" y="35"/>
                </a:lnTo>
                <a:lnTo>
                  <a:pt x="25" y="9"/>
                </a:lnTo>
                <a:lnTo>
                  <a:pt x="0" y="9"/>
                </a:lnTo>
                <a:lnTo>
                  <a:pt x="0" y="42"/>
                </a:lnTo>
                <a:lnTo>
                  <a:pt x="0" y="49"/>
                </a:lnTo>
                <a:lnTo>
                  <a:pt x="0" y="242"/>
                </a:lnTo>
                <a:lnTo>
                  <a:pt x="159" y="242"/>
                </a:lnTo>
                <a:lnTo>
                  <a:pt x="199" y="196"/>
                </a:lnTo>
                <a:lnTo>
                  <a:pt x="199" y="148"/>
                </a:lnTo>
                <a:lnTo>
                  <a:pt x="186" y="164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lnTo>
                  <a:pt x="186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31" name="Rectangle 15"/>
          <p:cNvSpPr/>
          <p:nvPr/>
        </p:nvSpPr>
        <p:spPr>
          <a:xfrm>
            <a:off x="4916488" y="307340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32" name="Rectangle 16"/>
          <p:cNvSpPr/>
          <p:nvPr/>
        </p:nvSpPr>
        <p:spPr>
          <a:xfrm>
            <a:off x="4916488" y="309245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33" name="Rectangle 17"/>
          <p:cNvSpPr/>
          <p:nvPr/>
        </p:nvSpPr>
        <p:spPr>
          <a:xfrm>
            <a:off x="4916488" y="3111500"/>
            <a:ext cx="49212" cy="6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34" name="Rectangle 18"/>
          <p:cNvSpPr/>
          <p:nvPr/>
        </p:nvSpPr>
        <p:spPr>
          <a:xfrm>
            <a:off x="4916488" y="3130550"/>
            <a:ext cx="49212" cy="79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9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35" name="Freeform 19"/>
          <p:cNvSpPr/>
          <p:nvPr/>
        </p:nvSpPr>
        <p:spPr>
          <a:xfrm>
            <a:off x="5002213" y="2241550"/>
            <a:ext cx="90487" cy="149225"/>
          </a:xfrm>
          <a:custGeom>
            <a:avLst/>
            <a:gdLst/>
            <a:ahLst/>
            <a:cxnLst>
              <a:cxn ang="0">
                <a:pos x="0" y="37625"/>
              </a:cxn>
              <a:cxn ang="0">
                <a:pos x="0" y="149225"/>
              </a:cxn>
              <a:cxn ang="0">
                <a:pos x="90487" y="111600"/>
              </a:cxn>
              <a:cxn ang="0">
                <a:pos x="90487" y="0"/>
              </a:cxn>
              <a:cxn ang="0">
                <a:pos x="0" y="37625"/>
              </a:cxn>
              <a:cxn ang="0">
                <a:pos x="83477" y="10203"/>
              </a:cxn>
              <a:cxn ang="0">
                <a:pos x="83477" y="105860"/>
              </a:cxn>
              <a:cxn ang="0">
                <a:pos x="3823" y="73975"/>
              </a:cxn>
              <a:cxn ang="0">
                <a:pos x="3823" y="42089"/>
              </a:cxn>
              <a:cxn ang="0">
                <a:pos x="83477" y="10203"/>
              </a:cxn>
              <a:cxn ang="0">
                <a:pos x="3823" y="78439"/>
              </a:cxn>
              <a:cxn ang="0">
                <a:pos x="80291" y="107774"/>
              </a:cxn>
              <a:cxn ang="0">
                <a:pos x="3823" y="140297"/>
              </a:cxn>
              <a:cxn ang="0">
                <a:pos x="3823" y="78439"/>
              </a:cxn>
            </a:cxnLst>
            <a:pathLst>
              <a:path w="142" h="234">
                <a:moveTo>
                  <a:pt x="0" y="59"/>
                </a:moveTo>
                <a:lnTo>
                  <a:pt x="0" y="234"/>
                </a:lnTo>
                <a:lnTo>
                  <a:pt x="142" y="175"/>
                </a:lnTo>
                <a:lnTo>
                  <a:pt x="142" y="0"/>
                </a:lnTo>
                <a:lnTo>
                  <a:pt x="0" y="59"/>
                </a:lnTo>
                <a:moveTo>
                  <a:pt x="131" y="16"/>
                </a:moveTo>
                <a:lnTo>
                  <a:pt x="131" y="166"/>
                </a:lnTo>
                <a:lnTo>
                  <a:pt x="6" y="116"/>
                </a:lnTo>
                <a:lnTo>
                  <a:pt x="6" y="66"/>
                </a:lnTo>
                <a:lnTo>
                  <a:pt x="131" y="16"/>
                </a:lnTo>
                <a:moveTo>
                  <a:pt x="6" y="123"/>
                </a:moveTo>
                <a:lnTo>
                  <a:pt x="126" y="169"/>
                </a:lnTo>
                <a:lnTo>
                  <a:pt x="6" y="220"/>
                </a:lnTo>
                <a:lnTo>
                  <a:pt x="6" y="123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36" name="Freeform 20"/>
          <p:cNvSpPr/>
          <p:nvPr/>
        </p:nvSpPr>
        <p:spPr>
          <a:xfrm>
            <a:off x="4903788" y="2197100"/>
            <a:ext cx="187325" cy="73025"/>
          </a:xfrm>
          <a:custGeom>
            <a:avLst/>
            <a:gdLst/>
            <a:ahLst/>
            <a:cxnLst>
              <a:cxn ang="0">
                <a:pos x="91440" y="0"/>
              </a:cxn>
              <a:cxn ang="0">
                <a:pos x="0" y="34925"/>
              </a:cxn>
              <a:cxn ang="0">
                <a:pos x="89535" y="73025"/>
              </a:cxn>
              <a:cxn ang="0">
                <a:pos x="187325" y="34925"/>
              </a:cxn>
              <a:cxn ang="0">
                <a:pos x="91440" y="0"/>
              </a:cxn>
              <a:cxn ang="0">
                <a:pos x="91440" y="4445"/>
              </a:cxn>
              <a:cxn ang="0">
                <a:pos x="170180" y="34925"/>
              </a:cxn>
              <a:cxn ang="0">
                <a:pos x="91440" y="65405"/>
              </a:cxn>
              <a:cxn ang="0">
                <a:pos x="91440" y="4445"/>
              </a:cxn>
              <a:cxn ang="0">
                <a:pos x="86995" y="4445"/>
              </a:cxn>
              <a:cxn ang="0">
                <a:pos x="86995" y="65405"/>
              </a:cxn>
              <a:cxn ang="0">
                <a:pos x="15240" y="34925"/>
              </a:cxn>
              <a:cxn ang="0">
                <a:pos x="86995" y="4445"/>
              </a:cxn>
            </a:cxnLst>
            <a:pathLst>
              <a:path w="295" h="115">
                <a:moveTo>
                  <a:pt x="144" y="0"/>
                </a:moveTo>
                <a:lnTo>
                  <a:pt x="0" y="55"/>
                </a:lnTo>
                <a:lnTo>
                  <a:pt x="141" y="115"/>
                </a:lnTo>
                <a:lnTo>
                  <a:pt x="295" y="55"/>
                </a:lnTo>
                <a:lnTo>
                  <a:pt x="144" y="0"/>
                </a:lnTo>
                <a:moveTo>
                  <a:pt x="144" y="7"/>
                </a:moveTo>
                <a:lnTo>
                  <a:pt x="268" y="55"/>
                </a:lnTo>
                <a:lnTo>
                  <a:pt x="144" y="103"/>
                </a:lnTo>
                <a:lnTo>
                  <a:pt x="144" y="7"/>
                </a:lnTo>
                <a:moveTo>
                  <a:pt x="137" y="7"/>
                </a:moveTo>
                <a:lnTo>
                  <a:pt x="137" y="103"/>
                </a:lnTo>
                <a:lnTo>
                  <a:pt x="24" y="55"/>
                </a:lnTo>
                <a:lnTo>
                  <a:pt x="137" y="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37" name="Text Box 21"/>
          <p:cNvSpPr txBox="1"/>
          <p:nvPr/>
        </p:nvSpPr>
        <p:spPr>
          <a:xfrm>
            <a:off x="5394325" y="2054225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38" name="Text Box 22"/>
          <p:cNvSpPr txBox="1"/>
          <p:nvPr/>
        </p:nvSpPr>
        <p:spPr>
          <a:xfrm>
            <a:off x="5397500" y="2201863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39" name="Text Box 23"/>
          <p:cNvSpPr txBox="1"/>
          <p:nvPr/>
        </p:nvSpPr>
        <p:spPr>
          <a:xfrm>
            <a:off x="5394325" y="3054350"/>
            <a:ext cx="585788" cy="1047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zh-CN" sz="5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40" name="Text Box 24"/>
          <p:cNvSpPr txBox="1"/>
          <p:nvPr/>
        </p:nvSpPr>
        <p:spPr>
          <a:xfrm>
            <a:off x="5397500" y="3200400"/>
            <a:ext cx="1055688" cy="311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None/>
            </a:pPr>
            <a:r>
              <a:rPr lang="zh-CN" altLang="zh-CN" sz="5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zh-CN" sz="5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241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650" y="139700"/>
            <a:ext cx="434975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42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77900"/>
            <a:ext cx="8382000" cy="3951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937" y="0"/>
            <a:ext cx="91630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3" name="AutoShape 3"/>
          <p:cNvSpPr/>
          <p:nvPr/>
        </p:nvSpPr>
        <p:spPr>
          <a:xfrm>
            <a:off x="3305175" y="1931988"/>
            <a:ext cx="2532063" cy="1279525"/>
          </a:xfrm>
          <a:prstGeom prst="roundRect">
            <a:avLst>
              <a:gd name="adj" fmla="val 16667"/>
            </a:avLst>
          </a:prstGeom>
          <a:solidFill>
            <a:schemeClr val="bg1">
              <a:alpha val="70195"/>
            </a:schemeClr>
          </a:solidFill>
          <a:ln w="9525">
            <a:noFill/>
          </a:ln>
        </p:spPr>
        <p:txBody>
          <a:bodyPr anchor="ctr" anchorCtr="0"/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zh-CN" altLang="zh-CN" sz="1300" dirty="0">
              <a:solidFill>
                <a:srgbClr val="FFFFFF"/>
              </a:solidFill>
            </a:endParaRPr>
          </a:p>
        </p:txBody>
      </p:sp>
      <p:sp>
        <p:nvSpPr>
          <p:cNvPr id="10244" name="Line 4"/>
          <p:cNvSpPr/>
          <p:nvPr/>
        </p:nvSpPr>
        <p:spPr>
          <a:xfrm>
            <a:off x="1416050" y="2571750"/>
            <a:ext cx="1889125" cy="0"/>
          </a:xfrm>
          <a:prstGeom prst="line">
            <a:avLst/>
          </a:prstGeom>
          <a:ln w="57150" cap="flat" cmpd="sng">
            <a:solidFill>
              <a:schemeClr val="bg1"/>
            </a:solidFill>
            <a:prstDash val="solid"/>
            <a:headEnd type="oval" w="med" len="med"/>
            <a:tailEnd type="none" w="med" len="med"/>
          </a:ln>
        </p:spPr>
      </p:sp>
      <p:sp>
        <p:nvSpPr>
          <p:cNvPr id="10245" name="Line 5"/>
          <p:cNvSpPr/>
          <p:nvPr/>
        </p:nvSpPr>
        <p:spPr>
          <a:xfrm>
            <a:off x="5837238" y="2571750"/>
            <a:ext cx="1889125" cy="0"/>
          </a:xfrm>
          <a:prstGeom prst="line">
            <a:avLst/>
          </a:prstGeom>
          <a:ln w="57150" cap="flat" cmpd="sng">
            <a:solidFill>
              <a:schemeClr val="bg1"/>
            </a:solidFill>
            <a:prstDash val="solid"/>
            <a:headEnd type="none" w="med" len="med"/>
            <a:tailEnd type="oval" w="med" len="med"/>
          </a:ln>
        </p:spPr>
      </p:sp>
      <p:sp>
        <p:nvSpPr>
          <p:cNvPr id="10246" name="Text Box 6"/>
          <p:cNvSpPr txBox="1"/>
          <p:nvPr/>
        </p:nvSpPr>
        <p:spPr>
          <a:xfrm>
            <a:off x="2008188" y="3333750"/>
            <a:ext cx="4629150" cy="635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68275" indent="-168275" algn="l" rtl="0" eaLnBrk="0" fontAlgn="base" hangingPunct="0">
              <a:lnSpc>
                <a:spcPct val="67000"/>
              </a:lnSpc>
              <a:spcBef>
                <a:spcPts val="7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1pPr>
            <a:lvl2pPr marL="5111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2pPr>
            <a:lvl3pPr marL="8540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3pPr>
            <a:lvl4pPr marL="11969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4pPr>
            <a:lvl5pPr marL="1539875" indent="-171450" algn="l" rtl="0" eaLnBrk="0" fontAlgn="base" hangingPunct="0">
              <a:lnSpc>
                <a:spcPct val="67000"/>
              </a:lnSpc>
              <a:spcBef>
                <a:spcPts val="375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CN" altLang="zh-CN" sz="36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 鲁北国外铝土矿使用</a:t>
            </a:r>
            <a:endParaRPr lang="zh-CN" altLang="zh-CN" sz="36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24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238" y="2295525"/>
            <a:ext cx="1787525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775" y="376238"/>
            <a:ext cx="579438" cy="1079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主题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>
    <a:spDef>
      <a:spPr>
        <a:solidFill>
          <a:srgbClr val="5B9BD5"/>
        </a:solidFill>
        <a:ln w="9525" cap="flat" cmpd="sng">
          <a:solidFill>
            <a:srgbClr val="000000"/>
          </a:solidFill>
          <a:prstDash val="solid"/>
          <a:round/>
        </a:ln>
      </a:spPr>
      <a:bodyPr rtlCol="0" anchor="ctr"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0BCDE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F8F8F8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5F5F5F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FFFFFF"/>
        </a:lt1>
        <a:dk2>
          <a:srgbClr val="242852"/>
        </a:dk2>
        <a:lt2>
          <a:srgbClr val="ACCBF9"/>
        </a:lt2>
        <a:accent1>
          <a:srgbClr val="4A66AC"/>
        </a:accent1>
        <a:accent2>
          <a:srgbClr val="629DD1"/>
        </a:accent2>
        <a:accent3>
          <a:srgbClr val="FFFFFF"/>
        </a:accent3>
        <a:accent4>
          <a:srgbClr val="000000"/>
        </a:accent4>
        <a:accent5>
          <a:srgbClr val="B1B8D2"/>
        </a:accent5>
        <a:accent6>
          <a:srgbClr val="588EBD"/>
        </a:accent6>
        <a:hlink>
          <a:srgbClr val="9454C3"/>
        </a:hlink>
        <a:folHlink>
          <a:srgbClr val="3EBBF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FF"/>
        </a:lt1>
        <a:dk2>
          <a:srgbClr val="17406D"/>
        </a:dk2>
        <a:lt2>
          <a:srgbClr val="DBEF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F491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0000"/>
        </a:dk1>
        <a:lt1>
          <a:srgbClr val="FFFFFF"/>
        </a:lt1>
        <a:dk2>
          <a:srgbClr val="335B74"/>
        </a:dk2>
        <a:lt2>
          <a:srgbClr val="DFE3E5"/>
        </a:lt2>
        <a:accent1>
          <a:srgbClr val="1CADE4"/>
        </a:accent1>
        <a:accent2>
          <a:srgbClr val="2683C6"/>
        </a:accent2>
        <a:accent3>
          <a:srgbClr val="FFFFFF"/>
        </a:accent3>
        <a:accent4>
          <a:srgbClr val="000000"/>
        </a:accent4>
        <a:accent5>
          <a:srgbClr val="ABD3EF"/>
        </a:accent5>
        <a:accent6>
          <a:srgbClr val="2176B3"/>
        </a:accent6>
        <a:hlink>
          <a:srgbClr val="6EAC1C"/>
        </a:hlink>
        <a:folHlink>
          <a:srgbClr val="B26B0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7">
        <a:dk1>
          <a:srgbClr val="000000"/>
        </a:dk1>
        <a:lt1>
          <a:srgbClr val="FFFFFF"/>
        </a:lt1>
        <a:dk2>
          <a:srgbClr val="373545"/>
        </a:dk2>
        <a:lt2>
          <a:srgbClr val="CEDBE6"/>
        </a:lt2>
        <a:accent1>
          <a:srgbClr val="3494BA"/>
        </a:accent1>
        <a:accent2>
          <a:srgbClr val="58B6C0"/>
        </a:accent2>
        <a:accent3>
          <a:srgbClr val="FFFFFF"/>
        </a:accent3>
        <a:accent4>
          <a:srgbClr val="000000"/>
        </a:accent4>
        <a:accent5>
          <a:srgbClr val="AEC8D9"/>
        </a:accent5>
        <a:accent6>
          <a:srgbClr val="4FA5AE"/>
        </a:accent6>
        <a:hlink>
          <a:srgbClr val="6B9F25"/>
        </a:hlink>
        <a:folHlink>
          <a:srgbClr val="9F671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0000"/>
        </a:dk1>
        <a:lt1>
          <a:srgbClr val="FFFFFF"/>
        </a:lt1>
        <a:dk2>
          <a:srgbClr val="455F51"/>
        </a:dk2>
        <a:lt2>
          <a:srgbClr val="E3DED1"/>
        </a:lt2>
        <a:accent1>
          <a:srgbClr val="549E39"/>
        </a:accent1>
        <a:accent2>
          <a:srgbClr val="8AB833"/>
        </a:accent2>
        <a:accent3>
          <a:srgbClr val="FFFFFF"/>
        </a:accent3>
        <a:accent4>
          <a:srgbClr val="000000"/>
        </a:accent4>
        <a:accent5>
          <a:srgbClr val="B3CCAE"/>
        </a:accent5>
        <a:accent6>
          <a:srgbClr val="7DA62D"/>
        </a:accent6>
        <a:hlink>
          <a:srgbClr val="6B9F25"/>
        </a:hlink>
        <a:folHlink>
          <a:srgbClr val="B969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9">
        <a:dk1>
          <a:srgbClr val="000000"/>
        </a:dk1>
        <a:lt1>
          <a:srgbClr val="FFFFFF"/>
        </a:lt1>
        <a:dk2>
          <a:srgbClr val="455F51"/>
        </a:dk2>
        <a:lt2>
          <a:srgbClr val="E2DFCC"/>
        </a:lt2>
        <a:accent1>
          <a:srgbClr val="99CB38"/>
        </a:accent1>
        <a:accent2>
          <a:srgbClr val="63A537"/>
        </a:accent2>
        <a:accent3>
          <a:srgbClr val="FFFFFF"/>
        </a:accent3>
        <a:accent4>
          <a:srgbClr val="000000"/>
        </a:accent4>
        <a:accent5>
          <a:srgbClr val="CAE2AE"/>
        </a:accent5>
        <a:accent6>
          <a:srgbClr val="599531"/>
        </a:accent6>
        <a:hlink>
          <a:srgbClr val="EE7B08"/>
        </a:hlink>
        <a:folHlink>
          <a:srgbClr val="977B2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000000"/>
        </a:dk1>
        <a:lt1>
          <a:srgbClr val="FFFFFF"/>
        </a:lt1>
        <a:dk2>
          <a:srgbClr val="39302A"/>
        </a:dk2>
        <a:lt2>
          <a:srgbClr val="E5DEDB"/>
        </a:lt2>
        <a:accent1>
          <a:srgbClr val="FFCA08"/>
        </a:accent1>
        <a:accent2>
          <a:srgbClr val="F8931D"/>
        </a:accent2>
        <a:accent3>
          <a:srgbClr val="FFFFFF"/>
        </a:accent3>
        <a:accent4>
          <a:srgbClr val="000000"/>
        </a:accent4>
        <a:accent5>
          <a:srgbClr val="FFE1AA"/>
        </a:accent5>
        <a:accent6>
          <a:srgbClr val="E18519"/>
        </a:accent6>
        <a:hlink>
          <a:srgbClr val="2998E3"/>
        </a:hlink>
        <a:folHlink>
          <a:srgbClr val="7F72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000000"/>
        </a:dk1>
        <a:lt1>
          <a:srgbClr val="FFFFFF"/>
        </a:lt1>
        <a:dk2>
          <a:srgbClr val="4E3B30"/>
        </a:dk2>
        <a:lt2>
          <a:srgbClr val="FBEEC9"/>
        </a:lt2>
        <a:accent1>
          <a:srgbClr val="F0A22E"/>
        </a:accent1>
        <a:accent2>
          <a:srgbClr val="A5644E"/>
        </a:accent2>
        <a:accent3>
          <a:srgbClr val="FFFFFF"/>
        </a:accent3>
        <a:accent4>
          <a:srgbClr val="000000"/>
        </a:accent4>
        <a:accent5>
          <a:srgbClr val="F6CEAD"/>
        </a:accent5>
        <a:accent6>
          <a:srgbClr val="955A46"/>
        </a:accent6>
        <a:hlink>
          <a:srgbClr val="AD1F1F"/>
        </a:hlink>
        <a:folHlink>
          <a:srgbClr val="FFC4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000000"/>
        </a:dk1>
        <a:lt1>
          <a:srgbClr val="FFFFFF"/>
        </a:lt1>
        <a:dk2>
          <a:srgbClr val="637052"/>
        </a:dk2>
        <a:lt2>
          <a:srgbClr val="CCDDEA"/>
        </a:lt2>
        <a:accent1>
          <a:srgbClr val="E48312"/>
        </a:accent1>
        <a:accent2>
          <a:srgbClr val="BD582C"/>
        </a:accent2>
        <a:accent3>
          <a:srgbClr val="FFFFFF"/>
        </a:accent3>
        <a:accent4>
          <a:srgbClr val="000000"/>
        </a:accent4>
        <a:accent5>
          <a:srgbClr val="EFC1AA"/>
        </a:accent5>
        <a:accent6>
          <a:srgbClr val="AB4F27"/>
        </a:accent6>
        <a:hlink>
          <a:srgbClr val="2998E3"/>
        </a:hlink>
        <a:folHlink>
          <a:srgbClr val="8C8C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3">
        <a:dk1>
          <a:srgbClr val="000000"/>
        </a:dk1>
        <a:lt1>
          <a:srgbClr val="FFFFFF"/>
        </a:lt1>
        <a:dk2>
          <a:srgbClr val="696464"/>
        </a:dk2>
        <a:lt2>
          <a:srgbClr val="E9E5DC"/>
        </a:lt2>
        <a:accent1>
          <a:srgbClr val="D34817"/>
        </a:accent1>
        <a:accent2>
          <a:srgbClr val="9B2D1F"/>
        </a:accent2>
        <a:accent3>
          <a:srgbClr val="FFFFFF"/>
        </a:accent3>
        <a:accent4>
          <a:srgbClr val="000000"/>
        </a:accent4>
        <a:accent5>
          <a:srgbClr val="E6B1AB"/>
        </a:accent5>
        <a:accent6>
          <a:srgbClr val="8C281B"/>
        </a:accent6>
        <a:hlink>
          <a:srgbClr val="CC9900"/>
        </a:hlink>
        <a:folHlink>
          <a:srgbClr val="96A9A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4">
        <a:dk1>
          <a:srgbClr val="000000"/>
        </a:dk1>
        <a:lt1>
          <a:srgbClr val="FFFFFF"/>
        </a:lt1>
        <a:dk2>
          <a:srgbClr val="505046"/>
        </a:dk2>
        <a:lt2>
          <a:srgbClr val="EEECE1"/>
        </a:lt2>
        <a:accent1>
          <a:srgbClr val="E84C22"/>
        </a:accent1>
        <a:accent2>
          <a:srgbClr val="FFBD47"/>
        </a:accent2>
        <a:accent3>
          <a:srgbClr val="FFFFFF"/>
        </a:accent3>
        <a:accent4>
          <a:srgbClr val="000000"/>
        </a:accent4>
        <a:accent5>
          <a:srgbClr val="F2B2AB"/>
        </a:accent5>
        <a:accent6>
          <a:srgbClr val="E7AB3F"/>
        </a:accent6>
        <a:hlink>
          <a:srgbClr val="CC99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5">
        <a:dk1>
          <a:srgbClr val="000000"/>
        </a:dk1>
        <a:lt1>
          <a:srgbClr val="FFFFFF"/>
        </a:lt1>
        <a:dk2>
          <a:srgbClr val="323232"/>
        </a:dk2>
        <a:lt2>
          <a:srgbClr val="E5C243"/>
        </a:lt2>
        <a:accent1>
          <a:srgbClr val="A5300F"/>
        </a:accent1>
        <a:accent2>
          <a:srgbClr val="D55816"/>
        </a:accent2>
        <a:accent3>
          <a:srgbClr val="FFFFFF"/>
        </a:accent3>
        <a:accent4>
          <a:srgbClr val="000000"/>
        </a:accent4>
        <a:accent5>
          <a:srgbClr val="CFADAA"/>
        </a:accent5>
        <a:accent6>
          <a:srgbClr val="C14F13"/>
        </a:accent6>
        <a:hlink>
          <a:srgbClr val="6B9F25"/>
        </a:hlink>
        <a:folHlink>
          <a:srgbClr val="B26B0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6">
        <a:dk1>
          <a:srgbClr val="000000"/>
        </a:dk1>
        <a:lt1>
          <a:srgbClr val="FFFFFF"/>
        </a:lt1>
        <a:dk2>
          <a:srgbClr val="454551"/>
        </a:dk2>
        <a:lt2>
          <a:srgbClr val="D8D9DC"/>
        </a:lt2>
        <a:accent1>
          <a:srgbClr val="E32D91"/>
        </a:accent1>
        <a:accent2>
          <a:srgbClr val="C830CC"/>
        </a:accent2>
        <a:accent3>
          <a:srgbClr val="FFFFFF"/>
        </a:accent3>
        <a:accent4>
          <a:srgbClr val="000000"/>
        </a:accent4>
        <a:accent5>
          <a:srgbClr val="EFADC7"/>
        </a:accent5>
        <a:accent6>
          <a:srgbClr val="B52AB9"/>
        </a:accent6>
        <a:hlink>
          <a:srgbClr val="6B9F25"/>
        </a:hlink>
        <a:folHlink>
          <a:srgbClr val="8C8C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7">
        <a:dk1>
          <a:srgbClr val="000000"/>
        </a:dk1>
        <a:lt1>
          <a:srgbClr val="FFFFFF"/>
        </a:lt1>
        <a:dk2>
          <a:srgbClr val="373545"/>
        </a:dk2>
        <a:lt2>
          <a:srgbClr val="DCD8DC"/>
        </a:lt2>
        <a:accent1>
          <a:srgbClr val="AD84C6"/>
        </a:accent1>
        <a:accent2>
          <a:srgbClr val="8784C7"/>
        </a:accent2>
        <a:accent3>
          <a:srgbClr val="FFFFFF"/>
        </a:accent3>
        <a:accent4>
          <a:srgbClr val="000000"/>
        </a:accent4>
        <a:accent5>
          <a:srgbClr val="D3C2DF"/>
        </a:accent5>
        <a:accent6>
          <a:srgbClr val="7A77B4"/>
        </a:accent6>
        <a:hlink>
          <a:srgbClr val="69A020"/>
        </a:hlink>
        <a:folHlink>
          <a:srgbClr val="8C8C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8">
        <a:dk1>
          <a:srgbClr val="000000"/>
        </a:dk1>
        <a:lt1>
          <a:srgbClr val="FFFFFF"/>
        </a:lt1>
        <a:dk2>
          <a:srgbClr val="632E62"/>
        </a:dk2>
        <a:lt2>
          <a:srgbClr val="EAE5EB"/>
        </a:lt2>
        <a:accent1>
          <a:srgbClr val="92278F"/>
        </a:accent1>
        <a:accent2>
          <a:srgbClr val="9B57D3"/>
        </a:accent2>
        <a:accent3>
          <a:srgbClr val="FFFFFF"/>
        </a:accent3>
        <a:accent4>
          <a:srgbClr val="000000"/>
        </a:accent4>
        <a:accent5>
          <a:srgbClr val="C7ACC6"/>
        </a:accent5>
        <a:accent6>
          <a:srgbClr val="8C4EBF"/>
        </a:accent6>
        <a:hlink>
          <a:srgbClr val="00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9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0">
        <a:dk1>
          <a:srgbClr val="000000"/>
        </a:dk1>
        <a:lt1>
          <a:srgbClr val="FFFFFF"/>
        </a:lt1>
        <a:dk2>
          <a:srgbClr val="444D26"/>
        </a:dk2>
        <a:lt2>
          <a:srgbClr val="FEFAC9"/>
        </a:lt2>
        <a:accent1>
          <a:srgbClr val="A5B592"/>
        </a:accent1>
        <a:accent2>
          <a:srgbClr val="F3A447"/>
        </a:accent2>
        <a:accent3>
          <a:srgbClr val="FFFFFF"/>
        </a:accent3>
        <a:accent4>
          <a:srgbClr val="000000"/>
        </a:accent4>
        <a:accent5>
          <a:srgbClr val="CFD7C7"/>
        </a:accent5>
        <a:accent6>
          <a:srgbClr val="DC943F"/>
        </a:accent6>
        <a:hlink>
          <a:srgbClr val="8E58B6"/>
        </a:hlink>
        <a:folHlink>
          <a:srgbClr val="7F6F6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1">
        <a:dk1>
          <a:srgbClr val="000000"/>
        </a:dk1>
        <a:lt1>
          <a:srgbClr val="FFFFFF"/>
        </a:lt1>
        <a:dk2>
          <a:srgbClr val="5E5E5E"/>
        </a:dk2>
        <a:lt2>
          <a:srgbClr val="DDDDDD"/>
        </a:lt2>
        <a:accent1>
          <a:srgbClr val="418AB3"/>
        </a:accent1>
        <a:accent2>
          <a:srgbClr val="A6B727"/>
        </a:accent2>
        <a:accent3>
          <a:srgbClr val="FFFFFF"/>
        </a:accent3>
        <a:accent4>
          <a:srgbClr val="000000"/>
        </a:accent4>
        <a:accent5>
          <a:srgbClr val="B0C4D6"/>
        </a:accent5>
        <a:accent6>
          <a:srgbClr val="96A622"/>
        </a:accent6>
        <a:hlink>
          <a:srgbClr val="F59E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2">
        <a:dk1>
          <a:srgbClr val="000000"/>
        </a:dk1>
        <a:lt1>
          <a:srgbClr val="FFFFFF"/>
        </a:lt1>
        <a:dk2>
          <a:srgbClr val="212745"/>
        </a:dk2>
        <a:lt2>
          <a:srgbClr val="B4E5FA"/>
        </a:lt2>
        <a:accent1>
          <a:srgbClr val="4E67C8"/>
        </a:accent1>
        <a:accent2>
          <a:srgbClr val="5ECCF3"/>
        </a:accent2>
        <a:accent3>
          <a:srgbClr val="FFFFFF"/>
        </a:accent3>
        <a:accent4>
          <a:srgbClr val="000000"/>
        </a:accent4>
        <a:accent5>
          <a:srgbClr val="B2B8E0"/>
        </a:accent5>
        <a:accent6>
          <a:srgbClr val="54B9DC"/>
        </a:accent6>
        <a:hlink>
          <a:srgbClr val="56C7AA"/>
        </a:hlink>
        <a:folHlink>
          <a:srgbClr val="59A8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3">
        <a:dk1>
          <a:srgbClr val="000000"/>
        </a:dk1>
        <a:lt1>
          <a:srgbClr val="FFFFFF"/>
        </a:lt1>
        <a:dk2>
          <a:srgbClr val="323232"/>
        </a:dk2>
        <a:lt2>
          <a:srgbClr val="E3DED1"/>
        </a:lt2>
        <a:accent1>
          <a:srgbClr val="F07F09"/>
        </a:accent1>
        <a:accent2>
          <a:srgbClr val="9F2936"/>
        </a:accent2>
        <a:accent3>
          <a:srgbClr val="FFFFFF"/>
        </a:accent3>
        <a:accent4>
          <a:srgbClr val="000000"/>
        </a:accent4>
        <a:accent5>
          <a:srgbClr val="F6C0AA"/>
        </a:accent5>
        <a:accent6>
          <a:srgbClr val="902430"/>
        </a:accent6>
        <a:hlink>
          <a:srgbClr val="6B9F25"/>
        </a:hlink>
        <a:folHlink>
          <a:srgbClr val="B26B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5226</Words>
  <Application>WPS 演示</Application>
  <PresentationFormat>全屏显示(16:9)</PresentationFormat>
  <Paragraphs>397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宋体</vt:lpstr>
      <vt:lpstr>Wingdings</vt:lpstr>
      <vt:lpstr>Calibri</vt:lpstr>
      <vt:lpstr>Calibri Light</vt:lpstr>
      <vt:lpstr>Times New Roman</vt:lpstr>
      <vt:lpstr>等线</vt:lpstr>
      <vt:lpstr>华文仿宋</vt:lpstr>
      <vt:lpstr>方正正中黑简体</vt:lpstr>
      <vt:lpstr>黑体</vt:lpstr>
      <vt:lpstr>Impact</vt:lpstr>
      <vt:lpstr>微软雅黑</vt:lpstr>
      <vt:lpstr>楷体_GB2312</vt:lpstr>
      <vt:lpstr>新宋体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HZJ</dc:creator>
  <cp:lastModifiedBy>huangjj</cp:lastModifiedBy>
  <cp:revision>45</cp:revision>
  <dcterms:created xsi:type="dcterms:W3CDTF">2015-08-01T03:11:15Z</dcterms:created>
  <dcterms:modified xsi:type="dcterms:W3CDTF">2022-11-21T02:59:32Z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7311B5E800314BFEB40FB164EBF16451</vt:lpwstr>
  </property>
  <property fmtid="{D5CDD505-2E9C-101B-9397-08002B2CF9AE}" pid="3" name="KSOProductBuildVer">
    <vt:lpwstr>2052-11.1.0.12598</vt:lpwstr>
  </property>
</Properties>
</file>