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4.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6.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5.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handoutMasterIdLst>
    <p:handoutMasterId r:id="rId27"/>
  </p:handoutMasterIdLst>
  <p:sldIdLst>
    <p:sldId id="690" r:id="rId3"/>
    <p:sldId id="692" r:id="rId4"/>
    <p:sldId id="693" r:id="rId5"/>
    <p:sldId id="695" r:id="rId6"/>
    <p:sldId id="696" r:id="rId7"/>
    <p:sldId id="697" r:id="rId8"/>
    <p:sldId id="700" r:id="rId9"/>
    <p:sldId id="701" r:id="rId10"/>
    <p:sldId id="325" r:id="rId11"/>
    <p:sldId id="260" r:id="rId12"/>
    <p:sldId id="266" r:id="rId13"/>
    <p:sldId id="327" r:id="rId14"/>
    <p:sldId id="326" r:id="rId15"/>
    <p:sldId id="737" r:id="rId16"/>
    <p:sldId id="733" r:id="rId17"/>
    <p:sldId id="735" r:id="rId18"/>
    <p:sldId id="734" r:id="rId19"/>
    <p:sldId id="732" r:id="rId20"/>
    <p:sldId id="746" r:id="rId21"/>
    <p:sldId id="715" r:id="rId22"/>
    <p:sldId id="702" r:id="rId23"/>
    <p:sldId id="753" r:id="rId24"/>
    <p:sldId id="711" r:id="rId25"/>
  </p:sldIdLst>
  <p:sldSz cx="9144000" cy="5143500" type="screen16x9"/>
  <p:notesSz cx="6797675" cy="9928225"/>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0">
          <p15:clr>
            <a:srgbClr val="A4A3A4"/>
          </p15:clr>
        </p15:guide>
        <p15:guide id="2" pos="2794">
          <p15:clr>
            <a:srgbClr val="A4A3A4"/>
          </p15:clr>
        </p15:guide>
      </p15:sldGuideLst>
    </p:ext>
    <p:ext uri="{2D200454-40CA-4A62-9FC3-DE9A4176ACB9}">
      <p15:notesGuideLst xmlns:p15="http://schemas.microsoft.com/office/powerpoint/2012/main">
        <p15:guide id="1" orient="horz" pos="3418">
          <p15:clr>
            <a:srgbClr val="A4A3A4"/>
          </p15:clr>
        </p15:guide>
        <p15:guide id="2" pos="207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uwei" initials="x" lastIdx="1" clrIdx="0"/>
  <p:cmAuthor id="1" name="陈启凡" initials="陈" lastIdx="5" clrIdx="0"/>
  <p:cmAuthor id="2" name="作者" initials="A" lastIdx="0" clrIdx="1"/>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222"/>
    <a:srgbClr val="E6833F"/>
    <a:srgbClr val="FFFFFF"/>
    <a:srgbClr val="DC2C57"/>
    <a:srgbClr val="E2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8" autoAdjust="0"/>
    <p:restoredTop sz="92210" autoAdjust="0"/>
  </p:normalViewPr>
  <p:slideViewPr>
    <p:cSldViewPr>
      <p:cViewPr varScale="1">
        <p:scale>
          <a:sx n="105" d="100"/>
          <a:sy n="105" d="100"/>
        </p:scale>
        <p:origin x="821" y="67"/>
      </p:cViewPr>
      <p:guideLst>
        <p:guide orient="horz" pos="1770"/>
        <p:guide pos="279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726" y="-90"/>
      </p:cViewPr>
      <p:guideLst>
        <p:guide orient="horz" pos="3418"/>
        <p:guide pos="207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3F17195-D452-4523-B1A3-995916DFEDB3}" type="datetimeFigureOut">
              <a:rPr lang="zh-CN" altLang="en-US" smtClean="0"/>
              <a:t>2022/11/21</a:t>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16622C7-48D1-42AE-8ACF-E8AB4BECCEA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0044F05-BBF8-4B82-AFFB-381897645479}" type="datetimeFigureOut">
              <a:rPr lang="zh-CN" altLang="en-US" smtClean="0"/>
              <a:t>2022/11/21</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0C0291C-483B-4FFE-88AC-ECAC6459F8E6}"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28950" y="642938"/>
            <a:ext cx="3086100" cy="17367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28950" y="642938"/>
            <a:ext cx="3086100" cy="17367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DB634-544E-45FE-8821-754BC756595C}"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Delete</a:t>
            </a:r>
            <a:endParaRPr lang="zh-CN" altLang="en-US" dirty="0"/>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Delete</a:t>
            </a:r>
            <a:endParaRPr lang="zh-CN" altLang="en-US" dirty="0"/>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Delete</a:t>
            </a:r>
            <a:endParaRPr lang="zh-CN" altLang="en-US" dirty="0"/>
          </a:p>
          <a:p>
            <a:endParaRPr lang="zh-CN" altLang="en-US" dirty="0"/>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内页版面</a:t>
            </a:r>
          </a:p>
        </p:txBody>
      </p:sp>
      <p:sp>
        <p:nvSpPr>
          <p:cNvPr id="5" name="页眉占位符 4"/>
          <p:cNvSpPr>
            <a:spLocks noGrp="1"/>
          </p:cNvSpPr>
          <p:nvPr>
            <p:ph type="hdr" sz="quarter"/>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28950" y="642938"/>
            <a:ext cx="3086100" cy="1736725"/>
          </a:xfrm>
        </p:spPr>
      </p:sp>
      <p:sp>
        <p:nvSpPr>
          <p:cNvPr id="3" name="备注占位符 2"/>
          <p:cNvSpPr>
            <a:spLocks noGrp="1"/>
          </p:cNvSpPr>
          <p:nvPr>
            <p:ph type="body" idx="1"/>
          </p:nvPr>
        </p:nvSpPr>
        <p:spPr/>
        <p:txBody>
          <a:bodyPr/>
          <a:lstStyle/>
          <a:p>
            <a:r>
              <a:rPr lang="en-US" altLang="zh-CN" dirty="0"/>
              <a:t>2016</a:t>
            </a:r>
            <a:r>
              <a:rPr lang="zh-CN" altLang="en-US" dirty="0"/>
              <a:t>年 </a:t>
            </a:r>
          </a:p>
        </p:txBody>
      </p:sp>
      <p:sp>
        <p:nvSpPr>
          <p:cNvPr id="4" name="灯片编号占位符 3"/>
          <p:cNvSpPr>
            <a:spLocks noGrp="1"/>
          </p:cNvSpPr>
          <p:nvPr>
            <p:ph type="sldNum" sz="quarter" idx="5"/>
          </p:nvPr>
        </p:nvSpPr>
        <p:spPr/>
        <p:txBody>
          <a:bodyPr/>
          <a:lstStyle/>
          <a:p>
            <a:fld id="{513DB634-544E-45FE-8821-754BC756595C}"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file:///C:\Users\D69LXP2\Desktop\400px_tools/pic_temp/pic_sup.png" TargetMode="Externa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jpeg"/><Relationship Id="rId17" Type="http://schemas.openxmlformats.org/officeDocument/2006/relationships/image" Target="file:///C:\Users\D69LXP2\Desktop\400px_tools/pic_temp/1_pic_quater_right_up.png" TargetMode="External"/><Relationship Id="rId2" Type="http://schemas.openxmlformats.org/officeDocument/2006/relationships/tags" Target="../tags/tag9.xml"/><Relationship Id="rId16" Type="http://schemas.openxmlformats.org/officeDocument/2006/relationships/image" Target="../media/image4.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5" Type="http://schemas.openxmlformats.org/officeDocument/2006/relationships/image" Target="file:///C:\Users\D69LXP2\Desktop\400px_tools/pic_temp/0_pic_quater_left_up.png" TargetMode="Externa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file:///C:\Users\D69LXP2\Desktop\400px_tools/pic_temp/1_pic_quater_right_up.png"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file:///C:\Users\D69LXP2\Desktop\400px_tools/pic_temp/0_pic_quater_left_up.png" TargetMode="External"/><Relationship Id="rId4" Type="http://schemas.openxmlformats.org/officeDocument/2006/relationships/tags" Target="../tags/tag21.xml"/><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file:///C:\Users\D69LXP2\Desktop\400px_tools/pic_temp/whole_pic.png" TargetMode="External"/><Relationship Id="rId4" Type="http://schemas.openxmlformats.org/officeDocument/2006/relationships/tags" Target="../tags/tag28.xml"/><Relationship Id="rId9"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file:///C:\Users\D69LXP2\Desktop\400px_tools/pic_temp/1_pic_quater_right_up.png" TargetMode="Externa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file:///C:\Users\D69LXP2\Desktop\400px_tools/pic_temp/0_pic_quater_left_up.png" TargetMode="External"/><Relationship Id="rId5" Type="http://schemas.openxmlformats.org/officeDocument/2006/relationships/tags" Target="../tags/tag36.xml"/><Relationship Id="rId10" Type="http://schemas.openxmlformats.org/officeDocument/2006/relationships/image" Target="../media/image3.png"/><Relationship Id="rId4" Type="http://schemas.openxmlformats.org/officeDocument/2006/relationships/tags" Target="../tags/tag35.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file:///C:\Users\D69LXP2\Desktop\400px_tools/pic_temp/0_pic_quater_left_up.png" TargetMode="Externa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Master" Target="../slideMasters/slideMaster2.xml"/><Relationship Id="rId5" Type="http://schemas.openxmlformats.org/officeDocument/2006/relationships/tags" Target="../tags/tag44.xml"/><Relationship Id="rId15" Type="http://schemas.openxmlformats.org/officeDocument/2006/relationships/image" Target="file:///C:\Users\D69LXP2\Desktop\400px_tools/pic_temp/1_pic_quater_right_up.png" TargetMode="Externa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2.xml"/><Relationship Id="rId7"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file:///C:\Users\D69LXP2\Desktop\400px_tools/pic_temp/1_pic_quater_right_up.png" TargetMode="External"/><Relationship Id="rId5" Type="http://schemas.openxmlformats.org/officeDocument/2006/relationships/tags" Target="../tags/tag54.xml"/><Relationship Id="rId10" Type="http://schemas.openxmlformats.org/officeDocument/2006/relationships/image" Target="../media/image4.png"/><Relationship Id="rId4" Type="http://schemas.openxmlformats.org/officeDocument/2006/relationships/tags" Target="../tags/tag53.xml"/><Relationship Id="rId9" Type="http://schemas.openxmlformats.org/officeDocument/2006/relationships/image" Target="file:///C:\Users\D69LXP2\Desktop\20191217\picc\2\subject.pn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file:///C:\Users\D69LXP2\Desktop\400px_tools/pic_temp/1_pic_quater_right_up.png" TargetMode="Externa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file:///C:\Users\D69LXP2\Desktop\400px_tools/pic_temp/0_pic_quater_left_up.png" TargetMode="External"/><Relationship Id="rId5" Type="http://schemas.openxmlformats.org/officeDocument/2006/relationships/tags" Target="../tags/tag63.xml"/><Relationship Id="rId10" Type="http://schemas.openxmlformats.org/officeDocument/2006/relationships/image" Target="../media/image3.png"/><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file:///C:\Users\D69LXP2\Desktop\400px_tools/pic_temp/1_pic_quater_right_up.png"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4.png"/><Relationship Id="rId5" Type="http://schemas.openxmlformats.org/officeDocument/2006/relationships/tags" Target="../tags/tag71.xml"/><Relationship Id="rId10" Type="http://schemas.openxmlformats.org/officeDocument/2006/relationships/image" Target="file:///C:\Users\D69LXP2\Desktop\400px_tools/pic_temp/0_pic_quater_left_up.png" TargetMode="External"/><Relationship Id="rId4" Type="http://schemas.openxmlformats.org/officeDocument/2006/relationships/tags" Target="../tags/tag70.xml"/><Relationship Id="rId9"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6.xml"/><Relationship Id="rId7"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file:///C:\Users\D69LXP2\Desktop\400px_tools/pic_temp/1_pic_quater_right_up.png" TargetMode="External"/><Relationship Id="rId5" Type="http://schemas.openxmlformats.org/officeDocument/2006/relationships/tags" Target="../tags/tag78.xml"/><Relationship Id="rId10" Type="http://schemas.openxmlformats.org/officeDocument/2006/relationships/image" Target="../media/image4.png"/><Relationship Id="rId4" Type="http://schemas.openxmlformats.org/officeDocument/2006/relationships/tags" Target="../tags/tag77.xml"/><Relationship Id="rId9" Type="http://schemas.openxmlformats.org/officeDocument/2006/relationships/image" Target="file:///C:\Users\D69LXP2\Desktop\400px_tools/pic_temp/0_pic_quater_left_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image" Target="file:///C:\Users\D69LXP2\Desktop\400px_tools/pic_temp/pic_sup.png" TargetMode="Externa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2.jpeg"/><Relationship Id="rId17" Type="http://schemas.openxmlformats.org/officeDocument/2006/relationships/image" Target="file:///C:\Users\D69LXP2\Desktop\400px_tools/pic_temp/1_pic_quater_right_up.png" TargetMode="External"/><Relationship Id="rId2" Type="http://schemas.openxmlformats.org/officeDocument/2006/relationships/tags" Target="../tags/tag81.xml"/><Relationship Id="rId16" Type="http://schemas.openxmlformats.org/officeDocument/2006/relationships/image" Target="../media/image4.pn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slideMaster" Target="../slideMasters/slideMaster2.xml"/><Relationship Id="rId5" Type="http://schemas.openxmlformats.org/officeDocument/2006/relationships/tags" Target="../tags/tag84.xml"/><Relationship Id="rId15" Type="http://schemas.openxmlformats.org/officeDocument/2006/relationships/image" Target="file:///C:\Users\D69LXP2\Desktop\400px_tools/pic_temp/0_pic_quater_left_up.png" TargetMode="Externa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2.xml"/><Relationship Id="rId7"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file:///C:\Users\D69LXP2\Desktop\400px_tools/pic_temp/1_pic_quater_right_up.png" TargetMode="External"/><Relationship Id="rId5" Type="http://schemas.openxmlformats.org/officeDocument/2006/relationships/tags" Target="../tags/tag94.xml"/><Relationship Id="rId10" Type="http://schemas.openxmlformats.org/officeDocument/2006/relationships/image" Target="../media/image4.png"/><Relationship Id="rId4" Type="http://schemas.openxmlformats.org/officeDocument/2006/relationships/tags" Target="../tags/tag93.xml"/><Relationship Id="rId9" Type="http://schemas.openxmlformats.org/officeDocument/2006/relationships/image" Target="file:///C:\Users\D69LXP2\Desktop\400px_tools/pic_temp/0_pic_quater_left_up.pn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image" Target="file:///C:\Users\D69LXP2\Desktop\400px_tools/pic_temp/1_pic_quater_right_up.png" TargetMode="Externa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4.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file:///C:\Users\D69LXP2\Desktop\400px_tools/pic_temp/0_pic_quater_left_up.png" TargetMode="External"/><Relationship Id="rId5" Type="http://schemas.openxmlformats.org/officeDocument/2006/relationships/tags" Target="../tags/tag100.xml"/><Relationship Id="rId10" Type="http://schemas.openxmlformats.org/officeDocument/2006/relationships/image" Target="../media/image3.png"/><Relationship Id="rId4" Type="http://schemas.openxmlformats.org/officeDocument/2006/relationships/tags" Target="../tags/tag99.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file:///C:\Users\D69LXP2\Desktop\400px_tools/pic_temp/0_pic_quater_left_up.png" TargetMode="External"/><Relationship Id="rId5" Type="http://schemas.openxmlformats.org/officeDocument/2006/relationships/tags" Target="../tags/tag108.xml"/><Relationship Id="rId10" Type="http://schemas.openxmlformats.org/officeDocument/2006/relationships/image" Target="../media/image3.png"/><Relationship Id="rId4" Type="http://schemas.openxmlformats.org/officeDocument/2006/relationships/tags" Target="../tags/tag107.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4.pn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file:///C:\Users\D69LXP2\Desktop\400px_tools/pic_temp/0_pic_quater_left_up.png"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3.png"/><Relationship Id="rId5" Type="http://schemas.openxmlformats.org/officeDocument/2006/relationships/tags" Target="../tags/tag116.xml"/><Relationship Id="rId10" Type="http://schemas.openxmlformats.org/officeDocument/2006/relationships/slideMaster" Target="../slideMasters/slideMaster2.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file:///C:\Users\D69LXP2\Desktop\400px_tools/pic_temp/1_pic_quater_right_up.png"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4.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file:///C:\Users\D69LXP2\Desktop\400px_tools/pic_temp/0_pic_quater_left_up.png" TargetMode="Externa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3.png"/><Relationship Id="rId5" Type="http://schemas.openxmlformats.org/officeDocument/2006/relationships/tags" Target="../tags/tag125.xml"/><Relationship Id="rId10" Type="http://schemas.openxmlformats.org/officeDocument/2006/relationships/slideMaster" Target="../slideMasters/slideMaster2.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image" Target="file:///C:\Users\D69LXP2\Desktop\400px_tools/pic_temp/1_pic_quater_right_up.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3.png"/><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Master" Target="../slideMasters/slideMaster2.xml"/><Relationship Id="rId2" Type="http://schemas.openxmlformats.org/officeDocument/2006/relationships/tags" Target="../tags/tag131.xml"/><Relationship Id="rId16" Type="http://schemas.openxmlformats.org/officeDocument/2006/relationships/image" Target="file:///C:\Users\D69LXP2\Desktop\400px_tools/pic_temp/1_pic_quater_right_up.png" TargetMode="Externa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media/image4.png"/><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file:///C:\Users\D69LXP2\Desktop\400px_tools/pic_temp/0_pic_quater_left_up.png"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file:///C:\Users\D69LXP2\Desktop\400px_tools/pic_temp/1_pic_quater_left_down.png" TargetMode="Externa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8.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file:///C:\Users\D69LXP2\Desktop\400px_tools/pic_temp/0_pic_quater_right_down.png" TargetMode="External"/><Relationship Id="rId5" Type="http://schemas.openxmlformats.org/officeDocument/2006/relationships/tags" Target="../tags/tag145.xml"/><Relationship Id="rId10" Type="http://schemas.openxmlformats.org/officeDocument/2006/relationships/image" Target="../media/image7.png"/><Relationship Id="rId4" Type="http://schemas.openxmlformats.org/officeDocument/2006/relationships/tags" Target="../tags/tag144.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471A26-2883-4CA5-B68F-A45CDEB42A5A}" type="datetime1">
              <a:rPr lang="zh-CN" altLang="en-US" smtClean="0"/>
              <a:t>2022/11/21</a:t>
            </a:fld>
            <a:endParaRPr lang="zh-CN" altLang="en-US"/>
          </a:p>
        </p:txBody>
      </p:sp>
      <p:sp>
        <p:nvSpPr>
          <p:cNvPr id="5" name="页脚占位符 4"/>
          <p:cNvSpPr>
            <a:spLocks noGrp="1"/>
          </p:cNvSpPr>
          <p:nvPr>
            <p:ph type="ftr" sz="quarter" idx="11"/>
          </p:nvPr>
        </p:nvSpPr>
        <p:spPr/>
        <p:txBody>
          <a:bodyPr/>
          <a:lstStyle/>
          <a:p>
            <a:r>
              <a:rPr lang="zh-CN" altLang="en-US"/>
              <a:t>澳大利亚梅特罗矿业和象森铝业</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3FB8A8-3F3C-4720-A352-737BF0D03659}" type="datetime1">
              <a:rPr lang="zh-CN" altLang="en-US" smtClean="0"/>
              <a:t>2022/11/21</a:t>
            </a:fld>
            <a:endParaRPr lang="zh-CN" altLang="en-US"/>
          </a:p>
        </p:txBody>
      </p:sp>
      <p:sp>
        <p:nvSpPr>
          <p:cNvPr id="5" name="页脚占位符 4"/>
          <p:cNvSpPr>
            <a:spLocks noGrp="1"/>
          </p:cNvSpPr>
          <p:nvPr>
            <p:ph type="ftr" sz="quarter" idx="11"/>
          </p:nvPr>
        </p:nvSpPr>
        <p:spPr/>
        <p:txBody>
          <a:bodyPr/>
          <a:lstStyle/>
          <a:p>
            <a:r>
              <a:rPr lang="zh-CN" altLang="en-US"/>
              <a:t>澳大利亚梅特罗矿业和象森铝业</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主要内容">
    <p:spTree>
      <p:nvGrpSpPr>
        <p:cNvPr id="1" name=""/>
        <p:cNvGrpSpPr/>
        <p:nvPr/>
      </p:nvGrpSpPr>
      <p:grpSpPr>
        <a:xfrm>
          <a:off x="0" y="0"/>
          <a:ext cx="0" cy="0"/>
          <a:chOff x="0" y="0"/>
          <a:chExt cx="0" cy="0"/>
        </a:xfrm>
      </p:grpSpPr>
      <p:sp>
        <p:nvSpPr>
          <p:cNvPr id="12" name="文本占位符 11"/>
          <p:cNvSpPr>
            <a:spLocks noGrp="1"/>
          </p:cNvSpPr>
          <p:nvPr>
            <p:ph type="body" sz="quarter" idx="11" hasCustomPrompt="1"/>
          </p:nvPr>
        </p:nvSpPr>
        <p:spPr>
          <a:xfrm>
            <a:off x="251223" y="746840"/>
            <a:ext cx="4800961" cy="214238"/>
          </a:xfrm>
          <a:prstGeom prst="rect">
            <a:avLst/>
          </a:prstGeom>
        </p:spPr>
        <p:txBody>
          <a:bodyPr>
            <a:noAutofit/>
          </a:bodyPr>
          <a:lstStyle>
            <a:lvl1pPr marL="0" indent="0" algn="l">
              <a:buNone/>
              <a:defRPr sz="1400">
                <a:solidFill>
                  <a:schemeClr val="tx1"/>
                </a:solidFill>
                <a:latin typeface="方正小标宋简体" panose="02010601030101010101" charset="-122"/>
                <a:ea typeface="方正小标宋简体" panose="02010601030101010101" charset="-122"/>
                <a:cs typeface="方正小标宋简体" panose="02010601030101010101" charset="-122"/>
              </a:defRPr>
            </a:lvl1pPr>
          </a:lstStyle>
          <a:p>
            <a:pPr fontAlgn="base">
              <a:spcBef>
                <a:spcPct val="0"/>
              </a:spcBef>
              <a:spcAft>
                <a:spcPct val="0"/>
              </a:spcAft>
            </a:pPr>
            <a:r>
              <a:rPr lang="zh-CN" altLang="en-US" dirty="0">
                <a:solidFill>
                  <a:srgbClr val="000000"/>
                </a:solidFill>
                <a:latin typeface="微软雅黑" panose="020B0503020204020204" charset="-122"/>
                <a:ea typeface="微软雅黑" panose="020B0503020204020204" charset="-122"/>
              </a:rPr>
              <a:t>标题微软雅黑</a:t>
            </a:r>
            <a:r>
              <a:rPr lang="en-US" altLang="zh-CN" dirty="0">
                <a:solidFill>
                  <a:srgbClr val="000000"/>
                </a:solidFill>
                <a:latin typeface="微软雅黑" panose="020B0503020204020204" charset="-122"/>
                <a:ea typeface="微软雅黑" panose="020B0503020204020204" charset="-122"/>
              </a:rPr>
              <a:t>18</a:t>
            </a:r>
            <a:r>
              <a:rPr lang="zh-CN" altLang="en-US" dirty="0">
                <a:solidFill>
                  <a:srgbClr val="000000"/>
                </a:solidFill>
                <a:latin typeface="微软雅黑" panose="020B0503020204020204" charset="-122"/>
                <a:ea typeface="微软雅黑" panose="020B0503020204020204" charset="-122"/>
              </a:rPr>
              <a:t>号字体：</a:t>
            </a:r>
          </a:p>
        </p:txBody>
      </p:sp>
      <p:sp>
        <p:nvSpPr>
          <p:cNvPr id="16" name="文本占位符 15"/>
          <p:cNvSpPr>
            <a:spLocks noGrp="1"/>
          </p:cNvSpPr>
          <p:nvPr>
            <p:ph type="body" sz="quarter" idx="12" hasCustomPrompt="1"/>
          </p:nvPr>
        </p:nvSpPr>
        <p:spPr>
          <a:xfrm>
            <a:off x="251521" y="1244366"/>
            <a:ext cx="2223323" cy="236565"/>
          </a:xfrm>
          <a:prstGeom prst="rect">
            <a:avLst/>
          </a:prstGeom>
        </p:spPr>
        <p:txBody>
          <a:bodyPr>
            <a:normAutofit/>
          </a:bodyPr>
          <a:lstStyle>
            <a:lvl1pPr marL="0" indent="0">
              <a:buNone/>
              <a:defRPr sz="1200" b="0">
                <a:latin typeface="微软雅黑" panose="020B0503020204020204" charset="-122"/>
                <a:ea typeface="微软雅黑" panose="020B0503020204020204" charset="-122"/>
                <a:cs typeface="微软雅黑" panose="020B0503020204020204" charset="-122"/>
              </a:defRPr>
            </a:lvl1pPr>
          </a:lstStyle>
          <a:p>
            <a:r>
              <a:rPr kumimoji="1" lang="zh-CN" altLang="en-US" sz="1200" b="1" dirty="0">
                <a:latin typeface="微软雅黑" panose="020B0503020204020204" charset="-122"/>
                <a:ea typeface="微软雅黑" panose="020B0503020204020204" charset="-122"/>
                <a:cs typeface="微软雅黑" panose="020B0503020204020204" charset="-122"/>
              </a:rPr>
              <a:t>小标题微软雅黑</a:t>
            </a:r>
            <a:r>
              <a:rPr kumimoji="1" lang="en-US" altLang="zh-CN" sz="1200" b="1" dirty="0">
                <a:latin typeface="微软雅黑" panose="020B0503020204020204" charset="-122"/>
                <a:ea typeface="微软雅黑" panose="020B0503020204020204" charset="-122"/>
                <a:cs typeface="微软雅黑" panose="020B0503020204020204" charset="-122"/>
              </a:rPr>
              <a:t>16</a:t>
            </a:r>
            <a:r>
              <a:rPr kumimoji="1" lang="zh-CN" altLang="en-US" sz="1200" b="1" dirty="0">
                <a:latin typeface="微软雅黑" panose="020B0503020204020204" charset="-122"/>
                <a:ea typeface="微软雅黑" panose="020B0503020204020204" charset="-122"/>
                <a:cs typeface="微软雅黑" panose="020B0503020204020204" charset="-122"/>
              </a:rPr>
              <a:t>号字体加粗</a:t>
            </a:r>
          </a:p>
        </p:txBody>
      </p:sp>
      <p:sp>
        <p:nvSpPr>
          <p:cNvPr id="18" name="文本占位符 17"/>
          <p:cNvSpPr>
            <a:spLocks noGrp="1"/>
          </p:cNvSpPr>
          <p:nvPr>
            <p:ph type="body" sz="quarter" idx="13" hasCustomPrompt="1"/>
          </p:nvPr>
        </p:nvSpPr>
        <p:spPr>
          <a:xfrm>
            <a:off x="251521" y="1671904"/>
            <a:ext cx="2223323" cy="2154662"/>
          </a:xfrm>
          <a:prstGeom prst="rect">
            <a:avLst/>
          </a:prstGeom>
        </p:spPr>
        <p:txBody>
          <a:bodyPr>
            <a:normAutofit/>
          </a:bodyPr>
          <a:lstStyle>
            <a:lvl1pPr marL="214630" indent="-214630">
              <a:buFont typeface="Arial" panose="020B0604020202020204" pitchFamily="34" charset="0"/>
              <a:buChar char="•"/>
              <a:defRPr sz="1100">
                <a:latin typeface="微软雅黑" panose="020B0503020204020204" charset="-122"/>
                <a:ea typeface="微软雅黑" panose="020B0503020204020204" charset="-122"/>
                <a:cs typeface="微软雅黑" panose="020B0503020204020204" charset="-122"/>
              </a:defRPr>
            </a:lvl1pPr>
          </a:lstStyle>
          <a:p>
            <a:pPr>
              <a:lnSpc>
                <a:spcPct val="150000"/>
              </a:lnSpc>
              <a:buFont typeface="Wingdings" panose="05000000000000000000" pitchFamily="2" charset="2"/>
              <a:buChar char="Ø"/>
            </a:pPr>
            <a:r>
              <a:rPr lang="zh-CN" altLang="en-US" sz="1100" dirty="0">
                <a:latin typeface="Arial" panose="020B0604020202020204" pitchFamily="34" charset="0"/>
                <a:ea typeface="微软雅黑" panose="020B0503020204020204" charset="-122"/>
              </a:rPr>
              <a:t>正文微软雅黑</a:t>
            </a:r>
            <a:r>
              <a:rPr lang="en-US" altLang="zh-CN" sz="1100" dirty="0">
                <a:latin typeface="Arial" panose="020B0604020202020204" pitchFamily="34" charset="0"/>
                <a:ea typeface="微软雅黑" panose="020B0503020204020204" charset="-122"/>
              </a:rPr>
              <a:t>14</a:t>
            </a:r>
            <a:r>
              <a:rPr lang="zh-CN" altLang="en-US" sz="1100" dirty="0">
                <a:latin typeface="Arial" panose="020B0604020202020204" pitchFamily="34" charset="0"/>
                <a:ea typeface="微软雅黑" panose="020B0503020204020204" charset="-122"/>
              </a:rPr>
              <a:t>号字体</a:t>
            </a:r>
            <a:endParaRPr lang="en-US" altLang="zh-CN" sz="1100" dirty="0">
              <a:latin typeface="Arial" panose="020B0604020202020204" pitchFamily="34" charset="0"/>
              <a:ea typeface="微软雅黑" panose="020B0503020204020204" charset="-122"/>
            </a:endParaRPr>
          </a:p>
          <a:p>
            <a:pPr>
              <a:lnSpc>
                <a:spcPct val="150000"/>
              </a:lnSpc>
              <a:buFont typeface="Wingdings" panose="05000000000000000000" pitchFamily="2" charset="2"/>
              <a:buChar char="Ø"/>
            </a:pPr>
            <a:r>
              <a:rPr lang="zh-CN" altLang="en-US" sz="1100" dirty="0">
                <a:latin typeface="Arial" panose="020B0604020202020204" pitchFamily="34" charset="0"/>
                <a:ea typeface="微软雅黑" panose="020B0503020204020204" charset="-122"/>
              </a:rPr>
              <a:t>序号统一用如左</a:t>
            </a:r>
            <a:endParaRPr lang="en-US" altLang="zh-CN" sz="1100" dirty="0">
              <a:latin typeface="Arial" panose="020B0604020202020204" pitchFamily="34" charset="0"/>
              <a:ea typeface="微软雅黑" panose="020B0503020204020204" charset="-122"/>
            </a:endParaRPr>
          </a:p>
        </p:txBody>
      </p:sp>
      <p:sp>
        <p:nvSpPr>
          <p:cNvPr id="4" name="文本占位符 3"/>
          <p:cNvSpPr>
            <a:spLocks noGrp="1"/>
          </p:cNvSpPr>
          <p:nvPr>
            <p:ph type="body" sz="quarter" idx="14" hasCustomPrompt="1"/>
          </p:nvPr>
        </p:nvSpPr>
        <p:spPr>
          <a:xfrm>
            <a:off x="3398044" y="103291"/>
            <a:ext cx="5467350" cy="338918"/>
          </a:xfrm>
          <a:prstGeom prst="rect">
            <a:avLst/>
          </a:prstGeom>
        </p:spPr>
        <p:txBody>
          <a:bodyPr/>
          <a:lstStyle>
            <a:lvl1pPr marL="0" indent="0" algn="r">
              <a:buNone/>
              <a:defRPr sz="1800">
                <a:latin typeface="方正小标宋简体" panose="02010601030101010101" charset="-122"/>
                <a:ea typeface="方正小标宋简体" panose="02010601030101010101" charset="-122"/>
                <a:cs typeface="方正小标宋简体" panose="02010601030101010101" charset="-122"/>
              </a:defRPr>
            </a:lvl1pPr>
          </a:lstStyle>
          <a:p>
            <a:pPr lvl="0"/>
            <a:r>
              <a:rPr kumimoji="1" lang="zh-CN" altLang="en-US" dirty="0"/>
              <a:t>大标题：方正小标宋</a:t>
            </a:r>
            <a:r>
              <a:rPr kumimoji="1" lang="en-US" altLang="zh-CN" dirty="0"/>
              <a:t>24</a:t>
            </a:r>
            <a:r>
              <a:rPr kumimoji="1" lang="zh-CN" altLang="en-US" dirty="0"/>
              <a:t>号黑色字体</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62E915-5D21-4B5F-8B6A-80A1C4351247}" type="datetime1">
              <a:rPr lang="zh-CN" altLang="en-US" smtClean="0"/>
              <a:t>2022/11/21</a:t>
            </a:fld>
            <a:endParaRPr lang="zh-CN" altLang="en-US"/>
          </a:p>
        </p:txBody>
      </p:sp>
      <p:sp>
        <p:nvSpPr>
          <p:cNvPr id="5" name="页脚占位符 4"/>
          <p:cNvSpPr>
            <a:spLocks noGrp="1"/>
          </p:cNvSpPr>
          <p:nvPr>
            <p:ph type="ftr" sz="quarter" idx="11"/>
          </p:nvPr>
        </p:nvSpPr>
        <p:spPr/>
        <p:txBody>
          <a:bodyPr/>
          <a:lstStyle/>
          <a:p>
            <a:r>
              <a:rPr lang="zh-CN" altLang="en-US"/>
              <a:t>澳大利亚梅特罗矿业和象森铝业</a:t>
            </a:r>
          </a:p>
        </p:txBody>
      </p:sp>
      <p:sp>
        <p:nvSpPr>
          <p:cNvPr id="6" name="灯片编号占位符 5"/>
          <p:cNvSpPr>
            <a:spLocks noGrp="1"/>
          </p:cNvSpPr>
          <p:nvPr>
            <p:ph type="sldNum" sz="quarter" idx="12"/>
          </p:nvPr>
        </p:nvSpPr>
        <p:spPr/>
        <p:txBody>
          <a:bodyPr/>
          <a:lstStyle/>
          <a:p>
            <a:fld id="{A8BC8ED9-D669-494A-BD26-D1734B965C7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12" r:link="rId13">
            <a:extLst>
              <a:ext uri="{28A0092B-C50C-407E-A947-70E740481C1C}">
                <a14:useLocalDpi xmlns:a14="http://schemas.microsoft.com/office/drawing/2010/main" val="0"/>
              </a:ext>
            </a:extLst>
          </a:blip>
          <a:stretch>
            <a:fillRect/>
          </a:stretch>
        </p:blipFill>
        <p:spPr>
          <a:xfrm>
            <a:off x="219056" y="227857"/>
            <a:ext cx="8705888" cy="4687786"/>
          </a:xfrm>
          <a:prstGeom prst="rect">
            <a:avLst/>
          </a:prstGeom>
        </p:spPr>
      </p:pic>
      <p:sp>
        <p:nvSpPr>
          <p:cNvPr id="7" name="矩形 6"/>
          <p:cNvSpPr/>
          <p:nvPr userDrawn="1">
            <p:custDataLst>
              <p:tags r:id="rId2"/>
            </p:custDataLst>
          </p:nvPr>
        </p:nvSpPr>
        <p:spPr>
          <a:xfrm>
            <a:off x="219056" y="227857"/>
            <a:ext cx="8705888" cy="4687787"/>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6" name="图片 5"/>
          <p:cNvPicPr/>
          <p:nvPr userDrawn="1">
            <p:custDataLst>
              <p:tags r:id="rId3"/>
            </p:custDataLst>
          </p:nvPr>
        </p:nvPicPr>
        <p:blipFill>
          <a:blip r:embed="rId14" r:link="rId15"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5" name="图片 4"/>
          <p:cNvPicPr/>
          <p:nvPr userDrawn="1">
            <p:custDataLst>
              <p:tags r:id="rId4"/>
            </p:custDataLst>
          </p:nvPr>
        </p:nvPicPr>
        <p:blipFill>
          <a:blip r:embed="rId16" r:link="rId17" cstate="print">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DE8337D0-AD9A-4FDB-BBC2-F24844A1EFCA}" type="datetime1">
              <a:rPr lang="zh-CN" altLang="en-US" smtClean="0"/>
              <a:t>2022/11/21</a:t>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3" name="标题 2"/>
          <p:cNvSpPr>
            <a:spLocks noGrp="1"/>
          </p:cNvSpPr>
          <p:nvPr>
            <p:ph type="ctrTitle" idx="14" hasCustomPrompt="1"/>
            <p:custDataLst>
              <p:tags r:id="rId8"/>
            </p:custDataLst>
          </p:nvPr>
        </p:nvSpPr>
        <p:spPr>
          <a:xfrm>
            <a:off x="2190750" y="1743789"/>
            <a:ext cx="4762500" cy="1080135"/>
          </a:xfrm>
        </p:spPr>
        <p:txBody>
          <a:bodyPr vert="horz" wrap="square" lIns="90170" tIns="46990" rIns="90170" bIns="0" anchor="b"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405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cxnSp>
        <p:nvCxnSpPr>
          <p:cNvPr id="10" name="直接连接符 9"/>
          <p:cNvCxnSpPr/>
          <p:nvPr userDrawn="1">
            <p:custDataLst>
              <p:tags r:id="rId9"/>
            </p:custDataLst>
          </p:nvPr>
        </p:nvCxnSpPr>
        <p:spPr>
          <a:xfrm>
            <a:off x="2330291" y="2976324"/>
            <a:ext cx="4483418"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custDataLst>
              <p:tags r:id="rId10"/>
            </p:custDataLst>
          </p:nvPr>
        </p:nvSpPr>
        <p:spPr>
          <a:xfrm>
            <a:off x="2190750" y="3081814"/>
            <a:ext cx="4762500" cy="318135"/>
          </a:xfrm>
        </p:spPr>
        <p:txBody>
          <a:bodyPr vert="horz" wrap="square" lIns="90170" tIns="0" rIns="90170" bIns="4699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125" b="0" spc="200">
                <a:solidFill>
                  <a:schemeClr val="bg1"/>
                </a:solidFill>
                <a:latin typeface="Arial" panose="020B0604020202020204" pitchFamily="34" charset="0"/>
                <a:ea typeface="微软雅黑" panose="020B0503020204020204" charset="-122"/>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02412" y="714381"/>
            <a:ext cx="8139178"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A14E0D9-40CC-466A-84E3-5D464E35367D}" type="datetime1">
              <a:rPr lang="zh-CN" altLang="en-US" smtClean="0"/>
              <a:t>2022/11/21</a:t>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6"/>
          <p:cNvSpPr/>
          <p:nvPr userDrawn="1">
            <p:custDataLst>
              <p:tags r:id="rId2"/>
            </p:custDataLst>
          </p:nvPr>
        </p:nvSpPr>
        <p:spPr>
          <a:xfrm>
            <a:off x="3240405" y="0"/>
            <a:ext cx="5900238"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sp>
        <p:nvSpPr>
          <p:cNvPr id="4" name="日期占位符 3"/>
          <p:cNvSpPr>
            <a:spLocks noGrp="1"/>
          </p:cNvSpPr>
          <p:nvPr>
            <p:ph type="dt" sz="half" idx="10"/>
            <p:custDataLst>
              <p:tags r:id="rId3"/>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5D64CC49-841D-4280-B17B-EBA0EF403919}" type="datetime1">
              <a:rPr lang="zh-CN" altLang="en-US" smtClean="0"/>
              <a:t>2022/11/21</a:t>
            </a:fld>
            <a:endParaRPr lang="zh-CN" altLang="en-US"/>
          </a:p>
        </p:txBody>
      </p:sp>
      <p:sp>
        <p:nvSpPr>
          <p:cNvPr id="5" name="页脚占位符 4"/>
          <p:cNvSpPr>
            <a:spLocks noGrp="1"/>
          </p:cNvSpPr>
          <p:nvPr>
            <p:ph type="ftr" sz="quarter" idx="11"/>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6" name="灯片编号占位符 5"/>
          <p:cNvSpPr>
            <a:spLocks noGrp="1"/>
          </p:cNvSpPr>
          <p:nvPr>
            <p:ph type="sldNum" sz="quarter" idx="12"/>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3" name="标题 2"/>
          <p:cNvSpPr>
            <a:spLocks noGrp="1"/>
          </p:cNvSpPr>
          <p:nvPr>
            <p:ph type="ctrTitle" idx="14" hasCustomPrompt="1"/>
            <p:custDataLst>
              <p:tags r:id="rId6"/>
            </p:custDataLst>
          </p:nvPr>
        </p:nvSpPr>
        <p:spPr>
          <a:xfrm>
            <a:off x="4028361" y="2349103"/>
            <a:ext cx="4325779" cy="626745"/>
          </a:xfrm>
        </p:spPr>
        <p:txBody>
          <a:bodyPr vert="horz" wrap="square" lIns="90170" tIns="46990" rIns="90170" bIns="0" anchor="b" anchorCtr="0">
            <a:normAutofit/>
          </a:bodyPr>
          <a:lstStyle>
            <a:lvl1pPr marL="0" marR="0" indent="0" algn="ctr" defTabSz="914400" rtl="0" eaLnBrk="1" fontAlgn="auto" latinLnBrk="0" hangingPunct="1">
              <a:lnSpc>
                <a:spcPct val="100000"/>
              </a:lnSpc>
              <a:spcBef>
                <a:spcPct val="0"/>
              </a:spcBef>
              <a:spcAft>
                <a:spcPts val="0"/>
              </a:spcAft>
              <a:buClrTx/>
              <a:buSzPts val="4400"/>
              <a:buFont typeface="Arial" panose="020B0604020202020204" pitchFamily="34" charset="0"/>
              <a:buNone/>
              <a:defRPr sz="2475" b="0" spc="4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7"/>
            </p:custDataLst>
          </p:nvPr>
        </p:nvSpPr>
        <p:spPr>
          <a:xfrm>
            <a:off x="4028361" y="3128248"/>
            <a:ext cx="4325779" cy="536258"/>
          </a:xfrm>
        </p:spPr>
        <p:txBody>
          <a:bodyPr vert="horz" wrap="square" lIns="90170" tIns="0" rIns="90170" bIns="46990" anchor="t" anchorCtr="0">
            <a:normAutofit/>
          </a:bodyPr>
          <a:lstStyle>
            <a:lvl1pPr marL="0" marR="0" indent="0" algn="ctr" defTabSz="914400" rtl="0" eaLnBrk="1" fontAlgn="auto" latinLnBrk="0" hangingPunct="1">
              <a:lnSpc>
                <a:spcPct val="130000"/>
              </a:lnSpc>
              <a:spcBef>
                <a:spcPts val="0"/>
              </a:spcBef>
              <a:spcAft>
                <a:spcPts val="0"/>
              </a:spcAft>
              <a:buClrTx/>
              <a:buSzPts val="1600"/>
              <a:buFont typeface="Arial" panose="020B0604020202020204" pitchFamily="34" charset="0"/>
              <a:buNone/>
              <a:defRPr sz="1015" b="0" spc="200">
                <a:solidFill>
                  <a:schemeClr val="tx1">
                    <a:lumMod val="85000"/>
                    <a:lumOff val="15000"/>
                  </a:schemeClr>
                </a:solidFill>
                <a:latin typeface="Arial" panose="020B0604020202020204" pitchFamily="34" charset="0"/>
                <a:ea typeface="微软雅黑" panose="020B0503020204020204" charset="-122"/>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单击此处编辑副标题</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502448" y="714381"/>
            <a:ext cx="3962432"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4679158" y="714381"/>
            <a:ext cx="3962432" cy="4041680"/>
          </a:xfrm>
        </p:spPr>
        <p:txBody>
          <a:bodyPr wrap="square"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charset="-122"/>
              </a:defRPr>
            </a:lvl1pPr>
            <a:lvl2pPr eaLnBrk="1" fontAlgn="auto" latinLnBrk="0" hangingPunct="1">
              <a:defRPr sz="900">
                <a:solidFill>
                  <a:schemeClr val="tx1"/>
                </a:solidFill>
                <a:latin typeface="Arial" panose="020B0604020202020204" pitchFamily="34" charset="0"/>
                <a:ea typeface="微软雅黑" panose="020B0503020204020204" charset="-122"/>
              </a:defRPr>
            </a:lvl2pPr>
            <a:lvl3pPr eaLnBrk="1" fontAlgn="auto" latinLnBrk="0" hangingPunct="1">
              <a:defRPr sz="900">
                <a:solidFill>
                  <a:schemeClr val="tx1"/>
                </a:solidFill>
                <a:latin typeface="Arial" panose="020B0604020202020204" pitchFamily="34" charset="0"/>
                <a:ea typeface="微软雅黑" panose="020B0503020204020204" charset="-122"/>
              </a:defRPr>
            </a:lvl3pPr>
            <a:lvl4pPr eaLnBrk="1" fontAlgn="auto" latinLnBrk="0" hangingPunct="1">
              <a:defRPr sz="900">
                <a:solidFill>
                  <a:schemeClr val="tx1"/>
                </a:solidFill>
                <a:latin typeface="Arial" panose="020B0604020202020204" pitchFamily="34" charset="0"/>
                <a:ea typeface="微软雅黑" panose="020B0503020204020204" charset="-122"/>
              </a:defRPr>
            </a:lvl4pPr>
            <a:lvl5pPr eaLnBrk="1" fontAlgn="auto" latinLnBrk="0" hangingPunct="1">
              <a:defRPr sz="9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6F603B1A-4066-4BB7-B41B-D70A774EC20D}" type="datetime1">
              <a:rPr lang="zh-CN" altLang="en-US" smtClean="0"/>
              <a:t>2022/11/21</a:t>
            </a:fld>
            <a:endParaRPr lang="zh-CN" altLang="en-US"/>
          </a:p>
        </p:txBody>
      </p:sp>
      <p:sp>
        <p:nvSpPr>
          <p:cNvPr id="6" name="页脚占位符 5"/>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7" name="灯片编号占位符 6"/>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10" name="图片 9"/>
          <p:cNvPicPr/>
          <p:nvPr userDrawn="1">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02444" y="1054894"/>
            <a:ext cx="3962400" cy="3701064"/>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4676813" y="1054894"/>
            <a:ext cx="3962432" cy="3701064"/>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6A9AEE4C-74C1-4447-A682-BED8180DA040}" type="datetime1">
              <a:rPr lang="zh-CN" altLang="en-US" smtClean="0"/>
              <a:t>2022/11/21</a:t>
            </a:fld>
            <a:endParaRPr lang="zh-CN" altLang="en-US"/>
          </a:p>
        </p:txBody>
      </p:sp>
      <p:sp>
        <p:nvSpPr>
          <p:cNvPr id="8" name="页脚占位符 7"/>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9" name="灯片编号占位符 8"/>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228600" y="925830"/>
            <a:ext cx="3291840" cy="3291840"/>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sp>
        <p:nvSpPr>
          <p:cNvPr id="2" name="标题 1"/>
          <p:cNvSpPr>
            <a:spLocks noGrp="1"/>
          </p:cNvSpPr>
          <p:nvPr>
            <p:ph type="title"/>
            <p:custDataLst>
              <p:tags r:id="rId3"/>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B8A6D74-9EB0-4A85-AD9A-C0607E660128}" type="datetime1">
              <a:rPr lang="zh-CN" altLang="en-US" smtClean="0"/>
              <a:t>2022/11/21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0F7D9B-3538-4FA8-B192-7122E27BF22C}" type="datetime1">
              <a:rPr lang="zh-CN" altLang="en-US" smtClean="0"/>
              <a:t>2022/11/21</a:t>
            </a:fld>
            <a:endParaRPr lang="zh-CN" altLang="en-US"/>
          </a:p>
        </p:txBody>
      </p:sp>
      <p:sp>
        <p:nvSpPr>
          <p:cNvPr id="5" name="页脚占位符 4"/>
          <p:cNvSpPr>
            <a:spLocks noGrp="1"/>
          </p:cNvSpPr>
          <p:nvPr>
            <p:ph type="ftr" sz="quarter" idx="11"/>
          </p:nvPr>
        </p:nvSpPr>
        <p:spPr/>
        <p:txBody>
          <a:bodyPr/>
          <a:lstStyle/>
          <a:p>
            <a:r>
              <a:rPr lang="zh-CN" altLang="en-US"/>
              <a:t>澳大利亚梅特罗矿业和象森铝业</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241073B6-88CE-4D35-B9E7-C250D79D47C9}" type="datetime1">
              <a:rPr lang="zh-CN" altLang="en-US" smtClean="0"/>
              <a:t>2022/11/21</a:t>
            </a:fld>
            <a:endParaRPr lang="zh-CN" altLang="en-US"/>
          </a:p>
        </p:txBody>
      </p:sp>
      <p:sp>
        <p:nvSpPr>
          <p:cNvPr id="3" name="页脚占位符 2"/>
          <p:cNvSpPr>
            <a:spLocks noGrp="1"/>
          </p:cNvSpPr>
          <p:nvPr>
            <p:ph type="ftr" sz="quarter" idx="11"/>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4" name="灯片编号占位符 3"/>
          <p:cNvSpPr>
            <a:spLocks noGrp="1"/>
          </p:cNvSpPr>
          <p:nvPr>
            <p:ph type="sldNum" sz="quarter" idx="12"/>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3"/>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4679194" y="714381"/>
            <a:ext cx="3962432" cy="4041680"/>
          </a:xfrm>
        </p:spPr>
        <p:txBody>
          <a:bodyPr vert="horz" wrap="square"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6BBC0C93-9547-479E-90FD-3758830C17FB}" type="datetime1">
              <a:rPr lang="zh-CN" altLang="en-US" smtClean="0"/>
              <a:t>2022/11/21</a:t>
            </a:fld>
            <a:endParaRPr lang="zh-CN" altLang="en-US" dirty="0"/>
          </a:p>
        </p:txBody>
      </p:sp>
      <p:sp>
        <p:nvSpPr>
          <p:cNvPr id="6" name="页脚占位符 5"/>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7" name="灯片编号占位符 6"/>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竖排标题 1"/>
          <p:cNvSpPr>
            <a:spLocks noGrp="1"/>
          </p:cNvSpPr>
          <p:nvPr>
            <p:ph type="title" orient="vert"/>
            <p:custDataLst>
              <p:tags r:id="rId3"/>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29C77078-5672-4A8D-8ED3-68083A2EDBED}" type="datetime1">
              <a:rPr lang="zh-CN" altLang="en-US" smtClean="0"/>
              <a:t>2022/11/21</a:t>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3" name="日期占位符 2"/>
          <p:cNvSpPr>
            <a:spLocks noGrp="1"/>
          </p:cNvSpPr>
          <p:nvPr>
            <p:ph type="dt" sz="half" idx="10"/>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0C14E1CA-991D-4A14-A89F-BE38EBF76879}" type="datetime1">
              <a:rPr lang="zh-CN" altLang="en-US" smtClean="0"/>
              <a:t>2022/11/21</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5" name="灯片编号占位符 4"/>
          <p:cNvSpPr>
            <a:spLocks noGrp="1"/>
          </p:cNvSpPr>
          <p:nvPr>
            <p:ph type="sldNum" sz="quarter" idx="12"/>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2" r:link="rId13">
            <a:extLst>
              <a:ext uri="{28A0092B-C50C-407E-A947-70E740481C1C}">
                <a14:useLocalDpi xmlns:a14="http://schemas.microsoft.com/office/drawing/2010/main" val="0"/>
              </a:ext>
            </a:extLst>
          </a:blip>
          <a:stretch>
            <a:fillRect/>
          </a:stretch>
        </p:blipFill>
        <p:spPr>
          <a:xfrm>
            <a:off x="219056" y="227857"/>
            <a:ext cx="8705888" cy="4687786"/>
          </a:xfrm>
          <a:prstGeom prst="rect">
            <a:avLst/>
          </a:prstGeom>
        </p:spPr>
      </p:pic>
      <p:sp>
        <p:nvSpPr>
          <p:cNvPr id="8" name="矩形 7"/>
          <p:cNvSpPr/>
          <p:nvPr userDrawn="1">
            <p:custDataLst>
              <p:tags r:id="rId2"/>
            </p:custDataLst>
          </p:nvPr>
        </p:nvSpPr>
        <p:spPr>
          <a:xfrm>
            <a:off x="219056" y="227857"/>
            <a:ext cx="8705888" cy="4687787"/>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7" name="图片 6"/>
          <p:cNvPicPr/>
          <p:nvPr userDrawn="1">
            <p:custDataLst>
              <p:tags r:id="rId3"/>
            </p:custDataLst>
          </p:nvPr>
        </p:nvPicPr>
        <p:blipFill>
          <a:blip r:embed="rId14" r:link="rId15"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4"/>
            </p:custDataLst>
          </p:nvPr>
        </p:nvPicPr>
        <p:blipFill>
          <a:blip r:embed="rId16" r:link="rId17" cstate="print">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5D16B939-5BB1-4149-90B7-003BBD8C4E51}" type="datetime1">
              <a:rPr lang="zh-CN" altLang="en-US" smtClean="0"/>
              <a:t>2022/11/21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cxnSp>
        <p:nvCxnSpPr>
          <p:cNvPr id="11" name="直接连接符 10"/>
          <p:cNvCxnSpPr/>
          <p:nvPr userDrawn="1">
            <p:custDataLst>
              <p:tags r:id="rId8"/>
            </p:custDataLst>
          </p:nvPr>
        </p:nvCxnSpPr>
        <p:spPr>
          <a:xfrm>
            <a:off x="4207193" y="2947511"/>
            <a:ext cx="72913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占位符 9"/>
          <p:cNvSpPr>
            <a:spLocks noGrp="1"/>
          </p:cNvSpPr>
          <p:nvPr>
            <p:ph type="body" idx="14" hasCustomPrompt="1"/>
            <p:custDataLst>
              <p:tags r:id="rId9"/>
            </p:custDataLst>
          </p:nvPr>
        </p:nvSpPr>
        <p:spPr>
          <a:xfrm>
            <a:off x="2559844" y="3099911"/>
            <a:ext cx="4024789" cy="342424"/>
          </a:xfrm>
        </p:spPr>
        <p:txBody>
          <a:bodyPr vert="horz" wrap="square" lIns="90170" tIns="0" rIns="90170" bIns="46990" anchor="t" anchorCtr="0">
            <a:normAutofit/>
          </a:bodyPr>
          <a:lstStyle>
            <a:lvl1pPr marL="0" marR="0" indent="0" algn="ctr" rtl="0" eaLnBrk="1" fontAlgn="auto">
              <a:lnSpc>
                <a:spcPct val="100000"/>
              </a:lnSpc>
              <a:spcBef>
                <a:spcPts val="0"/>
              </a:spcBef>
              <a:spcAft>
                <a:spcPts val="0"/>
              </a:spcAft>
              <a:buClrTx/>
              <a:buSzPts val="2000"/>
              <a:buFont typeface="Arial" panose="020B0604020202020204" pitchFamily="34" charset="0"/>
              <a:buNone/>
              <a:defRPr sz="1125" b="0" spc="200">
                <a:solidFill>
                  <a:schemeClr val="bg1"/>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10"/>
            </p:custDataLst>
          </p:nvPr>
        </p:nvSpPr>
        <p:spPr>
          <a:xfrm>
            <a:off x="2559606" y="1748790"/>
            <a:ext cx="4024313" cy="1049179"/>
          </a:xfrm>
        </p:spPr>
        <p:txBody>
          <a:bodyPr vert="horz" wrap="square" lIns="90170" tIns="46990" rIns="90170" bIns="0" anchor="b"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45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3"/>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36CE7011-8BE8-4084-B8C9-3754953887BC}" type="datetime1">
              <a:rPr lang="zh-CN" altLang="en-US" smtClean="0"/>
              <a:t>2022/11/21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19056" y="227857"/>
            <a:ext cx="8705888" cy="4687787"/>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hasCustomPrompt="1"/>
            <p:custDataLst>
              <p:tags r:id="rId4"/>
            </p:custDataLst>
          </p:nvPr>
        </p:nvSpPr>
        <p:spPr>
          <a:xfrm>
            <a:off x="961200" y="936900"/>
            <a:ext cx="7219800" cy="542700"/>
          </a:xfrm>
        </p:spPr>
        <p:txBody>
          <a:bodyPr wrap="square" anchor="ctr">
            <a:normAutofit/>
          </a:bodyPr>
          <a:lstStyle>
            <a:lvl1pP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E2E0587-9F57-4170-8B5A-CC257FFC5BBB}" type="datetime1">
              <a:rPr lang="zh-CN" altLang="en-US" smtClean="0"/>
              <a:t>2022/11/21</a:t>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3618452"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533435"/>
          </a:xfrm>
          <a:prstGeom prst="rect">
            <a:avLst/>
          </a:prstGeom>
        </p:spPr>
      </p:pic>
      <p:sp>
        <p:nvSpPr>
          <p:cNvPr id="2" name="标题 1"/>
          <p:cNvSpPr>
            <a:spLocks noGrp="1"/>
          </p:cNvSpPr>
          <p:nvPr>
            <p:ph type="title" hasCustomPrompt="1"/>
            <p:custDataLst>
              <p:tags r:id="rId3"/>
            </p:custDataLst>
          </p:nvPr>
        </p:nvSpPr>
        <p:spPr>
          <a:xfrm>
            <a:off x="437400" y="577800"/>
            <a:ext cx="2970000" cy="661500"/>
          </a:xfrm>
        </p:spPr>
        <p:txBody>
          <a:bodyPr wrap="square" anchor="ctr" anchorCtr="0">
            <a:normAutofit/>
          </a:bodyPr>
          <a:lstStyle>
            <a:lvl1pPr>
              <a:defRPr sz="2025"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53C6C95-F0E0-4343-A722-4F91280B4162}" type="datetime1">
              <a:rPr lang="zh-CN" altLang="en-US" smtClean="0"/>
              <a:t>2022/11/21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9144000" cy="199825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4"/>
            </p:custDataLst>
          </p:nvPr>
        </p:nvSpPr>
        <p:spPr>
          <a:xfrm>
            <a:off x="459000" y="585900"/>
            <a:ext cx="8232300" cy="469800"/>
          </a:xfrm>
        </p:spPr>
        <p:txBody>
          <a:bodyPr wrap="square" anchor="ctr">
            <a:normAutofit/>
          </a:bodyPr>
          <a:lstStyle>
            <a:lvl1pPr algn="ctr">
              <a:defRPr sz="2025"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D186C1E0-0200-4CA7-9FC3-217FF8FBC9A2}" type="datetime1">
              <a:rPr lang="zh-CN" altLang="en-US" smtClean="0"/>
              <a:t>2022/11/21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3771728"/>
            <a:ext cx="9144000" cy="137177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custDataLst>
              <p:tags r:id="rId4"/>
            </p:custDataLst>
          </p:nvPr>
        </p:nvSpPr>
        <p:spPr>
          <a:xfrm>
            <a:off x="453600" y="502200"/>
            <a:ext cx="8232300" cy="423900"/>
          </a:xfrm>
        </p:spPr>
        <p:txBody>
          <a:bodyPr wrap="square" anchor="ctr" anchorCtr="0">
            <a:normAutofit/>
          </a:bodyPr>
          <a:lstStyle>
            <a:lvl1pPr algn="ct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DFD9B88C-ED31-48DD-B33B-496CAB229A44}" type="datetime1">
              <a:rPr lang="zh-CN" altLang="en-US" smtClean="0"/>
              <a:t>2022/11/21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6B43DE7-D058-4243-B965-AFA2A88CA702}" type="datetime1">
              <a:rPr lang="zh-CN" altLang="en-US" smtClean="0"/>
              <a:t>2022/11/21</a:t>
            </a:fld>
            <a:endParaRPr lang="zh-CN" altLang="en-US"/>
          </a:p>
        </p:txBody>
      </p:sp>
      <p:sp>
        <p:nvSpPr>
          <p:cNvPr id="5" name="页脚占位符 4"/>
          <p:cNvSpPr>
            <a:spLocks noGrp="1"/>
          </p:cNvSpPr>
          <p:nvPr>
            <p:ph type="ftr" sz="quarter" idx="11"/>
          </p:nvPr>
        </p:nvSpPr>
        <p:spPr/>
        <p:txBody>
          <a:bodyPr/>
          <a:lstStyle/>
          <a:p>
            <a:r>
              <a:rPr lang="zh-CN" altLang="en-US"/>
              <a:t>澳大利亚梅特罗矿业和象森铝业</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9144000" cy="685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4610065"/>
            <a:ext cx="540068" cy="533435"/>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4603433"/>
            <a:ext cx="540068" cy="540068"/>
          </a:xfrm>
          <a:prstGeom prst="rect">
            <a:avLst/>
          </a:prstGeom>
        </p:spPr>
      </p:pic>
      <p:sp>
        <p:nvSpPr>
          <p:cNvPr id="2" name="标题 1"/>
          <p:cNvSpPr>
            <a:spLocks noGrp="1"/>
          </p:cNvSpPr>
          <p:nvPr>
            <p:ph type="title"/>
            <p:custDataLst>
              <p:tags r:id="rId4"/>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07E416A5-D892-4503-AB4B-F04FB4DB05D4}" type="datetime1">
              <a:rPr lang="zh-CN" altLang="en-US" smtClean="0"/>
              <a:t>2022/11/21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715268"/>
            <a:ext cx="9144000"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endParaRPr>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7928848" y="3943271"/>
            <a:ext cx="1215152" cy="1200229"/>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3928348"/>
            <a:ext cx="1215152" cy="1215152"/>
          </a:xfrm>
          <a:prstGeom prst="rect">
            <a:avLst/>
          </a:prstGeom>
        </p:spPr>
      </p:pic>
      <p:sp>
        <p:nvSpPr>
          <p:cNvPr id="2" name="标题 1"/>
          <p:cNvSpPr>
            <a:spLocks noGrp="1"/>
          </p:cNvSpPr>
          <p:nvPr>
            <p:ph type="title" hasCustomPrompt="1"/>
            <p:custDataLst>
              <p:tags r:id="rId4"/>
            </p:custDataLst>
          </p:nvPr>
        </p:nvSpPr>
        <p:spPr>
          <a:xfrm>
            <a:off x="1142100" y="1004400"/>
            <a:ext cx="6858000" cy="1790100"/>
          </a:xfrm>
        </p:spPr>
        <p:txBody>
          <a:bodyPr wrap="square" anchor="b">
            <a:normAutofit/>
          </a:bodyPr>
          <a:lstStyle>
            <a:lvl1pPr algn="ctr">
              <a:defRPr sz="337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634A09AB-52BC-4F70-B2F4-407200B96E60}" type="datetime1">
              <a:rPr lang="zh-CN" altLang="en-US" smtClean="0"/>
              <a:t>2022/11/21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0" i="0">
                <a:solidFill>
                  <a:srgbClr val="F16221"/>
                </a:solidFill>
                <a:latin typeface="Century Gothic" panose="020B0502020202020204"/>
                <a:cs typeface="Century Gothic" panose="020B0502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zh-CN" altLang="en-US"/>
              <a:t>澳大利亚梅特罗矿业和象森铝业</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F313DA4-D802-49C3-ACBA-AE05180CCFA8}" type="datetime1">
              <a:rPr lang="zh-CN" altLang="en-US" smtClean="0"/>
              <a:t>2022/11/21</a:t>
            </a:fld>
            <a:endParaRPr lang="en-US"/>
          </a:p>
        </p:txBody>
      </p:sp>
      <p:sp>
        <p:nvSpPr>
          <p:cNvPr id="5" name="Holder 5"/>
          <p:cNvSpPr>
            <a:spLocks noGrp="1"/>
          </p:cNvSpPr>
          <p:nvPr>
            <p:ph type="sldNum" sz="quarter" idx="7"/>
          </p:nvPr>
        </p:nvSpPr>
        <p:spPr/>
        <p:txBody>
          <a:bodyPr lIns="0" tIns="0" rIns="0" bIns="0"/>
          <a:lstStyle>
            <a:lvl1pPr>
              <a:defRPr sz="900" b="0" i="0">
                <a:solidFill>
                  <a:schemeClr val="bg1"/>
                </a:solidFill>
                <a:latin typeface="Century Gothic" panose="020B0502020202020204"/>
                <a:cs typeface="Century Gothic" panose="020B0502020202020204"/>
              </a:defRPr>
            </a:lvl1pPr>
          </a:lstStyle>
          <a:p>
            <a:pPr marL="25400">
              <a:lnSpc>
                <a:spcPct val="100000"/>
              </a:lnSpc>
              <a:spcBef>
                <a:spcPts val="105"/>
              </a:spcBef>
            </a:pPr>
            <a:fld id="{81D60167-4931-47E6-BA6A-407CBD079E47}" type="slidenum">
              <a:rPr dirty="0"/>
              <a:t>‹#›</a:t>
            </a:fld>
            <a:r>
              <a:rPr dirty="0"/>
              <a:t> </a:t>
            </a:r>
            <a:r>
              <a:rPr dirty="0">
                <a:solidFill>
                  <a:srgbClr val="F16321"/>
                </a:solidFill>
              </a:rPr>
              <a:t>| </a:t>
            </a:r>
            <a:r>
              <a:rPr spc="-20" dirty="0"/>
              <a:t>ASX </a:t>
            </a:r>
            <a:r>
              <a:rPr dirty="0"/>
              <a:t>: MMI </a:t>
            </a:r>
            <a:r>
              <a:rPr dirty="0">
                <a:solidFill>
                  <a:srgbClr val="F16321"/>
                </a:solidFill>
              </a:rPr>
              <a:t>| </a:t>
            </a:r>
            <a:r>
              <a:rPr dirty="0"/>
              <a:t>February</a:t>
            </a:r>
            <a:r>
              <a:rPr spc="-45" dirty="0"/>
              <a:t> </a:t>
            </a:r>
            <a:r>
              <a:rPr spc="5" dirty="0"/>
              <a:t>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A811A25-9531-4283-94B8-234D252B6BE6}" type="datetime1">
              <a:rPr lang="zh-CN" altLang="en-US" smtClean="0"/>
              <a:t>2022/11/21</a:t>
            </a:fld>
            <a:endParaRPr lang="zh-CN" altLang="en-US"/>
          </a:p>
        </p:txBody>
      </p:sp>
      <p:sp>
        <p:nvSpPr>
          <p:cNvPr id="6" name="页脚占位符 5"/>
          <p:cNvSpPr>
            <a:spLocks noGrp="1"/>
          </p:cNvSpPr>
          <p:nvPr>
            <p:ph type="ftr" sz="quarter" idx="11"/>
          </p:nvPr>
        </p:nvSpPr>
        <p:spPr/>
        <p:txBody>
          <a:bodyPr/>
          <a:lstStyle/>
          <a:p>
            <a:r>
              <a:rPr lang="zh-CN" altLang="en-US"/>
              <a:t>澳大利亚梅特罗矿业和象森铝业</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18622F-3EB1-450F-8817-925D686EEFE5}" type="datetime1">
              <a:rPr lang="zh-CN" altLang="en-US" smtClean="0"/>
              <a:t>2022/11/21</a:t>
            </a:fld>
            <a:endParaRPr lang="zh-CN" altLang="en-US"/>
          </a:p>
        </p:txBody>
      </p:sp>
      <p:sp>
        <p:nvSpPr>
          <p:cNvPr id="8" name="页脚占位符 7"/>
          <p:cNvSpPr>
            <a:spLocks noGrp="1"/>
          </p:cNvSpPr>
          <p:nvPr>
            <p:ph type="ftr" sz="quarter" idx="11"/>
          </p:nvPr>
        </p:nvSpPr>
        <p:spPr/>
        <p:txBody>
          <a:bodyPr/>
          <a:lstStyle/>
          <a:p>
            <a:r>
              <a:rPr lang="zh-CN" altLang="en-US"/>
              <a:t>澳大利亚梅特罗矿业和象森铝业</a:t>
            </a:r>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B77DF3-11E7-487E-A2FD-2192187F1374}" type="datetime1">
              <a:rPr lang="zh-CN" altLang="en-US" smtClean="0"/>
              <a:t>2022/11/21</a:t>
            </a:fld>
            <a:endParaRPr lang="zh-CN" altLang="en-US"/>
          </a:p>
        </p:txBody>
      </p:sp>
      <p:sp>
        <p:nvSpPr>
          <p:cNvPr id="4" name="页脚占位符 3"/>
          <p:cNvSpPr>
            <a:spLocks noGrp="1"/>
          </p:cNvSpPr>
          <p:nvPr>
            <p:ph type="ftr" sz="quarter" idx="11"/>
          </p:nvPr>
        </p:nvSpPr>
        <p:spPr/>
        <p:txBody>
          <a:bodyPr/>
          <a:lstStyle/>
          <a:p>
            <a:r>
              <a:rPr lang="zh-CN" altLang="en-US"/>
              <a:t>澳大利亚梅特罗矿业和象森铝业</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BC22E0-783E-492F-AF99-45CA4AB2C137}" type="datetime1">
              <a:rPr lang="zh-CN" altLang="en-US" smtClean="0"/>
              <a:t>2022/11/21</a:t>
            </a:fld>
            <a:endParaRPr lang="zh-CN" altLang="en-US"/>
          </a:p>
        </p:txBody>
      </p:sp>
      <p:sp>
        <p:nvSpPr>
          <p:cNvPr id="3" name="页脚占位符 2"/>
          <p:cNvSpPr>
            <a:spLocks noGrp="1"/>
          </p:cNvSpPr>
          <p:nvPr>
            <p:ph type="ftr" sz="quarter" idx="11"/>
          </p:nvPr>
        </p:nvSpPr>
        <p:spPr/>
        <p:txBody>
          <a:bodyPr/>
          <a:lstStyle/>
          <a:p>
            <a:r>
              <a:rPr lang="zh-CN" altLang="en-US"/>
              <a:t>澳大利亚梅特罗矿业和象森铝业</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171953-CF64-448F-89F4-FE23254E939B}" type="datetime1">
              <a:rPr lang="zh-CN" altLang="en-US" smtClean="0"/>
              <a:t>2022/11/21</a:t>
            </a:fld>
            <a:endParaRPr lang="zh-CN" altLang="en-US"/>
          </a:p>
        </p:txBody>
      </p:sp>
      <p:sp>
        <p:nvSpPr>
          <p:cNvPr id="6" name="页脚占位符 5"/>
          <p:cNvSpPr>
            <a:spLocks noGrp="1"/>
          </p:cNvSpPr>
          <p:nvPr>
            <p:ph type="ftr" sz="quarter" idx="11"/>
          </p:nvPr>
        </p:nvSpPr>
        <p:spPr/>
        <p:txBody>
          <a:bodyPr/>
          <a:lstStyle/>
          <a:p>
            <a:r>
              <a:rPr lang="zh-CN" altLang="en-US"/>
              <a:t>澳大利亚梅特罗矿业和象森铝业</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746349-7231-463A-995B-5709E14B0031}" type="datetime1">
              <a:rPr lang="zh-CN" altLang="en-US" smtClean="0"/>
              <a:t>2022/11/21</a:t>
            </a:fld>
            <a:endParaRPr lang="zh-CN" altLang="en-US"/>
          </a:p>
        </p:txBody>
      </p:sp>
      <p:sp>
        <p:nvSpPr>
          <p:cNvPr id="6" name="页脚占位符 5"/>
          <p:cNvSpPr>
            <a:spLocks noGrp="1"/>
          </p:cNvSpPr>
          <p:nvPr>
            <p:ph type="ftr" sz="quarter" idx="11"/>
          </p:nvPr>
        </p:nvSpPr>
        <p:spPr/>
        <p:txBody>
          <a:bodyPr/>
          <a:lstStyle/>
          <a:p>
            <a:r>
              <a:rPr lang="zh-CN" altLang="en-US"/>
              <a:t>澳大利亚梅特罗矿业和象森铝业</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ags" Target="../tags/tag7.xml"/><Relationship Id="rId3" Type="http://schemas.openxmlformats.org/officeDocument/2006/relationships/slideLayout" Target="../slideLayouts/slideLayout16.xml"/><Relationship Id="rId21" Type="http://schemas.openxmlformats.org/officeDocument/2006/relationships/tags" Target="../tags/tag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ags" Target="../tags/tag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ags" Target="../tags/tag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ags" Target="../tags/tag4.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0E6216-2C95-4C4A-95DE-C64FBC4F9B4A}" type="datetime1">
              <a:rPr lang="zh-CN" altLang="en-US" smtClean="0"/>
              <a:t>2022/11/21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澳大利亚梅特罗矿业和象森铝业</a:t>
            </a: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charset="-122"/>
              </a:defRPr>
            </a:lvl1pPr>
          </a:lstStyle>
          <a:p>
            <a:fld id="{B25938E5-E042-466F-B8FD-9F6753373FD2}" type="datetime1">
              <a:rPr lang="zh-CN" altLang="en-US" smtClean="0"/>
              <a:t>2022/11/21</a:t>
            </a:fld>
            <a:endParaRPr lang="zh-CN" altLang="en-US"/>
          </a:p>
        </p:txBody>
      </p:sp>
      <p:sp>
        <p:nvSpPr>
          <p:cNvPr id="5" name="页脚占位符 4"/>
          <p:cNvSpPr>
            <a:spLocks noGrp="1"/>
          </p:cNvSpPr>
          <p:nvPr>
            <p:ph type="ftr" sz="quarter" idx="3"/>
            <p:custDataLst>
              <p:tags r:id="rId24"/>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charset="-122"/>
              </a:defRPr>
            </a:lvl1pPr>
          </a:lstStyle>
          <a:p>
            <a:r>
              <a:rPr lang="zh-CN" altLang="en-US"/>
              <a:t>澳大利亚梅特罗矿业和象森铝业</a:t>
            </a:r>
            <a:endParaRPr lang="zh-CN" altLang="en-US" dirty="0"/>
          </a:p>
        </p:txBody>
      </p:sp>
      <p:sp>
        <p:nvSpPr>
          <p:cNvPr id="6" name="灯片编号占位符 5"/>
          <p:cNvSpPr>
            <a:spLocks noGrp="1"/>
          </p:cNvSpPr>
          <p:nvPr>
            <p:ph type="sldNum" sz="quarter" idx="4"/>
            <p:custDataLst>
              <p:tags r:id="rId25"/>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9.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0.jpeg"/><Relationship Id="rId3" Type="http://schemas.openxmlformats.org/officeDocument/2006/relationships/tags" Target="../tags/tag199.xml"/><Relationship Id="rId7" Type="http://schemas.openxmlformats.org/officeDocument/2006/relationships/notesSlide" Target="../notesSlides/notesSlide12.xml"/><Relationship Id="rId12" Type="http://schemas.openxmlformats.org/officeDocument/2006/relationships/image" Target="../media/image29.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0.xml"/><Relationship Id="rId11" Type="http://schemas.openxmlformats.org/officeDocument/2006/relationships/image" Target="file:///C:\Users\D69LXP2\Desktop\400px_tools/pic_temp/1_pic_quater_right_up.png" TargetMode="External"/><Relationship Id="rId5" Type="http://schemas.openxmlformats.org/officeDocument/2006/relationships/tags" Target="../tags/tag201.xml"/><Relationship Id="rId10" Type="http://schemas.openxmlformats.org/officeDocument/2006/relationships/image" Target="../media/image4.png"/><Relationship Id="rId4" Type="http://schemas.openxmlformats.org/officeDocument/2006/relationships/tags" Target="../tags/tag200.xml"/><Relationship Id="rId9" Type="http://schemas.openxmlformats.org/officeDocument/2006/relationships/image" Target="file:///C:\Users\D69LXP2\Desktop\400px_tools/pic_temp/0_pic_quater_left_up.png" TargetMode="External"/><Relationship Id="rId1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image" Target="file:///C:\Users\D69LXP2\Desktop\400px_tools/pic_temp/0_pic_quater_left_up.png" TargetMode="External"/><Relationship Id="rId13" Type="http://schemas.openxmlformats.org/officeDocument/2006/relationships/image" Target="../media/image32.png"/><Relationship Id="rId3" Type="http://schemas.openxmlformats.org/officeDocument/2006/relationships/tags" Target="../tags/tag204.xml"/><Relationship Id="rId7" Type="http://schemas.openxmlformats.org/officeDocument/2006/relationships/image" Target="../media/image3.png"/><Relationship Id="rId12" Type="http://schemas.openxmlformats.org/officeDocument/2006/relationships/image" Target="../media/image31.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notesSlide" Target="../notesSlides/notesSlide13.xml"/><Relationship Id="rId11" Type="http://schemas.openxmlformats.org/officeDocument/2006/relationships/image" Target="../media/image9.jpeg"/><Relationship Id="rId5" Type="http://schemas.openxmlformats.org/officeDocument/2006/relationships/slideLayout" Target="../slideLayouts/slideLayout20.xml"/><Relationship Id="rId15" Type="http://schemas.openxmlformats.org/officeDocument/2006/relationships/image" Target="../media/image34.png"/><Relationship Id="rId10" Type="http://schemas.openxmlformats.org/officeDocument/2006/relationships/image" Target="file:///C:\Users\D69LXP2\Desktop\400px_tools/pic_temp/1_pic_quater_right_up.png" TargetMode="External"/><Relationship Id="rId4" Type="http://schemas.openxmlformats.org/officeDocument/2006/relationships/tags" Target="../tags/tag205.xml"/><Relationship Id="rId9" Type="http://schemas.openxmlformats.org/officeDocument/2006/relationships/image" Target="../media/image4.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image" Target="../media/image9.jpeg"/><Relationship Id="rId2" Type="http://schemas.openxmlformats.org/officeDocument/2006/relationships/tags" Target="../tags/tag152.xml"/><Relationship Id="rId16" Type="http://schemas.openxmlformats.org/officeDocument/2006/relationships/notesSlide" Target="../notesSlides/notesSlide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slideLayout" Target="../slideLayouts/slideLayout19.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s/_rels/slide20.xml.rels><?xml version="1.0" encoding="UTF-8" standalone="yes"?>
<Relationships xmlns="http://schemas.openxmlformats.org/package/2006/relationships"><Relationship Id="rId8" Type="http://schemas.openxmlformats.org/officeDocument/2006/relationships/image" Target="file:///C:\Users\D69LXP2\Desktop\400px_tools/pic_temp/0_pic_quater_left_up.png" TargetMode="External"/><Relationship Id="rId3" Type="http://schemas.openxmlformats.org/officeDocument/2006/relationships/tags" Target="../tags/tag208.xml"/><Relationship Id="rId7" Type="http://schemas.openxmlformats.org/officeDocument/2006/relationships/image" Target="../media/image3.png"/><Relationship Id="rId12" Type="http://schemas.openxmlformats.org/officeDocument/2006/relationships/image" Target="../media/image35.jpe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14.xml"/><Relationship Id="rId11" Type="http://schemas.openxmlformats.org/officeDocument/2006/relationships/image" Target="../media/image9.jpeg"/><Relationship Id="rId5" Type="http://schemas.openxmlformats.org/officeDocument/2006/relationships/slideLayout" Target="../slideLayouts/slideLayout20.xml"/><Relationship Id="rId10" Type="http://schemas.openxmlformats.org/officeDocument/2006/relationships/image" Target="file:///C:\Users\D69LXP2\Desktop\400px_tools/pic_temp/1_pic_quater_right_up.png" TargetMode="External"/><Relationship Id="rId4" Type="http://schemas.openxmlformats.org/officeDocument/2006/relationships/tags" Target="../tags/tag209.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2.xml"/><Relationship Id="rId7" Type="http://schemas.openxmlformats.org/officeDocument/2006/relationships/image" Target="file:///C:\Users\D69LXP2\Desktop\400px_tools/pic_temp/0_pic_quater_left_up.png" TargetMode="Externa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3.png"/><Relationship Id="rId11" Type="http://schemas.openxmlformats.org/officeDocument/2006/relationships/image" Target="../media/image36.jpeg"/><Relationship Id="rId5" Type="http://schemas.openxmlformats.org/officeDocument/2006/relationships/notesSlide" Target="../notesSlides/notesSlide15.xml"/><Relationship Id="rId10" Type="http://schemas.openxmlformats.org/officeDocument/2006/relationships/image" Target="../media/image9.jpeg"/><Relationship Id="rId4" Type="http://schemas.openxmlformats.org/officeDocument/2006/relationships/slideLayout" Target="../slideLayouts/slideLayout18.xml"/><Relationship Id="rId9" Type="http://schemas.openxmlformats.org/officeDocument/2006/relationships/image" Target="file:///C:\Users\D69LXP2\Desktop\400px_tools/pic_temp/1_pic_quater_right_up.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9.jpe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jpeg"/><Relationship Id="rId3" Type="http://schemas.openxmlformats.org/officeDocument/2006/relationships/tags" Target="../tags/tag167.xml"/><Relationship Id="rId7" Type="http://schemas.openxmlformats.org/officeDocument/2006/relationships/notesSlide" Target="../notesSlides/notesSlide3.xml"/><Relationship Id="rId12" Type="http://schemas.openxmlformats.org/officeDocument/2006/relationships/image" Target="../media/image10.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20.xml"/><Relationship Id="rId11" Type="http://schemas.openxmlformats.org/officeDocument/2006/relationships/image" Target="file:///C:\Users\D69LXP2\Desktop\400px_tools/pic_temp/1_pic_quater_right_up.png" TargetMode="External"/><Relationship Id="rId5" Type="http://schemas.openxmlformats.org/officeDocument/2006/relationships/tags" Target="../tags/tag169.xml"/><Relationship Id="rId10" Type="http://schemas.openxmlformats.org/officeDocument/2006/relationships/image" Target="../media/image4.png"/><Relationship Id="rId4" Type="http://schemas.openxmlformats.org/officeDocument/2006/relationships/tags" Target="../tags/tag168.xml"/><Relationship Id="rId9" Type="http://schemas.openxmlformats.org/officeDocument/2006/relationships/image" Target="file:///C:\Users\D69LXP2\Desktop\400px_tools/pic_temp/0_pic_quater_left_up.png"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file:///C:\Users\D69LXP2\Desktop\400px_tools/pic_temp/1_pic_quater_right_up.png" TargetMode="Externa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4.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file:///C:\Users\D69LXP2\Desktop\400px_tools/pic_temp/0_pic_quater_left_up.png" TargetMode="External"/><Relationship Id="rId5" Type="http://schemas.openxmlformats.org/officeDocument/2006/relationships/tags" Target="../tags/tag174.xml"/><Relationship Id="rId10" Type="http://schemas.openxmlformats.org/officeDocument/2006/relationships/image" Target="../media/image3.png"/><Relationship Id="rId4" Type="http://schemas.openxmlformats.org/officeDocument/2006/relationships/tags" Target="../tags/tag173.xml"/><Relationship Id="rId9" Type="http://schemas.openxmlformats.org/officeDocument/2006/relationships/notesSlide" Target="../notesSlides/notesSlide4.xm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file:///C:\Users\D69LXP2\Desktop\400px_tools/pic_temp/1_pic_quater_right_up.png" TargetMode="Externa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4.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file:///C:\Users\D69LXP2\Desktop\400px_tools/pic_temp/0_pic_quater_left_up.png" TargetMode="External"/><Relationship Id="rId5" Type="http://schemas.openxmlformats.org/officeDocument/2006/relationships/tags" Target="../tags/tag181.xml"/><Relationship Id="rId10" Type="http://schemas.openxmlformats.org/officeDocument/2006/relationships/image" Target="../media/image3.png"/><Relationship Id="rId4" Type="http://schemas.openxmlformats.org/officeDocument/2006/relationships/tags" Target="../tags/tag180.xml"/><Relationship Id="rId9" Type="http://schemas.openxmlformats.org/officeDocument/2006/relationships/notesSlide" Target="../notesSlides/notesSlide5.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file:///C:\Users\D69LXP2\Desktop\400px_tools/pic_temp/0_pic_quater_left_up.png" TargetMode="External"/><Relationship Id="rId13" Type="http://schemas.openxmlformats.org/officeDocument/2006/relationships/image" Target="../media/image9.jpeg"/><Relationship Id="rId3" Type="http://schemas.openxmlformats.org/officeDocument/2006/relationships/tags" Target="../tags/tag186.xml"/><Relationship Id="rId7" Type="http://schemas.openxmlformats.org/officeDocument/2006/relationships/image" Target="../media/image3.png"/><Relationship Id="rId12" Type="http://schemas.openxmlformats.org/officeDocument/2006/relationships/image" Target="../media/image12.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6.xml"/><Relationship Id="rId11" Type="http://schemas.openxmlformats.org/officeDocument/2006/relationships/image" Target="../media/image11.jpeg"/><Relationship Id="rId5" Type="http://schemas.openxmlformats.org/officeDocument/2006/relationships/slideLayout" Target="../slideLayouts/slideLayout20.xml"/><Relationship Id="rId10" Type="http://schemas.openxmlformats.org/officeDocument/2006/relationships/image" Target="file:///C:\Users\D69LXP2\Desktop\400px_tools/pic_temp/1_pic_quater_right_up.png" TargetMode="External"/><Relationship Id="rId4" Type="http://schemas.openxmlformats.org/officeDocument/2006/relationships/tags" Target="../tags/tag187.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file:///C:\Users\D69LXP2\Desktop\400px_tools/pic_temp/0_pic_quater_left_up.png" TargetMode="External"/><Relationship Id="rId3" Type="http://schemas.openxmlformats.org/officeDocument/2006/relationships/tags" Target="../tags/tag190.xml"/><Relationship Id="rId7" Type="http://schemas.openxmlformats.org/officeDocument/2006/relationships/image" Target="../media/image3.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7.xml"/><Relationship Id="rId11" Type="http://schemas.openxmlformats.org/officeDocument/2006/relationships/image" Target="../media/image9.jpeg"/><Relationship Id="rId5" Type="http://schemas.openxmlformats.org/officeDocument/2006/relationships/slideLayout" Target="../slideLayouts/slideLayout20.xml"/><Relationship Id="rId10" Type="http://schemas.openxmlformats.org/officeDocument/2006/relationships/image" Target="file:///C:\Users\D69LXP2\Desktop\400px_tools/pic_temp/1_pic_quater_right_up.png" TargetMode="External"/><Relationship Id="rId4" Type="http://schemas.openxmlformats.org/officeDocument/2006/relationships/tags" Target="../tags/tag191.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4.xml"/><Relationship Id="rId7" Type="http://schemas.openxmlformats.org/officeDocument/2006/relationships/notesSlide" Target="../notesSlides/notesSlide8.xml"/><Relationship Id="rId12" Type="http://schemas.openxmlformats.org/officeDocument/2006/relationships/image" Target="../media/image13.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0.xml"/><Relationship Id="rId11" Type="http://schemas.openxmlformats.org/officeDocument/2006/relationships/image" Target="file:///C:\Users\D69LXP2\Desktop\400px_tools/pic_temp/1_pic_quater_right_up.png" TargetMode="External"/><Relationship Id="rId5" Type="http://schemas.openxmlformats.org/officeDocument/2006/relationships/tags" Target="../tags/tag196.xml"/><Relationship Id="rId10" Type="http://schemas.openxmlformats.org/officeDocument/2006/relationships/image" Target="../media/image4.png"/><Relationship Id="rId4" Type="http://schemas.openxmlformats.org/officeDocument/2006/relationships/tags" Target="../tags/tag195.xml"/><Relationship Id="rId9" Type="http://schemas.openxmlformats.org/officeDocument/2006/relationships/image" Target="file:///C:\Users\D69LXP2\Desktop\400px_tools/pic_temp/0_pic_quater_left_up.p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idx="14"/>
            <p:custDataLst>
              <p:tags r:id="rId2"/>
            </p:custDataLst>
          </p:nvPr>
        </p:nvSpPr>
        <p:spPr>
          <a:xfrm>
            <a:off x="1701800" y="1347470"/>
            <a:ext cx="5821045" cy="1128395"/>
          </a:xfrm>
        </p:spPr>
        <p:txBody>
          <a:bodyPr>
            <a:normAutofit fontScale="90000"/>
          </a:bodyPr>
          <a:lstStyle/>
          <a:p>
            <a:r>
              <a:rPr lang="zh-CN" altLang="zh-CN" b="1" dirty="0">
                <a:solidFill>
                  <a:schemeClr val="bg2"/>
                </a:solidFill>
                <a:latin typeface="微软雅黑" panose="020B0503020204020204" charset="-122"/>
                <a:ea typeface="微软雅黑" panose="020B0503020204020204" charset="-122"/>
              </a:rPr>
              <a:t>澳大利亚梅特罗矿</a:t>
            </a:r>
            <a:br>
              <a:rPr lang="zh-CN" altLang="zh-CN" b="1" dirty="0">
                <a:solidFill>
                  <a:schemeClr val="bg2"/>
                </a:solidFill>
                <a:latin typeface="微软雅黑" panose="020B0503020204020204" charset="-122"/>
                <a:ea typeface="微软雅黑" panose="020B0503020204020204" charset="-122"/>
              </a:rPr>
            </a:br>
            <a:r>
              <a:rPr lang="zh-CN" altLang="zh-CN" b="1" dirty="0">
                <a:solidFill>
                  <a:schemeClr val="bg2"/>
                </a:solidFill>
                <a:latin typeface="微软雅黑" panose="020B0503020204020204" charset="-122"/>
                <a:ea typeface="微软雅黑" panose="020B0503020204020204" charset="-122"/>
              </a:rPr>
              <a:t>在中国氧化铝厂的应用</a:t>
            </a:r>
          </a:p>
        </p:txBody>
      </p:sp>
      <p:sp>
        <p:nvSpPr>
          <p:cNvPr id="2" name="文本框 1"/>
          <p:cNvSpPr txBox="1"/>
          <p:nvPr/>
        </p:nvSpPr>
        <p:spPr>
          <a:xfrm>
            <a:off x="2327275" y="3364230"/>
            <a:ext cx="4667885" cy="954107"/>
          </a:xfrm>
          <a:prstGeom prst="rect">
            <a:avLst/>
          </a:prstGeom>
          <a:noFill/>
        </p:spPr>
        <p:txBody>
          <a:bodyPr wrap="square" rtlCol="0">
            <a:spAutoFit/>
          </a:bodyPr>
          <a:lstStyle/>
          <a:p>
            <a:pPr algn="ctr"/>
            <a:r>
              <a:rPr lang="zh-CN" altLang="en-US" sz="2800" b="1" dirty="0">
                <a:solidFill>
                  <a:schemeClr val="accent1">
                    <a:lumMod val="20000"/>
                    <a:lumOff val="80000"/>
                  </a:schemeClr>
                </a:solidFill>
              </a:rPr>
              <a:t>象屿象森铝业刘丹副总经理</a:t>
            </a:r>
            <a:endParaRPr lang="en-US" altLang="zh-CN" sz="2800" b="1" dirty="0">
              <a:solidFill>
                <a:schemeClr val="accent1">
                  <a:lumMod val="20000"/>
                  <a:lumOff val="80000"/>
                </a:schemeClr>
              </a:solidFill>
            </a:endParaRPr>
          </a:p>
          <a:p>
            <a:pPr algn="ctr"/>
            <a:r>
              <a:rPr lang="en-US" altLang="zh-CN" sz="2800" b="1" dirty="0">
                <a:solidFill>
                  <a:schemeClr val="accent1">
                    <a:lumMod val="20000"/>
                    <a:lumOff val="80000"/>
                  </a:schemeClr>
                </a:solidFill>
              </a:rPr>
              <a:t>&amp; </a:t>
            </a:r>
            <a:r>
              <a:rPr lang="zh-CN" altLang="en-US" sz="2800" b="1" dirty="0">
                <a:solidFill>
                  <a:srgbClr val="FFC000"/>
                </a:solidFill>
              </a:rPr>
              <a:t>澳洲梅特罗</a:t>
            </a:r>
            <a:r>
              <a:rPr lang="en-US" altLang="zh-CN" sz="2800" b="1" dirty="0">
                <a:solidFill>
                  <a:srgbClr val="FFC000"/>
                </a:solidFill>
              </a:rPr>
              <a:t>MMI </a:t>
            </a:r>
            <a:r>
              <a:rPr lang="zh-CN" altLang="en-US" sz="2800" b="1" dirty="0">
                <a:solidFill>
                  <a:srgbClr val="FFC000"/>
                </a:solidFill>
              </a:rPr>
              <a:t>丁龍</a:t>
            </a:r>
            <a:r>
              <a:rPr lang="en-US" altLang="zh-CN" sz="2800" b="1" dirty="0">
                <a:solidFill>
                  <a:srgbClr val="FFC000"/>
                </a:solidFill>
              </a:rPr>
              <a:t> </a:t>
            </a:r>
            <a:endParaRPr lang="zh-CN" altLang="en-US" sz="2800" b="1" dirty="0">
              <a:solidFill>
                <a:srgbClr val="FFC000"/>
              </a:solidFill>
            </a:endParaRPr>
          </a:p>
        </p:txBody>
      </p:sp>
      <p:pic>
        <p:nvPicPr>
          <p:cNvPr id="4" name="object 13"/>
          <p:cNvPicPr/>
          <p:nvPr/>
        </p:nvPicPr>
        <p:blipFill>
          <a:blip r:embed="rId5" cstate="print"/>
          <a:stretch>
            <a:fillRect/>
          </a:stretch>
        </p:blipFill>
        <p:spPr>
          <a:xfrm>
            <a:off x="8189122" y="118870"/>
            <a:ext cx="866115" cy="868703"/>
          </a:xfrm>
          <a:prstGeom prst="rect">
            <a:avLst/>
          </a:prstGeom>
        </p:spPr>
      </p:pic>
      <p:sp>
        <p:nvSpPr>
          <p:cNvPr id="3" name="Date Placeholder 2"/>
          <p:cNvSpPr>
            <a:spLocks noGrp="1"/>
          </p:cNvSpPr>
          <p:nvPr>
            <p:ph type="dt" sz="half" idx="10"/>
          </p:nvPr>
        </p:nvSpPr>
        <p:spPr/>
        <p:txBody>
          <a:bodyPr/>
          <a:lstStyle/>
          <a:p>
            <a:fld id="{25063614-79BF-4080-9E40-F4ECF19B7B35}" type="datetime1">
              <a:rPr lang="zh-CN" altLang="en-US" smtClean="0"/>
              <a:t>2022/11/21</a:t>
            </a:fld>
            <a:endParaRPr lang="zh-CN" altLang="en-US"/>
          </a:p>
        </p:txBody>
      </p:sp>
      <p:sp>
        <p:nvSpPr>
          <p:cNvPr id="5" name="Footer Placeholder 4"/>
          <p:cNvSpPr>
            <a:spLocks noGrp="1"/>
          </p:cNvSpPr>
          <p:nvPr>
            <p:ph type="ftr" sz="quarter" idx="11"/>
          </p:nvPr>
        </p:nvSpPr>
        <p:spPr/>
        <p:txBody>
          <a:bodyPr/>
          <a:lstStyle/>
          <a:p>
            <a:r>
              <a:rPr lang="zh-CN" altLang="en-US"/>
              <a:t>澳大利亚梅特罗矿业和象森铝业</a:t>
            </a:r>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1</a:t>
            </a:fld>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 y="0"/>
            <a:ext cx="9143999" cy="3002280"/>
          </a:xfrm>
          <a:prstGeom prst="rect">
            <a:avLst/>
          </a:prstGeom>
          <a:blipFill>
            <a:blip r:embed="rId3" cstate="print"/>
            <a:stretch>
              <a:fillRect/>
            </a:stretch>
          </a:blipFill>
        </p:spPr>
        <p:txBody>
          <a:bodyPr wrap="square" lIns="0" tIns="0" rIns="0" bIns="0" rtlCol="0"/>
          <a:lstStyle/>
          <a:p>
            <a:endParaRPr sz="1000" dirty="0">
              <a:latin typeface="仿宋" panose="02010609060101010101" charset="-122"/>
              <a:ea typeface="仿宋" panose="02010609060101010101" charset="-122"/>
            </a:endParaRPr>
          </a:p>
        </p:txBody>
      </p:sp>
      <p:sp>
        <p:nvSpPr>
          <p:cNvPr id="3" name="object 3"/>
          <p:cNvSpPr txBox="1">
            <a:spLocks noGrp="1"/>
          </p:cNvSpPr>
          <p:nvPr>
            <p:ph type="title"/>
          </p:nvPr>
        </p:nvSpPr>
        <p:spPr>
          <a:xfrm>
            <a:off x="576023" y="326759"/>
            <a:ext cx="5341620" cy="475771"/>
          </a:xfrm>
          <a:prstGeom prst="rect">
            <a:avLst/>
          </a:prstGeom>
        </p:spPr>
        <p:txBody>
          <a:bodyPr vert="horz" wrap="square" lIns="0" tIns="13970" rIns="0" bIns="0" rtlCol="0" anchor="ctr">
            <a:spAutoFit/>
          </a:bodyPr>
          <a:lstStyle/>
          <a:p>
            <a:pPr marL="12700">
              <a:lnSpc>
                <a:spcPct val="100000"/>
              </a:lnSpc>
              <a:spcBef>
                <a:spcPts val="110"/>
              </a:spcBef>
            </a:pPr>
            <a:r>
              <a:rPr lang="zh-CN" altLang="en-US" sz="3000" b="1" spc="-4" dirty="0">
                <a:solidFill>
                  <a:schemeClr val="bg1"/>
                </a:solidFill>
                <a:latin typeface="微软雅黑" panose="020B0503020204020204" charset="-122"/>
                <a:ea typeface="微软雅黑" panose="020B0503020204020204" charset="-122"/>
              </a:rPr>
              <a:t>梅特罗的生产之路</a:t>
            </a:r>
          </a:p>
        </p:txBody>
      </p:sp>
      <p:sp>
        <p:nvSpPr>
          <p:cNvPr id="6" name="object 6"/>
          <p:cNvSpPr/>
          <p:nvPr/>
        </p:nvSpPr>
        <p:spPr>
          <a:xfrm>
            <a:off x="164593" y="3976590"/>
            <a:ext cx="8784335" cy="108203"/>
          </a:xfrm>
          <a:prstGeom prst="rect">
            <a:avLst/>
          </a:prstGeom>
          <a:blipFill>
            <a:blip r:embed="rId4"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7" name="object 7"/>
          <p:cNvSpPr/>
          <p:nvPr/>
        </p:nvSpPr>
        <p:spPr>
          <a:xfrm>
            <a:off x="165354" y="4010878"/>
            <a:ext cx="8729345" cy="0"/>
          </a:xfrm>
          <a:custGeom>
            <a:avLst/>
            <a:gdLst/>
            <a:ahLst/>
            <a:cxnLst/>
            <a:rect l="l" t="t" r="r" b="b"/>
            <a:pathLst>
              <a:path w="8729345">
                <a:moveTo>
                  <a:pt x="0" y="0"/>
                </a:moveTo>
                <a:lnTo>
                  <a:pt x="8729129"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8" name="object 8"/>
          <p:cNvSpPr/>
          <p:nvPr/>
        </p:nvSpPr>
        <p:spPr>
          <a:xfrm>
            <a:off x="420089" y="3627594"/>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9" name="object 9"/>
          <p:cNvSpPr/>
          <p:nvPr/>
        </p:nvSpPr>
        <p:spPr>
          <a:xfrm>
            <a:off x="501623" y="3687791"/>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10" name="object 10"/>
          <p:cNvSpPr/>
          <p:nvPr/>
        </p:nvSpPr>
        <p:spPr>
          <a:xfrm>
            <a:off x="463523" y="3649691"/>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11" name="object 11"/>
          <p:cNvSpPr txBox="1"/>
          <p:nvPr/>
        </p:nvSpPr>
        <p:spPr>
          <a:xfrm>
            <a:off x="106731" y="3311618"/>
            <a:ext cx="864869" cy="280782"/>
          </a:xfrm>
          <a:prstGeom prst="rect">
            <a:avLst/>
          </a:prstGeom>
        </p:spPr>
        <p:txBody>
          <a:bodyPr vert="horz" wrap="square" lIns="0" tIns="12700" rIns="0" bIns="0" rtlCol="0">
            <a:spAutoFit/>
          </a:bodyPr>
          <a:lstStyle/>
          <a:p>
            <a:pPr marL="12700" marR="5080">
              <a:lnSpc>
                <a:spcPct val="113000"/>
              </a:lnSpc>
              <a:spcBef>
                <a:spcPts val="100"/>
              </a:spcBef>
            </a:pPr>
            <a:r>
              <a:rPr sz="800" dirty="0">
                <a:latin typeface="微软雅黑" panose="020B0503020204020204" charset="-122"/>
                <a:ea typeface="微软雅黑" panose="020B0503020204020204" charset="-122"/>
                <a:cs typeface="仿宋" panose="02010609060101010101" charset="-122"/>
              </a:rPr>
              <a:t>2015年初获得了铝土矿山的控制权</a:t>
            </a:r>
          </a:p>
        </p:txBody>
      </p:sp>
      <p:sp>
        <p:nvSpPr>
          <p:cNvPr id="12" name="object 12"/>
          <p:cNvSpPr txBox="1"/>
          <p:nvPr/>
        </p:nvSpPr>
        <p:spPr>
          <a:xfrm>
            <a:off x="1006671" y="3248055"/>
            <a:ext cx="902687" cy="419923"/>
          </a:xfrm>
          <a:prstGeom prst="rect">
            <a:avLst/>
          </a:prstGeom>
        </p:spPr>
        <p:txBody>
          <a:bodyPr vert="horz" wrap="square" lIns="0" tIns="12700" rIns="0" bIns="0" rtlCol="0">
            <a:spAutoFit/>
          </a:bodyPr>
          <a:lstStyle/>
          <a:p>
            <a:pPr marL="12700" marR="5080">
              <a:lnSpc>
                <a:spcPct val="113000"/>
              </a:lnSpc>
              <a:spcBef>
                <a:spcPts val="100"/>
              </a:spcBef>
            </a:pPr>
            <a:r>
              <a:rPr sz="800" dirty="0">
                <a:latin typeface="微软雅黑" panose="020B0503020204020204" charset="-122"/>
                <a:ea typeface="微软雅黑" panose="020B0503020204020204" charset="-122"/>
                <a:cs typeface="仿宋" panose="02010609060101010101" charset="-122"/>
              </a:rPr>
              <a:t>2017年全部融资和建设– 资本支出3,700万澳元</a:t>
            </a:r>
          </a:p>
        </p:txBody>
      </p:sp>
      <p:sp>
        <p:nvSpPr>
          <p:cNvPr id="13" name="object 13"/>
          <p:cNvSpPr/>
          <p:nvPr/>
        </p:nvSpPr>
        <p:spPr>
          <a:xfrm>
            <a:off x="682564" y="3970493"/>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14" name="object 14"/>
          <p:cNvSpPr/>
          <p:nvPr/>
        </p:nvSpPr>
        <p:spPr>
          <a:xfrm>
            <a:off x="764098" y="4004783"/>
            <a:ext cx="0" cy="342900"/>
          </a:xfrm>
          <a:custGeom>
            <a:avLst/>
            <a:gdLst/>
            <a:ahLst/>
            <a:cxnLst/>
            <a:rect l="l" t="t" r="r" b="b"/>
            <a:pathLst>
              <a:path h="342900">
                <a:moveTo>
                  <a:pt x="0" y="342899"/>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15" name="object 15"/>
          <p:cNvSpPr/>
          <p:nvPr/>
        </p:nvSpPr>
        <p:spPr>
          <a:xfrm>
            <a:off x="725998" y="4309583"/>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16" name="object 16"/>
          <p:cNvSpPr txBox="1"/>
          <p:nvPr/>
        </p:nvSpPr>
        <p:spPr>
          <a:xfrm>
            <a:off x="331855" y="4407678"/>
            <a:ext cx="936104" cy="419923"/>
          </a:xfrm>
          <a:prstGeom prst="rect">
            <a:avLst/>
          </a:prstGeom>
        </p:spPr>
        <p:txBody>
          <a:bodyPr vert="horz" wrap="square" lIns="0" tIns="12700" rIns="0" bIns="0" rtlCol="0">
            <a:spAutoFit/>
          </a:bodyPr>
          <a:lstStyle/>
          <a:p>
            <a:pPr marL="12700" marR="5080">
              <a:lnSpc>
                <a:spcPct val="113000"/>
              </a:lnSpc>
              <a:spcBef>
                <a:spcPts val="100"/>
              </a:spcBef>
            </a:pPr>
            <a:r>
              <a:rPr lang="en-US" sz="800" dirty="0">
                <a:latin typeface="微软雅黑" panose="020B0503020204020204" charset="-122"/>
                <a:ea typeface="微软雅黑" panose="020B0503020204020204" charset="-122"/>
              </a:rPr>
              <a:t>2016</a:t>
            </a:r>
            <a:r>
              <a:rPr lang="zh-CN" altLang="en-US" sz="800" dirty="0">
                <a:latin typeface="微软雅黑" panose="020B0503020204020204" charset="-122"/>
                <a:ea typeface="微软雅黑" panose="020B0503020204020204" charset="-122"/>
              </a:rPr>
              <a:t>年</a:t>
            </a:r>
            <a:r>
              <a:rPr lang="en-US" altLang="zh-CN" sz="800" dirty="0">
                <a:latin typeface="微软雅黑" panose="020B0503020204020204" charset="-122"/>
                <a:ea typeface="微软雅黑" panose="020B0503020204020204" charset="-122"/>
              </a:rPr>
              <a:t>12</a:t>
            </a:r>
            <a:r>
              <a:rPr lang="zh-CN" altLang="en-US" sz="800" dirty="0">
                <a:latin typeface="微软雅黑" panose="020B0503020204020204" charset="-122"/>
                <a:ea typeface="微软雅黑" panose="020B0503020204020204" charset="-122"/>
              </a:rPr>
              <a:t>月，收购</a:t>
            </a:r>
            <a:r>
              <a:rPr lang="en-US" altLang="zh-CN" sz="800" dirty="0">
                <a:latin typeface="微软雅黑" panose="020B0503020204020204" charset="-122"/>
                <a:ea typeface="微软雅黑" panose="020B0503020204020204" charset="-122"/>
              </a:rPr>
              <a:t>Gulf Alumina</a:t>
            </a:r>
            <a:r>
              <a:rPr lang="zh-CN" altLang="en-US" sz="800" dirty="0">
                <a:latin typeface="微软雅黑" panose="020B0503020204020204" charset="-122"/>
                <a:ea typeface="微软雅黑" panose="020B0503020204020204" charset="-122"/>
              </a:rPr>
              <a:t>– 资源和储量翻了一番</a:t>
            </a:r>
          </a:p>
        </p:txBody>
      </p:sp>
      <p:sp>
        <p:nvSpPr>
          <p:cNvPr id="17" name="object 17"/>
          <p:cNvSpPr/>
          <p:nvPr/>
        </p:nvSpPr>
        <p:spPr>
          <a:xfrm>
            <a:off x="1197699" y="3627594"/>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18" name="object 18"/>
          <p:cNvSpPr/>
          <p:nvPr/>
        </p:nvSpPr>
        <p:spPr>
          <a:xfrm>
            <a:off x="1279232" y="3687791"/>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19" name="object 19"/>
          <p:cNvSpPr/>
          <p:nvPr/>
        </p:nvSpPr>
        <p:spPr>
          <a:xfrm>
            <a:off x="1241132" y="3649691"/>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20" name="object 20"/>
          <p:cNvSpPr txBox="1"/>
          <p:nvPr/>
        </p:nvSpPr>
        <p:spPr>
          <a:xfrm>
            <a:off x="2483768" y="4393405"/>
            <a:ext cx="720080" cy="259045"/>
          </a:xfrm>
          <a:prstGeom prst="rect">
            <a:avLst/>
          </a:prstGeom>
        </p:spPr>
        <p:txBody>
          <a:bodyPr vert="horz" wrap="square" lIns="0" tIns="12700" rIns="0" bIns="0" rtlCol="0">
            <a:spAutoFit/>
          </a:bodyPr>
          <a:lstStyle/>
          <a:p>
            <a:pPr marL="12700">
              <a:spcBef>
                <a:spcPts val="100"/>
              </a:spcBef>
            </a:pPr>
            <a:r>
              <a:rPr sz="800" dirty="0">
                <a:latin typeface="微软雅黑" panose="020B0503020204020204" charset="-122"/>
                <a:ea typeface="微软雅黑" panose="020B0503020204020204" charset="-122"/>
                <a:cs typeface="仿宋" panose="02010609060101010101" charset="-122"/>
              </a:rPr>
              <a:t>2019年7月–</a:t>
            </a:r>
            <a:r>
              <a:rPr sz="800" dirty="0">
                <a:latin typeface="微软雅黑" panose="020B0503020204020204" charset="-122"/>
                <a:ea typeface="微软雅黑" panose="020B0503020204020204" charset="-122"/>
                <a:cs typeface="仿宋" panose="02010609060101010101" charset="-122"/>
                <a:sym typeface="+mn-ea"/>
              </a:rPr>
              <a:t>已开采</a:t>
            </a:r>
            <a:r>
              <a:rPr sz="800" dirty="0">
                <a:latin typeface="微软雅黑" panose="020B0503020204020204" charset="-122"/>
                <a:ea typeface="微软雅黑" panose="020B0503020204020204" charset="-122"/>
                <a:cs typeface="仿宋" panose="02010609060101010101" charset="-122"/>
              </a:rPr>
              <a:t>3</a:t>
            </a:r>
            <a:r>
              <a:rPr lang="en-US" sz="800" dirty="0">
                <a:latin typeface="微软雅黑" panose="020B0503020204020204" charset="-122"/>
                <a:ea typeface="微软雅黑" panose="020B0503020204020204" charset="-122"/>
                <a:cs typeface="仿宋" panose="02010609060101010101" charset="-122"/>
              </a:rPr>
              <a:t>00</a:t>
            </a:r>
            <a:r>
              <a:rPr lang="zh-CN" altLang="en-US" sz="800" dirty="0">
                <a:latin typeface="微软雅黑" panose="020B0503020204020204" charset="-122"/>
                <a:ea typeface="微软雅黑" panose="020B0503020204020204" charset="-122"/>
                <a:cs typeface="仿宋" panose="02010609060101010101" charset="-122"/>
              </a:rPr>
              <a:t>万</a:t>
            </a:r>
            <a:r>
              <a:rPr sz="800" dirty="0">
                <a:latin typeface="微软雅黑" panose="020B0503020204020204" charset="-122"/>
                <a:ea typeface="微软雅黑" panose="020B0503020204020204" charset="-122"/>
                <a:cs typeface="仿宋" panose="02010609060101010101" charset="-122"/>
              </a:rPr>
              <a:t>吨</a:t>
            </a:r>
          </a:p>
        </p:txBody>
      </p:sp>
      <p:sp>
        <p:nvSpPr>
          <p:cNvPr id="21" name="object 21"/>
          <p:cNvSpPr/>
          <p:nvPr/>
        </p:nvSpPr>
        <p:spPr>
          <a:xfrm>
            <a:off x="1743338" y="3970493"/>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22" name="object 22"/>
          <p:cNvSpPr/>
          <p:nvPr/>
        </p:nvSpPr>
        <p:spPr>
          <a:xfrm>
            <a:off x="1824870" y="4004783"/>
            <a:ext cx="0" cy="342900"/>
          </a:xfrm>
          <a:custGeom>
            <a:avLst/>
            <a:gdLst/>
            <a:ahLst/>
            <a:cxnLst/>
            <a:rect l="l" t="t" r="r" b="b"/>
            <a:pathLst>
              <a:path h="342900">
                <a:moveTo>
                  <a:pt x="0" y="342899"/>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23" name="object 23"/>
          <p:cNvSpPr/>
          <p:nvPr/>
        </p:nvSpPr>
        <p:spPr>
          <a:xfrm>
            <a:off x="1786770" y="4309583"/>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24" name="object 24"/>
          <p:cNvSpPr/>
          <p:nvPr/>
        </p:nvSpPr>
        <p:spPr>
          <a:xfrm>
            <a:off x="2294485" y="3613497"/>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25" name="object 25"/>
          <p:cNvSpPr/>
          <p:nvPr/>
        </p:nvSpPr>
        <p:spPr>
          <a:xfrm>
            <a:off x="2363189" y="3687791"/>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26" name="object 26"/>
          <p:cNvSpPr/>
          <p:nvPr/>
        </p:nvSpPr>
        <p:spPr>
          <a:xfrm>
            <a:off x="2325089" y="3649691"/>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27" name="object 27"/>
          <p:cNvSpPr/>
          <p:nvPr/>
        </p:nvSpPr>
        <p:spPr>
          <a:xfrm>
            <a:off x="2747542" y="3970493"/>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28" name="object 28"/>
          <p:cNvSpPr/>
          <p:nvPr/>
        </p:nvSpPr>
        <p:spPr>
          <a:xfrm>
            <a:off x="2829075" y="4004783"/>
            <a:ext cx="0" cy="342900"/>
          </a:xfrm>
          <a:custGeom>
            <a:avLst/>
            <a:gdLst/>
            <a:ahLst/>
            <a:cxnLst/>
            <a:rect l="l" t="t" r="r" b="b"/>
            <a:pathLst>
              <a:path h="342900">
                <a:moveTo>
                  <a:pt x="0" y="342899"/>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29" name="object 29"/>
          <p:cNvSpPr/>
          <p:nvPr/>
        </p:nvSpPr>
        <p:spPr>
          <a:xfrm>
            <a:off x="2790975" y="4309583"/>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30" name="object 30"/>
          <p:cNvSpPr txBox="1"/>
          <p:nvPr/>
        </p:nvSpPr>
        <p:spPr>
          <a:xfrm>
            <a:off x="2051720" y="3350590"/>
            <a:ext cx="648072" cy="259045"/>
          </a:xfrm>
          <a:prstGeom prst="rect">
            <a:avLst/>
          </a:prstGeom>
        </p:spPr>
        <p:txBody>
          <a:bodyPr vert="horz" wrap="square" lIns="0" tIns="12700" rIns="0" bIns="0" rtlCol="0">
            <a:spAutoFit/>
          </a:bodyPr>
          <a:lstStyle/>
          <a:p>
            <a:pPr marL="12700">
              <a:spcBef>
                <a:spcPts val="100"/>
              </a:spcBef>
            </a:pPr>
            <a:r>
              <a:rPr sz="800" dirty="0">
                <a:latin typeface="微软雅黑" panose="020B0503020204020204" charset="-122"/>
                <a:ea typeface="微软雅黑" panose="020B0503020204020204" charset="-122"/>
                <a:cs typeface="仿宋" panose="02010609060101010101" charset="-122"/>
              </a:rPr>
              <a:t>2018年12月–</a:t>
            </a:r>
            <a:r>
              <a:rPr lang="zh-CN" altLang="en-US" sz="800" dirty="0">
                <a:latin typeface="微软雅黑" panose="020B0503020204020204" charset="-122"/>
                <a:ea typeface="微软雅黑" panose="020B0503020204020204" charset="-122"/>
                <a:cs typeface="仿宋" panose="02010609060101010101" charset="-122"/>
              </a:rPr>
              <a:t>增产</a:t>
            </a:r>
            <a:r>
              <a:rPr sz="800" dirty="0">
                <a:latin typeface="微软雅黑" panose="020B0503020204020204" charset="-122"/>
                <a:ea typeface="微软雅黑" panose="020B0503020204020204" charset="-122"/>
                <a:cs typeface="仿宋" panose="02010609060101010101" charset="-122"/>
              </a:rPr>
              <a:t>35</a:t>
            </a:r>
            <a:r>
              <a:rPr lang="en-US" sz="800" dirty="0">
                <a:latin typeface="微软雅黑" panose="020B0503020204020204" charset="-122"/>
                <a:ea typeface="微软雅黑" panose="020B0503020204020204" charset="-122"/>
                <a:cs typeface="仿宋" panose="02010609060101010101" charset="-122"/>
              </a:rPr>
              <a:t>0</a:t>
            </a:r>
            <a:r>
              <a:rPr lang="zh-CN" altLang="en-US" sz="800" dirty="0">
                <a:latin typeface="微软雅黑" panose="020B0503020204020204" charset="-122"/>
                <a:ea typeface="微软雅黑" panose="020B0503020204020204" charset="-122"/>
                <a:cs typeface="仿宋" panose="02010609060101010101" charset="-122"/>
              </a:rPr>
              <a:t>万</a:t>
            </a:r>
            <a:r>
              <a:rPr sz="800" dirty="0">
                <a:latin typeface="微软雅黑" panose="020B0503020204020204" charset="-122"/>
                <a:ea typeface="微软雅黑" panose="020B0503020204020204" charset="-122"/>
                <a:cs typeface="仿宋" panose="02010609060101010101" charset="-122"/>
              </a:rPr>
              <a:t>吨</a:t>
            </a:r>
          </a:p>
        </p:txBody>
      </p:sp>
      <p:sp>
        <p:nvSpPr>
          <p:cNvPr id="31" name="object 31"/>
          <p:cNvSpPr txBox="1"/>
          <p:nvPr/>
        </p:nvSpPr>
        <p:spPr>
          <a:xfrm>
            <a:off x="1547664" y="4435150"/>
            <a:ext cx="570696" cy="259045"/>
          </a:xfrm>
          <a:prstGeom prst="rect">
            <a:avLst/>
          </a:prstGeom>
        </p:spPr>
        <p:txBody>
          <a:bodyPr vert="horz" wrap="square" lIns="0" tIns="12700" rIns="0" bIns="0" rtlCol="0">
            <a:spAutoFit/>
          </a:bodyPr>
          <a:lstStyle/>
          <a:p>
            <a:pPr marL="12700">
              <a:spcBef>
                <a:spcPts val="100"/>
              </a:spcBef>
            </a:pPr>
            <a:r>
              <a:rPr sz="800" dirty="0">
                <a:latin typeface="微软雅黑" panose="020B0503020204020204" charset="-122"/>
                <a:ea typeface="微软雅黑" panose="020B0503020204020204" charset="-122"/>
                <a:cs typeface="仿宋" panose="02010609060101010101" charset="-122"/>
              </a:rPr>
              <a:t>2018年4月–首次生产</a:t>
            </a:r>
          </a:p>
        </p:txBody>
      </p:sp>
      <p:sp>
        <p:nvSpPr>
          <p:cNvPr id="32" name="object 32"/>
          <p:cNvSpPr/>
          <p:nvPr/>
        </p:nvSpPr>
        <p:spPr>
          <a:xfrm>
            <a:off x="3127199" y="3607781"/>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33" name="object 33"/>
          <p:cNvSpPr/>
          <p:nvPr/>
        </p:nvSpPr>
        <p:spPr>
          <a:xfrm>
            <a:off x="3208733" y="3667978"/>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34" name="object 34"/>
          <p:cNvSpPr/>
          <p:nvPr/>
        </p:nvSpPr>
        <p:spPr>
          <a:xfrm>
            <a:off x="3170633" y="3629878"/>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35" name="object 35"/>
          <p:cNvSpPr txBox="1"/>
          <p:nvPr/>
        </p:nvSpPr>
        <p:spPr>
          <a:xfrm>
            <a:off x="2843808" y="3337687"/>
            <a:ext cx="729848" cy="259045"/>
          </a:xfrm>
          <a:prstGeom prst="rect">
            <a:avLst/>
          </a:prstGeom>
        </p:spPr>
        <p:txBody>
          <a:bodyPr vert="horz" wrap="square" lIns="0" tIns="12700" rIns="0" bIns="0" rtlCol="0">
            <a:spAutoFit/>
          </a:bodyPr>
          <a:lstStyle/>
          <a:p>
            <a:pPr marL="12700">
              <a:spcBef>
                <a:spcPts val="100"/>
              </a:spcBef>
            </a:pPr>
            <a:r>
              <a:rPr sz="800" dirty="0">
                <a:latin typeface="微软雅黑" panose="020B0503020204020204" charset="-122"/>
                <a:ea typeface="微软雅黑" panose="020B0503020204020204" charset="-122"/>
                <a:cs typeface="仿宋" panose="02010609060101010101" charset="-122"/>
              </a:rPr>
              <a:t>2019年7月–储备金增加18.8％</a:t>
            </a:r>
          </a:p>
        </p:txBody>
      </p:sp>
      <p:sp>
        <p:nvSpPr>
          <p:cNvPr id="36" name="object 36"/>
          <p:cNvSpPr txBox="1"/>
          <p:nvPr/>
        </p:nvSpPr>
        <p:spPr>
          <a:xfrm>
            <a:off x="3347864" y="4406668"/>
            <a:ext cx="843156" cy="259045"/>
          </a:xfrm>
          <a:prstGeom prst="rect">
            <a:avLst/>
          </a:prstGeom>
        </p:spPr>
        <p:txBody>
          <a:bodyPr vert="horz" wrap="square" lIns="0" tIns="12700" rIns="0" bIns="0" rtlCol="0">
            <a:spAutoFit/>
          </a:bodyPr>
          <a:lstStyle/>
          <a:p>
            <a:pPr marL="12700" marR="5080">
              <a:spcBef>
                <a:spcPts val="100"/>
              </a:spcBef>
            </a:pPr>
            <a:r>
              <a:rPr sz="800" dirty="0">
                <a:latin typeface="微软雅黑" panose="020B0503020204020204" charset="-122"/>
                <a:ea typeface="微软雅黑" panose="020B0503020204020204" charset="-122"/>
                <a:cs typeface="仿宋" panose="02010609060101010101" charset="-122"/>
              </a:rPr>
              <a:t>2019年10月– </a:t>
            </a:r>
            <a:r>
              <a:rPr sz="800" dirty="0" err="1">
                <a:latin typeface="微软雅黑" panose="020B0503020204020204" charset="-122"/>
                <a:ea typeface="微软雅黑" panose="020B0503020204020204" charset="-122"/>
                <a:cs typeface="仿宋" panose="02010609060101010101" charset="-122"/>
              </a:rPr>
              <a:t>完成第二阶段</a:t>
            </a:r>
            <a:r>
              <a:rPr lang="en-US" sz="800" dirty="0" err="1">
                <a:latin typeface="微软雅黑" panose="020B0503020204020204" charset="-122"/>
                <a:ea typeface="微软雅黑" panose="020B0503020204020204" charset="-122"/>
                <a:cs typeface="仿宋" panose="02010609060101010101" charset="-122"/>
              </a:rPr>
              <a:t>B</a:t>
            </a:r>
            <a:r>
              <a:rPr sz="800" dirty="0" err="1">
                <a:latin typeface="微软雅黑" panose="020B0503020204020204" charset="-122"/>
                <a:ea typeface="微软雅黑" panose="020B0503020204020204" charset="-122"/>
                <a:cs typeface="仿宋" panose="02010609060101010101" charset="-122"/>
              </a:rPr>
              <a:t>FS</a:t>
            </a:r>
            <a:endParaRPr sz="800" dirty="0">
              <a:latin typeface="微软雅黑" panose="020B0503020204020204" charset="-122"/>
              <a:ea typeface="微软雅黑" panose="020B0503020204020204" charset="-122"/>
              <a:cs typeface="仿宋" panose="02010609060101010101" charset="-122"/>
            </a:endParaRPr>
          </a:p>
        </p:txBody>
      </p:sp>
      <p:sp>
        <p:nvSpPr>
          <p:cNvPr id="37" name="object 37"/>
          <p:cNvSpPr/>
          <p:nvPr/>
        </p:nvSpPr>
        <p:spPr>
          <a:xfrm>
            <a:off x="3674969" y="3979637"/>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38" name="object 38"/>
          <p:cNvSpPr/>
          <p:nvPr/>
        </p:nvSpPr>
        <p:spPr>
          <a:xfrm>
            <a:off x="3756502" y="4013927"/>
            <a:ext cx="0" cy="342900"/>
          </a:xfrm>
          <a:custGeom>
            <a:avLst/>
            <a:gdLst/>
            <a:ahLst/>
            <a:cxnLst/>
            <a:rect l="l" t="t" r="r" b="b"/>
            <a:pathLst>
              <a:path h="342900">
                <a:moveTo>
                  <a:pt x="0" y="342900"/>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39" name="object 39"/>
          <p:cNvSpPr/>
          <p:nvPr/>
        </p:nvSpPr>
        <p:spPr>
          <a:xfrm>
            <a:off x="3718402" y="4318727"/>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pic>
        <p:nvPicPr>
          <p:cNvPr id="46" name="object 13"/>
          <p:cNvPicPr/>
          <p:nvPr/>
        </p:nvPicPr>
        <p:blipFill>
          <a:blip r:embed="rId8" cstate="print"/>
          <a:stretch>
            <a:fillRect/>
          </a:stretch>
        </p:blipFill>
        <p:spPr>
          <a:xfrm>
            <a:off x="8566232" y="118871"/>
            <a:ext cx="489005" cy="501060"/>
          </a:xfrm>
          <a:prstGeom prst="rect">
            <a:avLst/>
          </a:prstGeom>
        </p:spPr>
      </p:pic>
      <p:sp>
        <p:nvSpPr>
          <p:cNvPr id="58" name="object 43"/>
          <p:cNvSpPr txBox="1"/>
          <p:nvPr/>
        </p:nvSpPr>
        <p:spPr>
          <a:xfrm>
            <a:off x="4572000" y="4433394"/>
            <a:ext cx="1077325" cy="259045"/>
          </a:xfrm>
          <a:prstGeom prst="rect">
            <a:avLst/>
          </a:prstGeom>
        </p:spPr>
        <p:txBody>
          <a:bodyPr vert="horz" wrap="square" lIns="0" tIns="12700" rIns="0" bIns="0" rtlCol="0">
            <a:spAutoFit/>
          </a:bodyPr>
          <a:lstStyle>
            <a:defPPr>
              <a:defRPr lang="en-US"/>
            </a:defPPr>
            <a:lvl1pPr marL="12700" marR="5080">
              <a:spcBef>
                <a:spcPts val="100"/>
              </a:spcBef>
              <a:defRPr sz="800" b="1">
                <a:solidFill>
                  <a:srgbClr val="F16321"/>
                </a:solidFill>
                <a:latin typeface="微软雅黑" panose="020B0503020204020204" charset="-122"/>
                <a:ea typeface="微软雅黑" panose="020B0503020204020204" charset="-122"/>
                <a:cs typeface="仿宋" panose="02010609060101010101" charset="-122"/>
              </a:defRPr>
            </a:lvl1pPr>
          </a:lstStyle>
          <a:p>
            <a:r>
              <a:rPr lang="en-US" altLang="zh-CN" b="0" dirty="0">
                <a:solidFill>
                  <a:schemeClr val="tx1"/>
                </a:solidFill>
              </a:rPr>
              <a:t>2021</a:t>
            </a:r>
            <a:r>
              <a:rPr lang="zh-CN" altLang="en-US" b="0" dirty="0">
                <a:solidFill>
                  <a:schemeClr val="tx1"/>
                </a:solidFill>
              </a:rPr>
              <a:t>年</a:t>
            </a:r>
            <a:r>
              <a:rPr lang="en-US" altLang="zh-CN" b="0" dirty="0">
                <a:solidFill>
                  <a:schemeClr val="tx1"/>
                </a:solidFill>
              </a:rPr>
              <a:t>-</a:t>
            </a:r>
            <a:r>
              <a:rPr lang="zh-CN" altLang="en-US" b="0" dirty="0">
                <a:solidFill>
                  <a:schemeClr val="tx1"/>
                </a:solidFill>
              </a:rPr>
              <a:t>新任</a:t>
            </a:r>
            <a:r>
              <a:rPr lang="en-US" altLang="zh-CN" b="0" dirty="0">
                <a:solidFill>
                  <a:schemeClr val="tx1"/>
                </a:solidFill>
              </a:rPr>
              <a:t>CEO</a:t>
            </a:r>
            <a:r>
              <a:rPr lang="zh-CN" altLang="en-US" b="0" dirty="0">
                <a:solidFill>
                  <a:schemeClr val="tx1"/>
                </a:solidFill>
              </a:rPr>
              <a:t>，</a:t>
            </a:r>
            <a:r>
              <a:rPr lang="en-US" altLang="zh-CN" b="0" dirty="0">
                <a:solidFill>
                  <a:schemeClr val="tx1"/>
                </a:solidFill>
              </a:rPr>
              <a:t>Simon Wensley</a:t>
            </a:r>
            <a:r>
              <a:rPr lang="zh-CN" altLang="en-US" b="0" dirty="0">
                <a:solidFill>
                  <a:schemeClr val="tx1"/>
                </a:solidFill>
              </a:rPr>
              <a:t>先生</a:t>
            </a:r>
            <a:endParaRPr b="0" dirty="0">
              <a:solidFill>
                <a:schemeClr val="tx1"/>
              </a:solidFill>
            </a:endParaRPr>
          </a:p>
        </p:txBody>
      </p:sp>
      <p:sp>
        <p:nvSpPr>
          <p:cNvPr id="59" name="object 43"/>
          <p:cNvSpPr txBox="1"/>
          <p:nvPr/>
        </p:nvSpPr>
        <p:spPr>
          <a:xfrm>
            <a:off x="5004048" y="3330448"/>
            <a:ext cx="979640" cy="259045"/>
          </a:xfrm>
          <a:prstGeom prst="rect">
            <a:avLst/>
          </a:prstGeom>
        </p:spPr>
        <p:txBody>
          <a:bodyPr vert="horz" wrap="square" lIns="0" tIns="12700" rIns="0" bIns="0" rtlCol="0">
            <a:spAutoFit/>
          </a:bodyPr>
          <a:lstStyle/>
          <a:p>
            <a:pPr marL="12700" marR="5080">
              <a:spcBef>
                <a:spcPts val="100"/>
              </a:spcBef>
            </a:pPr>
            <a:r>
              <a:rPr lang="en-US" altLang="zh-CN" sz="800" dirty="0">
                <a:latin typeface="微软雅黑" panose="020B0503020204020204" charset="-122"/>
                <a:ea typeface="微软雅黑" panose="020B0503020204020204" charset="-122"/>
              </a:rPr>
              <a:t>2021</a:t>
            </a:r>
            <a:r>
              <a:rPr lang="zh-CN" altLang="en-US" sz="800" dirty="0">
                <a:latin typeface="微软雅黑" panose="020B0503020204020204" charset="-122"/>
                <a:ea typeface="微软雅黑" panose="020B0503020204020204" charset="-122"/>
              </a:rPr>
              <a:t>年</a:t>
            </a:r>
            <a:r>
              <a:rPr lang="en-US" altLang="zh-CN" sz="800" dirty="0">
                <a:latin typeface="微软雅黑" panose="020B0503020204020204" charset="-122"/>
                <a:ea typeface="微软雅黑" panose="020B0503020204020204" charset="-122"/>
              </a:rPr>
              <a:t>6</a:t>
            </a:r>
            <a:r>
              <a:rPr lang="zh-CN" altLang="en-US" sz="800" dirty="0">
                <a:latin typeface="微软雅黑" panose="020B0503020204020204" charset="-122"/>
                <a:ea typeface="微软雅黑" panose="020B0503020204020204" charset="-122"/>
              </a:rPr>
              <a:t>月</a:t>
            </a:r>
            <a:r>
              <a:rPr lang="en-US" altLang="zh-CN" sz="800" dirty="0">
                <a:latin typeface="微软雅黑" panose="020B0503020204020204" charset="-122"/>
                <a:ea typeface="微软雅黑" panose="020B0503020204020204" charset="-122"/>
              </a:rPr>
              <a:t>-</a:t>
            </a:r>
            <a:r>
              <a:rPr lang="zh-CN" altLang="en-US" sz="800" dirty="0">
                <a:latin typeface="微软雅黑" panose="020B0503020204020204" charset="-122"/>
                <a:ea typeface="微软雅黑" panose="020B0503020204020204" charset="-122"/>
              </a:rPr>
              <a:t>完成了</a:t>
            </a:r>
            <a:r>
              <a:rPr lang="en-US" altLang="zh-CN" sz="800" dirty="0">
                <a:latin typeface="微软雅黑" panose="020B0503020204020204" charset="-122"/>
                <a:ea typeface="微软雅黑" panose="020B0503020204020204" charset="-122"/>
              </a:rPr>
              <a:t>2550</a:t>
            </a:r>
            <a:r>
              <a:rPr lang="zh-CN" altLang="en-US" sz="800" dirty="0">
                <a:latin typeface="微软雅黑" panose="020B0503020204020204" charset="-122"/>
                <a:ea typeface="微软雅黑" panose="020B0503020204020204" charset="-122"/>
              </a:rPr>
              <a:t>万美元的融资</a:t>
            </a:r>
            <a:endParaRPr sz="800" dirty="0">
              <a:latin typeface="微软雅黑" panose="020B0503020204020204" charset="-122"/>
              <a:ea typeface="微软雅黑" panose="020B0503020204020204" charset="-122"/>
            </a:endParaRPr>
          </a:p>
        </p:txBody>
      </p:sp>
      <p:sp>
        <p:nvSpPr>
          <p:cNvPr id="60" name="object 43"/>
          <p:cNvSpPr txBox="1"/>
          <p:nvPr/>
        </p:nvSpPr>
        <p:spPr>
          <a:xfrm>
            <a:off x="5652120" y="4418687"/>
            <a:ext cx="1077325" cy="259045"/>
          </a:xfrm>
          <a:prstGeom prst="rect">
            <a:avLst/>
          </a:prstGeom>
        </p:spPr>
        <p:txBody>
          <a:bodyPr vert="horz" wrap="square" lIns="0" tIns="12700" rIns="0" bIns="0" rtlCol="0">
            <a:spAutoFit/>
          </a:bodyPr>
          <a:lstStyle/>
          <a:p>
            <a:pPr marL="12700" marR="5080">
              <a:spcBef>
                <a:spcPts val="100"/>
              </a:spcBef>
            </a:pPr>
            <a:r>
              <a:rPr lang="en-US" altLang="zh-CN" sz="800" dirty="0">
                <a:latin typeface="微软雅黑" panose="020B0503020204020204" charset="-122"/>
                <a:ea typeface="微软雅黑" panose="020B0503020204020204" charset="-122"/>
              </a:rPr>
              <a:t>2021</a:t>
            </a:r>
            <a:r>
              <a:rPr lang="zh-CN" altLang="en-US" sz="800" dirty="0">
                <a:latin typeface="微软雅黑" panose="020B0503020204020204" charset="-122"/>
                <a:ea typeface="微软雅黑" panose="020B0503020204020204" charset="-122"/>
              </a:rPr>
              <a:t>年</a:t>
            </a:r>
            <a:r>
              <a:rPr lang="en-US" altLang="zh-CN" sz="800" dirty="0">
                <a:latin typeface="微软雅黑" panose="020B0503020204020204" charset="-122"/>
                <a:ea typeface="微软雅黑" panose="020B0503020204020204" charset="-122"/>
              </a:rPr>
              <a:t>4</a:t>
            </a:r>
            <a:r>
              <a:rPr lang="zh-CN" altLang="en-US" sz="800" dirty="0">
                <a:latin typeface="微软雅黑" panose="020B0503020204020204" charset="-122"/>
                <a:ea typeface="微软雅黑" panose="020B0503020204020204" charset="-122"/>
              </a:rPr>
              <a:t>季度</a:t>
            </a:r>
            <a:r>
              <a:rPr lang="en-US" altLang="zh-CN" sz="800" dirty="0">
                <a:latin typeface="微软雅黑" panose="020B0503020204020204" charset="-122"/>
                <a:ea typeface="微软雅黑" panose="020B0503020204020204" charset="-122"/>
              </a:rPr>
              <a:t>-</a:t>
            </a:r>
            <a:r>
              <a:rPr lang="zh-CN" altLang="en-US" sz="800" dirty="0">
                <a:latin typeface="微软雅黑" panose="020B0503020204020204" charset="-122"/>
                <a:ea typeface="微软雅黑" panose="020B0503020204020204" charset="-122"/>
              </a:rPr>
              <a:t>使用新的浮吊装载</a:t>
            </a:r>
            <a:r>
              <a:rPr lang="en-US" altLang="zh-CN" sz="800" dirty="0" err="1">
                <a:latin typeface="微软雅黑" panose="020B0503020204020204" charset="-122"/>
                <a:ea typeface="微软雅黑" panose="020B0503020204020204" charset="-122"/>
              </a:rPr>
              <a:t>Capesize</a:t>
            </a:r>
            <a:r>
              <a:rPr lang="zh-CN" altLang="en-US" sz="800" dirty="0">
                <a:latin typeface="微软雅黑" panose="020B0503020204020204" charset="-122"/>
                <a:ea typeface="微软雅黑" panose="020B0503020204020204" charset="-122"/>
              </a:rPr>
              <a:t>船舶</a:t>
            </a:r>
            <a:endParaRPr sz="800" dirty="0">
              <a:latin typeface="微软雅黑" panose="020B0503020204020204" charset="-122"/>
              <a:ea typeface="微软雅黑" panose="020B0503020204020204" charset="-122"/>
            </a:endParaRPr>
          </a:p>
        </p:txBody>
      </p:sp>
      <p:sp>
        <p:nvSpPr>
          <p:cNvPr id="61" name="object 40"/>
          <p:cNvSpPr/>
          <p:nvPr/>
        </p:nvSpPr>
        <p:spPr>
          <a:xfrm>
            <a:off x="4244911" y="3617687"/>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62" name="object 42"/>
          <p:cNvSpPr/>
          <p:nvPr/>
        </p:nvSpPr>
        <p:spPr>
          <a:xfrm>
            <a:off x="4288344" y="3639785"/>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63" name="object 41"/>
          <p:cNvSpPr/>
          <p:nvPr/>
        </p:nvSpPr>
        <p:spPr>
          <a:xfrm>
            <a:off x="4326444" y="3684361"/>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64" name="object 40"/>
          <p:cNvSpPr/>
          <p:nvPr/>
        </p:nvSpPr>
        <p:spPr>
          <a:xfrm>
            <a:off x="5374235" y="3608543"/>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65" name="object 42"/>
          <p:cNvSpPr/>
          <p:nvPr/>
        </p:nvSpPr>
        <p:spPr>
          <a:xfrm>
            <a:off x="5413377" y="3619970"/>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66" name="object 41"/>
          <p:cNvSpPr/>
          <p:nvPr/>
        </p:nvSpPr>
        <p:spPr>
          <a:xfrm>
            <a:off x="5449110" y="3668741"/>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67" name="object 37"/>
          <p:cNvSpPr/>
          <p:nvPr/>
        </p:nvSpPr>
        <p:spPr>
          <a:xfrm>
            <a:off x="4947596" y="3984209"/>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68" name="object 38"/>
          <p:cNvSpPr/>
          <p:nvPr/>
        </p:nvSpPr>
        <p:spPr>
          <a:xfrm>
            <a:off x="5029129" y="4018499"/>
            <a:ext cx="0" cy="342900"/>
          </a:xfrm>
          <a:custGeom>
            <a:avLst/>
            <a:gdLst/>
            <a:ahLst/>
            <a:cxnLst/>
            <a:rect l="l" t="t" r="r" b="b"/>
            <a:pathLst>
              <a:path h="342900">
                <a:moveTo>
                  <a:pt x="0" y="342900"/>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69" name="object 39"/>
          <p:cNvSpPr/>
          <p:nvPr/>
        </p:nvSpPr>
        <p:spPr>
          <a:xfrm>
            <a:off x="4991029" y="4323299"/>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70" name="object 37"/>
          <p:cNvSpPr/>
          <p:nvPr/>
        </p:nvSpPr>
        <p:spPr>
          <a:xfrm>
            <a:off x="6089887" y="3981923"/>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71" name="object 38"/>
          <p:cNvSpPr/>
          <p:nvPr/>
        </p:nvSpPr>
        <p:spPr>
          <a:xfrm>
            <a:off x="6171420" y="4016213"/>
            <a:ext cx="0" cy="342900"/>
          </a:xfrm>
          <a:custGeom>
            <a:avLst/>
            <a:gdLst/>
            <a:ahLst/>
            <a:cxnLst/>
            <a:rect l="l" t="t" r="r" b="b"/>
            <a:pathLst>
              <a:path h="342900">
                <a:moveTo>
                  <a:pt x="0" y="342900"/>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72" name="object 39"/>
          <p:cNvSpPr/>
          <p:nvPr/>
        </p:nvSpPr>
        <p:spPr>
          <a:xfrm>
            <a:off x="6133320" y="4321013"/>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56" name="object 36"/>
          <p:cNvSpPr txBox="1"/>
          <p:nvPr/>
        </p:nvSpPr>
        <p:spPr>
          <a:xfrm>
            <a:off x="3923927" y="3221848"/>
            <a:ext cx="817387" cy="382156"/>
          </a:xfrm>
          <a:prstGeom prst="rect">
            <a:avLst/>
          </a:prstGeom>
        </p:spPr>
        <p:txBody>
          <a:bodyPr vert="horz" wrap="square" lIns="0" tIns="12700" rIns="0" bIns="0" rtlCol="0">
            <a:spAutoFit/>
          </a:bodyPr>
          <a:lstStyle/>
          <a:p>
            <a:pPr marL="12700" marR="5080">
              <a:spcBef>
                <a:spcPts val="100"/>
              </a:spcBef>
            </a:pPr>
            <a:r>
              <a:rPr lang="en-US" altLang="zh-CN" sz="800" dirty="0">
                <a:latin typeface="微软雅黑" panose="020B0503020204020204" charset="-122"/>
                <a:ea typeface="微软雅黑" panose="020B0503020204020204" charset="-122"/>
                <a:cs typeface="仿宋" panose="02010609060101010101" charset="-122"/>
              </a:rPr>
              <a:t>2020</a:t>
            </a:r>
            <a:r>
              <a:rPr lang="zh-CN" altLang="en-US" sz="800" dirty="0">
                <a:latin typeface="微软雅黑" panose="020B0503020204020204" charset="-122"/>
                <a:ea typeface="微软雅黑" panose="020B0503020204020204" charset="-122"/>
                <a:cs typeface="仿宋" panose="02010609060101010101" charset="-122"/>
              </a:rPr>
              <a:t>年</a:t>
            </a:r>
            <a:r>
              <a:rPr lang="en-US" altLang="zh-CN" sz="800" dirty="0">
                <a:latin typeface="微软雅黑" panose="020B0503020204020204" charset="-122"/>
                <a:ea typeface="微软雅黑" panose="020B0503020204020204" charset="-122"/>
                <a:cs typeface="仿宋" panose="02010609060101010101" charset="-122"/>
              </a:rPr>
              <a:t> – </a:t>
            </a:r>
            <a:r>
              <a:rPr lang="zh-CN" altLang="en-US" sz="800" dirty="0">
                <a:latin typeface="微软雅黑" panose="020B0503020204020204" charset="-122"/>
                <a:ea typeface="微软雅黑" panose="020B0503020204020204" charset="-122"/>
                <a:cs typeface="仿宋" panose="02010609060101010101" charset="-122"/>
              </a:rPr>
              <a:t>铝土矿开采和运输总量为</a:t>
            </a:r>
            <a:r>
              <a:rPr lang="en-US" altLang="zh-CN" sz="800" dirty="0">
                <a:latin typeface="微软雅黑" panose="020B0503020204020204" charset="-122"/>
                <a:ea typeface="微软雅黑" panose="020B0503020204020204" charset="-122"/>
                <a:cs typeface="仿宋" panose="02010609060101010101" charset="-122"/>
              </a:rPr>
              <a:t>248.1</a:t>
            </a:r>
            <a:r>
              <a:rPr lang="zh-CN" altLang="en-US" sz="800" dirty="0">
                <a:latin typeface="微软雅黑" panose="020B0503020204020204" charset="-122"/>
                <a:ea typeface="微软雅黑" panose="020B0503020204020204" charset="-122"/>
                <a:cs typeface="仿宋" panose="02010609060101010101" charset="-122"/>
              </a:rPr>
              <a:t>万湿公吨</a:t>
            </a:r>
            <a:endParaRPr sz="800" dirty="0">
              <a:latin typeface="微软雅黑" panose="020B0503020204020204" charset="-122"/>
              <a:ea typeface="微软雅黑" panose="020B0503020204020204" charset="-122"/>
              <a:cs typeface="仿宋" panose="02010609060101010101" charset="-122"/>
            </a:endParaRPr>
          </a:p>
        </p:txBody>
      </p:sp>
      <p:sp>
        <p:nvSpPr>
          <p:cNvPr id="57" name="object 43"/>
          <p:cNvSpPr txBox="1"/>
          <p:nvPr/>
        </p:nvSpPr>
        <p:spPr>
          <a:xfrm>
            <a:off x="6804248" y="4433394"/>
            <a:ext cx="979640" cy="566822"/>
          </a:xfrm>
          <a:prstGeom prst="rect">
            <a:avLst/>
          </a:prstGeom>
        </p:spPr>
        <p:txBody>
          <a:bodyPr vert="horz" wrap="square" lIns="0" tIns="12700" rIns="0" bIns="0" rtlCol="0">
            <a:spAutoFit/>
          </a:bodyPr>
          <a:lstStyle/>
          <a:p>
            <a:pPr marL="12700" marR="5080">
              <a:spcBef>
                <a:spcPts val="100"/>
              </a:spcBef>
            </a:pPr>
            <a:r>
              <a:rPr lang="en-US" altLang="zh-CN" sz="900" b="1" dirty="0">
                <a:solidFill>
                  <a:srgbClr val="F36222"/>
                </a:solidFill>
                <a:latin typeface="微软雅黑" panose="020B0503020204020204" charset="-122"/>
                <a:ea typeface="微软雅黑" panose="020B0503020204020204" charset="-122"/>
              </a:rPr>
              <a:t>2022</a:t>
            </a:r>
            <a:r>
              <a:rPr lang="zh-CN" altLang="en-US" sz="900" b="1" dirty="0">
                <a:solidFill>
                  <a:srgbClr val="F36222"/>
                </a:solidFill>
                <a:latin typeface="微软雅黑" panose="020B0503020204020204" charset="-122"/>
                <a:ea typeface="微软雅黑" panose="020B0503020204020204" charset="-122"/>
              </a:rPr>
              <a:t>年</a:t>
            </a:r>
            <a:r>
              <a:rPr lang="en-US" altLang="zh-CN" sz="900" b="1" dirty="0">
                <a:solidFill>
                  <a:srgbClr val="F36222"/>
                </a:solidFill>
                <a:latin typeface="微软雅黑" panose="020B0503020204020204" charset="-122"/>
                <a:ea typeface="微软雅黑" panose="020B0503020204020204" charset="-122"/>
              </a:rPr>
              <a:t>6</a:t>
            </a:r>
            <a:r>
              <a:rPr lang="zh-CN" altLang="en-US" sz="900" b="1" dirty="0">
                <a:solidFill>
                  <a:srgbClr val="F36222"/>
                </a:solidFill>
                <a:latin typeface="微软雅黑" panose="020B0503020204020204" charset="-122"/>
                <a:ea typeface="微软雅黑" panose="020B0503020204020204" charset="-122"/>
              </a:rPr>
              <a:t>月，完成可行性研究，</a:t>
            </a:r>
            <a:r>
              <a:rPr lang="zh-CN" altLang="zh-CN" sz="900" b="1" dirty="0">
                <a:solidFill>
                  <a:srgbClr val="F36222"/>
                </a:solidFill>
                <a:latin typeface="微软雅黑" panose="020B0503020204020204" charset="-122"/>
                <a:ea typeface="微软雅黑" panose="020B0503020204020204" charset="-122"/>
              </a:rPr>
              <a:t>将</a:t>
            </a:r>
            <a:r>
              <a:rPr lang="zh-CN" altLang="en-US" sz="900" b="1" dirty="0">
                <a:solidFill>
                  <a:srgbClr val="F36222"/>
                </a:solidFill>
                <a:latin typeface="微软雅黑" panose="020B0503020204020204" charset="-122"/>
                <a:ea typeface="微软雅黑" panose="020B0503020204020204" charset="-122"/>
              </a:rPr>
              <a:t>于</a:t>
            </a:r>
            <a:r>
              <a:rPr lang="en-US" altLang="zh-CN" sz="900" b="1" dirty="0">
                <a:solidFill>
                  <a:srgbClr val="F36222"/>
                </a:solidFill>
                <a:latin typeface="微软雅黑" panose="020B0503020204020204" charset="-122"/>
                <a:ea typeface="微软雅黑" panose="020B0503020204020204" charset="-122"/>
              </a:rPr>
              <a:t>2023</a:t>
            </a:r>
            <a:r>
              <a:rPr lang="zh-CN" altLang="en-US" sz="900" b="1" dirty="0">
                <a:solidFill>
                  <a:srgbClr val="F36222"/>
                </a:solidFill>
                <a:latin typeface="微软雅黑" panose="020B0503020204020204" charset="-122"/>
                <a:ea typeface="微软雅黑" panose="020B0503020204020204" charset="-122"/>
              </a:rPr>
              <a:t>年将</a:t>
            </a:r>
            <a:r>
              <a:rPr lang="zh-CN" altLang="zh-CN" sz="900" b="1" dirty="0">
                <a:solidFill>
                  <a:srgbClr val="F36222"/>
                </a:solidFill>
                <a:latin typeface="微软雅黑" panose="020B0503020204020204" charset="-122"/>
                <a:ea typeface="微软雅黑" panose="020B0503020204020204" charset="-122"/>
              </a:rPr>
              <a:t>产能扩大至</a:t>
            </a:r>
            <a:r>
              <a:rPr lang="en-US" altLang="zh-CN" sz="900" b="1" dirty="0">
                <a:solidFill>
                  <a:srgbClr val="F36222"/>
                </a:solidFill>
                <a:latin typeface="微软雅黑" panose="020B0503020204020204" charset="-122"/>
                <a:ea typeface="微软雅黑" panose="020B0503020204020204" charset="-122"/>
              </a:rPr>
              <a:t>700</a:t>
            </a:r>
            <a:r>
              <a:rPr lang="zh-CN" altLang="zh-CN" sz="900" b="1" dirty="0">
                <a:solidFill>
                  <a:srgbClr val="F36222"/>
                </a:solidFill>
                <a:latin typeface="微软雅黑" panose="020B0503020204020204" charset="-122"/>
                <a:ea typeface="微软雅黑" panose="020B0503020204020204" charset="-122"/>
              </a:rPr>
              <a:t>万湿公吨</a:t>
            </a:r>
            <a:endParaRPr sz="900" b="1" dirty="0">
              <a:solidFill>
                <a:srgbClr val="F36222"/>
              </a:solidFill>
              <a:latin typeface="微软雅黑" panose="020B0503020204020204" charset="-122"/>
              <a:ea typeface="微软雅黑" panose="020B0503020204020204" charset="-122"/>
            </a:endParaRPr>
          </a:p>
        </p:txBody>
      </p:sp>
      <p:sp>
        <p:nvSpPr>
          <p:cNvPr id="73" name="object 40"/>
          <p:cNvSpPr/>
          <p:nvPr/>
        </p:nvSpPr>
        <p:spPr>
          <a:xfrm>
            <a:off x="6510368" y="3618022"/>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74" name="object 42"/>
          <p:cNvSpPr/>
          <p:nvPr/>
        </p:nvSpPr>
        <p:spPr>
          <a:xfrm>
            <a:off x="6553801" y="3637139"/>
            <a:ext cx="76200" cy="76200"/>
          </a:xfrm>
          <a:prstGeom prst="rect">
            <a:avLst/>
          </a:prstGeom>
          <a:blipFill>
            <a:blip r:embed="rId6" cstate="print"/>
            <a:stretch>
              <a:fillRect/>
            </a:stretch>
          </a:blipFill>
        </p:spPr>
        <p:txBody>
          <a:bodyPr wrap="square" lIns="0" tIns="0" rIns="0" bIns="0" rtlCol="0"/>
          <a:lstStyle/>
          <a:p>
            <a:endParaRPr sz="1000" dirty="0">
              <a:latin typeface="仿宋" panose="02010609060101010101" charset="-122"/>
              <a:ea typeface="仿宋" panose="02010609060101010101" charset="-122"/>
            </a:endParaRPr>
          </a:p>
        </p:txBody>
      </p:sp>
      <p:sp>
        <p:nvSpPr>
          <p:cNvPr id="75" name="object 41"/>
          <p:cNvSpPr/>
          <p:nvPr/>
        </p:nvSpPr>
        <p:spPr>
          <a:xfrm>
            <a:off x="6585243" y="3678220"/>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80" name="object 37"/>
          <p:cNvSpPr/>
          <p:nvPr/>
        </p:nvSpPr>
        <p:spPr>
          <a:xfrm>
            <a:off x="7166289" y="3997198"/>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81" name="object 38"/>
          <p:cNvSpPr/>
          <p:nvPr/>
        </p:nvSpPr>
        <p:spPr>
          <a:xfrm>
            <a:off x="7247822" y="4031488"/>
            <a:ext cx="0" cy="342900"/>
          </a:xfrm>
          <a:custGeom>
            <a:avLst/>
            <a:gdLst/>
            <a:ahLst/>
            <a:cxnLst/>
            <a:rect l="l" t="t" r="r" b="b"/>
            <a:pathLst>
              <a:path h="342900">
                <a:moveTo>
                  <a:pt x="0" y="342900"/>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82" name="object 39"/>
          <p:cNvSpPr/>
          <p:nvPr/>
        </p:nvSpPr>
        <p:spPr>
          <a:xfrm>
            <a:off x="7209722" y="4336288"/>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83" name="object 43"/>
          <p:cNvSpPr txBox="1"/>
          <p:nvPr/>
        </p:nvSpPr>
        <p:spPr>
          <a:xfrm>
            <a:off x="7485606" y="3147814"/>
            <a:ext cx="778472" cy="428322"/>
          </a:xfrm>
          <a:prstGeom prst="rect">
            <a:avLst/>
          </a:prstGeom>
        </p:spPr>
        <p:txBody>
          <a:bodyPr vert="horz" wrap="square" lIns="0" tIns="12700" rIns="0" bIns="0" rtlCol="0">
            <a:spAutoFit/>
          </a:bodyPr>
          <a:lstStyle/>
          <a:p>
            <a:pPr marL="12700" marR="5080">
              <a:spcBef>
                <a:spcPts val="100"/>
              </a:spcBef>
            </a:pPr>
            <a:r>
              <a:rPr lang="en-US" altLang="zh-CN" sz="900" b="1" dirty="0">
                <a:solidFill>
                  <a:srgbClr val="F36222"/>
                </a:solidFill>
                <a:latin typeface="微软雅黑" panose="020B0503020204020204" charset="-122"/>
                <a:ea typeface="微软雅黑" panose="020B0503020204020204" charset="-122"/>
              </a:rPr>
              <a:t>2023</a:t>
            </a:r>
            <a:r>
              <a:rPr lang="zh-CN" altLang="en-US" sz="900" b="1" dirty="0">
                <a:solidFill>
                  <a:srgbClr val="F36222"/>
                </a:solidFill>
                <a:latin typeface="微软雅黑" panose="020B0503020204020204" charset="-122"/>
                <a:ea typeface="微软雅黑" panose="020B0503020204020204" charset="-122"/>
              </a:rPr>
              <a:t>年，将购买第二艘浮吊，提高运营效率</a:t>
            </a:r>
            <a:endParaRPr sz="900" b="1" dirty="0">
              <a:solidFill>
                <a:srgbClr val="F36222"/>
              </a:solidFill>
              <a:latin typeface="微软雅黑" panose="020B0503020204020204" charset="-122"/>
              <a:ea typeface="微软雅黑" panose="020B0503020204020204" charset="-122"/>
            </a:endParaRPr>
          </a:p>
        </p:txBody>
      </p:sp>
      <p:sp>
        <p:nvSpPr>
          <p:cNvPr id="84" name="object 40"/>
          <p:cNvSpPr/>
          <p:nvPr/>
        </p:nvSpPr>
        <p:spPr>
          <a:xfrm>
            <a:off x="7793309" y="3619867"/>
            <a:ext cx="163067" cy="457199"/>
          </a:xfrm>
          <a:prstGeom prst="rect">
            <a:avLst/>
          </a:prstGeom>
          <a:blipFill>
            <a:blip r:embed="rId5"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85" name="object 42"/>
          <p:cNvSpPr/>
          <p:nvPr/>
        </p:nvSpPr>
        <p:spPr>
          <a:xfrm>
            <a:off x="7832451" y="3631294"/>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86" name="object 41"/>
          <p:cNvSpPr/>
          <p:nvPr/>
        </p:nvSpPr>
        <p:spPr>
          <a:xfrm>
            <a:off x="7868184" y="3680065"/>
            <a:ext cx="0" cy="323850"/>
          </a:xfrm>
          <a:custGeom>
            <a:avLst/>
            <a:gdLst/>
            <a:ahLst/>
            <a:cxnLst/>
            <a:rect l="l" t="t" r="r" b="b"/>
            <a:pathLst>
              <a:path h="323850">
                <a:moveTo>
                  <a:pt x="0" y="0"/>
                </a:moveTo>
                <a:lnTo>
                  <a:pt x="0" y="323405"/>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87" name="object 43"/>
          <p:cNvSpPr txBox="1"/>
          <p:nvPr/>
        </p:nvSpPr>
        <p:spPr>
          <a:xfrm>
            <a:off x="7931793" y="4427923"/>
            <a:ext cx="1176711" cy="566822"/>
          </a:xfrm>
          <a:prstGeom prst="rect">
            <a:avLst/>
          </a:prstGeom>
        </p:spPr>
        <p:txBody>
          <a:bodyPr vert="horz" wrap="square" lIns="0" tIns="12700" rIns="0" bIns="0" rtlCol="0">
            <a:spAutoFit/>
          </a:bodyPr>
          <a:lstStyle/>
          <a:p>
            <a:pPr marL="12700" marR="5080">
              <a:spcBef>
                <a:spcPts val="100"/>
              </a:spcBef>
            </a:pPr>
            <a:r>
              <a:rPr lang="zh-CN" altLang="zh-CN" sz="900" b="1" dirty="0">
                <a:solidFill>
                  <a:srgbClr val="F36222"/>
                </a:solidFill>
                <a:latin typeface="微软雅黑" panose="020B0503020204020204" charset="-122"/>
                <a:ea typeface="微软雅黑" panose="020B0503020204020204" charset="-122"/>
              </a:rPr>
              <a:t>已经获得了</a:t>
            </a:r>
            <a:r>
              <a:rPr lang="en-US" altLang="zh-CN" sz="900" b="1" dirty="0">
                <a:solidFill>
                  <a:srgbClr val="F36222"/>
                </a:solidFill>
                <a:latin typeface="微软雅黑" panose="020B0503020204020204" charset="-122"/>
                <a:ea typeface="微软雅黑" panose="020B0503020204020204" charset="-122"/>
              </a:rPr>
              <a:t>2023</a:t>
            </a:r>
            <a:r>
              <a:rPr lang="zh-CN" altLang="zh-CN" sz="900" b="1" dirty="0">
                <a:solidFill>
                  <a:srgbClr val="F36222"/>
                </a:solidFill>
                <a:latin typeface="微软雅黑" panose="020B0503020204020204" charset="-122"/>
                <a:ea typeface="微软雅黑" panose="020B0503020204020204" charset="-122"/>
              </a:rPr>
              <a:t>年</a:t>
            </a:r>
            <a:r>
              <a:rPr lang="en-US" altLang="zh-CN" sz="900" b="1" dirty="0">
                <a:solidFill>
                  <a:srgbClr val="F36222"/>
                </a:solidFill>
                <a:latin typeface="微软雅黑" panose="020B0503020204020204" charset="-122"/>
                <a:ea typeface="微软雅黑" panose="020B0503020204020204" charset="-122"/>
              </a:rPr>
              <a:t>500</a:t>
            </a:r>
            <a:r>
              <a:rPr lang="zh-CN" altLang="zh-CN" sz="900" b="1" dirty="0">
                <a:solidFill>
                  <a:srgbClr val="F36222"/>
                </a:solidFill>
                <a:latin typeface="微软雅黑" panose="020B0503020204020204" charset="-122"/>
                <a:ea typeface="微软雅黑" panose="020B0503020204020204" charset="-122"/>
              </a:rPr>
              <a:t>万湿公吨和</a:t>
            </a:r>
            <a:r>
              <a:rPr lang="en-US" altLang="zh-CN" sz="900" b="1" dirty="0">
                <a:solidFill>
                  <a:srgbClr val="F36222"/>
                </a:solidFill>
                <a:latin typeface="微软雅黑" panose="020B0503020204020204" charset="-122"/>
                <a:ea typeface="微软雅黑" panose="020B0503020204020204" charset="-122"/>
              </a:rPr>
              <a:t>2024</a:t>
            </a:r>
            <a:r>
              <a:rPr lang="zh-CN" altLang="zh-CN" sz="900" b="1" dirty="0">
                <a:solidFill>
                  <a:srgbClr val="F36222"/>
                </a:solidFill>
                <a:latin typeface="微软雅黑" panose="020B0503020204020204" charset="-122"/>
                <a:ea typeface="微软雅黑" panose="020B0503020204020204" charset="-122"/>
              </a:rPr>
              <a:t>年</a:t>
            </a:r>
            <a:r>
              <a:rPr lang="en-US" altLang="zh-CN" sz="900" b="1" dirty="0">
                <a:solidFill>
                  <a:srgbClr val="F36222"/>
                </a:solidFill>
                <a:latin typeface="微软雅黑" panose="020B0503020204020204" charset="-122"/>
                <a:ea typeface="微软雅黑" panose="020B0503020204020204" charset="-122"/>
              </a:rPr>
              <a:t>600</a:t>
            </a:r>
            <a:r>
              <a:rPr lang="zh-CN" altLang="zh-CN" sz="900" b="1" dirty="0">
                <a:solidFill>
                  <a:srgbClr val="F36222"/>
                </a:solidFill>
                <a:latin typeface="微软雅黑" panose="020B0503020204020204" charset="-122"/>
                <a:ea typeface="微软雅黑" panose="020B0503020204020204" charset="-122"/>
              </a:rPr>
              <a:t>万湿公吨的具有约束力的销售合同</a:t>
            </a:r>
            <a:endParaRPr sz="900" b="1" dirty="0">
              <a:solidFill>
                <a:srgbClr val="F36222"/>
              </a:solidFill>
              <a:latin typeface="微软雅黑" panose="020B0503020204020204" charset="-122"/>
              <a:ea typeface="微软雅黑" panose="020B0503020204020204" charset="-122"/>
            </a:endParaRPr>
          </a:p>
        </p:txBody>
      </p:sp>
      <p:sp>
        <p:nvSpPr>
          <p:cNvPr id="40" name="object 43"/>
          <p:cNvSpPr txBox="1"/>
          <p:nvPr/>
        </p:nvSpPr>
        <p:spPr>
          <a:xfrm>
            <a:off x="6246421" y="3191673"/>
            <a:ext cx="791716" cy="428322"/>
          </a:xfrm>
          <a:prstGeom prst="rect">
            <a:avLst/>
          </a:prstGeom>
        </p:spPr>
        <p:txBody>
          <a:bodyPr vert="horz" wrap="square" lIns="0" tIns="12700" rIns="0" bIns="0" rtlCol="0">
            <a:spAutoFit/>
          </a:bodyPr>
          <a:lstStyle/>
          <a:p>
            <a:pPr marL="12700" marR="5080">
              <a:spcBef>
                <a:spcPts val="100"/>
              </a:spcBef>
            </a:pPr>
            <a:r>
              <a:rPr lang="en-US" altLang="zh-CN" sz="900" b="1" dirty="0">
                <a:solidFill>
                  <a:srgbClr val="F36222"/>
                </a:solidFill>
                <a:latin typeface="微软雅黑" panose="020B0503020204020204" charset="-122"/>
                <a:ea typeface="微软雅黑" panose="020B0503020204020204" charset="-122"/>
              </a:rPr>
              <a:t>2022</a:t>
            </a:r>
            <a:r>
              <a:rPr lang="zh-CN" altLang="en-US" sz="900" b="1" dirty="0">
                <a:solidFill>
                  <a:srgbClr val="F36222"/>
                </a:solidFill>
                <a:latin typeface="微软雅黑" panose="020B0503020204020204" charset="-122"/>
                <a:ea typeface="微软雅黑" panose="020B0503020204020204" charset="-122"/>
              </a:rPr>
              <a:t>年，目前产能</a:t>
            </a:r>
            <a:r>
              <a:rPr lang="en-US" altLang="zh-CN" sz="900" b="1" dirty="0">
                <a:solidFill>
                  <a:srgbClr val="F36222"/>
                </a:solidFill>
                <a:latin typeface="微软雅黑" panose="020B0503020204020204" charset="-122"/>
                <a:ea typeface="微软雅黑" panose="020B0503020204020204" charset="-122"/>
              </a:rPr>
              <a:t>400</a:t>
            </a:r>
            <a:r>
              <a:rPr lang="zh-CN" altLang="en-US" sz="900" b="1" dirty="0">
                <a:solidFill>
                  <a:srgbClr val="F36222"/>
                </a:solidFill>
                <a:latin typeface="微软雅黑" panose="020B0503020204020204" charset="-122"/>
                <a:ea typeface="微软雅黑" panose="020B0503020204020204" charset="-122"/>
              </a:rPr>
              <a:t>万湿公吨</a:t>
            </a:r>
            <a:r>
              <a:rPr lang="en-US" altLang="zh-CN" sz="900" b="1" dirty="0">
                <a:solidFill>
                  <a:srgbClr val="F36222"/>
                </a:solidFill>
                <a:latin typeface="微软雅黑" panose="020B0503020204020204" charset="-122"/>
                <a:ea typeface="微软雅黑" panose="020B0503020204020204" charset="-122"/>
              </a:rPr>
              <a:t>/</a:t>
            </a:r>
            <a:r>
              <a:rPr lang="zh-CN" altLang="en-US" sz="900" b="1" dirty="0">
                <a:solidFill>
                  <a:srgbClr val="F36222"/>
                </a:solidFill>
                <a:latin typeface="微软雅黑" panose="020B0503020204020204" charset="-122"/>
                <a:ea typeface="微软雅黑" panose="020B0503020204020204" charset="-122"/>
              </a:rPr>
              <a:t>年</a:t>
            </a:r>
            <a:endParaRPr sz="900" b="1" dirty="0">
              <a:solidFill>
                <a:srgbClr val="F36222"/>
              </a:solidFill>
              <a:latin typeface="微软雅黑" panose="020B0503020204020204" charset="-122"/>
              <a:ea typeface="微软雅黑" panose="020B0503020204020204" charset="-122"/>
            </a:endParaRPr>
          </a:p>
        </p:txBody>
      </p:sp>
      <p:sp>
        <p:nvSpPr>
          <p:cNvPr id="41" name="object 37"/>
          <p:cNvSpPr/>
          <p:nvPr/>
        </p:nvSpPr>
        <p:spPr>
          <a:xfrm>
            <a:off x="8350423" y="3978389"/>
            <a:ext cx="163067" cy="478535"/>
          </a:xfrm>
          <a:prstGeom prst="rect">
            <a:avLst/>
          </a:prstGeom>
          <a:blipFill>
            <a:blip r:embed="rId7"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42" name="object 38"/>
          <p:cNvSpPr/>
          <p:nvPr/>
        </p:nvSpPr>
        <p:spPr>
          <a:xfrm>
            <a:off x="8431956" y="4012679"/>
            <a:ext cx="0" cy="342900"/>
          </a:xfrm>
          <a:custGeom>
            <a:avLst/>
            <a:gdLst/>
            <a:ahLst/>
            <a:cxnLst/>
            <a:rect l="l" t="t" r="r" b="b"/>
            <a:pathLst>
              <a:path h="342900">
                <a:moveTo>
                  <a:pt x="0" y="342900"/>
                </a:moveTo>
                <a:lnTo>
                  <a:pt x="0" y="0"/>
                </a:lnTo>
              </a:path>
            </a:pathLst>
          </a:custGeom>
          <a:ln w="22860">
            <a:solidFill>
              <a:srgbClr val="F16321"/>
            </a:solidFill>
          </a:ln>
        </p:spPr>
        <p:txBody>
          <a:bodyPr wrap="square" lIns="0" tIns="0" rIns="0" bIns="0" rtlCol="0"/>
          <a:lstStyle/>
          <a:p>
            <a:endParaRPr sz="1000">
              <a:latin typeface="仿宋" panose="02010609060101010101" charset="-122"/>
              <a:ea typeface="仿宋" panose="02010609060101010101" charset="-122"/>
            </a:endParaRPr>
          </a:p>
        </p:txBody>
      </p:sp>
      <p:sp>
        <p:nvSpPr>
          <p:cNvPr id="43" name="object 39"/>
          <p:cNvSpPr/>
          <p:nvPr/>
        </p:nvSpPr>
        <p:spPr>
          <a:xfrm>
            <a:off x="8393856" y="4317479"/>
            <a:ext cx="76200" cy="76200"/>
          </a:xfrm>
          <a:prstGeom prst="rect">
            <a:avLst/>
          </a:prstGeom>
          <a:blipFill>
            <a:blip r:embed="rId6" cstate="print"/>
            <a:stretch>
              <a:fillRect/>
            </a:stretch>
          </a:blipFill>
        </p:spPr>
        <p:txBody>
          <a:bodyPr wrap="square" lIns="0" tIns="0" rIns="0" bIns="0" rtlCol="0"/>
          <a:lstStyle/>
          <a:p>
            <a:endParaRPr sz="1000">
              <a:latin typeface="仿宋" panose="02010609060101010101" charset="-122"/>
              <a:ea typeface="仿宋" panose="02010609060101010101" charset="-122"/>
            </a:endParaRPr>
          </a:p>
        </p:txBody>
      </p:sp>
      <p:sp>
        <p:nvSpPr>
          <p:cNvPr id="4" name="Date Placeholder 3"/>
          <p:cNvSpPr>
            <a:spLocks noGrp="1"/>
          </p:cNvSpPr>
          <p:nvPr>
            <p:ph type="dt" sz="half" idx="10"/>
          </p:nvPr>
        </p:nvSpPr>
        <p:spPr/>
        <p:txBody>
          <a:bodyPr/>
          <a:lstStyle/>
          <a:p>
            <a:fld id="{0E7243CC-D12C-491C-9435-1190B8C63684}" type="datetime1">
              <a:rPr lang="zh-CN" altLang="en-US" smtClean="0"/>
              <a:t>2022/11/21</a:t>
            </a:fld>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10</a:t>
            </a:fld>
            <a:endParaRPr lang="zh-CN" altLang="en-US"/>
          </a:p>
        </p:txBody>
      </p:sp>
      <p:sp>
        <p:nvSpPr>
          <p:cNvPr id="44" name="Footer Placeholder 43"/>
          <p:cNvSpPr>
            <a:spLocks noGrp="1"/>
          </p:cNvSpPr>
          <p:nvPr>
            <p:ph type="ftr" sz="quarter" idx="11"/>
          </p:nvPr>
        </p:nvSpPr>
        <p:spPr/>
        <p:txBody>
          <a:bodyPr/>
          <a:lstStyle/>
          <a:p>
            <a:r>
              <a:rPr lang="zh-CN" altLang="en-US"/>
              <a:t>澳大利亚梅特罗矿业和象森铝业</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14235" y="4915653"/>
            <a:ext cx="2849880" cy="15113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Arial" panose="020B0604020202020204" pitchFamily="34" charset="0"/>
                <a:cs typeface="Arial" panose="020B0604020202020204" pitchFamily="34" charset="0"/>
              </a:rPr>
              <a:t>Rocktree</a:t>
            </a:r>
            <a:r>
              <a:rPr sz="900" b="1" dirty="0">
                <a:solidFill>
                  <a:srgbClr val="FFFFFF"/>
                </a:solidFill>
                <a:latin typeface="仿宋" panose="02010609060101010101" charset="-122"/>
                <a:ea typeface="仿宋" panose="02010609060101010101" charset="-122"/>
                <a:cs typeface="Century Gothic" panose="020B0502020202020204"/>
              </a:rPr>
              <a:t>浮动</a:t>
            </a:r>
            <a:r>
              <a:rPr lang="zh-CN" sz="900" b="1" dirty="0">
                <a:solidFill>
                  <a:srgbClr val="FFFFFF"/>
                </a:solidFill>
                <a:latin typeface="仿宋" panose="02010609060101010101" charset="-122"/>
                <a:ea typeface="仿宋" panose="02010609060101010101" charset="-122"/>
                <a:cs typeface="Century Gothic" panose="020B0502020202020204"/>
              </a:rPr>
              <a:t>装卸平台，</a:t>
            </a:r>
            <a:r>
              <a:rPr sz="900" b="1" dirty="0">
                <a:solidFill>
                  <a:srgbClr val="FFFFFF"/>
                </a:solidFill>
                <a:latin typeface="仿宋" panose="02010609060101010101" charset="-122"/>
                <a:ea typeface="仿宋" panose="02010609060101010101" charset="-122"/>
                <a:cs typeface="Century Gothic" panose="020B0502020202020204"/>
              </a:rPr>
              <a:t>仅供参考</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016" y="669572"/>
            <a:ext cx="4493715" cy="2333136"/>
          </a:xfrm>
          <a:prstGeom prst="rect">
            <a:avLst/>
          </a:prstGeom>
        </p:spPr>
      </p:pic>
      <p:pic>
        <p:nvPicPr>
          <p:cNvPr id="13" name="object 8"/>
          <p:cNvPicPr/>
          <p:nvPr/>
        </p:nvPicPr>
        <p:blipFill>
          <a:blip r:embed="rId4" cstate="print"/>
          <a:stretch>
            <a:fillRect/>
          </a:stretch>
        </p:blipFill>
        <p:spPr>
          <a:xfrm>
            <a:off x="4067012" y="3002672"/>
            <a:ext cx="4493715" cy="1872618"/>
          </a:xfrm>
          <a:prstGeom prst="rect">
            <a:avLst/>
          </a:prstGeom>
        </p:spPr>
      </p:pic>
      <p:pic>
        <p:nvPicPr>
          <p:cNvPr id="15" name="object 13"/>
          <p:cNvPicPr/>
          <p:nvPr/>
        </p:nvPicPr>
        <p:blipFill>
          <a:blip r:embed="rId5" cstate="print"/>
          <a:stretch>
            <a:fillRect/>
          </a:stretch>
        </p:blipFill>
        <p:spPr>
          <a:xfrm>
            <a:off x="8567346" y="98795"/>
            <a:ext cx="489005" cy="501060"/>
          </a:xfrm>
          <a:prstGeom prst="rect">
            <a:avLst/>
          </a:prstGeom>
        </p:spPr>
      </p:pic>
      <p:sp>
        <p:nvSpPr>
          <p:cNvPr id="10" name="文本框 9"/>
          <p:cNvSpPr txBox="1"/>
          <p:nvPr/>
        </p:nvSpPr>
        <p:spPr>
          <a:xfrm>
            <a:off x="395536" y="339502"/>
            <a:ext cx="4836795" cy="372745"/>
          </a:xfrm>
          <a:prstGeom prst="rect">
            <a:avLst/>
          </a:prstGeom>
          <a:noFill/>
        </p:spPr>
        <p:txBody>
          <a:bodyPr wrap="square">
            <a:noAutofit/>
          </a:bodyPr>
          <a:lstStyle/>
          <a:p>
            <a:r>
              <a:rPr lang="zh-CN" altLang="en-US" sz="2000" b="1" spc="-4" noProof="1">
                <a:solidFill>
                  <a:srgbClr val="F36222"/>
                </a:solidFill>
                <a:latin typeface="微软雅黑" panose="020B0503020204020204" charset="-122"/>
                <a:ea typeface="微软雅黑" panose="020B0503020204020204" charset="-122"/>
                <a:cs typeface="+mj-cs"/>
                <a:sym typeface="+mn-ea"/>
              </a:rPr>
              <a:t>第一艘浮吊已投入使用</a:t>
            </a:r>
          </a:p>
        </p:txBody>
      </p:sp>
      <p:sp>
        <p:nvSpPr>
          <p:cNvPr id="17" name="Text Placeholder 2"/>
          <p:cNvSpPr txBox="1"/>
          <p:nvPr/>
        </p:nvSpPr>
        <p:spPr>
          <a:xfrm>
            <a:off x="467544" y="915566"/>
            <a:ext cx="3270645" cy="3646244"/>
          </a:xfrm>
          <a:prstGeom prst="rect">
            <a:avLst/>
          </a:prstGeom>
        </p:spPr>
        <p:txBody>
          <a:bodyPr>
            <a:noAutofit/>
          </a:bodyPr>
          <a:lst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第一艘浮吊使梅特罗年产能达到</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400</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万湿公吨。</a:t>
            </a:r>
            <a:endParaRPr lang="en-US" altLang="zh-CN" sz="1200" b="1" noProof="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以每天</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1.5</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万吨至</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1.75</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万湿吨的速度满载一艘</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18</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万吨的好望角（</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Capesize</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）型船舶。</a:t>
            </a:r>
            <a:endPar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ct val="150000"/>
              </a:lnSpc>
            </a:pPr>
            <a:r>
              <a:rPr lang="zh-CN" altLang="en-US" sz="1200" b="1" noProof="1">
                <a:solidFill>
                  <a:schemeClr val="dk1"/>
                </a:solidFill>
                <a:latin typeface="Times New Roman" panose="02020603050405020304" charset="0"/>
                <a:ea typeface="黑体" panose="02010609060101010101" charset="-122"/>
                <a:cs typeface="Times New Roman" panose="02020603050405020304" charset="0"/>
                <a:sym typeface="+mn-ea"/>
              </a:rPr>
              <a:t>梅特罗将根据客户需求，将好望角型船舶发往各个中国港口。</a:t>
            </a:r>
          </a:p>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公司订制的浮吊平台，已经在</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2021</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年</a:t>
            </a:r>
            <a:r>
              <a:rPr lang="en-US" altLang="zh-CN"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10</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月初按期从中国上海港出发，顺利到达澳洲港口，现已</a:t>
            </a:r>
            <a:r>
              <a:rPr lang="zh-CN" altLang="en-US" sz="1200" b="1" noProof="1">
                <a:solidFill>
                  <a:schemeClr val="dk1"/>
                </a:solidFill>
                <a:latin typeface="Times New Roman" panose="02020603050405020304" charset="0"/>
                <a:ea typeface="黑体" panose="02010609060101010101" charset="-122"/>
                <a:cs typeface="Times New Roman" panose="02020603050405020304" charset="0"/>
                <a:sym typeface="+mn-ea"/>
              </a:rPr>
              <a:t>安全地</a:t>
            </a: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装运铝土矿多达一年以上。</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p:txBody>
      </p:sp>
      <p:sp>
        <p:nvSpPr>
          <p:cNvPr id="2" name="Date Placeholder 1"/>
          <p:cNvSpPr>
            <a:spLocks noGrp="1"/>
          </p:cNvSpPr>
          <p:nvPr>
            <p:ph type="dt" sz="half" idx="6"/>
          </p:nvPr>
        </p:nvSpPr>
        <p:spPr/>
        <p:txBody>
          <a:bodyPr/>
          <a:lstStyle/>
          <a:p>
            <a:fld id="{B69CB6A7-4828-4F84-9E7F-C72A2323BA53}" type="datetime1">
              <a:rPr lang="zh-CN" altLang="en-US" smtClean="0"/>
              <a:t>2022/11/21</a:t>
            </a:fld>
            <a:endParaRPr lang="en-US"/>
          </a:p>
        </p:txBody>
      </p:sp>
      <p:sp>
        <p:nvSpPr>
          <p:cNvPr id="4" name="Footer Placeholder 3"/>
          <p:cNvSpPr>
            <a:spLocks noGrp="1"/>
          </p:cNvSpPr>
          <p:nvPr>
            <p:ph type="ftr" sz="quarter" idx="5"/>
          </p:nvPr>
        </p:nvSpPr>
        <p:spPr/>
        <p:txBody>
          <a:bodyPr/>
          <a:lstStyle/>
          <a:p>
            <a:r>
              <a:rPr lang="zh-CN" altLang="en-US"/>
              <a:t>澳大利亚梅特罗矿业和象森铝业</a:t>
            </a:r>
          </a:p>
        </p:txBody>
      </p:sp>
      <p:sp>
        <p:nvSpPr>
          <p:cNvPr id="5" name="Slide Number Placeholder 4"/>
          <p:cNvSpPr>
            <a:spLocks noGrp="1"/>
          </p:cNvSpPr>
          <p:nvPr>
            <p:ph type="sldNum" sz="quarter" idx="7"/>
          </p:nvPr>
        </p:nvSpPr>
        <p:spPr/>
        <p:txBody>
          <a:bodyPr/>
          <a:lstStyle/>
          <a:p>
            <a:pPr marL="25400">
              <a:lnSpc>
                <a:spcPct val="100000"/>
              </a:lnSpc>
              <a:spcBef>
                <a:spcPts val="105"/>
              </a:spcBef>
            </a:pPr>
            <a:fld id="{81D60167-4931-47E6-BA6A-407CBD079E47}" type="slidenum">
              <a:rPr lang="en-US" smtClean="0"/>
              <a:t>11</a:t>
            </a:fld>
            <a:r>
              <a:rPr lang="en-US"/>
              <a:t> </a:t>
            </a:r>
            <a:r>
              <a:rPr lang="en-US">
                <a:solidFill>
                  <a:srgbClr val="F16321"/>
                </a:solidFill>
              </a:rPr>
              <a:t>| </a:t>
            </a:r>
            <a:r>
              <a:rPr lang="en-US" spc="-20"/>
              <a:t>ASX </a:t>
            </a:r>
            <a:r>
              <a:rPr lang="en-US"/>
              <a:t>: MMI </a:t>
            </a:r>
            <a:r>
              <a:rPr lang="en-US">
                <a:solidFill>
                  <a:srgbClr val="F16321"/>
                </a:solidFill>
              </a:rPr>
              <a:t>| </a:t>
            </a:r>
            <a:r>
              <a:rPr lang="en-US"/>
              <a:t>February</a:t>
            </a:r>
            <a:r>
              <a:rPr lang="en-US" spc="-45"/>
              <a:t> </a:t>
            </a:r>
            <a:r>
              <a:rPr lang="en-US" spc="5"/>
              <a:t>2020</a:t>
            </a:r>
            <a:endParaRPr lang="en-US" spc="5"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4.jpeg"/>
          <p:cNvPicPr>
            <a:picLocks noChangeAspect="1"/>
          </p:cNvPicPr>
          <p:nvPr/>
        </p:nvPicPr>
        <p:blipFill>
          <a:blip r:embed="rId2" cstate="print"/>
          <a:stretch>
            <a:fillRect/>
          </a:stretch>
        </p:blipFill>
        <p:spPr>
          <a:xfrm>
            <a:off x="4881381" y="1045325"/>
            <a:ext cx="4097614" cy="3495029"/>
          </a:xfrm>
          <a:prstGeom prst="rect">
            <a:avLst/>
          </a:prstGeom>
        </p:spPr>
      </p:pic>
      <p:sp>
        <p:nvSpPr>
          <p:cNvPr id="2" name="文本框 1"/>
          <p:cNvSpPr txBox="1"/>
          <p:nvPr/>
        </p:nvSpPr>
        <p:spPr>
          <a:xfrm>
            <a:off x="395536" y="327717"/>
            <a:ext cx="7344816" cy="372745"/>
          </a:xfrm>
          <a:prstGeom prst="rect">
            <a:avLst/>
          </a:prstGeom>
          <a:noFill/>
        </p:spPr>
        <p:txBody>
          <a:bodyPr wrap="square">
            <a:noAutofit/>
          </a:bodyPr>
          <a:lstStyle/>
          <a:p>
            <a:r>
              <a:rPr lang="zh-CN" altLang="en-US" sz="2000" b="1" spc="-5" dirty="0">
                <a:solidFill>
                  <a:srgbClr val="F36222"/>
                </a:solidFill>
                <a:latin typeface="微软雅黑" panose="020B0503020204020204" charset="-122"/>
                <a:ea typeface="微软雅黑" panose="020B0503020204020204" charset="-122"/>
                <a:cs typeface="+mj-cs"/>
              </a:rPr>
              <a:t>梅特罗将采购第二艘浮吊，配和港口设施的更新以提高运营效率</a:t>
            </a:r>
            <a:endParaRPr lang="zh-CN" altLang="en-US" sz="2000" b="1" spc="-4" noProof="1">
              <a:solidFill>
                <a:srgbClr val="F36222"/>
              </a:solidFill>
              <a:latin typeface="微软雅黑" panose="020B0503020204020204" charset="-122"/>
              <a:ea typeface="微软雅黑" panose="020B0503020204020204" charset="-122"/>
              <a:cs typeface="+mj-cs"/>
              <a:sym typeface="+mn-ea"/>
            </a:endParaRPr>
          </a:p>
        </p:txBody>
      </p:sp>
      <p:sp>
        <p:nvSpPr>
          <p:cNvPr id="5" name="Text Placeholder 2"/>
          <p:cNvSpPr txBox="1"/>
          <p:nvPr/>
        </p:nvSpPr>
        <p:spPr>
          <a:xfrm>
            <a:off x="323509" y="1000165"/>
            <a:ext cx="4557853" cy="2592288"/>
          </a:xfrm>
          <a:prstGeom prst="rect">
            <a:avLst/>
          </a:prstGeom>
        </p:spPr>
        <p:txBody>
          <a:bodyPr>
            <a:noAutofit/>
          </a:bodyPr>
          <a:lst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a:lnSpc>
                <a:spcPct val="150000"/>
              </a:lnSpc>
            </a:pP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第二艘浮吊驳船（</a:t>
            </a: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FCB</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）将与</a:t>
            </a: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2023</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年</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采购的已在斯卡顿河以约每年</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5</a:t>
            </a: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00</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万湿公吨装载量进行调试和运行的浮吊基本相似</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a:t>
            </a:r>
            <a:endParaRPr lang="zh-CN" altLang="en-US" sz="1200" b="1" noProof="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ct val="150000"/>
              </a:lnSpc>
            </a:pP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从确定订单开始，设备交付的时间可能为</a:t>
            </a: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12</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至</a:t>
            </a: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15</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个月</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港口和</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驳船装载设施</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更新：</a:t>
            </a:r>
            <a:endParaRPr lang="en-US" altLang="zh-CN" sz="1200" b="1" spc="150" dirty="0">
              <a:solidFill>
                <a:schemeClr val="dk1"/>
              </a:solidFill>
              <a:latin typeface="Times New Roman" panose="02020603050405020304" charset="0"/>
              <a:ea typeface="黑体" panose="02010609060101010101" charset="-122"/>
              <a:cs typeface="Times New Roman" panose="02020603050405020304" charset="0"/>
            </a:endParaRPr>
          </a:p>
          <a:p>
            <a:pPr lvl="1">
              <a:lnSpc>
                <a:spcPct val="150000"/>
              </a:lnSpc>
            </a:pP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新增</a:t>
            </a:r>
            <a:r>
              <a:rPr lang="en-US" altLang="zh-CN" sz="1200" b="1" spc="150" dirty="0" err="1">
                <a:solidFill>
                  <a:schemeClr val="dk1"/>
                </a:solidFill>
                <a:latin typeface="Times New Roman" panose="02020603050405020304" charset="0"/>
                <a:ea typeface="黑体" panose="02010609060101010101" charset="-122"/>
                <a:cs typeface="Times New Roman" panose="02020603050405020304" charset="0"/>
              </a:rPr>
              <a:t>第三个</a:t>
            </a: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筛选</a:t>
            </a: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厂</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sz="1200" b="1" spc="150" dirty="0">
              <a:solidFill>
                <a:schemeClr val="dk1"/>
              </a:solidFill>
              <a:latin typeface="Times New Roman" panose="02020603050405020304" charset="0"/>
              <a:ea typeface="黑体" panose="02010609060101010101" charset="-122"/>
              <a:cs typeface="Times New Roman" panose="02020603050405020304" charset="0"/>
            </a:endParaRPr>
          </a:p>
          <a:p>
            <a:pPr lvl="1">
              <a:lnSpc>
                <a:spcPct val="150000"/>
              </a:lnSpc>
            </a:pP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优化和升级现有筛选和输送机设备</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sz="1200" b="1" spc="150" dirty="0">
              <a:solidFill>
                <a:schemeClr val="dk1"/>
              </a:solidFill>
              <a:latin typeface="Times New Roman" panose="02020603050405020304" charset="0"/>
              <a:ea typeface="黑体" panose="02010609060101010101" charset="-122"/>
              <a:cs typeface="Times New Roman" panose="02020603050405020304" charset="0"/>
            </a:endParaRPr>
          </a:p>
          <a:p>
            <a:pPr lvl="1">
              <a:lnSpc>
                <a:spcPct val="150000"/>
              </a:lnSpc>
            </a:pPr>
            <a:r>
              <a:rPr lang="zh-CN" altLang="zh-CN" sz="1200" b="1" spc="150" dirty="0">
                <a:solidFill>
                  <a:schemeClr val="dk1"/>
                </a:solidFill>
                <a:latin typeface="Times New Roman" panose="02020603050405020304" charset="0"/>
                <a:ea typeface="黑体" panose="02010609060101010101" charset="-122"/>
                <a:cs typeface="Times New Roman" panose="02020603050405020304" charset="0"/>
              </a:rPr>
              <a:t>增加第三艘拖船</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lvl="1">
              <a:lnSpc>
                <a:spcPct val="150000"/>
              </a:lnSpc>
            </a:pP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更新运输车队及相关设施</a:t>
            </a:r>
            <a:r>
              <a:rPr lang="zh-CN" altLang="en-US" sz="1200" spc="150"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sz="1200" dirty="0">
              <a:solidFill>
                <a:schemeClr val="dk1"/>
              </a:solidFill>
              <a:latin typeface="Times New Roman" panose="02020603050405020304" charset="0"/>
              <a:ea typeface="黑体" panose="02010609060101010101" charset="-122"/>
              <a:cs typeface="Times New Roman" panose="02020603050405020304" charset="0"/>
            </a:endParaRPr>
          </a:p>
        </p:txBody>
      </p:sp>
      <p:pic>
        <p:nvPicPr>
          <p:cNvPr id="15" name="object 13"/>
          <p:cNvPicPr/>
          <p:nvPr/>
        </p:nvPicPr>
        <p:blipFill>
          <a:blip r:embed="rId3" cstate="print"/>
          <a:stretch>
            <a:fillRect/>
          </a:stretch>
        </p:blipFill>
        <p:spPr>
          <a:xfrm>
            <a:off x="8566232" y="118871"/>
            <a:ext cx="489005" cy="501060"/>
          </a:xfrm>
          <a:prstGeom prst="rect">
            <a:avLst/>
          </a:prstGeom>
        </p:spPr>
      </p:pic>
      <p:sp>
        <p:nvSpPr>
          <p:cNvPr id="3" name="Date Placeholder 2"/>
          <p:cNvSpPr>
            <a:spLocks noGrp="1"/>
          </p:cNvSpPr>
          <p:nvPr>
            <p:ph type="dt" sz="half" idx="6"/>
          </p:nvPr>
        </p:nvSpPr>
        <p:spPr/>
        <p:txBody>
          <a:bodyPr/>
          <a:lstStyle/>
          <a:p>
            <a:fld id="{EE4BDC60-CE6B-40E9-9FB2-4BB6D5458411}" type="datetime1">
              <a:rPr lang="zh-CN" altLang="en-US" smtClean="0"/>
              <a:t>2022/11/21</a:t>
            </a:fld>
            <a:endParaRPr lang="en-US"/>
          </a:p>
        </p:txBody>
      </p:sp>
      <p:sp>
        <p:nvSpPr>
          <p:cNvPr id="4" name="Footer Placeholder 3"/>
          <p:cNvSpPr>
            <a:spLocks noGrp="1"/>
          </p:cNvSpPr>
          <p:nvPr>
            <p:ph type="ftr" sz="quarter" idx="5"/>
          </p:nvPr>
        </p:nvSpPr>
        <p:spPr/>
        <p:txBody>
          <a:bodyPr/>
          <a:lstStyle/>
          <a:p>
            <a:r>
              <a:rPr lang="zh-CN" altLang="en-US"/>
              <a:t>澳大利亚梅特罗矿业和象森铝业</a:t>
            </a:r>
          </a:p>
        </p:txBody>
      </p:sp>
      <p:sp>
        <p:nvSpPr>
          <p:cNvPr id="6" name="Slide Number Placeholder 5"/>
          <p:cNvSpPr>
            <a:spLocks noGrp="1"/>
          </p:cNvSpPr>
          <p:nvPr>
            <p:ph type="sldNum" sz="quarter" idx="7"/>
          </p:nvPr>
        </p:nvSpPr>
        <p:spPr/>
        <p:txBody>
          <a:bodyPr/>
          <a:lstStyle/>
          <a:p>
            <a:pPr marL="25400">
              <a:lnSpc>
                <a:spcPct val="100000"/>
              </a:lnSpc>
              <a:spcBef>
                <a:spcPts val="105"/>
              </a:spcBef>
            </a:pPr>
            <a:fld id="{81D60167-4931-47E6-BA6A-407CBD079E47}" type="slidenum">
              <a:rPr lang="en-US" smtClean="0"/>
              <a:t>12</a:t>
            </a:fld>
            <a:r>
              <a:rPr lang="en-US"/>
              <a:t> </a:t>
            </a:r>
            <a:r>
              <a:rPr lang="en-US">
                <a:solidFill>
                  <a:srgbClr val="F16321"/>
                </a:solidFill>
              </a:rPr>
              <a:t>| </a:t>
            </a:r>
            <a:r>
              <a:rPr lang="en-US" spc="-20"/>
              <a:t>ASX </a:t>
            </a:r>
            <a:r>
              <a:rPr lang="en-US"/>
              <a:t>: MMI </a:t>
            </a:r>
            <a:r>
              <a:rPr lang="en-US">
                <a:solidFill>
                  <a:srgbClr val="F16321"/>
                </a:solidFill>
              </a:rPr>
              <a:t>| </a:t>
            </a:r>
            <a:r>
              <a:rPr lang="en-US"/>
              <a:t>February</a:t>
            </a:r>
            <a:r>
              <a:rPr lang="en-US" spc="-45"/>
              <a:t> </a:t>
            </a:r>
            <a:r>
              <a:rPr lang="en-US" spc="5"/>
              <a:t>2020</a:t>
            </a:r>
            <a:endParaRPr lang="en-US"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7747" y="1203598"/>
            <a:ext cx="5447490" cy="3127965"/>
          </a:xfrm>
          <a:prstGeom prst="rect">
            <a:avLst/>
          </a:prstGeom>
          <a:blipFill>
            <a:blip r:embed="rId3" cstate="print"/>
            <a:stretch>
              <a:fillRect/>
            </a:stretch>
          </a:blipFill>
        </p:spPr>
        <p:txBody>
          <a:bodyPr wrap="square" lIns="0" tIns="0" rIns="0" bIns="0" rtlCol="0"/>
          <a:lstStyle/>
          <a:p>
            <a:endParaRPr/>
          </a:p>
        </p:txBody>
      </p:sp>
      <p:pic>
        <p:nvPicPr>
          <p:cNvPr id="10" name="object 13"/>
          <p:cNvPicPr/>
          <p:nvPr/>
        </p:nvPicPr>
        <p:blipFill>
          <a:blip r:embed="rId4" cstate="print"/>
          <a:stretch>
            <a:fillRect/>
          </a:stretch>
        </p:blipFill>
        <p:spPr>
          <a:xfrm>
            <a:off x="8629597" y="0"/>
            <a:ext cx="514370" cy="594119"/>
          </a:xfrm>
          <a:prstGeom prst="rect">
            <a:avLst/>
          </a:prstGeom>
        </p:spPr>
      </p:pic>
      <p:sp>
        <p:nvSpPr>
          <p:cNvPr id="11" name="文本框 10"/>
          <p:cNvSpPr txBox="1"/>
          <p:nvPr/>
        </p:nvSpPr>
        <p:spPr>
          <a:xfrm>
            <a:off x="395536" y="339502"/>
            <a:ext cx="4836795" cy="372745"/>
          </a:xfrm>
          <a:prstGeom prst="rect">
            <a:avLst/>
          </a:prstGeom>
          <a:noFill/>
        </p:spPr>
        <p:txBody>
          <a:bodyPr wrap="square">
            <a:noAutofit/>
          </a:bodyPr>
          <a:lstStyle/>
          <a:p>
            <a:r>
              <a:rPr lang="zh-CN" altLang="en-US" sz="2000" b="1" spc="-4" noProof="1">
                <a:solidFill>
                  <a:srgbClr val="F36222"/>
                </a:solidFill>
                <a:latin typeface="微软雅黑" panose="020B0503020204020204" charset="-122"/>
                <a:ea typeface="微软雅黑" panose="020B0503020204020204" charset="-122"/>
                <a:cs typeface="+mj-cs"/>
                <a:sym typeface="+mn-ea"/>
              </a:rPr>
              <a:t>积极的社区关系</a:t>
            </a:r>
          </a:p>
        </p:txBody>
      </p:sp>
      <p:sp>
        <p:nvSpPr>
          <p:cNvPr id="12" name="Text Placeholder 2"/>
          <p:cNvSpPr>
            <a:spLocks noGrp="1"/>
          </p:cNvSpPr>
          <p:nvPr>
            <p:ph idx="1"/>
          </p:nvPr>
        </p:nvSpPr>
        <p:spPr>
          <a:xfrm>
            <a:off x="196369" y="1635534"/>
            <a:ext cx="3283702" cy="2592288"/>
          </a:xfrm>
        </p:spPr>
        <p:txBody>
          <a:bodyPr>
            <a:noAutofit/>
          </a:bodyPr>
          <a:lstStyle/>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关心社区的继续发展和繁荣</a:t>
            </a:r>
          </a:p>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梅特罗是北约克角社区的重要组成部分</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当前的原住民就业人数远高于公司目标</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spc="150" noProof="1">
                <a:solidFill>
                  <a:schemeClr val="dk1"/>
                </a:solidFill>
                <a:latin typeface="Times New Roman" panose="02020603050405020304" charset="0"/>
                <a:ea typeface="黑体" panose="02010609060101010101" charset="-122"/>
                <a:cs typeface="Times New Roman" panose="02020603050405020304" charset="0"/>
                <a:sym typeface="+mn-ea"/>
              </a:rPr>
              <a:t>已对原住民群体的商机进行评估</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p:txBody>
      </p:sp>
      <p:sp>
        <p:nvSpPr>
          <p:cNvPr id="3" name="Date Placeholder 2"/>
          <p:cNvSpPr>
            <a:spLocks noGrp="1"/>
          </p:cNvSpPr>
          <p:nvPr>
            <p:ph type="dt" sz="half" idx="10"/>
          </p:nvPr>
        </p:nvSpPr>
        <p:spPr/>
        <p:txBody>
          <a:bodyPr/>
          <a:lstStyle/>
          <a:p>
            <a:fld id="{E690CFA7-FD04-49C7-ADAC-850F03F6FD22}" type="datetime1">
              <a:rPr lang="zh-CN" altLang="en-US" smtClean="0"/>
              <a:t>2022/11/21</a:t>
            </a:fld>
            <a:endParaRPr lang="zh-CN" altLang="en-US"/>
          </a:p>
        </p:txBody>
      </p:sp>
      <p:sp>
        <p:nvSpPr>
          <p:cNvPr id="4" name="Footer Placeholder 3"/>
          <p:cNvSpPr>
            <a:spLocks noGrp="1"/>
          </p:cNvSpPr>
          <p:nvPr>
            <p:ph type="ftr" sz="quarter" idx="11"/>
          </p:nvPr>
        </p:nvSpPr>
        <p:spPr/>
        <p:txBody>
          <a:bodyPr/>
          <a:lstStyle/>
          <a:p>
            <a:r>
              <a:rPr lang="zh-CN" altLang="en-US"/>
              <a:t>澳大利亚梅特罗矿业和象森铝业</a:t>
            </a: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13</a:t>
            </a:fld>
            <a:endParaRPr lang="zh-CN" altLang="en-US"/>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87824" y="1347615"/>
            <a:ext cx="3024336" cy="1410508"/>
          </a:xfrm>
          <a:prstGeom prst="rect">
            <a:avLst/>
          </a:prstGeom>
          <a:noFill/>
        </p:spPr>
        <p:txBody>
          <a:bodyPr wrap="square">
            <a:noAutofit/>
          </a:bodyPr>
          <a:lstStyle/>
          <a:p>
            <a:r>
              <a:rPr lang="zh-CN" altLang="en-US" sz="4400" b="1" spc="-4" noProof="1">
                <a:solidFill>
                  <a:srgbClr val="F36222"/>
                </a:solidFill>
                <a:latin typeface="微软雅黑" panose="020B0503020204020204" charset="-122"/>
                <a:ea typeface="微软雅黑" panose="020B0503020204020204" charset="-122"/>
                <a:cs typeface="+mj-cs"/>
                <a:sym typeface="+mn-ea"/>
              </a:rPr>
              <a:t>梅特罗矿业与客户们及合作伙伴</a:t>
            </a:r>
          </a:p>
        </p:txBody>
      </p:sp>
      <p:sp>
        <p:nvSpPr>
          <p:cNvPr id="2" name="Date Placeholder 1"/>
          <p:cNvSpPr>
            <a:spLocks noGrp="1"/>
          </p:cNvSpPr>
          <p:nvPr>
            <p:ph type="dt" sz="half" idx="10"/>
          </p:nvPr>
        </p:nvSpPr>
        <p:spPr/>
        <p:txBody>
          <a:bodyPr/>
          <a:lstStyle/>
          <a:p>
            <a:fld id="{215C8FC9-C30A-4544-B671-8257C9293FAA}" type="datetime1">
              <a:rPr lang="zh-CN" altLang="en-US" smtClean="0"/>
              <a:t>2022/11/21</a:t>
            </a:fld>
            <a:endParaRPr lang="zh-CN" altLang="en-US"/>
          </a:p>
        </p:txBody>
      </p:sp>
      <p:sp>
        <p:nvSpPr>
          <p:cNvPr id="3" name="Footer Placeholder 2"/>
          <p:cNvSpPr>
            <a:spLocks noGrp="1"/>
          </p:cNvSpPr>
          <p:nvPr>
            <p:ph type="ftr" sz="quarter" idx="11"/>
          </p:nvPr>
        </p:nvSpPr>
        <p:spPr/>
        <p:txBody>
          <a:bodyPr/>
          <a:lstStyle/>
          <a:p>
            <a:r>
              <a:rPr lang="zh-CN" altLang="en-US"/>
              <a:t>澳大利亚梅特罗矿业和象森铝业</a:t>
            </a: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14</a:t>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536" y="339502"/>
            <a:ext cx="4836795" cy="372745"/>
          </a:xfrm>
          <a:prstGeom prst="rect">
            <a:avLst/>
          </a:prstGeom>
          <a:noFill/>
        </p:spPr>
        <p:txBody>
          <a:bodyPr wrap="square">
            <a:noAutofit/>
          </a:bodyPr>
          <a:lstStyle/>
          <a:p>
            <a:r>
              <a:rPr lang="zh-CN" altLang="en-US" sz="2000" b="1" spc="-4" noProof="1">
                <a:solidFill>
                  <a:srgbClr val="F36222"/>
                </a:solidFill>
                <a:latin typeface="微软雅黑" panose="020B0503020204020204" charset="-122"/>
                <a:ea typeface="微软雅黑" panose="020B0503020204020204" charset="-122"/>
                <a:cs typeface="+mj-cs"/>
                <a:sym typeface="+mn-ea"/>
              </a:rPr>
              <a:t>梅特罗与信发集团</a:t>
            </a:r>
          </a:p>
        </p:txBody>
      </p:sp>
      <p:pic>
        <p:nvPicPr>
          <p:cNvPr id="7" name="图片 6" descr="微信图片_20200309200005"/>
          <p:cNvPicPr>
            <a:picLocks noChangeAspect="1"/>
          </p:cNvPicPr>
          <p:nvPr/>
        </p:nvPicPr>
        <p:blipFill>
          <a:blip r:embed="rId2"/>
          <a:stretch>
            <a:fillRect/>
          </a:stretch>
        </p:blipFill>
        <p:spPr>
          <a:xfrm>
            <a:off x="4536504" y="1059582"/>
            <a:ext cx="4572000" cy="3538580"/>
          </a:xfrm>
          <a:prstGeom prst="rect">
            <a:avLst/>
          </a:prstGeom>
        </p:spPr>
      </p:pic>
      <p:pic>
        <p:nvPicPr>
          <p:cNvPr id="8" name="object 13"/>
          <p:cNvPicPr/>
          <p:nvPr/>
        </p:nvPicPr>
        <p:blipFill>
          <a:blip r:embed="rId3" cstate="print"/>
          <a:stretch>
            <a:fillRect/>
          </a:stretch>
        </p:blipFill>
        <p:spPr>
          <a:xfrm>
            <a:off x="8566232" y="68112"/>
            <a:ext cx="542287" cy="551819"/>
          </a:xfrm>
          <a:prstGeom prst="rect">
            <a:avLst/>
          </a:prstGeom>
        </p:spPr>
      </p:pic>
      <p:pic>
        <p:nvPicPr>
          <p:cNvPr id="9"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Effect>
                      <a14:sharpenSoften amount="25000"/>
                    </a14:imgEffect>
                  </a14:imgLayer>
                </a14:imgProps>
              </a:ext>
            </a:extLst>
          </a:blip>
          <a:srcRect l="8874" t="17183" r="9027" b="1077"/>
          <a:stretch>
            <a:fillRect/>
          </a:stretch>
        </p:blipFill>
        <p:spPr>
          <a:xfrm>
            <a:off x="33158" y="1059582"/>
            <a:ext cx="4503346" cy="3538580"/>
          </a:xfrm>
          <a:prstGeom prst="rect">
            <a:avLst/>
          </a:prstGeom>
        </p:spPr>
      </p:pic>
      <p:sp>
        <p:nvSpPr>
          <p:cNvPr id="2" name="Date Placeholder 1"/>
          <p:cNvSpPr>
            <a:spLocks noGrp="1"/>
          </p:cNvSpPr>
          <p:nvPr>
            <p:ph type="dt" sz="half" idx="10"/>
          </p:nvPr>
        </p:nvSpPr>
        <p:spPr/>
        <p:txBody>
          <a:bodyPr/>
          <a:lstStyle/>
          <a:p>
            <a:fld id="{D09A62A8-2DB7-49AD-9009-E3A0B97B4BC5}" type="datetime1">
              <a:rPr lang="zh-CN" altLang="en-US" smtClean="0"/>
              <a:t>2022/11/21</a:t>
            </a:fld>
            <a:endParaRPr lang="zh-CN" altLang="en-US"/>
          </a:p>
        </p:txBody>
      </p:sp>
      <p:sp>
        <p:nvSpPr>
          <p:cNvPr id="3" name="Footer Placeholder 2"/>
          <p:cNvSpPr>
            <a:spLocks noGrp="1"/>
          </p:cNvSpPr>
          <p:nvPr>
            <p:ph type="ftr" sz="quarter" idx="11"/>
          </p:nvPr>
        </p:nvSpPr>
        <p:spPr/>
        <p:txBody>
          <a:bodyPr/>
          <a:lstStyle/>
          <a:p>
            <a:r>
              <a:rPr lang="zh-CN" altLang="en-US"/>
              <a:t>澳大利亚梅特罗矿业和象森铝业</a:t>
            </a: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15</a:t>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536" y="339502"/>
            <a:ext cx="4836795" cy="372745"/>
          </a:xfrm>
          <a:prstGeom prst="rect">
            <a:avLst/>
          </a:prstGeom>
          <a:noFill/>
        </p:spPr>
        <p:txBody>
          <a:bodyPr wrap="square">
            <a:noAutofit/>
          </a:bodyPr>
          <a:lstStyle/>
          <a:p>
            <a:r>
              <a:rPr lang="zh-CN" altLang="en-US" sz="2000" b="1" spc="-4" noProof="1">
                <a:solidFill>
                  <a:srgbClr val="F36222"/>
                </a:solidFill>
                <a:latin typeface="微软雅黑" panose="020B0503020204020204" charset="-122"/>
                <a:ea typeface="微软雅黑" panose="020B0503020204020204" charset="-122"/>
                <a:cs typeface="+mj-cs"/>
                <a:sym typeface="+mn-ea"/>
              </a:rPr>
              <a:t>梅特罗中国团队积极维护客户关系</a:t>
            </a:r>
          </a:p>
        </p:txBody>
      </p:sp>
      <p:pic>
        <p:nvPicPr>
          <p:cNvPr id="2" name="object 13"/>
          <p:cNvPicPr/>
          <p:nvPr/>
        </p:nvPicPr>
        <p:blipFill>
          <a:blip r:embed="rId2" cstate="print"/>
          <a:stretch>
            <a:fillRect/>
          </a:stretch>
        </p:blipFill>
        <p:spPr>
          <a:xfrm>
            <a:off x="8583152" y="51192"/>
            <a:ext cx="514385" cy="54335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0301"/>
            <a:ext cx="4821657" cy="361765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458" y="1020301"/>
            <a:ext cx="4823541" cy="3617656"/>
          </a:xfrm>
          <a:prstGeom prst="rect">
            <a:avLst/>
          </a:prstGeom>
        </p:spPr>
      </p:pic>
      <p:sp>
        <p:nvSpPr>
          <p:cNvPr id="16" name="文本框 15"/>
          <p:cNvSpPr txBox="1"/>
          <p:nvPr/>
        </p:nvSpPr>
        <p:spPr>
          <a:xfrm>
            <a:off x="1475190" y="4617625"/>
            <a:ext cx="1871275" cy="372745"/>
          </a:xfrm>
          <a:prstGeom prst="rect">
            <a:avLst/>
          </a:prstGeom>
          <a:noFill/>
        </p:spPr>
        <p:txBody>
          <a:bodyPr wrap="square">
            <a:noAutofit/>
          </a:bodyPr>
          <a:lstStyle/>
          <a:p>
            <a:r>
              <a:rPr lang="zh-CN" altLang="en-US" sz="1600" b="1" spc="-4" noProof="1">
                <a:latin typeface="微软雅黑" panose="020B0503020204020204" charset="-122"/>
                <a:ea typeface="微软雅黑" panose="020B0503020204020204" charset="-122"/>
                <a:cs typeface="+mj-cs"/>
                <a:sym typeface="+mn-ea"/>
              </a:rPr>
              <a:t>国家电力投资集团</a:t>
            </a:r>
          </a:p>
        </p:txBody>
      </p:sp>
      <p:sp>
        <p:nvSpPr>
          <p:cNvPr id="17" name="文本框 16"/>
          <p:cNvSpPr txBox="1"/>
          <p:nvPr/>
        </p:nvSpPr>
        <p:spPr>
          <a:xfrm>
            <a:off x="5940152" y="4617624"/>
            <a:ext cx="2232734" cy="372745"/>
          </a:xfrm>
          <a:prstGeom prst="rect">
            <a:avLst/>
          </a:prstGeom>
          <a:noFill/>
        </p:spPr>
        <p:txBody>
          <a:bodyPr wrap="square">
            <a:noAutofit/>
          </a:bodyPr>
          <a:lstStyle/>
          <a:p>
            <a:r>
              <a:rPr lang="zh-CN" altLang="en-US" sz="1600" b="1" spc="-4" noProof="1">
                <a:latin typeface="微软雅黑" panose="020B0503020204020204" charset="-122"/>
                <a:ea typeface="微软雅黑" panose="020B0503020204020204" charset="-122"/>
                <a:cs typeface="+mj-cs"/>
                <a:sym typeface="+mn-ea"/>
              </a:rPr>
              <a:t>中国铝业集团有限公司</a:t>
            </a:r>
          </a:p>
        </p:txBody>
      </p:sp>
      <p:sp>
        <p:nvSpPr>
          <p:cNvPr id="3" name="Date Placeholder 2"/>
          <p:cNvSpPr>
            <a:spLocks noGrp="1"/>
          </p:cNvSpPr>
          <p:nvPr>
            <p:ph type="dt" sz="half" idx="10"/>
          </p:nvPr>
        </p:nvSpPr>
        <p:spPr/>
        <p:txBody>
          <a:bodyPr/>
          <a:lstStyle/>
          <a:p>
            <a:fld id="{04966892-C7F6-45CF-BB3C-7A9A4C256C3E}" type="datetime1">
              <a:rPr lang="zh-CN" altLang="en-US" smtClean="0"/>
              <a:t>2022/11/21</a:t>
            </a:fld>
            <a:endParaRPr lang="zh-CN" altLang="en-US"/>
          </a:p>
        </p:txBody>
      </p:sp>
      <p:sp>
        <p:nvSpPr>
          <p:cNvPr id="6" name="Footer Placeholder 5"/>
          <p:cNvSpPr>
            <a:spLocks noGrp="1"/>
          </p:cNvSpPr>
          <p:nvPr>
            <p:ph type="ftr" sz="quarter" idx="11"/>
          </p:nvPr>
        </p:nvSpPr>
        <p:spPr/>
        <p:txBody>
          <a:bodyPr/>
          <a:lstStyle/>
          <a:p>
            <a:r>
              <a:rPr lang="zh-CN" altLang="en-US"/>
              <a:t>澳大利亚梅特罗矿业和象森铝业</a:t>
            </a: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16</a:t>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536" y="339502"/>
            <a:ext cx="5073650" cy="372745"/>
          </a:xfrm>
          <a:prstGeom prst="rect">
            <a:avLst/>
          </a:prstGeom>
          <a:noFill/>
        </p:spPr>
        <p:txBody>
          <a:bodyPr wrap="square">
            <a:noAutofit/>
          </a:bodyPr>
          <a:lstStyle/>
          <a:p>
            <a:r>
              <a:rPr lang="zh-CN" altLang="en-US" sz="2000" b="1" spc="-4" dirty="0">
                <a:solidFill>
                  <a:srgbClr val="F36222"/>
                </a:solidFill>
                <a:latin typeface="微软雅黑" panose="020B0503020204020204" charset="-122"/>
                <a:ea typeface="微软雅黑" panose="020B0503020204020204" charset="-122"/>
              </a:rPr>
              <a:t>技术咨询专家提供细致周到的技术解决方案</a:t>
            </a:r>
            <a:endParaRPr lang="zh-CN" altLang="en-US" sz="2000" b="1" spc="-4" noProof="1">
              <a:solidFill>
                <a:srgbClr val="F36222"/>
              </a:solidFill>
              <a:latin typeface="微软雅黑" panose="020B0503020204020204" charset="-122"/>
              <a:ea typeface="微软雅黑" panose="020B0503020204020204" charset="-122"/>
              <a:cs typeface="+mj-cs"/>
              <a:sym typeface="+mn-ea"/>
            </a:endParaRPr>
          </a:p>
        </p:txBody>
      </p:sp>
      <p:pic>
        <p:nvPicPr>
          <p:cNvPr id="2" name="图片 1" descr="微信图片_20200309195945"/>
          <p:cNvPicPr>
            <a:picLocks noChangeAspect="1"/>
          </p:cNvPicPr>
          <p:nvPr/>
        </p:nvPicPr>
        <p:blipFill>
          <a:blip r:embed="rId2"/>
          <a:stretch>
            <a:fillRect/>
          </a:stretch>
        </p:blipFill>
        <p:spPr>
          <a:xfrm rot="10800000" flipH="1" flipV="1">
            <a:off x="179512" y="807839"/>
            <a:ext cx="5417844" cy="4128458"/>
          </a:xfrm>
          <a:prstGeom prst="rect">
            <a:avLst/>
          </a:prstGeom>
        </p:spPr>
      </p:pic>
      <p:pic>
        <p:nvPicPr>
          <p:cNvPr id="5" name="object 13"/>
          <p:cNvPicPr/>
          <p:nvPr/>
        </p:nvPicPr>
        <p:blipFill>
          <a:blip r:embed="rId3" cstate="print"/>
          <a:stretch>
            <a:fillRect/>
          </a:stretch>
        </p:blipFill>
        <p:spPr>
          <a:xfrm>
            <a:off x="8583152" y="0"/>
            <a:ext cx="514385" cy="593368"/>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807839"/>
            <a:ext cx="3096344" cy="4128458"/>
          </a:xfrm>
          <a:prstGeom prst="rect">
            <a:avLst/>
          </a:prstGeom>
        </p:spPr>
      </p:pic>
      <p:sp>
        <p:nvSpPr>
          <p:cNvPr id="3" name="Date Placeholder 2"/>
          <p:cNvSpPr>
            <a:spLocks noGrp="1"/>
          </p:cNvSpPr>
          <p:nvPr>
            <p:ph type="dt" sz="half" idx="10"/>
          </p:nvPr>
        </p:nvSpPr>
        <p:spPr/>
        <p:txBody>
          <a:bodyPr/>
          <a:lstStyle/>
          <a:p>
            <a:fld id="{CBCC70C2-5F29-49BE-9CE0-9B52E7B09BFC}" type="datetime1">
              <a:rPr lang="zh-CN" altLang="en-US" smtClean="0"/>
              <a:t>2022/11/21</a:t>
            </a:fld>
            <a:endParaRPr lang="zh-CN" altLang="en-US"/>
          </a:p>
        </p:txBody>
      </p:sp>
      <p:sp>
        <p:nvSpPr>
          <p:cNvPr id="6" name="Footer Placeholder 5"/>
          <p:cNvSpPr>
            <a:spLocks noGrp="1"/>
          </p:cNvSpPr>
          <p:nvPr>
            <p:ph type="ftr" sz="quarter" idx="11"/>
          </p:nvPr>
        </p:nvSpPr>
        <p:spPr/>
        <p:txBody>
          <a:bodyPr/>
          <a:lstStyle/>
          <a:p>
            <a:r>
              <a:rPr lang="zh-CN" altLang="en-US"/>
              <a:t>澳大利亚梅特罗矿业和象森铝业</a:t>
            </a: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17</a:t>
            </a:fld>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7" name="文本占位符 6"/>
          <p:cNvSpPr>
            <a:spLocks noGrp="1"/>
          </p:cNvSpPr>
          <p:nvPr>
            <p:ph type="body" sz="half" idx="4294967295"/>
            <p:custDataLst>
              <p:tags r:id="rId4"/>
            </p:custDataLst>
          </p:nvPr>
        </p:nvSpPr>
        <p:spPr>
          <a:xfrm>
            <a:off x="251460" y="1279525"/>
            <a:ext cx="3797935" cy="2950845"/>
          </a:xfr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lvl="0" algn="l">
              <a:lnSpc>
                <a:spcPct val="200000"/>
              </a:lnSpc>
              <a:spcBef>
                <a:spcPts val="700"/>
              </a:spcBef>
              <a:buClrTx/>
              <a:buSzTx/>
            </a:pP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 </a:t>
            </a:r>
          </a:p>
        </p:txBody>
      </p:sp>
      <p:sp>
        <p:nvSpPr>
          <p:cNvPr id="10" name="文本框 9"/>
          <p:cNvSpPr txBox="1"/>
          <p:nvPr/>
        </p:nvSpPr>
        <p:spPr>
          <a:xfrm>
            <a:off x="441960" y="883285"/>
            <a:ext cx="2767330" cy="368300"/>
          </a:xfrm>
          <a:prstGeom prst="rect">
            <a:avLst/>
          </a:prstGeom>
          <a:noFill/>
        </p:spPr>
        <p:txBody>
          <a:bodyPr wrap="square" rtlCol="0">
            <a:spAutoFit/>
          </a:bodyPr>
          <a:lstStyle/>
          <a:p>
            <a:pPr fontAlgn="auto">
              <a:lnSpc>
                <a:spcPct val="150000"/>
              </a:lnSpc>
            </a:pPr>
            <a:r>
              <a:rPr lang="en-US" altLang="zh-CN" sz="1200"/>
              <a:t>     </a:t>
            </a:r>
            <a:r>
              <a:rPr lang="en-US" altLang="zh-CN" sz="1000"/>
              <a:t>   </a:t>
            </a:r>
            <a:endParaRPr lang="zh-CN" altLang="en-US" sz="1000"/>
          </a:p>
        </p:txBody>
      </p:sp>
      <p:sp>
        <p:nvSpPr>
          <p:cNvPr id="8" name="文本框 7"/>
          <p:cNvSpPr txBox="1"/>
          <p:nvPr/>
        </p:nvSpPr>
        <p:spPr>
          <a:xfrm>
            <a:off x="324368" y="933217"/>
            <a:ext cx="4604385" cy="3076575"/>
          </a:xfrm>
          <a:prstGeom prst="rect">
            <a:avLst/>
          </a:prstGeom>
          <a:noFill/>
        </p:spPr>
        <p:txBody>
          <a:bodyPr wrap="square" rtlCol="0">
            <a:spAutoFit/>
          </a:bodyPr>
          <a:lstStyle/>
          <a:p>
            <a:pPr marL="171450" indent="-171450" fontAlgn="auto">
              <a:lnSpc>
                <a:spcPct val="200000"/>
              </a:lnSpc>
              <a:buFont typeface="Wingdings" panose="05000000000000000000" charset="0"/>
              <a:buChar char="l"/>
            </a:pPr>
            <a:r>
              <a:rPr lang="en-US" altLang="zh-CN" sz="1300" b="1" dirty="0">
                <a:latin typeface="Times New Roman" panose="02020603050405020304" charset="0"/>
                <a:cs typeface="Times New Roman" panose="02020603050405020304" charset="0"/>
              </a:rPr>
              <a:t> </a:t>
            </a:r>
            <a:r>
              <a:rPr lang="zh-CN" altLang="en-US" sz="1200" b="1" dirty="0">
                <a:latin typeface="Times New Roman" panose="02020603050405020304" charset="0"/>
                <a:ea typeface="黑体" panose="02010609060101010101" charset="-122"/>
                <a:cs typeface="Times New Roman" panose="02020603050405020304" charset="0"/>
                <a:sym typeface="+mn-ea"/>
              </a:rPr>
              <a:t>梅特罗矿的希尔山铝土矿地理位置位于昆士兰洲约克角西，韦帕市北的斯卡登河铝土矿区内，该矿得到了当地社区的大力支持，原住民土地权和土地使用权协议已经到位。</a:t>
            </a:r>
          </a:p>
          <a:p>
            <a:pPr marL="171450" indent="-171450" fontAlgn="auto">
              <a:lnSpc>
                <a:spcPct val="200000"/>
              </a:lnSpc>
              <a:buFont typeface="Wingdings" panose="05000000000000000000" charset="0"/>
              <a:buChar char="l"/>
            </a:pPr>
            <a:r>
              <a:rPr lang="zh-CN" altLang="en-US" sz="1200" b="1" dirty="0">
                <a:latin typeface="Times New Roman" panose="02020603050405020304" charset="0"/>
                <a:ea typeface="黑体" panose="02010609060101010101" charset="-122"/>
                <a:cs typeface="Times New Roman" panose="02020603050405020304" charset="0"/>
                <a:sym typeface="+mn-ea"/>
              </a:rPr>
              <a:t>尽管梅特罗公司希尔山铝土矿位于偏远地区，其采矿作业的水准却达到世界一流，拥有较先进的基础设施，包括全天候的机场跑道、现代化的营地、矿石运输路和轻型车道</a:t>
            </a:r>
            <a:r>
              <a:rPr lang="en-US" altLang="zh-CN" sz="1200" b="1" dirty="0">
                <a:latin typeface="Times New Roman" panose="02020603050405020304" charset="0"/>
                <a:ea typeface="黑体" panose="02010609060101010101" charset="-122"/>
                <a:cs typeface="Times New Roman" panose="02020603050405020304" charset="0"/>
                <a:sym typeface="+mn-ea"/>
              </a:rPr>
              <a:t>.</a:t>
            </a:r>
          </a:p>
          <a:p>
            <a:pPr marL="171450" indent="-171450" fontAlgn="auto">
              <a:lnSpc>
                <a:spcPct val="200000"/>
              </a:lnSpc>
              <a:buFont typeface="Wingdings" panose="05000000000000000000" charset="0"/>
              <a:buChar char="l"/>
            </a:pPr>
            <a:r>
              <a:rPr lang="zh-CN" altLang="en-US" sz="1200" b="1" dirty="0">
                <a:latin typeface="Times New Roman" panose="02020603050405020304" charset="0"/>
                <a:ea typeface="黑体" panose="02010609060101010101" charset="-122"/>
                <a:cs typeface="Times New Roman" panose="02020603050405020304" charset="0"/>
                <a:sym typeface="+mn-ea"/>
              </a:rPr>
              <a:t>梅特罗矿山开采于2018年，按目前的可采储量计算，矿山生产服务年限可达到</a:t>
            </a:r>
            <a:r>
              <a:rPr lang="en-US" altLang="zh-CN" sz="1200" b="1" dirty="0">
                <a:latin typeface="Times New Roman" panose="02020603050405020304" charset="0"/>
                <a:ea typeface="黑体" panose="02010609060101010101" charset="-122"/>
                <a:cs typeface="Times New Roman" panose="02020603050405020304" charset="0"/>
                <a:sym typeface="+mn-ea"/>
              </a:rPr>
              <a:t>20</a:t>
            </a:r>
            <a:r>
              <a:rPr lang="zh-CN" altLang="en-US" sz="1200" b="1" dirty="0">
                <a:latin typeface="Times New Roman" panose="02020603050405020304" charset="0"/>
                <a:ea typeface="黑体" panose="02010609060101010101" charset="-122"/>
                <a:cs typeface="Times New Roman" panose="02020603050405020304" charset="0"/>
                <a:sym typeface="+mn-ea"/>
              </a:rPr>
              <a:t>年，</a:t>
            </a:r>
            <a:r>
              <a:rPr lang="zh-CN" altLang="en-US" sz="1200" b="1" dirty="0">
                <a:latin typeface="Times New Roman" panose="02020603050405020304" charset="0"/>
                <a:cs typeface="Times New Roman" panose="02020603050405020304" charset="0"/>
                <a:sym typeface="+mn-ea"/>
              </a:rPr>
              <a:t>至2037年。</a:t>
            </a:r>
            <a:endParaRPr lang="zh-CN" altLang="en-US" sz="1200" b="1" dirty="0">
              <a:latin typeface="Times New Roman" panose="02020603050405020304" charset="0"/>
              <a:cs typeface="Times New Roman" panose="02020603050405020304" charset="0"/>
            </a:endParaRPr>
          </a:p>
        </p:txBody>
      </p:sp>
      <p:pic>
        <p:nvPicPr>
          <p:cNvPr id="9" name="图片 8" descr="微信图片_20221025184420"/>
          <p:cNvPicPr>
            <a:picLocks noChangeAspect="1"/>
          </p:cNvPicPr>
          <p:nvPr/>
        </p:nvPicPr>
        <p:blipFill>
          <a:blip r:embed="rId12"/>
          <a:stretch>
            <a:fillRect/>
          </a:stretch>
        </p:blipFill>
        <p:spPr>
          <a:xfrm>
            <a:off x="5031105" y="2691765"/>
            <a:ext cx="3959860" cy="1819910"/>
          </a:xfrm>
          <a:prstGeom prst="rect">
            <a:avLst/>
          </a:prstGeom>
        </p:spPr>
      </p:pic>
      <p:pic>
        <p:nvPicPr>
          <p:cNvPr id="13" name="图片 12" descr="微信图片_20221025184415"/>
          <p:cNvPicPr>
            <a:picLocks noChangeAspect="1"/>
          </p:cNvPicPr>
          <p:nvPr>
            <p:custDataLst>
              <p:tags r:id="rId5"/>
            </p:custDataLst>
          </p:nvPr>
        </p:nvPicPr>
        <p:blipFill>
          <a:blip r:embed="rId13"/>
          <a:stretch>
            <a:fillRect/>
          </a:stretch>
        </p:blipFill>
        <p:spPr>
          <a:xfrm>
            <a:off x="5030470" y="843280"/>
            <a:ext cx="3961130" cy="1821815"/>
          </a:xfrm>
          <a:prstGeom prst="rect">
            <a:avLst/>
          </a:prstGeom>
        </p:spPr>
      </p:pic>
      <p:sp>
        <p:nvSpPr>
          <p:cNvPr id="3" name="文本框 2"/>
          <p:cNvSpPr txBox="1"/>
          <p:nvPr/>
        </p:nvSpPr>
        <p:spPr>
          <a:xfrm>
            <a:off x="394970" y="339725"/>
            <a:ext cx="2060800" cy="372745"/>
          </a:xfrm>
          <a:prstGeom prst="rect">
            <a:avLst/>
          </a:prstGeom>
          <a:noFill/>
        </p:spPr>
        <p:txBody>
          <a:bodyPr wrap="square">
            <a:noAutofit/>
          </a:bodyPr>
          <a:lstStyle/>
          <a:p>
            <a:endParaRPr lang="zh-CN" altLang="en-US" dirty="0">
              <a:solidFill>
                <a:srgbClr val="FF0000"/>
              </a:solidFill>
            </a:endParaRPr>
          </a:p>
          <a:p>
            <a:endPar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pic>
        <p:nvPicPr>
          <p:cNvPr id="4" name="object 13"/>
          <p:cNvPicPr/>
          <p:nvPr/>
        </p:nvPicPr>
        <p:blipFill>
          <a:blip r:embed="rId14" cstate="print"/>
          <a:stretch>
            <a:fillRect/>
          </a:stretch>
        </p:blipFill>
        <p:spPr>
          <a:xfrm>
            <a:off x="8603971" y="39020"/>
            <a:ext cx="489005" cy="560279"/>
          </a:xfrm>
          <a:prstGeom prst="rect">
            <a:avLst/>
          </a:prstGeom>
        </p:spPr>
      </p:pic>
      <p:sp>
        <p:nvSpPr>
          <p:cNvPr id="11" name="Date Placeholder 10"/>
          <p:cNvSpPr>
            <a:spLocks noGrp="1"/>
          </p:cNvSpPr>
          <p:nvPr>
            <p:ph type="dt" sz="half" idx="10"/>
          </p:nvPr>
        </p:nvSpPr>
        <p:spPr/>
        <p:txBody>
          <a:bodyPr/>
          <a:lstStyle/>
          <a:p>
            <a:fld id="{28CE6AFE-B301-433D-940B-54D46049B0D0}" type="datetime1">
              <a:rPr lang="zh-CN" altLang="en-US" smtClean="0"/>
              <a:t>2022/11/21</a:t>
            </a:fld>
            <a:endParaRPr lang="zh-CN" altLang="en-US"/>
          </a:p>
        </p:txBody>
      </p:sp>
      <p:sp>
        <p:nvSpPr>
          <p:cNvPr id="12" name="Footer Placeholder 11"/>
          <p:cNvSpPr>
            <a:spLocks noGrp="1"/>
          </p:cNvSpPr>
          <p:nvPr>
            <p:ph type="ftr" sz="quarter" idx="11"/>
          </p:nvPr>
        </p:nvSpPr>
        <p:spPr/>
        <p:txBody>
          <a:bodyPr/>
          <a:lstStyle/>
          <a:p>
            <a:r>
              <a:rPr lang="zh-CN" altLang="en-US"/>
              <a:t>澳大利亚梅特罗矿业和象森铝业</a:t>
            </a:r>
          </a:p>
        </p:txBody>
      </p:sp>
      <p:sp>
        <p:nvSpPr>
          <p:cNvPr id="14" name="Slide Number Placeholder 13"/>
          <p:cNvSpPr>
            <a:spLocks noGrp="1"/>
          </p:cNvSpPr>
          <p:nvPr>
            <p:ph type="sldNum" sz="quarter" idx="12"/>
          </p:nvPr>
        </p:nvSpPr>
        <p:spPr/>
        <p:txBody>
          <a:bodyPr/>
          <a:lstStyle/>
          <a:p>
            <a:fld id="{49AE70B2-8BF9-45C0-BB95-33D1B9D3A854}" type="slidenum">
              <a:rPr lang="zh-CN" altLang="en-US" smtClean="0"/>
              <a:t>18</a:t>
            </a:fld>
            <a:endParaRPr lang="zh-CN"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9" r:link="rId10"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7" name="文本占位符 6"/>
          <p:cNvSpPr>
            <a:spLocks noGrp="1"/>
          </p:cNvSpPr>
          <p:nvPr>
            <p:ph type="body" sz="half" idx="4294967295"/>
            <p:custDataLst>
              <p:tags r:id="rId4"/>
            </p:custDataLst>
          </p:nvPr>
        </p:nvSpPr>
        <p:spPr>
          <a:xfrm>
            <a:off x="233227" y="883305"/>
            <a:ext cx="3422430" cy="1433764"/>
          </a:xfrm>
          <a:solidFill>
            <a:srgbClr val="EDEDED">
              <a:alpha val="100000"/>
            </a:srgbClr>
          </a:solidFill>
          <a:effectLst>
            <a:outerShdw blurRad="190500" dist="63500" dir="8100000" algn="tr" rotWithShape="0">
              <a:srgbClr val="000000">
                <a:alpha val="30000"/>
              </a:srgbClr>
            </a:outerShdw>
          </a:effectLst>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lvl="0" indent="0" algn="l">
              <a:lnSpc>
                <a:spcPct val="150000"/>
              </a:lnSpc>
              <a:spcBef>
                <a:spcPts val="700"/>
              </a:spcBef>
              <a:buClrTx/>
              <a:buSzTx/>
            </a:pPr>
            <a:r>
              <a:rPr lang="en-US" altLang="zh-CN">
                <a:solidFill>
                  <a:schemeClr val="dk1"/>
                </a:solidFill>
                <a:latin typeface="黑体" charset="0"/>
                <a:ea typeface="黑体" charset="0"/>
                <a:cs typeface="黑体" charset="0"/>
                <a:sym typeface="+mn-ea"/>
              </a:rPr>
              <a:t> </a:t>
            </a:r>
            <a:r>
              <a:rPr lang="zh-CN" u="none">
                <a:solidFill>
                  <a:srgbClr val="000000"/>
                </a:solidFill>
                <a:latin typeface="黑体" charset="0"/>
                <a:ea typeface="黑体" charset="0"/>
                <a:cs typeface="黑体" charset="0"/>
              </a:rPr>
              <a:t>厦门象屿股份有限公司由财富世界五百强象屿集团旗下所有供应链服务相关子公司组成。 2011年8月29日在上海证券交易所重组上市（股票代码：600057）</a:t>
            </a:r>
            <a:r>
              <a:rPr lang="zh-CN" altLang="en-US" u="none">
                <a:solidFill>
                  <a:srgbClr val="000000"/>
                </a:solidFill>
                <a:latin typeface="黑体" charset="0"/>
                <a:ea typeface="黑体" charset="0"/>
                <a:cs typeface="黑体" charset="0"/>
              </a:rPr>
              <a:t>。</a:t>
            </a:r>
            <a:endParaRPr lang="zh-CN" u="none">
              <a:solidFill>
                <a:srgbClr val="000000"/>
              </a:solidFill>
              <a:latin typeface="黑体" charset="0"/>
              <a:ea typeface="黑体" charset="0"/>
              <a:cs typeface="黑体" charset="0"/>
            </a:endParaRPr>
          </a:p>
          <a:p>
            <a:pPr marL="0" lvl="0" indent="0" algn="l">
              <a:lnSpc>
                <a:spcPct val="150000"/>
              </a:lnSpc>
              <a:spcBef>
                <a:spcPts val="700"/>
              </a:spcBef>
              <a:buClrTx/>
              <a:buSzTx/>
            </a:pPr>
            <a:endParaRPr lang="zh-CN" altLang="zh-CN" u="none">
              <a:solidFill>
                <a:srgbClr val="000000"/>
              </a:solidFill>
              <a:latin typeface="黑体" charset="0"/>
              <a:ea typeface="黑体" charset="0"/>
              <a:cs typeface="黑体" charset="0"/>
              <a:sym typeface="+mn-ea"/>
            </a:endParaRPr>
          </a:p>
        </p:txBody>
      </p:sp>
      <p:sp>
        <p:nvSpPr>
          <p:cNvPr id="2" name="文本框 1"/>
          <p:cNvSpPr txBox="1"/>
          <p:nvPr/>
        </p:nvSpPr>
        <p:spPr>
          <a:xfrm>
            <a:off x="394970" y="339725"/>
            <a:ext cx="4836795" cy="351790"/>
          </a:xfrm>
          <a:prstGeom prst="rect">
            <a:avLst/>
          </a:prstGeom>
          <a:noFill/>
        </p:spPr>
        <p:txBody>
          <a:bodyPr wrap="square">
            <a:noAutofit/>
          </a:bodyPr>
          <a:lstStyle/>
          <a:p>
            <a:endPar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94970" y="339725"/>
            <a:ext cx="5689198" cy="372745"/>
          </a:xfrm>
          <a:prstGeom prst="rect">
            <a:avLst/>
          </a:prstGeom>
          <a:noFill/>
        </p:spPr>
        <p:txBody>
          <a:bodyPr wrap="square">
            <a:noAutofit/>
          </a:bodyPr>
          <a:lstStyle/>
          <a:p>
            <a:r>
              <a:rPr lang="zh-CN" altLang="en-US" b="1" dirty="0">
                <a:solidFill>
                  <a:schemeClr val="accent1"/>
                </a:solidFill>
                <a:latin typeface="微软雅黑" panose="020B0503020204020204" charset="-122"/>
                <a:ea typeface="微软雅黑" panose="020B0503020204020204" charset="-122"/>
                <a:sym typeface="+mn-ea"/>
              </a:rPr>
              <a:t>六、厦门象屿股份有限公司简介-</a:t>
            </a:r>
            <a:endParaRPr lang="zh-CN" altLang="en-US" dirty="0">
              <a:solidFill>
                <a:srgbClr val="FF0000"/>
              </a:solidFill>
            </a:endParaRPr>
          </a:p>
          <a:p>
            <a:endPar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pic>
        <p:nvPicPr>
          <p:cNvPr id="4" name="object 13"/>
          <p:cNvPicPr/>
          <p:nvPr/>
        </p:nvPicPr>
        <p:blipFill>
          <a:blip r:embed="rId11" cstate="print"/>
          <a:stretch>
            <a:fillRect/>
          </a:stretch>
        </p:blipFill>
        <p:spPr>
          <a:xfrm>
            <a:off x="8571639" y="42732"/>
            <a:ext cx="572327" cy="572641"/>
          </a:xfrm>
          <a:prstGeom prst="rect">
            <a:avLst/>
          </a:prstGeom>
        </p:spPr>
      </p:pic>
      <p:sp>
        <p:nvSpPr>
          <p:cNvPr id="11" name="Date Placeholder 10"/>
          <p:cNvSpPr>
            <a:spLocks noGrp="1"/>
          </p:cNvSpPr>
          <p:nvPr>
            <p:ph type="dt" sz="half" idx="10"/>
          </p:nvPr>
        </p:nvSpPr>
        <p:spPr/>
        <p:txBody>
          <a:bodyPr/>
          <a:lstStyle/>
          <a:p>
            <a:fld id="{28CE6AFE-B301-433D-940B-54D46049B0D0}" type="datetime1">
              <a:rPr lang="zh-CN" altLang="en-US" smtClean="0"/>
              <a:t>2022/11/21</a:t>
            </a:fld>
            <a:endParaRPr lang="zh-CN" altLang="en-US"/>
          </a:p>
        </p:txBody>
      </p:sp>
      <p:sp>
        <p:nvSpPr>
          <p:cNvPr id="12" name="Footer Placeholder 11"/>
          <p:cNvSpPr>
            <a:spLocks noGrp="1"/>
          </p:cNvSpPr>
          <p:nvPr>
            <p:ph type="ftr" sz="quarter" idx="11"/>
          </p:nvPr>
        </p:nvSpPr>
        <p:spPr/>
        <p:txBody>
          <a:bodyPr/>
          <a:lstStyle/>
          <a:p>
            <a:r>
              <a:rPr lang="zh-CN" altLang="en-US"/>
              <a:t>澳大利亚梅特罗矿业和象森铝业</a:t>
            </a:r>
          </a:p>
        </p:txBody>
      </p:sp>
      <p:sp>
        <p:nvSpPr>
          <p:cNvPr id="14" name="Slide Number Placeholder 13"/>
          <p:cNvSpPr>
            <a:spLocks noGrp="1"/>
          </p:cNvSpPr>
          <p:nvPr>
            <p:ph type="sldNum" sz="quarter" idx="12"/>
          </p:nvPr>
        </p:nvSpPr>
        <p:spPr/>
        <p:txBody>
          <a:bodyPr/>
          <a:lstStyle/>
          <a:p>
            <a:fld id="{49AE70B2-8BF9-45C0-BB95-33D1B9D3A854}" type="slidenum">
              <a:rPr lang="zh-CN" altLang="en-US" smtClean="0"/>
              <a:t>19</a:t>
            </a:fld>
            <a:endParaRPr lang="zh-CN" altLang="en-US"/>
          </a:p>
        </p:txBody>
      </p:sp>
      <p:sp>
        <p:nvSpPr>
          <p:cNvPr id="15" name="文本框 14"/>
          <p:cNvSpPr txBox="1"/>
          <p:nvPr/>
        </p:nvSpPr>
        <p:spPr>
          <a:xfrm>
            <a:off x="233202" y="2400064"/>
            <a:ext cx="3422454" cy="2127684"/>
          </a:xfrm>
          <a:prstGeom prst="rect">
            <a:avLst/>
          </a:prstGeom>
          <a:solidFill>
            <a:srgbClr val="EDEDED">
              <a:alpha val="100000"/>
            </a:srgbClr>
          </a:solidFill>
          <a:effectLst>
            <a:outerShdw blurRad="190500" dist="63500" dir="8100000" algn="tr" rotWithShape="0">
              <a:srgbClr val="000000">
                <a:alpha val="30000"/>
              </a:srgbClr>
            </a:outerShdw>
          </a:effectLst>
        </p:spPr>
        <p:txBody>
          <a:bodyPr wrap="square" rtlCol="0" anchor="t">
            <a:noAutofit/>
          </a:bodyPr>
          <a:lstStyle/>
          <a:p>
            <a:pPr>
              <a:lnSpc>
                <a:spcPct val="150000"/>
              </a:lnSpc>
            </a:pPr>
            <a:r>
              <a:rPr lang="zh-CN" sz="1200" b="0" u="none">
                <a:solidFill>
                  <a:srgbClr val="000000"/>
                </a:solidFill>
                <a:latin typeface="黑体" charset="0"/>
                <a:ea typeface="黑体" charset="0"/>
                <a:cs typeface="黑体" charset="0"/>
              </a:rPr>
              <a:t>   公司旗下投资企业覆盖全国</a:t>
            </a:r>
            <a:r>
              <a:rPr lang="en-US" sz="1200" b="1" u="none">
                <a:solidFill>
                  <a:srgbClr val="000000"/>
                </a:solidFill>
                <a:latin typeface="黑体" charset="0"/>
                <a:ea typeface="黑体" charset="0"/>
                <a:cs typeface="黑体" charset="0"/>
              </a:rPr>
              <a:t>27</a:t>
            </a:r>
            <a:r>
              <a:rPr lang="zh-CN" sz="1200" b="0" u="none">
                <a:solidFill>
                  <a:srgbClr val="000000"/>
                </a:solidFill>
                <a:latin typeface="黑体" charset="0"/>
                <a:ea typeface="黑体" charset="0"/>
                <a:cs typeface="黑体" charset="0"/>
              </a:rPr>
              <a:t>个省、直辖市 及特别行政区，并延伸至美国、新西兰，以及新加坡、印尼等“</a:t>
            </a:r>
            <a:r>
              <a:rPr lang="zh-CN" sz="1200" b="1" u="none">
                <a:solidFill>
                  <a:srgbClr val="000000"/>
                </a:solidFill>
                <a:latin typeface="黑体" charset="0"/>
                <a:ea typeface="黑体" charset="0"/>
                <a:cs typeface="黑体" charset="0"/>
              </a:rPr>
              <a:t>一带一路</a:t>
            </a:r>
            <a:r>
              <a:rPr lang="zh-CN" sz="1200" b="0" u="none">
                <a:solidFill>
                  <a:srgbClr val="000000"/>
                </a:solidFill>
                <a:latin typeface="黑体" charset="0"/>
                <a:ea typeface="黑体" charset="0"/>
                <a:cs typeface="黑体" charset="0"/>
              </a:rPr>
              <a:t>”沿线国家。公司位列2022年《福布斯》全球上市公司2000强第</a:t>
            </a:r>
            <a:r>
              <a:rPr lang="en-US" sz="1200" b="1" u="none">
                <a:solidFill>
                  <a:srgbClr val="000000"/>
                </a:solidFill>
                <a:latin typeface="黑体" charset="0"/>
                <a:ea typeface="黑体" charset="0"/>
                <a:cs typeface="黑体" charset="0"/>
              </a:rPr>
              <a:t>1437</a:t>
            </a:r>
            <a:r>
              <a:rPr lang="zh-CN" sz="1200" b="0" u="none">
                <a:solidFill>
                  <a:srgbClr val="000000"/>
                </a:solidFill>
                <a:latin typeface="黑体" charset="0"/>
                <a:ea typeface="黑体" charset="0"/>
                <a:cs typeface="黑体" charset="0"/>
              </a:rPr>
              <a:t>位，2022年财富中国500强（上市公司）第</a:t>
            </a:r>
            <a:r>
              <a:rPr lang="en-US" sz="1200" b="1" u="none">
                <a:solidFill>
                  <a:srgbClr val="000000"/>
                </a:solidFill>
                <a:latin typeface="黑体" charset="0"/>
                <a:ea typeface="黑体" charset="0"/>
                <a:cs typeface="黑体" charset="0"/>
              </a:rPr>
              <a:t>28</a:t>
            </a:r>
            <a:r>
              <a:rPr lang="zh-CN" sz="1200" b="0" u="none">
                <a:solidFill>
                  <a:srgbClr val="000000"/>
                </a:solidFill>
                <a:latin typeface="黑体" charset="0"/>
                <a:ea typeface="黑体" charset="0"/>
                <a:cs typeface="黑体" charset="0"/>
              </a:rPr>
              <a:t>位，中国物流企业50强第</a:t>
            </a:r>
            <a:r>
              <a:rPr lang="en-US" sz="1200" b="1" u="none">
                <a:solidFill>
                  <a:srgbClr val="000000"/>
                </a:solidFill>
                <a:latin typeface="黑体" charset="0"/>
                <a:ea typeface="黑体" charset="0"/>
                <a:cs typeface="黑体" charset="0"/>
              </a:rPr>
              <a:t>2</a:t>
            </a:r>
            <a:r>
              <a:rPr lang="zh-CN" sz="1200" b="0" u="none">
                <a:solidFill>
                  <a:srgbClr val="000000"/>
                </a:solidFill>
                <a:latin typeface="黑体" charset="0"/>
                <a:ea typeface="黑体" charset="0"/>
                <a:cs typeface="黑体" charset="0"/>
              </a:rPr>
              <a:t>位，是中 国物流与采购联合会认定的中国</a:t>
            </a:r>
            <a:r>
              <a:rPr lang="en-US" sz="1200" b="1" u="none">
                <a:solidFill>
                  <a:srgbClr val="000000"/>
                </a:solidFill>
                <a:latin typeface="黑体" charset="0"/>
                <a:ea typeface="黑体" charset="0"/>
                <a:cs typeface="黑体" charset="0"/>
              </a:rPr>
              <a:t>5A</a:t>
            </a:r>
            <a:r>
              <a:rPr lang="zh-CN" sz="1200" b="0" u="none">
                <a:solidFill>
                  <a:srgbClr val="000000"/>
                </a:solidFill>
                <a:latin typeface="黑体" charset="0"/>
                <a:ea typeface="黑体" charset="0"/>
                <a:cs typeface="黑体" charset="0"/>
              </a:rPr>
              <a:t>级物流</a:t>
            </a:r>
            <a:r>
              <a:rPr lang="zh-CN" altLang="en-US" sz="1200" b="0" u="none">
                <a:solidFill>
                  <a:srgbClr val="000000"/>
                </a:solidFill>
                <a:latin typeface="黑体" charset="0"/>
                <a:ea typeface="黑体" charset="0"/>
                <a:cs typeface="黑体" charset="0"/>
              </a:rPr>
              <a:t>企业。</a:t>
            </a:r>
            <a:endParaRPr lang="zh-CN" altLang="en-US" sz="1200" u="none">
              <a:solidFill>
                <a:srgbClr val="000000"/>
              </a:solidFill>
              <a:latin typeface="黑体" charset="0"/>
              <a:ea typeface="黑体" charset="0"/>
              <a:cs typeface="黑体" charset="0"/>
            </a:endParaRPr>
          </a:p>
        </p:txBody>
      </p:sp>
      <p:sp>
        <p:nvSpPr>
          <p:cNvPr id="16" name="文本框 15"/>
          <p:cNvSpPr txBox="1"/>
          <p:nvPr userDrawn="1"/>
        </p:nvSpPr>
        <p:spPr>
          <a:xfrm>
            <a:off x="3719472" y="864730"/>
            <a:ext cx="2738438" cy="3663018"/>
          </a:xfrm>
          <a:prstGeom prst="rect">
            <a:avLst/>
          </a:prstGeom>
          <a:solidFill>
            <a:srgbClr val="EDEDED">
              <a:alpha val="100000"/>
            </a:srgbClr>
          </a:solidFill>
          <a:effectLst>
            <a:outerShdw blurRad="190500" dist="63500" dir="8100000" algn="tr" rotWithShape="0">
              <a:srgbClr val="000000">
                <a:alpha val="30000"/>
              </a:srgbClr>
            </a:outerShdw>
          </a:effectLst>
        </p:spPr>
        <p:txBody>
          <a:bodyPr wrap="square" rtlCol="0">
            <a:noAutofit/>
          </a:bodyPr>
          <a:lstStyle/>
          <a:p>
            <a:pPr algn="l">
              <a:lnSpc>
                <a:spcPct val="150000"/>
              </a:lnSpc>
            </a:pPr>
            <a:endParaRPr lang="zh-CN" sz="1200" b="0" u="none">
              <a:solidFill>
                <a:srgbClr val="000000"/>
              </a:solidFill>
              <a:latin typeface="黑体" charset="0"/>
              <a:ea typeface="黑体" charset="0"/>
              <a:cs typeface="黑体" charset="0"/>
            </a:endParaRPr>
          </a:p>
          <a:p>
            <a:pPr algn="l">
              <a:lnSpc>
                <a:spcPct val="150000"/>
              </a:lnSpc>
            </a:pPr>
            <a:r>
              <a:rPr lang="zh-CN" sz="1200" b="0" u="none">
                <a:solidFill>
                  <a:srgbClr val="000000"/>
                </a:solidFill>
                <a:latin typeface="黑体" charset="0"/>
                <a:ea typeface="黑体" charset="0"/>
                <a:cs typeface="黑体" charset="0"/>
              </a:rPr>
              <a:t>  公司以“</a:t>
            </a:r>
            <a:r>
              <a:rPr lang="zh-CN" sz="1200" b="1" u="none">
                <a:solidFill>
                  <a:srgbClr val="000000"/>
                </a:solidFill>
                <a:latin typeface="黑体" charset="0"/>
                <a:ea typeface="黑体" charset="0"/>
                <a:cs typeface="黑体" charset="0"/>
              </a:rPr>
              <a:t>成为世界一流的供应链服务企业</a:t>
            </a:r>
            <a:r>
              <a:rPr lang="zh-CN" sz="1200" b="0" u="none">
                <a:solidFill>
                  <a:srgbClr val="000000"/>
                </a:solidFill>
                <a:latin typeface="黑体" charset="0"/>
                <a:ea typeface="黑体" charset="0"/>
                <a:cs typeface="黑体" charset="0"/>
              </a:rPr>
              <a:t>”为愿景，坚持“立足供应链 服务 产业链 创造价值链”的战略思维，通过 </a:t>
            </a:r>
            <a:r>
              <a:rPr lang="zh-CN" sz="1200" b="1" u="none">
                <a:solidFill>
                  <a:srgbClr val="000000"/>
                </a:solidFill>
                <a:latin typeface="黑体" charset="0"/>
                <a:ea typeface="黑体" charset="0"/>
                <a:cs typeface="黑体" charset="0"/>
              </a:rPr>
              <a:t>物流、商流、资金流、信息流四流合一 </a:t>
            </a:r>
            <a:r>
              <a:rPr lang="zh-CN" sz="1200" b="0" u="none">
                <a:solidFill>
                  <a:srgbClr val="000000"/>
                </a:solidFill>
                <a:latin typeface="黑体" charset="0"/>
                <a:ea typeface="黑体" charset="0"/>
                <a:cs typeface="黑体" charset="0"/>
              </a:rPr>
              <a:t>的一体化流通服务平台，为客户提供</a:t>
            </a:r>
            <a:r>
              <a:rPr lang="zh-CN" sz="1200" b="1" u="none">
                <a:solidFill>
                  <a:srgbClr val="000000"/>
                </a:solidFill>
                <a:latin typeface="黑体" charset="0"/>
                <a:ea typeface="黑体" charset="0"/>
                <a:cs typeface="黑体" charset="0"/>
              </a:rPr>
              <a:t>从原辅材料与半成品的采购供应</a:t>
            </a:r>
            <a:r>
              <a:rPr lang="zh-CN" sz="1200" b="0" u="none">
                <a:solidFill>
                  <a:srgbClr val="000000"/>
                </a:solidFill>
                <a:latin typeface="黑体" charset="0"/>
                <a:ea typeface="黑体" charset="0"/>
                <a:cs typeface="黑体" charset="0"/>
              </a:rPr>
              <a:t>直至</a:t>
            </a:r>
            <a:r>
              <a:rPr lang="zh-CN" sz="1200" b="1" u="none">
                <a:solidFill>
                  <a:srgbClr val="000000"/>
                </a:solidFill>
                <a:latin typeface="黑体" charset="0"/>
                <a:ea typeface="黑体" charset="0"/>
                <a:cs typeface="黑体" charset="0"/>
              </a:rPr>
              <a:t>产成品的分拨配送</a:t>
            </a:r>
            <a:r>
              <a:rPr lang="zh-CN" sz="1200" b="0" u="none">
                <a:solidFill>
                  <a:srgbClr val="000000"/>
                </a:solidFill>
                <a:latin typeface="黑体" charset="0"/>
                <a:ea typeface="黑体" charset="0"/>
                <a:cs typeface="黑体" charset="0"/>
              </a:rPr>
              <a:t>之间的</a:t>
            </a:r>
            <a:r>
              <a:rPr lang="zh-CN" sz="1200" b="1" u="none">
                <a:solidFill>
                  <a:srgbClr val="000000"/>
                </a:solidFill>
                <a:latin typeface="黑体" charset="0"/>
                <a:ea typeface="黑体" charset="0"/>
                <a:cs typeface="黑体" charset="0"/>
              </a:rPr>
              <a:t>全价值链流通服务</a:t>
            </a:r>
            <a:r>
              <a:rPr lang="zh-CN" sz="1200" b="0" u="none">
                <a:solidFill>
                  <a:srgbClr val="000000"/>
                </a:solidFill>
                <a:latin typeface="黑体" charset="0"/>
                <a:ea typeface="黑体" charset="0"/>
                <a:cs typeface="黑体" charset="0"/>
              </a:rPr>
              <a:t>，已形成农产品、能源化工、金属矿产等 大宗商品供应链服务体系，并探索布局</a:t>
            </a:r>
            <a:r>
              <a:rPr lang="zh-CN" sz="1200" b="1" u="none">
                <a:solidFill>
                  <a:srgbClr val="000000"/>
                </a:solidFill>
                <a:latin typeface="黑体" charset="0"/>
                <a:ea typeface="黑体" charset="0"/>
                <a:cs typeface="黑体" charset="0"/>
              </a:rPr>
              <a:t>新能源材料、粮食深加工</a:t>
            </a:r>
            <a:r>
              <a:rPr lang="zh-CN" sz="1200" b="0" u="none">
                <a:solidFill>
                  <a:srgbClr val="000000"/>
                </a:solidFill>
                <a:latin typeface="黑体" charset="0"/>
                <a:ea typeface="黑体" charset="0"/>
                <a:cs typeface="黑体" charset="0"/>
              </a:rPr>
              <a:t>等新兴领域，核心优势品种业务量名列行业前茅</a:t>
            </a:r>
            <a:r>
              <a:rPr lang="zh-CN" altLang="en-US" sz="1200" b="0" u="none">
                <a:solidFill>
                  <a:srgbClr val="000000"/>
                </a:solidFill>
                <a:latin typeface="黑体" charset="0"/>
                <a:ea typeface="黑体" charset="0"/>
                <a:cs typeface="黑体" charset="0"/>
              </a:rPr>
              <a:t>。</a:t>
            </a:r>
            <a:endParaRPr lang="zh-CN" sz="1200" b="0" u="none">
              <a:solidFill>
                <a:srgbClr val="000000"/>
              </a:solidFill>
              <a:latin typeface="黑体" charset="0"/>
              <a:ea typeface="黑体" charset="0"/>
              <a:cs typeface="黑体" charset="0"/>
            </a:endParaRPr>
          </a:p>
          <a:p>
            <a:pPr>
              <a:lnSpc>
                <a:spcPct val="150000"/>
              </a:lnSpc>
            </a:pPr>
            <a:endParaRPr lang="zh-CN" altLang="en-US" sz="1595" u="none">
              <a:solidFill>
                <a:srgbClr val="000000"/>
              </a:solidFill>
            </a:endParaRPr>
          </a:p>
        </p:txBody>
      </p:sp>
      <p:pic>
        <p:nvPicPr>
          <p:cNvPr id="17" name="图片 16" descr="upload_post_object_v2_500599392"/>
          <p:cNvPicPr>
            <a:picLocks noChangeAspect="1"/>
          </p:cNvPicPr>
          <p:nvPr/>
        </p:nvPicPr>
        <p:blipFill>
          <a:blip r:embed="rId12"/>
          <a:stretch>
            <a:fillRect/>
          </a:stretch>
        </p:blipFill>
        <p:spPr>
          <a:xfrm>
            <a:off x="6581713" y="1250430"/>
            <a:ext cx="1130456" cy="1066640"/>
          </a:xfrm>
          <a:prstGeom prst="rect">
            <a:avLst/>
          </a:prstGeom>
        </p:spPr>
      </p:pic>
      <p:pic>
        <p:nvPicPr>
          <p:cNvPr id="18" name="图片 17" descr="upload_post_object_v2_875586249"/>
          <p:cNvPicPr>
            <a:picLocks noChangeAspect="1"/>
          </p:cNvPicPr>
          <p:nvPr/>
        </p:nvPicPr>
        <p:blipFill>
          <a:blip r:embed="rId13"/>
          <a:stretch>
            <a:fillRect/>
          </a:stretch>
        </p:blipFill>
        <p:spPr>
          <a:xfrm>
            <a:off x="7807254" y="1250430"/>
            <a:ext cx="975474" cy="1066640"/>
          </a:xfrm>
          <a:prstGeom prst="rect">
            <a:avLst/>
          </a:prstGeom>
        </p:spPr>
      </p:pic>
      <p:pic>
        <p:nvPicPr>
          <p:cNvPr id="19" name="图片 18" descr="upload_post_object_v2_003466765"/>
          <p:cNvPicPr>
            <a:picLocks noChangeAspect="1"/>
          </p:cNvPicPr>
          <p:nvPr/>
        </p:nvPicPr>
        <p:blipFill>
          <a:blip r:embed="rId14"/>
          <a:stretch>
            <a:fillRect/>
          </a:stretch>
        </p:blipFill>
        <p:spPr>
          <a:xfrm>
            <a:off x="6596938" y="2778095"/>
            <a:ext cx="975474" cy="1002824"/>
          </a:xfrm>
          <a:prstGeom prst="rect">
            <a:avLst/>
          </a:prstGeom>
        </p:spPr>
      </p:pic>
      <p:pic>
        <p:nvPicPr>
          <p:cNvPr id="20" name="图片 19" descr="upload_post_object_v2_763871240"/>
          <p:cNvPicPr>
            <a:picLocks noChangeAspect="1"/>
          </p:cNvPicPr>
          <p:nvPr/>
        </p:nvPicPr>
        <p:blipFill>
          <a:blip r:embed="rId15"/>
          <a:stretch>
            <a:fillRect/>
          </a:stretch>
        </p:blipFill>
        <p:spPr>
          <a:xfrm>
            <a:off x="7798138" y="2778095"/>
            <a:ext cx="984590" cy="948124"/>
          </a:xfrm>
          <a:prstGeom prst="rect">
            <a:avLst/>
          </a:prstGeom>
        </p:spPr>
      </p:pic>
      <p:sp>
        <p:nvSpPr>
          <p:cNvPr id="21" name="文本框 20"/>
          <p:cNvSpPr txBox="1"/>
          <p:nvPr userDrawn="1"/>
        </p:nvSpPr>
        <p:spPr>
          <a:xfrm>
            <a:off x="6596938" y="2259530"/>
            <a:ext cx="1099820" cy="398780"/>
          </a:xfrm>
          <a:prstGeom prst="rect">
            <a:avLst/>
          </a:prstGeom>
        </p:spPr>
        <p:txBody>
          <a:bodyPr wrap="none" rtlCol="0">
            <a:spAutoFit/>
          </a:bodyPr>
          <a:lstStyle/>
          <a:p>
            <a:r>
              <a:rPr lang="en-US" altLang="zh-CN" sz="1000"/>
              <a:t>2021</a:t>
            </a:r>
            <a:r>
              <a:rPr lang="zh-CN" altLang="en-US" sz="1000"/>
              <a:t>年营业收入</a:t>
            </a:r>
          </a:p>
          <a:p>
            <a:r>
              <a:rPr lang="zh-CN" altLang="en-US" sz="1000"/>
              <a:t>    （亿元）</a:t>
            </a:r>
          </a:p>
        </p:txBody>
      </p:sp>
      <p:sp>
        <p:nvSpPr>
          <p:cNvPr id="22" name="文本框 21"/>
          <p:cNvSpPr txBox="1"/>
          <p:nvPr userDrawn="1"/>
        </p:nvSpPr>
        <p:spPr>
          <a:xfrm>
            <a:off x="7712169" y="2259544"/>
            <a:ext cx="1226820" cy="398780"/>
          </a:xfrm>
          <a:prstGeom prst="rect">
            <a:avLst/>
          </a:prstGeom>
        </p:spPr>
        <p:txBody>
          <a:bodyPr wrap="none" rtlCol="0">
            <a:spAutoFit/>
          </a:bodyPr>
          <a:lstStyle/>
          <a:p>
            <a:r>
              <a:rPr lang="en-US" altLang="zh-CN" sz="1000"/>
              <a:t>2021</a:t>
            </a:r>
            <a:r>
              <a:rPr lang="zh-CN" altLang="en-US" sz="1000"/>
              <a:t>年归母净利润</a:t>
            </a:r>
          </a:p>
          <a:p>
            <a:r>
              <a:rPr lang="zh-CN" altLang="en-US" sz="1000"/>
              <a:t>       （亿元）</a:t>
            </a:r>
          </a:p>
        </p:txBody>
      </p:sp>
      <p:sp>
        <p:nvSpPr>
          <p:cNvPr id="24" name="文本框 23"/>
          <p:cNvSpPr txBox="1"/>
          <p:nvPr userDrawn="1"/>
        </p:nvSpPr>
        <p:spPr>
          <a:xfrm>
            <a:off x="6739235" y="3780918"/>
            <a:ext cx="690880" cy="245110"/>
          </a:xfrm>
          <a:prstGeom prst="rect">
            <a:avLst/>
          </a:prstGeom>
        </p:spPr>
        <p:txBody>
          <a:bodyPr wrap="none" rtlCol="0">
            <a:spAutoFit/>
          </a:bodyPr>
          <a:lstStyle/>
          <a:p>
            <a:r>
              <a:rPr lang="zh-CN" altLang="en-US" sz="1000"/>
              <a:t>员工人数</a:t>
            </a:r>
          </a:p>
        </p:txBody>
      </p:sp>
      <p:sp>
        <p:nvSpPr>
          <p:cNvPr id="25" name="文本框 24"/>
          <p:cNvSpPr txBox="1"/>
          <p:nvPr userDrawn="1"/>
        </p:nvSpPr>
        <p:spPr>
          <a:xfrm>
            <a:off x="7696944" y="3780918"/>
            <a:ext cx="1198880" cy="245110"/>
          </a:xfrm>
          <a:prstGeom prst="rect">
            <a:avLst/>
          </a:prstGeom>
        </p:spPr>
        <p:txBody>
          <a:bodyPr wrap="none" rtlCol="0">
            <a:spAutoFit/>
          </a:bodyPr>
          <a:lstStyle/>
          <a:p>
            <a:r>
              <a:rPr lang="zh-CN" altLang="en-US" sz="1000"/>
              <a:t>合作客商遍及国家</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custDataLst>
              <p:tags r:id="rId2"/>
            </p:custDataLst>
          </p:nvPr>
        </p:nvCxnSpPr>
        <p:spPr>
          <a:xfrm>
            <a:off x="4667260" y="1203598"/>
            <a:ext cx="2857500" cy="0"/>
          </a:xfrm>
          <a:prstGeom prst="line">
            <a:avLst/>
          </a:prstGeom>
          <a:ln>
            <a:solidFill>
              <a:schemeClr val="lt1"/>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3"/>
            </p:custDataLst>
          </p:nvPr>
        </p:nvSpPr>
        <p:spPr>
          <a:xfrm>
            <a:off x="3201317" y="1115126"/>
            <a:ext cx="513398" cy="421481"/>
          </a:xfrm>
          <a:prstGeom prst="rect">
            <a:avLst/>
          </a:prstGeom>
          <a:noFill/>
        </p:spPr>
        <p:txBody>
          <a:bodyPr wrap="square" rtlCol="0" anchor="ctr" anchorCtr="0">
            <a:noAutofit/>
          </a:bodyPr>
          <a:lstStyle/>
          <a:p>
            <a:pPr>
              <a:lnSpc>
                <a:spcPct val="100000"/>
              </a:lnSpc>
            </a:pPr>
            <a:r>
              <a:rPr lang="en-US" altLang="zh-CN" sz="2000" b="1">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01.</a:t>
            </a:r>
          </a:p>
        </p:txBody>
      </p:sp>
      <p:sp>
        <p:nvSpPr>
          <p:cNvPr id="25" name="文本框 24"/>
          <p:cNvSpPr txBox="1"/>
          <p:nvPr>
            <p:custDataLst>
              <p:tags r:id="rId4"/>
            </p:custDataLst>
          </p:nvPr>
        </p:nvSpPr>
        <p:spPr>
          <a:xfrm>
            <a:off x="3192126" y="1524656"/>
            <a:ext cx="513398" cy="421005"/>
          </a:xfrm>
          <a:prstGeom prst="rect">
            <a:avLst/>
          </a:prstGeom>
          <a:noFill/>
        </p:spPr>
        <p:txBody>
          <a:bodyPr wrap="square" rtlCol="0" anchor="ctr" anchorCtr="0">
            <a:noAutofit/>
          </a:bodyPr>
          <a:lstStyle/>
          <a:p>
            <a:pPr>
              <a:lnSpc>
                <a:spcPct val="100000"/>
              </a:lnSpc>
            </a:pPr>
            <a:r>
              <a:rPr lang="en-US" altLang="zh-CN" sz="2000" b="1">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02.</a:t>
            </a:r>
          </a:p>
        </p:txBody>
      </p:sp>
      <p:sp>
        <p:nvSpPr>
          <p:cNvPr id="6" name="文本框 5"/>
          <p:cNvSpPr txBox="1"/>
          <p:nvPr>
            <p:custDataLst>
              <p:tags r:id="rId5"/>
            </p:custDataLst>
          </p:nvPr>
        </p:nvSpPr>
        <p:spPr>
          <a:xfrm>
            <a:off x="3705507" y="1096709"/>
            <a:ext cx="2291080" cy="462280"/>
          </a:xfrm>
          <a:prstGeom prst="rect">
            <a:avLst/>
          </a:prstGeom>
          <a:noFill/>
        </p:spPr>
        <p:txBody>
          <a:bodyPr wrap="square" rtlCol="0" anchor="ctr" anchorCtr="0">
            <a:normAutofit/>
          </a:bodyPr>
          <a:lstStyle/>
          <a:p>
            <a:pPr marL="0" lvl="0" indent="0" algn="l">
              <a:lnSpc>
                <a:spcPct val="120000"/>
              </a:lnSpc>
              <a:spcBef>
                <a:spcPts val="0"/>
              </a:spcBef>
              <a:spcAft>
                <a:spcPts val="0"/>
              </a:spcAft>
              <a:buSzPct val="100000"/>
              <a:buNone/>
            </a:pPr>
            <a:r>
              <a:rPr sz="1600" b="1" spc="200" dirty="0">
                <a:solidFill>
                  <a:schemeClr val="dk1"/>
                </a:solidFill>
                <a:latin typeface="Times New Roman" panose="02020603050405020304" charset="0"/>
                <a:ea typeface="黑体" panose="02010609060101010101" charset="-122"/>
                <a:cs typeface="微软雅黑" panose="020B0503020204020204" charset="-122"/>
              </a:rPr>
              <a:t>距离、时间和海运费</a:t>
            </a:r>
          </a:p>
        </p:txBody>
      </p:sp>
      <p:sp>
        <p:nvSpPr>
          <p:cNvPr id="27" name="文本框 26"/>
          <p:cNvSpPr txBox="1"/>
          <p:nvPr>
            <p:custDataLst>
              <p:tags r:id="rId6"/>
            </p:custDataLst>
          </p:nvPr>
        </p:nvSpPr>
        <p:spPr>
          <a:xfrm>
            <a:off x="3192170" y="1968268"/>
            <a:ext cx="513398" cy="421005"/>
          </a:xfrm>
          <a:prstGeom prst="rect">
            <a:avLst/>
          </a:prstGeom>
          <a:noFill/>
        </p:spPr>
        <p:txBody>
          <a:bodyPr wrap="square" rtlCol="0" anchor="ctr" anchorCtr="0">
            <a:noAutofit/>
          </a:bodyPr>
          <a:lstStyle/>
          <a:p>
            <a:pPr>
              <a:lnSpc>
                <a:spcPct val="100000"/>
              </a:lnSpc>
            </a:pPr>
            <a:r>
              <a:rPr lang="en-US" altLang="zh-CN" sz="200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03.</a:t>
            </a:r>
          </a:p>
        </p:txBody>
      </p:sp>
      <p:sp>
        <p:nvSpPr>
          <p:cNvPr id="12" name="文本框 11"/>
          <p:cNvSpPr txBox="1"/>
          <p:nvPr>
            <p:custDataLst>
              <p:tags r:id="rId7"/>
            </p:custDataLst>
          </p:nvPr>
        </p:nvSpPr>
        <p:spPr>
          <a:xfrm>
            <a:off x="3705524" y="1536599"/>
            <a:ext cx="2291239" cy="397193"/>
          </a:xfrm>
          <a:prstGeom prst="rect">
            <a:avLst/>
          </a:prstGeom>
          <a:noFill/>
        </p:spPr>
        <p:txBody>
          <a:bodyPr wrap="square" rtlCol="0" anchor="ctr" anchorCtr="0">
            <a:normAutofit/>
          </a:bodyPr>
          <a:lstStyle/>
          <a:p>
            <a:pPr marL="0" lvl="0" indent="0" algn="l">
              <a:lnSpc>
                <a:spcPct val="120000"/>
              </a:lnSpc>
              <a:spcBef>
                <a:spcPts val="0"/>
              </a:spcBef>
              <a:spcAft>
                <a:spcPts val="0"/>
              </a:spcAft>
              <a:buSzPct val="100000"/>
              <a:buNone/>
            </a:pPr>
            <a:r>
              <a:rPr lang="zh-CN" sz="1600" b="1" spc="200" dirty="0">
                <a:solidFill>
                  <a:schemeClr val="dk1"/>
                </a:solidFill>
                <a:latin typeface="Times New Roman" panose="02020603050405020304" charset="0"/>
                <a:ea typeface="黑体" panose="02010609060101010101" charset="-122"/>
                <a:cs typeface="微软雅黑" panose="020B0503020204020204" charset="-122"/>
              </a:rPr>
              <a:t>品质与</a:t>
            </a:r>
            <a:r>
              <a:rPr sz="1600" b="1" spc="200" dirty="0">
                <a:solidFill>
                  <a:schemeClr val="dk1"/>
                </a:solidFill>
                <a:latin typeface="Times New Roman" panose="02020603050405020304" charset="0"/>
                <a:ea typeface="黑体" panose="02010609060101010101" charset="-122"/>
                <a:cs typeface="微软雅黑" panose="020B0503020204020204" charset="-122"/>
              </a:rPr>
              <a:t>储量</a:t>
            </a:r>
          </a:p>
        </p:txBody>
      </p:sp>
      <p:sp>
        <p:nvSpPr>
          <p:cNvPr id="29" name="文本框 28"/>
          <p:cNvSpPr txBox="1"/>
          <p:nvPr>
            <p:custDataLst>
              <p:tags r:id="rId8"/>
            </p:custDataLst>
          </p:nvPr>
        </p:nvSpPr>
        <p:spPr>
          <a:xfrm>
            <a:off x="3201286" y="2420450"/>
            <a:ext cx="513398" cy="421005"/>
          </a:xfrm>
          <a:prstGeom prst="rect">
            <a:avLst/>
          </a:prstGeom>
          <a:noFill/>
        </p:spPr>
        <p:txBody>
          <a:bodyPr wrap="square" rtlCol="0" anchor="ctr" anchorCtr="0">
            <a:normAutofit fontScale="95000"/>
          </a:bodyPr>
          <a:lstStyle/>
          <a:p>
            <a:pPr>
              <a:lnSpc>
                <a:spcPct val="100000"/>
              </a:lnSpc>
            </a:pPr>
            <a:r>
              <a:rPr lang="en-US" altLang="zh-CN" sz="210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04</a:t>
            </a:r>
            <a:r>
              <a:rPr lang="en-US" altLang="zh-CN" sz="222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a:t>
            </a:r>
          </a:p>
        </p:txBody>
      </p:sp>
      <p:sp>
        <p:nvSpPr>
          <p:cNvPr id="30" name="文本框 29"/>
          <p:cNvSpPr txBox="1"/>
          <p:nvPr>
            <p:custDataLst>
              <p:tags r:id="rId9"/>
            </p:custDataLst>
          </p:nvPr>
        </p:nvSpPr>
        <p:spPr>
          <a:xfrm>
            <a:off x="3692761" y="1991776"/>
            <a:ext cx="3232585" cy="397510"/>
          </a:xfrm>
          <a:prstGeom prst="rect">
            <a:avLst/>
          </a:prstGeom>
          <a:noFill/>
        </p:spPr>
        <p:txBody>
          <a:bodyPr wrap="square" rtlCol="0" anchor="ctr" anchorCtr="0">
            <a:noAutofit/>
          </a:bodyPr>
          <a:lstStyle/>
          <a:p>
            <a:pPr marL="0" lvl="0" indent="0" algn="l">
              <a:lnSpc>
                <a:spcPct val="120000"/>
              </a:lnSpc>
              <a:spcBef>
                <a:spcPts val="0"/>
              </a:spcBef>
              <a:spcAft>
                <a:spcPts val="0"/>
              </a:spcAft>
              <a:buSzPct val="100000"/>
              <a:buNone/>
            </a:pPr>
            <a:r>
              <a:rPr lang="zh-CN" sz="1600" b="1" spc="200" dirty="0">
                <a:solidFill>
                  <a:schemeClr val="dk1"/>
                </a:solidFill>
                <a:latin typeface="Times New Roman" panose="02020603050405020304" charset="0"/>
                <a:ea typeface="黑体" panose="02010609060101010101" charset="-122"/>
                <a:cs typeface="微软雅黑" panose="020B0503020204020204" charset="-122"/>
                <a:sym typeface="+mn-ea"/>
              </a:rPr>
              <a:t>矿价和氧化铝生产成本的比较</a:t>
            </a:r>
          </a:p>
        </p:txBody>
      </p:sp>
      <p:sp>
        <p:nvSpPr>
          <p:cNvPr id="46" name="文本框 45"/>
          <p:cNvSpPr txBox="1"/>
          <p:nvPr>
            <p:custDataLst>
              <p:tags r:id="rId10"/>
            </p:custDataLst>
          </p:nvPr>
        </p:nvSpPr>
        <p:spPr>
          <a:xfrm>
            <a:off x="3201286" y="2932985"/>
            <a:ext cx="513398" cy="421005"/>
          </a:xfrm>
          <a:prstGeom prst="rect">
            <a:avLst/>
          </a:prstGeom>
          <a:noFill/>
        </p:spPr>
        <p:txBody>
          <a:bodyPr wrap="square" rtlCol="0" anchor="ctr" anchorCtr="0">
            <a:noAutofit/>
          </a:bodyPr>
          <a:lstStyle/>
          <a:p>
            <a:pPr>
              <a:lnSpc>
                <a:spcPct val="100000"/>
              </a:lnSpc>
            </a:pPr>
            <a:r>
              <a:rPr lang="en-US" altLang="zh-CN" sz="210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05.</a:t>
            </a:r>
          </a:p>
        </p:txBody>
      </p:sp>
      <p:sp>
        <p:nvSpPr>
          <p:cNvPr id="47" name="文本框 46"/>
          <p:cNvSpPr txBox="1"/>
          <p:nvPr>
            <p:custDataLst>
              <p:tags r:id="rId11"/>
            </p:custDataLst>
          </p:nvPr>
        </p:nvSpPr>
        <p:spPr>
          <a:xfrm>
            <a:off x="3692761" y="2443972"/>
            <a:ext cx="4441825" cy="397510"/>
          </a:xfrm>
          <a:prstGeom prst="rect">
            <a:avLst/>
          </a:prstGeom>
          <a:noFill/>
        </p:spPr>
        <p:txBody>
          <a:bodyPr wrap="square" rtlCol="0" anchor="ctr" anchorCtr="0">
            <a:noAutofit/>
          </a:bodyPr>
          <a:lstStyle/>
          <a:p>
            <a:pPr marL="0" lvl="0" indent="0" algn="l">
              <a:lnSpc>
                <a:spcPct val="120000"/>
              </a:lnSpc>
              <a:spcBef>
                <a:spcPts val="0"/>
              </a:spcBef>
              <a:spcAft>
                <a:spcPts val="0"/>
              </a:spcAft>
              <a:buSzPct val="100000"/>
              <a:buNone/>
            </a:pPr>
            <a:r>
              <a:rPr sz="1600" b="1" spc="200" dirty="0">
                <a:solidFill>
                  <a:schemeClr val="dk1"/>
                </a:solidFill>
                <a:latin typeface="Times New Roman" panose="02020603050405020304" charset="0"/>
                <a:ea typeface="黑体" panose="02010609060101010101" charset="-122"/>
                <a:cs typeface="微软雅黑" panose="020B0503020204020204" charset="-122"/>
                <a:sym typeface="+mn-ea"/>
              </a:rPr>
              <a:t>梅特罗矿在</a:t>
            </a:r>
            <a:r>
              <a:rPr lang="zh-CN" sz="1600" b="1" spc="200" dirty="0">
                <a:solidFill>
                  <a:schemeClr val="dk1"/>
                </a:solidFill>
                <a:latin typeface="Times New Roman" panose="02020603050405020304" charset="0"/>
                <a:ea typeface="黑体" panose="02010609060101010101" charset="-122"/>
                <a:cs typeface="微软雅黑" panose="020B0503020204020204" charset="-122"/>
                <a:sym typeface="+mn-ea"/>
              </a:rPr>
              <a:t>中国多家氧化铝厂的</a:t>
            </a:r>
            <a:r>
              <a:rPr sz="1600" b="1" spc="200" dirty="0">
                <a:solidFill>
                  <a:schemeClr val="dk1"/>
                </a:solidFill>
                <a:latin typeface="Times New Roman" panose="02020603050405020304" charset="0"/>
                <a:ea typeface="黑体" panose="02010609060101010101" charset="-122"/>
                <a:cs typeface="微软雅黑" panose="020B0503020204020204" charset="-122"/>
                <a:sym typeface="+mn-ea"/>
              </a:rPr>
              <a:t>应用</a:t>
            </a:r>
          </a:p>
        </p:txBody>
      </p:sp>
      <p:sp>
        <p:nvSpPr>
          <p:cNvPr id="48" name="文本框 47"/>
          <p:cNvSpPr txBox="1"/>
          <p:nvPr>
            <p:custDataLst>
              <p:tags r:id="rId12"/>
            </p:custDataLst>
          </p:nvPr>
        </p:nvSpPr>
        <p:spPr>
          <a:xfrm>
            <a:off x="3692761" y="2944746"/>
            <a:ext cx="4612005" cy="397510"/>
          </a:xfrm>
          <a:prstGeom prst="rect">
            <a:avLst/>
          </a:prstGeom>
          <a:noFill/>
        </p:spPr>
        <p:txBody>
          <a:bodyPr wrap="square" rtlCol="0" anchor="ctr" anchorCtr="0">
            <a:noAutofit/>
          </a:bodyPr>
          <a:lstStyle/>
          <a:p>
            <a:pPr marL="0" lvl="0" indent="0" algn="l">
              <a:lnSpc>
                <a:spcPct val="120000"/>
              </a:lnSpc>
              <a:spcBef>
                <a:spcPts val="0"/>
              </a:spcBef>
              <a:spcAft>
                <a:spcPts val="0"/>
              </a:spcAft>
              <a:buSzPct val="100000"/>
              <a:buNone/>
            </a:pPr>
            <a:r>
              <a:rPr sz="1600" b="1" spc="200" dirty="0" err="1">
                <a:solidFill>
                  <a:schemeClr val="dk1"/>
                </a:solidFill>
                <a:latin typeface="Times New Roman" panose="02020603050405020304" charset="0"/>
                <a:ea typeface="黑体" panose="02010609060101010101" charset="-122"/>
                <a:cs typeface="微软雅黑" panose="020B0503020204020204" charset="-122"/>
              </a:rPr>
              <a:t>梅特罗矿</a:t>
            </a:r>
            <a:r>
              <a:rPr lang="zh-CN" sz="1600" b="1" spc="200" dirty="0">
                <a:solidFill>
                  <a:schemeClr val="dk1"/>
                </a:solidFill>
                <a:latin typeface="Times New Roman" panose="02020603050405020304" charset="0"/>
                <a:ea typeface="黑体" panose="02010609060101010101" charset="-122"/>
                <a:cs typeface="微软雅黑" panose="020B0503020204020204" charset="-122"/>
              </a:rPr>
              <a:t>业</a:t>
            </a:r>
            <a:r>
              <a:rPr lang="zh-CN" altLang="en-US" sz="1600" b="1" spc="200" dirty="0">
                <a:solidFill>
                  <a:schemeClr val="dk1"/>
                </a:solidFill>
                <a:latin typeface="Times New Roman" panose="02020603050405020304" charset="0"/>
                <a:ea typeface="黑体" panose="02010609060101010101" charset="-122"/>
                <a:cs typeface="微软雅黑" panose="020B0503020204020204" charset="-122"/>
              </a:rPr>
              <a:t>有限公司介绍</a:t>
            </a:r>
            <a:endParaRPr sz="1600" b="1" spc="200" dirty="0">
              <a:solidFill>
                <a:schemeClr val="dk1"/>
              </a:solidFill>
              <a:latin typeface="Times New Roman" panose="02020603050405020304" charset="0"/>
              <a:ea typeface="黑体" panose="02010609060101010101" charset="-122"/>
              <a:cs typeface="微软雅黑" panose="020B0503020204020204" charset="-122"/>
            </a:endParaRPr>
          </a:p>
        </p:txBody>
      </p:sp>
      <p:sp>
        <p:nvSpPr>
          <p:cNvPr id="16" name="文本框 15"/>
          <p:cNvSpPr txBox="1"/>
          <p:nvPr>
            <p:custDataLst>
              <p:tags r:id="rId13"/>
            </p:custDataLst>
          </p:nvPr>
        </p:nvSpPr>
        <p:spPr>
          <a:xfrm>
            <a:off x="3563620" y="448945"/>
            <a:ext cx="2162810" cy="665480"/>
          </a:xfrm>
          <a:prstGeom prst="rect">
            <a:avLst/>
          </a:prstGeom>
          <a:noFill/>
        </p:spPr>
        <p:txBody>
          <a:bodyPr wrap="square" lIns="68580" tIns="34290" rIns="68580" bIns="34290" rtlCol="0" anchor="b" anchorCtr="0">
            <a:noAutofit/>
          </a:bodyPr>
          <a:lstStyle/>
          <a:p>
            <a:pPr marL="0" indent="0" algn="l">
              <a:lnSpc>
                <a:spcPct val="120000"/>
              </a:lnSpc>
              <a:spcBef>
                <a:spcPts val="0"/>
              </a:spcBef>
              <a:spcAft>
                <a:spcPts val="0"/>
              </a:spcAft>
              <a:buSzPct val="100000"/>
              <a:buNone/>
            </a:pPr>
            <a:r>
              <a:rPr lang="zh-CN" altLang="en-US" sz="3600" b="1" spc="300" dirty="0">
                <a:solidFill>
                  <a:schemeClr val="accent1"/>
                </a:solidFill>
                <a:latin typeface="楷体" panose="02010609060101010101" charset="-122"/>
                <a:ea typeface="楷体" panose="02010609060101010101" charset="-122"/>
                <a:cs typeface="楷体" panose="02010609060101010101" charset="-122"/>
              </a:rPr>
              <a:t>目 录</a:t>
            </a:r>
          </a:p>
        </p:txBody>
      </p:sp>
      <p:sp>
        <p:nvSpPr>
          <p:cNvPr id="3" name="文本框 2"/>
          <p:cNvSpPr txBox="1"/>
          <p:nvPr/>
        </p:nvSpPr>
        <p:spPr>
          <a:xfrm>
            <a:off x="3692761" y="3917667"/>
            <a:ext cx="4572000" cy="359522"/>
          </a:xfrm>
          <a:prstGeom prst="rect">
            <a:avLst/>
          </a:prstGeom>
          <a:noFill/>
        </p:spPr>
        <p:txBody>
          <a:bodyPr wrap="square">
            <a:spAutoFit/>
          </a:bodyPr>
          <a:lstStyle/>
          <a:p>
            <a:pPr>
              <a:lnSpc>
                <a:spcPct val="120000"/>
              </a:lnSpc>
              <a:buSzPct val="100000"/>
            </a:pPr>
            <a:r>
              <a:rPr lang="zh-CN" altLang="en-US" sz="1600" b="1" spc="200" dirty="0">
                <a:solidFill>
                  <a:schemeClr val="dk1"/>
                </a:solidFill>
                <a:latin typeface="Times New Roman" panose="02020603050405020304" charset="0"/>
                <a:ea typeface="黑体" panose="02010609060101010101" charset="-122"/>
              </a:rPr>
              <a:t>梅特罗矿业有限公司与象森铝业的合作</a:t>
            </a:r>
          </a:p>
        </p:txBody>
      </p:sp>
      <p:sp>
        <p:nvSpPr>
          <p:cNvPr id="4" name="文本框 3"/>
          <p:cNvSpPr txBox="1"/>
          <p:nvPr>
            <p:custDataLst>
              <p:tags r:id="rId14"/>
            </p:custDataLst>
          </p:nvPr>
        </p:nvSpPr>
        <p:spPr>
          <a:xfrm>
            <a:off x="3212226" y="3917674"/>
            <a:ext cx="513398" cy="421005"/>
          </a:xfrm>
          <a:prstGeom prst="rect">
            <a:avLst/>
          </a:prstGeom>
          <a:noFill/>
        </p:spPr>
        <p:txBody>
          <a:bodyPr wrap="square" rtlCol="0" anchor="ctr" anchorCtr="0">
            <a:normAutofit fontScale="95000"/>
          </a:bodyPr>
          <a:lstStyle/>
          <a:p>
            <a:pPr>
              <a:lnSpc>
                <a:spcPct val="100000"/>
              </a:lnSpc>
            </a:pPr>
            <a:r>
              <a:rPr lang="en-US" altLang="zh-CN" sz="210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a:t>
            </a:r>
            <a:r>
              <a:rPr lang="en-US" altLang="zh-CN" sz="2100" b="1" dirty="0">
                <a:solidFill>
                  <a:schemeClr val="accent1"/>
                </a:solidFill>
                <a:latin typeface="楷体" charset="0"/>
                <a:ea typeface="楷体" charset="0"/>
                <a:cs typeface="Arial" panose="020B0604020202020204" pitchFamily="34" charset="0"/>
                <a:sym typeface="Arial" panose="020B0604020202020204" pitchFamily="34" charset="0"/>
              </a:rPr>
              <a:t>7</a:t>
            </a:r>
            <a:r>
              <a:rPr lang="en-US" altLang="zh-CN" sz="222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a:t>
            </a:r>
          </a:p>
        </p:txBody>
      </p:sp>
      <p:pic>
        <p:nvPicPr>
          <p:cNvPr id="2" name="object 13"/>
          <p:cNvPicPr/>
          <p:nvPr/>
        </p:nvPicPr>
        <p:blipFill>
          <a:blip r:embed="rId17" cstate="print"/>
          <a:stretch>
            <a:fillRect/>
          </a:stretch>
        </p:blipFill>
        <p:spPr>
          <a:xfrm>
            <a:off x="8393473" y="59651"/>
            <a:ext cx="750493" cy="805353"/>
          </a:xfrm>
          <a:prstGeom prst="rect">
            <a:avLst/>
          </a:prstGeom>
        </p:spPr>
      </p:pic>
      <p:sp>
        <p:nvSpPr>
          <p:cNvPr id="7" name="Date Placeholder 6"/>
          <p:cNvSpPr>
            <a:spLocks noGrp="1"/>
          </p:cNvSpPr>
          <p:nvPr>
            <p:ph type="dt" sz="half" idx="10"/>
          </p:nvPr>
        </p:nvSpPr>
        <p:spPr/>
        <p:txBody>
          <a:bodyPr/>
          <a:lstStyle/>
          <a:p>
            <a:fld id="{281EEF3D-D96A-4CDD-A1F8-53B1F7120D60}" type="datetime1">
              <a:rPr lang="zh-CN" altLang="en-US" smtClean="0"/>
              <a:t>2022/11/21</a:t>
            </a:fld>
            <a:endParaRPr lang="zh-CN" altLang="en-US"/>
          </a:p>
        </p:txBody>
      </p:sp>
      <p:sp>
        <p:nvSpPr>
          <p:cNvPr id="8" name="Footer Placeholder 7"/>
          <p:cNvSpPr>
            <a:spLocks noGrp="1"/>
          </p:cNvSpPr>
          <p:nvPr>
            <p:ph type="ftr" sz="quarter" idx="11"/>
          </p:nvPr>
        </p:nvSpPr>
        <p:spPr/>
        <p:txBody>
          <a:bodyPr/>
          <a:lstStyle/>
          <a:p>
            <a:r>
              <a:rPr lang="zh-CN" altLang="en-US"/>
              <a:t>澳大利亚梅特罗矿业和象森铝业</a:t>
            </a: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2</a:t>
            </a:fld>
            <a:endParaRPr lang="zh-CN" altLang="en-US"/>
          </a:p>
        </p:txBody>
      </p:sp>
      <p:sp>
        <p:nvSpPr>
          <p:cNvPr id="11" name="文本框 10"/>
          <p:cNvSpPr txBox="1"/>
          <p:nvPr userDrawn="1"/>
        </p:nvSpPr>
        <p:spPr>
          <a:xfrm>
            <a:off x="3692761" y="3466032"/>
            <a:ext cx="4114800" cy="339090"/>
          </a:xfrm>
          <a:prstGeom prst="rect">
            <a:avLst/>
          </a:prstGeom>
        </p:spPr>
        <p:txBody>
          <a:bodyPr wrap="square" rtlCol="0">
            <a:noAutofit/>
          </a:bodyPr>
          <a:lstStyle/>
          <a:p>
            <a:pPr algn="l"/>
            <a:r>
              <a:rPr lang="zh-CN" altLang="en-US" sz="1600" b="1" spc="200" dirty="0" err="1">
                <a:solidFill>
                  <a:schemeClr val="dk1"/>
                </a:solidFill>
                <a:latin typeface="Times New Roman" panose="02020603050405020304" charset="0"/>
                <a:ea typeface="黑体" charset="0"/>
                <a:cs typeface="微软雅黑" charset="0"/>
                <a:sym typeface="+mn-ea"/>
              </a:rPr>
              <a:t>象屿股份及象森铝业简介</a:t>
            </a:r>
            <a:endParaRPr lang="zh-CN" altLang="en-US" sz="1600" b="1" spc="200">
              <a:solidFill>
                <a:schemeClr val="dk1"/>
              </a:solidFill>
              <a:latin typeface="Times New Roman" panose="02020603050405020304" charset="0"/>
              <a:ea typeface="黑体" panose="02010609060101010101" charset="-122"/>
              <a:cs typeface="微软雅黑" panose="020B0503020204020204" charset="-122"/>
              <a:sym typeface="+mn-ea"/>
            </a:endParaRPr>
          </a:p>
        </p:txBody>
      </p:sp>
      <p:sp>
        <p:nvSpPr>
          <p:cNvPr id="14" name="文本框 13"/>
          <p:cNvSpPr txBox="1"/>
          <p:nvPr userDrawn="1"/>
        </p:nvSpPr>
        <p:spPr>
          <a:xfrm>
            <a:off x="3212226" y="3435575"/>
            <a:ext cx="509270" cy="398780"/>
          </a:xfrm>
          <a:prstGeom prst="rect">
            <a:avLst/>
          </a:prstGeom>
        </p:spPr>
        <p:txBody>
          <a:bodyPr wrap="none" rtlCol="0">
            <a:spAutoFit/>
          </a:bodyPr>
          <a:lstStyle/>
          <a:p>
            <a:pPr algn="l"/>
            <a:r>
              <a:rPr lang="en-US" altLang="zh-CN" sz="200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0</a:t>
            </a:r>
            <a:r>
              <a:rPr lang="en-US" altLang="zh-CN" sz="2000" b="1" dirty="0">
                <a:solidFill>
                  <a:schemeClr val="accent1"/>
                </a:solidFill>
                <a:latin typeface="楷体" charset="0"/>
                <a:ea typeface="楷体" charset="0"/>
                <a:cs typeface="Arial" panose="020B0604020202020204" pitchFamily="34" charset="0"/>
                <a:sym typeface="Arial" panose="020B0604020202020204" pitchFamily="34" charset="0"/>
              </a:rPr>
              <a:t>6</a:t>
            </a:r>
            <a:r>
              <a:rPr lang="en-US" altLang="zh-CN" sz="2000" b="1" dirty="0">
                <a:solidFill>
                  <a:schemeClr val="accent1"/>
                </a:solidFill>
                <a:latin typeface="楷体" panose="02010609060101010101" charset="-122"/>
                <a:ea typeface="楷体" panose="02010609060101010101" charset="-122"/>
                <a:cs typeface="Arial" panose="020B0604020202020204" pitchFamily="34" charset="0"/>
                <a:sym typeface="Arial" panose="020B0604020202020204" pitchFamily="34" charset="0"/>
              </a:rPr>
              <a: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9" r:link="rId10"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7" name="文本占位符 6"/>
          <p:cNvSpPr>
            <a:spLocks noGrp="1"/>
          </p:cNvSpPr>
          <p:nvPr>
            <p:ph type="body" sz="half" idx="4294967295"/>
            <p:custDataLst>
              <p:tags r:id="rId4"/>
            </p:custDataLst>
          </p:nvPr>
        </p:nvSpPr>
        <p:spPr>
          <a:xfrm>
            <a:off x="251460" y="1279525"/>
            <a:ext cx="3797935" cy="2950845"/>
          </a:xfr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lvl="0" algn="l">
              <a:lnSpc>
                <a:spcPct val="200000"/>
              </a:lnSpc>
              <a:spcBef>
                <a:spcPts val="700"/>
              </a:spcBef>
              <a:buClrTx/>
              <a:buSzTx/>
            </a:pP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 </a:t>
            </a:r>
          </a:p>
        </p:txBody>
      </p:sp>
      <p:sp>
        <p:nvSpPr>
          <p:cNvPr id="2" name="文本框 1"/>
          <p:cNvSpPr txBox="1"/>
          <p:nvPr/>
        </p:nvSpPr>
        <p:spPr>
          <a:xfrm>
            <a:off x="394970" y="339725"/>
            <a:ext cx="4836795" cy="351790"/>
          </a:xfrm>
          <a:prstGeom prst="rect">
            <a:avLst/>
          </a:prstGeom>
          <a:noFill/>
        </p:spPr>
        <p:txBody>
          <a:bodyPr wrap="square">
            <a:noAutofit/>
          </a:bodyPr>
          <a:lstStyle/>
          <a:p>
            <a:r>
              <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sym typeface="+mn-ea"/>
              </a:rPr>
              <a:t>象森铝业简介</a:t>
            </a:r>
            <a:endPar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441960" y="883285"/>
            <a:ext cx="2767330" cy="368300"/>
          </a:xfrm>
          <a:prstGeom prst="rect">
            <a:avLst/>
          </a:prstGeom>
          <a:noFill/>
        </p:spPr>
        <p:txBody>
          <a:bodyPr wrap="square" rtlCol="0">
            <a:spAutoFit/>
          </a:bodyPr>
          <a:lstStyle/>
          <a:p>
            <a:pPr fontAlgn="auto">
              <a:lnSpc>
                <a:spcPct val="150000"/>
              </a:lnSpc>
            </a:pPr>
            <a:r>
              <a:rPr lang="en-US" altLang="zh-CN" sz="1200"/>
              <a:t>     </a:t>
            </a:r>
            <a:r>
              <a:rPr lang="en-US" altLang="zh-CN" sz="1000"/>
              <a:t>   </a:t>
            </a:r>
            <a:endParaRPr lang="zh-CN" altLang="en-US" sz="1000"/>
          </a:p>
        </p:txBody>
      </p:sp>
      <p:sp>
        <p:nvSpPr>
          <p:cNvPr id="8" name="文本框 7"/>
          <p:cNvSpPr txBox="1"/>
          <p:nvPr/>
        </p:nvSpPr>
        <p:spPr>
          <a:xfrm>
            <a:off x="494483" y="1051463"/>
            <a:ext cx="3628293" cy="3251835"/>
          </a:xfrm>
          <a:prstGeom prst="rect">
            <a:avLst/>
          </a:prstGeom>
          <a:noFill/>
        </p:spPr>
        <p:txBody>
          <a:bodyPr wrap="square" rtlCol="0">
            <a:noAutofit/>
          </a:bodyPr>
          <a:lstStyle/>
          <a:p>
            <a:pPr indent="0" fontAlgn="auto">
              <a:lnSpc>
                <a:spcPct val="200000"/>
              </a:lnSpc>
              <a:spcBef>
                <a:spcPts val="600"/>
              </a:spcBef>
              <a:buNone/>
            </a:pPr>
            <a:r>
              <a:rPr lang="zh-CN" altLang="en-US" sz="1200" b="1">
                <a:latin typeface="Times New Roman" panose="02020603050405020304" charset="0"/>
                <a:ea typeface="黑体" charset="0"/>
                <a:cs typeface="Times New Roman" panose="02020603050405020304" charset="0"/>
              </a:rPr>
              <a:t>         </a:t>
            </a:r>
            <a:r>
              <a:rPr lang="zh-CN" altLang="en-US" sz="1200" b="1">
                <a:latin typeface="黑体" charset="0"/>
                <a:ea typeface="黑体" charset="0"/>
                <a:cs typeface="黑体" charset="0"/>
              </a:rPr>
              <a:t>厦门象森铝业有限公司成立于</a:t>
            </a:r>
            <a:r>
              <a:rPr lang="en-US" altLang="zh-CN" sz="1200" b="1">
                <a:latin typeface="黑体" charset="0"/>
                <a:ea typeface="黑体" charset="0"/>
                <a:cs typeface="黑体" charset="0"/>
              </a:rPr>
              <a:t>2018</a:t>
            </a:r>
            <a:r>
              <a:rPr lang="zh-CN" altLang="en-US" sz="1200" b="1">
                <a:latin typeface="黑体" charset="0"/>
                <a:ea typeface="黑体" charset="0"/>
                <a:cs typeface="黑体" charset="0"/>
              </a:rPr>
              <a:t>年</a:t>
            </a:r>
            <a:r>
              <a:rPr lang="en-US" altLang="zh-CN" sz="1200" b="1">
                <a:latin typeface="黑体" charset="0"/>
                <a:ea typeface="黑体" charset="0"/>
                <a:cs typeface="黑体" charset="0"/>
              </a:rPr>
              <a:t>03</a:t>
            </a:r>
            <a:r>
              <a:rPr lang="zh-CN" altLang="en-US" sz="1200" b="1">
                <a:latin typeface="黑体" charset="0"/>
                <a:ea typeface="黑体" charset="0"/>
                <a:cs typeface="黑体" charset="0"/>
              </a:rPr>
              <a:t>月</a:t>
            </a:r>
            <a:r>
              <a:rPr lang="en-US" altLang="zh-CN" sz="1200" b="1">
                <a:latin typeface="黑体" charset="0"/>
                <a:ea typeface="黑体" charset="0"/>
                <a:cs typeface="黑体" charset="0"/>
              </a:rPr>
              <a:t>30</a:t>
            </a:r>
            <a:r>
              <a:rPr lang="zh-CN" altLang="en-US" sz="1200" b="1">
                <a:latin typeface="黑体" charset="0"/>
                <a:ea typeface="黑体" charset="0"/>
                <a:cs typeface="黑体" charset="0"/>
              </a:rPr>
              <a:t>日，注册资本</a:t>
            </a:r>
            <a:r>
              <a:rPr lang="en-US" altLang="zh-CN" sz="1200" b="1">
                <a:latin typeface="黑体" charset="0"/>
                <a:ea typeface="黑体" charset="0"/>
                <a:cs typeface="黑体" charset="0"/>
              </a:rPr>
              <a:t>3</a:t>
            </a:r>
            <a:r>
              <a:rPr lang="zh-CN" altLang="en-US" sz="1200" b="1">
                <a:latin typeface="黑体" charset="0"/>
                <a:ea typeface="黑体" charset="0"/>
                <a:cs typeface="黑体" charset="0"/>
              </a:rPr>
              <a:t>亿元整。是象屿股份铝事业部中主要以铝土矿贸易、矿石加工、矿权收购为主的资源型贸易公司。以象屿股份为第一大股东，森泽集团、杭州锦江集团为第二、第三股东。所以在矿石开采开发和收购的过程中得到了股东方的鼎力支持。我们象森铝业同时欢迎对资源整合和共享的铝业人一起携手合作，共创未来。 </a:t>
            </a:r>
            <a:r>
              <a:rPr lang="en-US" altLang="zh-CN" sz="1200" b="1">
                <a:latin typeface="黑体" charset="0"/>
                <a:ea typeface="黑体" charset="0"/>
                <a:cs typeface="黑体" charset="0"/>
              </a:rPr>
              <a:t> </a:t>
            </a:r>
            <a:endParaRPr lang="zh-CN" altLang="en-US" sz="1200" b="1">
              <a:latin typeface="黑体" charset="0"/>
              <a:ea typeface="黑体" charset="0"/>
              <a:cs typeface="黑体" charset="0"/>
            </a:endParaRPr>
          </a:p>
        </p:txBody>
      </p:sp>
      <p:pic>
        <p:nvPicPr>
          <p:cNvPr id="4" name="object 13"/>
          <p:cNvPicPr/>
          <p:nvPr/>
        </p:nvPicPr>
        <p:blipFill>
          <a:blip r:embed="rId11" cstate="print"/>
          <a:stretch>
            <a:fillRect/>
          </a:stretch>
        </p:blipFill>
        <p:spPr>
          <a:xfrm>
            <a:off x="8534508" y="0"/>
            <a:ext cx="558398" cy="624671"/>
          </a:xfrm>
          <a:prstGeom prst="rect">
            <a:avLst/>
          </a:prstGeom>
        </p:spPr>
      </p:pic>
      <p:sp>
        <p:nvSpPr>
          <p:cNvPr id="3" name="Date Placeholder 2"/>
          <p:cNvSpPr>
            <a:spLocks noGrp="1"/>
          </p:cNvSpPr>
          <p:nvPr>
            <p:ph type="dt" sz="half" idx="10"/>
          </p:nvPr>
        </p:nvSpPr>
        <p:spPr/>
        <p:txBody>
          <a:bodyPr/>
          <a:lstStyle/>
          <a:p>
            <a:fld id="{21F5466E-79BF-4023-B42B-54BBFDEEBF18}" type="datetime1">
              <a:rPr lang="zh-CN" altLang="en-US" smtClean="0"/>
              <a:t>2022/11/21</a:t>
            </a:fld>
            <a:endParaRPr lang="zh-CN" altLang="en-US"/>
          </a:p>
        </p:txBody>
      </p:sp>
      <p:sp>
        <p:nvSpPr>
          <p:cNvPr id="9" name="Footer Placeholder 8"/>
          <p:cNvSpPr>
            <a:spLocks noGrp="1"/>
          </p:cNvSpPr>
          <p:nvPr>
            <p:ph type="ftr" sz="quarter" idx="11"/>
          </p:nvPr>
        </p:nvSpPr>
        <p:spPr/>
        <p:txBody>
          <a:bodyPr/>
          <a:lstStyle/>
          <a:p>
            <a:r>
              <a:rPr lang="zh-CN" altLang="en-US"/>
              <a:t>澳大利亚梅特罗矿业和象森铝业</a:t>
            </a:r>
          </a:p>
        </p:txBody>
      </p:sp>
      <p:sp>
        <p:nvSpPr>
          <p:cNvPr id="11" name="Slide Number Placeholder 10"/>
          <p:cNvSpPr>
            <a:spLocks noGrp="1"/>
          </p:cNvSpPr>
          <p:nvPr>
            <p:ph type="sldNum" sz="quarter" idx="12"/>
          </p:nvPr>
        </p:nvSpPr>
        <p:spPr/>
        <p:txBody>
          <a:bodyPr/>
          <a:lstStyle/>
          <a:p>
            <a:fld id="{49AE70B2-8BF9-45C0-BB95-33D1B9D3A854}" type="slidenum">
              <a:rPr lang="zh-CN" altLang="en-US" smtClean="0"/>
              <a:t>20</a:t>
            </a:fld>
            <a:endParaRPr lang="zh-CN" altLang="en-US"/>
          </a:p>
        </p:txBody>
      </p:sp>
      <p:pic>
        <p:nvPicPr>
          <p:cNvPr id="15" name="图片 14" descr="upload_post_object_v2_428769137"/>
          <p:cNvPicPr>
            <a:picLocks noChangeAspect="1"/>
          </p:cNvPicPr>
          <p:nvPr/>
        </p:nvPicPr>
        <p:blipFill>
          <a:blip r:embed="rId12"/>
          <a:stretch>
            <a:fillRect/>
          </a:stretch>
        </p:blipFill>
        <p:spPr>
          <a:xfrm>
            <a:off x="4374335" y="883281"/>
            <a:ext cx="4472439" cy="3469404"/>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3"/>
            </p:custDataLst>
          </p:nvPr>
        </p:nvPicPr>
        <p:blipFill>
          <a:blip r:embed="rId8" r:link="rId9"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文本框 1"/>
          <p:cNvSpPr txBox="1"/>
          <p:nvPr/>
        </p:nvSpPr>
        <p:spPr>
          <a:xfrm>
            <a:off x="394970" y="339725"/>
            <a:ext cx="4404995" cy="351790"/>
          </a:xfrm>
          <a:prstGeom prst="rect">
            <a:avLst/>
          </a:prstGeom>
          <a:noFill/>
        </p:spPr>
        <p:txBody>
          <a:bodyPr wrap="square">
            <a:noAutofit/>
          </a:bodyPr>
          <a:lstStyle/>
          <a:p>
            <a:endPar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262900" y="1336769"/>
            <a:ext cx="4464136" cy="2306955"/>
          </a:xfrm>
          <a:prstGeom prst="rect">
            <a:avLst/>
          </a:prstGeom>
          <a:noFill/>
        </p:spPr>
        <p:txBody>
          <a:bodyPr wrap="square" rtlCol="0" anchor="t">
            <a:noAutofit/>
          </a:bodyPr>
          <a:lstStyle/>
          <a:p>
            <a:pPr algn="just" fontAlgn="auto">
              <a:lnSpc>
                <a:spcPct val="150000"/>
              </a:lnSpc>
            </a:pP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1. </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2021年梅特罗矿业与象森铝业签订战略合作协议，2021年和2022年连续二年梅特罗生产的铝土矿除保障供应其股东山东信发集团外，剩余量部分由双方协商后由厦门象屿集团旗下的厦门象森铝业有限公司作为部分地区的代理。</a:t>
            </a:r>
          </a:p>
          <a:p>
            <a:pPr algn="just" fontAlgn="auto">
              <a:lnSpc>
                <a:spcPct val="150000"/>
              </a:lnSpc>
            </a:pPr>
            <a:endParaRPr lang="zh-CN" altLang="en-US" sz="1200" b="1" spc="150" dirty="0">
              <a:solidFill>
                <a:schemeClr val="dk1"/>
              </a:solidFill>
              <a:latin typeface="Times New Roman" panose="02020603050405020304" charset="0"/>
              <a:ea typeface="黑体" panose="02010609060101010101" charset="-122"/>
              <a:cs typeface="Times New Roman" panose="02020603050405020304" charset="0"/>
            </a:endParaRPr>
          </a:p>
          <a:p>
            <a:pPr algn="just" fontAlgn="auto">
              <a:lnSpc>
                <a:spcPct val="150000"/>
              </a:lnSpc>
            </a:pPr>
            <a:r>
              <a:rPr lang="en-US" altLang="zh-CN" sz="1200" b="1" spc="150" dirty="0">
                <a:solidFill>
                  <a:schemeClr val="dk1"/>
                </a:solidFill>
                <a:latin typeface="Times New Roman" panose="02020603050405020304" charset="0"/>
                <a:ea typeface="黑体" panose="02010609060101010101" charset="-122"/>
                <a:cs typeface="Times New Roman" panose="02020603050405020304" charset="0"/>
              </a:rPr>
              <a:t>2. </a:t>
            </a:r>
            <a:r>
              <a:rPr lang="zh-CN" altLang="en-US" sz="1200" b="1" spc="150" dirty="0">
                <a:solidFill>
                  <a:schemeClr val="dk1"/>
                </a:solidFill>
                <a:latin typeface="Times New Roman" panose="02020603050405020304" charset="0"/>
                <a:ea typeface="黑体" panose="02010609060101010101" charset="-122"/>
                <a:cs typeface="Times New Roman" panose="02020603050405020304" charset="0"/>
              </a:rPr>
              <a:t>根据2023年梅特罗生产销售计划和已达成的代理协议，2023年厦门象森将有170万湿吨梅特罗矿销往国内。</a:t>
            </a:r>
          </a:p>
        </p:txBody>
      </p:sp>
      <p:sp>
        <p:nvSpPr>
          <p:cNvPr id="12" name="内容占位符 11"/>
          <p:cNvSpPr>
            <a:spLocks noGrp="1"/>
          </p:cNvSpPr>
          <p:nvPr>
            <p:ph sz="quarter" idx="4"/>
          </p:nvPr>
        </p:nvSpPr>
        <p:spPr>
          <a:xfrm>
            <a:off x="4676813" y="1054894"/>
            <a:ext cx="4108297" cy="3039817"/>
          </a:xfrm>
        </p:spPr>
        <p:txBody>
          <a:bodyPr/>
          <a:lstStyle/>
          <a:p>
            <a:endParaRPr lang="zh-CN" altLang="en-US"/>
          </a:p>
        </p:txBody>
      </p:sp>
      <p:sp>
        <p:nvSpPr>
          <p:cNvPr id="3" name="文本框 2"/>
          <p:cNvSpPr txBox="1"/>
          <p:nvPr/>
        </p:nvSpPr>
        <p:spPr>
          <a:xfrm>
            <a:off x="394970" y="347062"/>
            <a:ext cx="4537069" cy="372745"/>
          </a:xfrm>
          <a:prstGeom prst="rect">
            <a:avLst/>
          </a:prstGeom>
          <a:noFill/>
        </p:spPr>
        <p:txBody>
          <a:bodyPr wrap="square">
            <a:noAutofit/>
          </a:bodyPr>
          <a:lstStyle/>
          <a:p>
            <a:r>
              <a:rPr lang="zh-CN" altLang="en-US" b="1" dirty="0">
                <a:solidFill>
                  <a:schemeClr val="accent1"/>
                </a:solidFill>
                <a:latin typeface="微软雅黑" panose="020B0503020204020204" charset="-122"/>
                <a:ea typeface="微软雅黑" panose="020B0503020204020204" charset="-122"/>
                <a:sym typeface="+mn-ea"/>
              </a:rPr>
              <a:t>七、</a:t>
            </a:r>
            <a:r>
              <a:rPr lang="zh-CN" altLang="en-US" b="1" dirty="0">
                <a:solidFill>
                  <a:schemeClr val="accent1"/>
                </a:solidFill>
                <a:latin typeface="微软雅黑" panose="020B0503020204020204" charset="-122"/>
                <a:ea typeface="微软雅黑" panose="020B0503020204020204" charset="-122"/>
              </a:rPr>
              <a:t>梅特罗矿业有限公司与象森铝业的合作</a:t>
            </a:r>
          </a:p>
        </p:txBody>
      </p:sp>
      <p:pic>
        <p:nvPicPr>
          <p:cNvPr id="5" name="object 13"/>
          <p:cNvPicPr/>
          <p:nvPr/>
        </p:nvPicPr>
        <p:blipFill>
          <a:blip r:embed="rId10" cstate="print"/>
          <a:stretch>
            <a:fillRect/>
          </a:stretch>
        </p:blipFill>
        <p:spPr>
          <a:xfrm>
            <a:off x="8571639" y="59652"/>
            <a:ext cx="572327" cy="660116"/>
          </a:xfrm>
          <a:prstGeom prst="rect">
            <a:avLst/>
          </a:prstGeom>
        </p:spPr>
      </p:pic>
      <p:sp>
        <p:nvSpPr>
          <p:cNvPr id="9" name="Date Placeholder 8"/>
          <p:cNvSpPr>
            <a:spLocks noGrp="1"/>
          </p:cNvSpPr>
          <p:nvPr>
            <p:ph type="dt" sz="half" idx="10"/>
          </p:nvPr>
        </p:nvSpPr>
        <p:spPr/>
        <p:txBody>
          <a:bodyPr/>
          <a:lstStyle/>
          <a:p>
            <a:fld id="{627A85F8-3D6C-47AE-99B3-CCC46313428E}" type="datetime1">
              <a:rPr lang="zh-CN" altLang="en-US" smtClean="0"/>
              <a:t>2022/11/21</a:t>
            </a:fld>
            <a:endParaRPr lang="zh-CN" altLang="en-US"/>
          </a:p>
        </p:txBody>
      </p:sp>
      <p:sp>
        <p:nvSpPr>
          <p:cNvPr id="10" name="Footer Placeholder 9"/>
          <p:cNvSpPr>
            <a:spLocks noGrp="1"/>
          </p:cNvSpPr>
          <p:nvPr>
            <p:ph type="ftr" sz="quarter" idx="11"/>
          </p:nvPr>
        </p:nvSpPr>
        <p:spPr/>
        <p:txBody>
          <a:bodyPr/>
          <a:lstStyle/>
          <a:p>
            <a:r>
              <a:rPr lang="zh-CN" altLang="en-US"/>
              <a:t>澳大利亚梅特罗矿业和象森铝业</a:t>
            </a:r>
          </a:p>
        </p:txBody>
      </p:sp>
      <p:sp>
        <p:nvSpPr>
          <p:cNvPr id="11" name="Slide Number Placeholder 10"/>
          <p:cNvSpPr>
            <a:spLocks noGrp="1"/>
          </p:cNvSpPr>
          <p:nvPr>
            <p:ph type="sldNum" sz="quarter" idx="12"/>
          </p:nvPr>
        </p:nvSpPr>
        <p:spPr/>
        <p:txBody>
          <a:bodyPr/>
          <a:lstStyle/>
          <a:p>
            <a:fld id="{49AE70B2-8BF9-45C0-BB95-33D1B9D3A854}" type="slidenum">
              <a:rPr lang="zh-CN" altLang="en-US" smtClean="0"/>
              <a:t>21</a:t>
            </a:fld>
            <a:endParaRPr lang="zh-CN" altLang="en-US"/>
          </a:p>
        </p:txBody>
      </p:sp>
      <p:pic>
        <p:nvPicPr>
          <p:cNvPr id="13" name="图片 12" descr="upload_post_object_v2_673618309"/>
          <p:cNvPicPr>
            <a:picLocks noChangeAspect="1"/>
          </p:cNvPicPr>
          <p:nvPr/>
        </p:nvPicPr>
        <p:blipFill>
          <a:blip r:embed="rId11"/>
          <a:stretch>
            <a:fillRect/>
          </a:stretch>
        </p:blipFill>
        <p:spPr>
          <a:xfrm>
            <a:off x="4676804" y="1054879"/>
            <a:ext cx="4108294" cy="3039832"/>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6CE7011-8BE8-4084-B8C9-3754953887BC}" type="datetime1">
              <a:rPr lang="zh-CN" altLang="en-US" smtClean="0"/>
              <a:t>2022/11/21</a:t>
            </a:fld>
            <a:endParaRPr lang="zh-CN" altLang="en-US"/>
          </a:p>
        </p:txBody>
      </p:sp>
      <p:sp>
        <p:nvSpPr>
          <p:cNvPr id="4" name="页脚占位符 3"/>
          <p:cNvSpPr>
            <a:spLocks noGrp="1"/>
          </p:cNvSpPr>
          <p:nvPr>
            <p:ph type="ftr" sz="quarter" idx="11"/>
          </p:nvPr>
        </p:nvSpPr>
        <p:spPr/>
        <p:txBody>
          <a:bodyPr/>
          <a:lstStyle/>
          <a:p>
            <a:r>
              <a:rPr lang="zh-CN" altLang="en-US"/>
              <a:t>澳大利亚梅特罗矿业和象森铝业</a:t>
            </a:r>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22</a:t>
            </a:fld>
            <a:endParaRPr lang="zh-CN" altLang="en-US" dirty="0"/>
          </a:p>
        </p:txBody>
      </p:sp>
      <p:pic>
        <p:nvPicPr>
          <p:cNvPr id="6" name="图片 5" descr="upload_post_object_v2_892154907"/>
          <p:cNvPicPr>
            <a:picLocks noChangeAspect="1"/>
          </p:cNvPicPr>
          <p:nvPr/>
        </p:nvPicPr>
        <p:blipFill>
          <a:blip r:embed="rId2"/>
          <a:stretch>
            <a:fillRect/>
          </a:stretch>
        </p:blipFill>
        <p:spPr>
          <a:xfrm>
            <a:off x="291291" y="-443760"/>
            <a:ext cx="4111511" cy="4230119"/>
          </a:xfrm>
          <a:prstGeom prst="rect">
            <a:avLst/>
          </a:prstGeom>
        </p:spPr>
      </p:pic>
      <p:pic>
        <p:nvPicPr>
          <p:cNvPr id="7" name="图片 6" descr="upload_post_object_v2_822116542"/>
          <p:cNvPicPr>
            <a:picLocks noChangeAspect="1"/>
          </p:cNvPicPr>
          <p:nvPr/>
        </p:nvPicPr>
        <p:blipFill>
          <a:blip r:embed="rId3"/>
          <a:stretch>
            <a:fillRect/>
          </a:stretch>
        </p:blipFill>
        <p:spPr>
          <a:xfrm>
            <a:off x="4744819" y="397615"/>
            <a:ext cx="3993072" cy="4304970"/>
          </a:xfrm>
          <a:prstGeom prst="rect">
            <a:avLst/>
          </a:prstGeom>
        </p:spPr>
      </p:pic>
      <p:pic>
        <p:nvPicPr>
          <p:cNvPr id="8" name="object 13"/>
          <p:cNvPicPr/>
          <p:nvPr/>
        </p:nvPicPr>
        <p:blipFill>
          <a:blip r:embed="rId4" cstate="print"/>
          <a:stretch>
            <a:fillRect/>
          </a:stretch>
        </p:blipFill>
        <p:spPr>
          <a:xfrm>
            <a:off x="8544587" y="0"/>
            <a:ext cx="599379" cy="68210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3"/>
            <p:custDataLst>
              <p:tags r:id="rId2"/>
            </p:custDataLst>
          </p:nvPr>
        </p:nvSpPr>
        <p:spPr>
          <a:xfrm>
            <a:off x="2915206" y="1779905"/>
            <a:ext cx="4024313" cy="1049179"/>
          </a:xfrm>
        </p:spPr>
        <p:txBody>
          <a:bodyPr/>
          <a:lstStyle/>
          <a:p>
            <a:pPr marL="0" indent="0" algn="dist">
              <a:lnSpc>
                <a:spcPct val="100000"/>
              </a:lnSpc>
              <a:spcBef>
                <a:spcPts val="0"/>
              </a:spcBef>
              <a:spcAft>
                <a:spcPts val="0"/>
              </a:spcAft>
              <a:buSzPct val="100000"/>
              <a:buNone/>
            </a:pPr>
            <a:r>
              <a:rPr lang="zh-CN" altLang="en-US" sz="6000">
                <a:solidFill>
                  <a:schemeClr val="lt1"/>
                </a:solidFill>
              </a:rPr>
              <a:t>谢谢！</a:t>
            </a:r>
          </a:p>
        </p:txBody>
      </p:sp>
      <p:pic>
        <p:nvPicPr>
          <p:cNvPr id="3" name="object 13"/>
          <p:cNvPicPr/>
          <p:nvPr/>
        </p:nvPicPr>
        <p:blipFill>
          <a:blip r:embed="rId5" cstate="print"/>
          <a:stretch>
            <a:fillRect/>
          </a:stretch>
        </p:blipFill>
        <p:spPr>
          <a:xfrm>
            <a:off x="8244408" y="195486"/>
            <a:ext cx="777037" cy="792088"/>
          </a:xfrm>
          <a:prstGeom prst="rect">
            <a:avLst/>
          </a:prstGeom>
        </p:spPr>
      </p:pic>
      <p:sp>
        <p:nvSpPr>
          <p:cNvPr id="2" name="Date Placeholder 1"/>
          <p:cNvSpPr>
            <a:spLocks noGrp="1"/>
          </p:cNvSpPr>
          <p:nvPr>
            <p:ph type="dt" sz="half" idx="10"/>
          </p:nvPr>
        </p:nvSpPr>
        <p:spPr/>
        <p:txBody>
          <a:bodyPr/>
          <a:lstStyle/>
          <a:p>
            <a:fld id="{86D94617-02DD-45F9-B7CC-CF72A7CF59D3}" type="datetime1">
              <a:rPr lang="zh-CN" altLang="en-US" smtClean="0"/>
              <a:t>2022/11/21</a:t>
            </a:fld>
            <a:endParaRPr lang="zh-CN" altLang="en-US"/>
          </a:p>
        </p:txBody>
      </p:sp>
      <p:sp>
        <p:nvSpPr>
          <p:cNvPr id="5" name="Footer Placeholder 4"/>
          <p:cNvSpPr>
            <a:spLocks noGrp="1"/>
          </p:cNvSpPr>
          <p:nvPr>
            <p:ph type="ftr" sz="quarter" idx="11"/>
          </p:nvPr>
        </p:nvSpPr>
        <p:spPr/>
        <p:txBody>
          <a:bodyPr/>
          <a:lstStyle/>
          <a:p>
            <a:r>
              <a:rPr lang="zh-CN" altLang="en-US"/>
              <a:t>澳大利亚梅特罗矿业和象森铝业</a:t>
            </a: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23</a:t>
            </a:fld>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3"/>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4" name="标题 3"/>
          <p:cNvSpPr>
            <a:spLocks noGrp="1"/>
          </p:cNvSpPr>
          <p:nvPr>
            <p:ph type="title" idx="4294967295"/>
          </p:nvPr>
        </p:nvSpPr>
        <p:spPr>
          <a:xfrm>
            <a:off x="467360" y="411480"/>
            <a:ext cx="4046855" cy="307340"/>
          </a:xfrm>
        </p:spPr>
        <p:txBody>
          <a:bodyPr vert="horz" lIns="91440" tIns="45720" rIns="91440" bIns="45720" rtlCol="0" anchor="b">
            <a:normAutofit fontScale="90000"/>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lvl="0" algn="l">
              <a:buClrTx/>
              <a:buSzTx/>
              <a:buFontTx/>
            </a:pPr>
            <a:r>
              <a:rPr lang="zh-CN" altLang="en-US" sz="2000">
                <a:solidFill>
                  <a:schemeClr val="accent1"/>
                </a:solidFill>
                <a:latin typeface="微软雅黑" panose="020B0503020204020204" charset="-122"/>
                <a:ea typeface="微软雅黑" panose="020B0503020204020204" charset="-122"/>
                <a:sym typeface="+mn-ea"/>
              </a:rPr>
              <a:t>一、距离、时间和海运费</a:t>
            </a:r>
          </a:p>
        </p:txBody>
      </p:sp>
      <p:sp>
        <p:nvSpPr>
          <p:cNvPr id="6" name="文本占位符 5"/>
          <p:cNvSpPr>
            <a:spLocks noGrp="1"/>
          </p:cNvSpPr>
          <p:nvPr>
            <p:ph type="body" sz="half" idx="4294967295"/>
            <p:custDataLst>
              <p:tags r:id="rId4"/>
            </p:custDataLst>
          </p:nvPr>
        </p:nvSpPr>
        <p:spPr>
          <a:xfrm>
            <a:off x="248058" y="1182914"/>
            <a:ext cx="3810635" cy="3579495"/>
          </a:xfrm>
        </p:spPr>
        <p:txBody>
          <a:bodyPr vert="horz" lIns="91440" tIns="45720" rIns="91440" bIns="45720" rtlCol="0">
            <a:normAutofit fontScale="250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171450" lvl="0" indent="-171450" algn="l">
              <a:lnSpc>
                <a:spcPct val="170000"/>
              </a:lnSpc>
              <a:spcBef>
                <a:spcPts val="700"/>
              </a:spcBef>
              <a:buClrTx/>
              <a:buSzTx/>
              <a:buFont typeface="Wingdings" panose="05000000000000000000" charset="0"/>
              <a:buChar char="l"/>
            </a:pPr>
            <a:r>
              <a:rPr lang="en-US" altLang="zh-CN" sz="4800" b="1" dirty="0">
                <a:solidFill>
                  <a:schemeClr val="dk1"/>
                </a:solidFill>
                <a:latin typeface="Times New Roman" panose="02020603050405020304" charset="0"/>
                <a:ea typeface="黑体" panose="02010609060101010101" charset="-122"/>
                <a:cs typeface="Times New Roman" panose="02020603050405020304" charset="0"/>
                <a:sym typeface="+mn-ea"/>
              </a:rPr>
              <a:t>澳大利亚到中国北方港口的海运时间为10-11天，到中国南方港口的时间只需要8.5-9天。而几内亚铝土矿到中国北方港口的时间需45-50天，到中国南方港口的时间也需要43-48天</a:t>
            </a:r>
            <a:r>
              <a:rPr lang="zh-CN" altLang="en-US" sz="4800" b="1" dirty="0">
                <a:solidFill>
                  <a:schemeClr val="dk1"/>
                </a:solidFill>
                <a:latin typeface="Times New Roman" panose="02020603050405020304" charset="0"/>
                <a:ea typeface="黑体" panose="02010609060101010101" charset="-122"/>
                <a:cs typeface="Times New Roman" panose="02020603050405020304" charset="0"/>
                <a:sym typeface="+mn-ea"/>
              </a:rPr>
              <a:t>，相差一个多月</a:t>
            </a:r>
            <a:r>
              <a:rPr lang="en-US" altLang="zh-CN" sz="4800" b="1" dirty="0">
                <a:solidFill>
                  <a:schemeClr val="dk1"/>
                </a:solidFill>
                <a:latin typeface="Times New Roman" panose="02020603050405020304" charset="0"/>
                <a:ea typeface="黑体" panose="02010609060101010101" charset="-122"/>
                <a:cs typeface="Times New Roman" panose="02020603050405020304" charset="0"/>
                <a:sym typeface="+mn-ea"/>
              </a:rPr>
              <a:t>。</a:t>
            </a:r>
          </a:p>
          <a:p>
            <a:pPr marL="171450" lvl="0" indent="-171450" algn="l">
              <a:lnSpc>
                <a:spcPct val="170000"/>
              </a:lnSpc>
              <a:spcBef>
                <a:spcPts val="700"/>
              </a:spcBef>
              <a:buClrTx/>
              <a:buSzTx/>
              <a:buFont typeface="Wingdings" panose="05000000000000000000" charset="0"/>
              <a:buChar char="l"/>
            </a:pPr>
            <a:r>
              <a:rPr lang="en-US" altLang="zh-CN" sz="4800" b="1" dirty="0">
                <a:solidFill>
                  <a:schemeClr val="dk1"/>
                </a:solidFill>
                <a:latin typeface="Times New Roman" panose="02020603050405020304" charset="0"/>
                <a:ea typeface="黑体" panose="02010609060101010101" charset="-122"/>
                <a:cs typeface="Times New Roman" panose="02020603050405020304" charset="0"/>
                <a:sym typeface="+mn-ea"/>
              </a:rPr>
              <a:t>几内亚铝土矿到中国北方港的海运距离为12000多海</a:t>
            </a:r>
            <a:r>
              <a:rPr lang="zh-CN" altLang="en-US" sz="4800" b="1" dirty="0">
                <a:solidFill>
                  <a:schemeClr val="dk1"/>
                </a:solidFill>
                <a:latin typeface="Times New Roman" panose="02020603050405020304" charset="0"/>
                <a:ea typeface="黑体" panose="02010609060101010101" charset="-122"/>
                <a:cs typeface="Times New Roman" panose="02020603050405020304" charset="0"/>
                <a:sym typeface="+mn-ea"/>
              </a:rPr>
              <a:t>哩。</a:t>
            </a:r>
          </a:p>
          <a:p>
            <a:pPr marL="171450" lvl="0" indent="-171450" algn="l">
              <a:lnSpc>
                <a:spcPct val="170000"/>
              </a:lnSpc>
              <a:spcBef>
                <a:spcPts val="700"/>
              </a:spcBef>
              <a:buClrTx/>
              <a:buSzTx/>
              <a:buFont typeface="Wingdings" panose="05000000000000000000" charset="0"/>
              <a:buChar char="l"/>
            </a:pPr>
            <a:r>
              <a:rPr lang="en-US" altLang="zh-CN" sz="4800" b="1" dirty="0">
                <a:solidFill>
                  <a:schemeClr val="dk1"/>
                </a:solidFill>
                <a:latin typeface="Times New Roman" panose="02020603050405020304" charset="0"/>
                <a:ea typeface="黑体" panose="02010609060101010101" charset="-122"/>
                <a:cs typeface="Times New Roman" panose="02020603050405020304" charset="0"/>
                <a:sym typeface="+mn-ea"/>
              </a:rPr>
              <a:t>澳大利亚铝土矿到中国北方港的海运距离仅为3000多海</a:t>
            </a:r>
            <a:r>
              <a:rPr lang="zh-CN" altLang="en-US" sz="4800" b="1" dirty="0">
                <a:solidFill>
                  <a:schemeClr val="dk1"/>
                </a:solidFill>
                <a:latin typeface="Times New Roman" panose="02020603050405020304" charset="0"/>
                <a:ea typeface="黑体" panose="02010609060101010101" charset="-122"/>
                <a:cs typeface="Times New Roman" panose="02020603050405020304" charset="0"/>
                <a:sym typeface="+mn-ea"/>
              </a:rPr>
              <a:t>哩</a:t>
            </a:r>
            <a:r>
              <a:rPr lang="en-US" altLang="zh-CN" sz="4800" b="1" dirty="0">
                <a:solidFill>
                  <a:schemeClr val="dk1"/>
                </a:solidFill>
                <a:latin typeface="Times New Roman" panose="02020603050405020304" charset="0"/>
                <a:ea typeface="黑体" panose="02010609060101010101" charset="-122"/>
                <a:cs typeface="Times New Roman" panose="02020603050405020304" charset="0"/>
                <a:sym typeface="+mn-ea"/>
              </a:rPr>
              <a:t>，</a:t>
            </a:r>
            <a:r>
              <a:rPr lang="zh-CN" altLang="en-US" sz="4800" b="1" dirty="0">
                <a:solidFill>
                  <a:schemeClr val="dk1"/>
                </a:solidFill>
                <a:latin typeface="Times New Roman" panose="02020603050405020304" charset="0"/>
                <a:ea typeface="黑体" panose="02010609060101010101" charset="-122"/>
                <a:cs typeface="Times New Roman" panose="02020603050405020304" charset="0"/>
                <a:sym typeface="+mn-ea"/>
              </a:rPr>
              <a:t>仅为</a:t>
            </a:r>
            <a:r>
              <a:rPr lang="en-US" altLang="zh-CN" sz="4800" b="1" dirty="0" err="1">
                <a:solidFill>
                  <a:schemeClr val="dk1"/>
                </a:solidFill>
                <a:latin typeface="Times New Roman" panose="02020603050405020304" charset="0"/>
                <a:ea typeface="黑体" panose="02010609060101010101" charset="-122"/>
                <a:cs typeface="Times New Roman" panose="02020603050405020304" charset="0"/>
                <a:sym typeface="+mn-ea"/>
              </a:rPr>
              <a:t>几内亚</a:t>
            </a:r>
            <a:r>
              <a:rPr lang="zh-CN" altLang="en-US" sz="4800" b="1" dirty="0">
                <a:solidFill>
                  <a:schemeClr val="dk1"/>
                </a:solidFill>
                <a:latin typeface="Times New Roman" panose="02020603050405020304" charset="0"/>
                <a:ea typeface="黑体" panose="02010609060101010101" charset="-122"/>
                <a:cs typeface="Times New Roman" panose="02020603050405020304" charset="0"/>
                <a:sym typeface="+mn-ea"/>
              </a:rPr>
              <a:t>长距离</a:t>
            </a:r>
            <a:r>
              <a:rPr lang="en-US" altLang="zh-CN" sz="4800" b="1" dirty="0" err="1">
                <a:solidFill>
                  <a:schemeClr val="dk1"/>
                </a:solidFill>
                <a:latin typeface="Times New Roman" panose="02020603050405020304" charset="0"/>
                <a:ea typeface="黑体" panose="02010609060101010101" charset="-122"/>
                <a:cs typeface="Times New Roman" panose="02020603050405020304" charset="0"/>
                <a:sym typeface="+mn-ea"/>
              </a:rPr>
              <a:t>的四分之一</a:t>
            </a:r>
            <a:r>
              <a:rPr lang="en-US" altLang="zh-CN" sz="4800" b="1" dirty="0">
                <a:solidFill>
                  <a:schemeClr val="dk1"/>
                </a:solidFill>
                <a:latin typeface="Times New Roman" panose="02020603050405020304" charset="0"/>
                <a:ea typeface="黑体" panose="02010609060101010101" charset="-122"/>
                <a:cs typeface="Times New Roman" panose="02020603050405020304" charset="0"/>
                <a:sym typeface="+mn-ea"/>
              </a:rPr>
              <a:t>。 </a:t>
            </a:r>
          </a:p>
          <a:p>
            <a:pPr lvl="0" algn="l">
              <a:lnSpc>
                <a:spcPct val="150000"/>
              </a:lnSpc>
              <a:spcBef>
                <a:spcPts val="700"/>
              </a:spcBef>
              <a:buClrTx/>
              <a:buSzTx/>
            </a:pPr>
            <a:r>
              <a:rPr lang="en-US" altLang="zh-CN" sz="5200" b="1" dirty="0">
                <a:solidFill>
                  <a:schemeClr val="dk1"/>
                </a:solidFill>
                <a:latin typeface="Times New Roman" panose="02020603050405020304" charset="0"/>
                <a:ea typeface="黑体" panose="02010609060101010101" charset="-122"/>
                <a:cs typeface="Times New Roman" panose="02020603050405020304" charset="0"/>
                <a:sym typeface="+mn-ea"/>
              </a:rPr>
              <a:t>  </a:t>
            </a:r>
          </a:p>
          <a:p>
            <a:pPr lvl="0" algn="l">
              <a:lnSpc>
                <a:spcPct val="200000"/>
              </a:lnSpc>
              <a:spcBef>
                <a:spcPts val="700"/>
              </a:spcBef>
              <a:buClrTx/>
              <a:buSzTx/>
            </a:pPr>
            <a:endParaRPr lang="en-US" altLang="zh-CN" sz="5200" b="1" dirty="0">
              <a:solidFill>
                <a:schemeClr val="dk1"/>
              </a:solidFill>
              <a:latin typeface="Times New Roman" panose="02020603050405020304" charset="0"/>
              <a:ea typeface="黑体" panose="02010609060101010101" charset="-122"/>
              <a:cs typeface="Times New Roman" panose="02020603050405020304" charset="0"/>
              <a:sym typeface="+mn-ea"/>
            </a:endParaRPr>
          </a:p>
        </p:txBody>
      </p:sp>
      <p:sp>
        <p:nvSpPr>
          <p:cNvPr id="10" name="文本框 9"/>
          <p:cNvSpPr txBox="1"/>
          <p:nvPr/>
        </p:nvSpPr>
        <p:spPr>
          <a:xfrm>
            <a:off x="3886835" y="654685"/>
            <a:ext cx="5184775" cy="3825240"/>
          </a:xfrm>
          <a:prstGeom prst="rect">
            <a:avLst/>
          </a:prstGeom>
          <a:noFill/>
        </p:spPr>
        <p:txBody>
          <a:bodyPr wrap="square" rtlCol="0">
            <a:noAutofit/>
          </a:bodyPr>
          <a:lstStyle/>
          <a:p>
            <a:endParaRPr lang="zh-CN" altLang="en-US"/>
          </a:p>
        </p:txBody>
      </p:sp>
      <p:pic>
        <p:nvPicPr>
          <p:cNvPr id="11" name="图片 10" descr="2"/>
          <p:cNvPicPr>
            <a:picLocks noChangeAspect="1"/>
          </p:cNvPicPr>
          <p:nvPr>
            <p:custDataLst>
              <p:tags r:id="rId5"/>
            </p:custDataLst>
          </p:nvPr>
        </p:nvPicPr>
        <p:blipFill>
          <a:blip r:embed="rId12"/>
          <a:stretch>
            <a:fillRect/>
          </a:stretch>
        </p:blipFill>
        <p:spPr>
          <a:xfrm>
            <a:off x="3941579" y="962025"/>
            <a:ext cx="5184775" cy="4057997"/>
          </a:xfrm>
          <a:prstGeom prst="rect">
            <a:avLst/>
          </a:prstGeom>
        </p:spPr>
      </p:pic>
      <p:pic>
        <p:nvPicPr>
          <p:cNvPr id="2" name="object 13"/>
          <p:cNvPicPr/>
          <p:nvPr/>
        </p:nvPicPr>
        <p:blipFill>
          <a:blip r:embed="rId13" cstate="print"/>
          <a:stretch>
            <a:fillRect/>
          </a:stretch>
        </p:blipFill>
        <p:spPr>
          <a:xfrm>
            <a:off x="8499307" y="0"/>
            <a:ext cx="572327" cy="652398"/>
          </a:xfrm>
          <a:prstGeom prst="rect">
            <a:avLst/>
          </a:prstGeom>
        </p:spPr>
      </p:pic>
      <p:sp>
        <p:nvSpPr>
          <p:cNvPr id="3" name="Date Placeholder 2"/>
          <p:cNvSpPr>
            <a:spLocks noGrp="1"/>
          </p:cNvSpPr>
          <p:nvPr>
            <p:ph type="dt" sz="half" idx="10"/>
          </p:nvPr>
        </p:nvSpPr>
        <p:spPr/>
        <p:txBody>
          <a:bodyPr/>
          <a:lstStyle/>
          <a:p>
            <a:fld id="{4DBEF770-2019-49F8-A194-32D98D386488}" type="datetime1">
              <a:rPr lang="zh-CN" altLang="en-US" smtClean="0"/>
              <a:t>2022/11/21</a:t>
            </a:fld>
            <a:endParaRPr lang="zh-CN" altLang="en-US"/>
          </a:p>
        </p:txBody>
      </p:sp>
      <p:sp>
        <p:nvSpPr>
          <p:cNvPr id="5" name="Footer Placeholder 4"/>
          <p:cNvSpPr>
            <a:spLocks noGrp="1"/>
          </p:cNvSpPr>
          <p:nvPr>
            <p:ph type="ftr" sz="quarter" idx="11"/>
          </p:nvPr>
        </p:nvSpPr>
        <p:spPr/>
        <p:txBody>
          <a:bodyPr/>
          <a:lstStyle/>
          <a:p>
            <a:r>
              <a:rPr lang="zh-CN" altLang="en-US"/>
              <a:t>澳大利亚梅特罗矿业和象森铝业</a:t>
            </a: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3</a:t>
            </a:fld>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10" name="标题 9"/>
          <p:cNvSpPr>
            <a:spLocks noGrp="1"/>
          </p:cNvSpPr>
          <p:nvPr>
            <p:ph type="title" idx="4294967295"/>
          </p:nvPr>
        </p:nvSpPr>
        <p:spPr>
          <a:xfrm>
            <a:off x="323850" y="136525"/>
            <a:ext cx="4907915" cy="603885"/>
          </a:xfr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lvl="0" algn="l">
              <a:buClrTx/>
              <a:buSzTx/>
              <a:buFontTx/>
            </a:pPr>
            <a:r>
              <a:rPr lang="en-US" altLang="zh-CN"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二、品</a:t>
            </a: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 质 及 储 </a:t>
            </a:r>
            <a:r>
              <a:rPr lang="en-US" altLang="zh-CN"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量Spec</a:t>
            </a: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 and Reserve</a:t>
            </a:r>
          </a:p>
        </p:txBody>
      </p:sp>
      <p:sp>
        <p:nvSpPr>
          <p:cNvPr id="11" name="内容占位符 10"/>
          <p:cNvSpPr>
            <a:spLocks noGrp="1"/>
          </p:cNvSpPr>
          <p:nvPr>
            <p:ph idx="4294967295"/>
            <p:custDataLst>
              <p:tags r:id="rId4"/>
            </p:custDataLst>
          </p:nvPr>
        </p:nvSpPr>
        <p:spPr>
          <a:xfrm>
            <a:off x="3601720" y="740410"/>
            <a:ext cx="5262880" cy="3655060"/>
          </a:xfr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lvl="0" algn="l">
              <a:lnSpc>
                <a:spcPct val="200000"/>
              </a:lnSpc>
              <a:spcBef>
                <a:spcPts val="700"/>
              </a:spcBef>
              <a:buClrTx/>
              <a:buSzTx/>
              <a:buNone/>
            </a:pPr>
            <a:endParaRPr lang="zh-CN" altLang="en-US" sz="1600">
              <a:solidFill>
                <a:schemeClr val="dk1"/>
              </a:solidFill>
              <a:latin typeface="微软雅黑" panose="020B0503020204020204" charset="-122"/>
              <a:ea typeface="微软雅黑" panose="020B0503020204020204" charset="-122"/>
              <a:sym typeface="+mn-ea"/>
            </a:endParaRPr>
          </a:p>
          <a:p>
            <a:pPr marL="0" lvl="0" algn="l">
              <a:lnSpc>
                <a:spcPct val="200000"/>
              </a:lnSpc>
              <a:spcBef>
                <a:spcPts val="700"/>
              </a:spcBef>
              <a:buClrTx/>
              <a:buSzTx/>
              <a:buNone/>
            </a:pPr>
            <a:endParaRPr lang="zh-CN" altLang="en-US" sz="1600">
              <a:solidFill>
                <a:schemeClr val="dk1"/>
              </a:solidFill>
              <a:latin typeface="微软雅黑" panose="020B0503020204020204" charset="-122"/>
              <a:ea typeface="微软雅黑" panose="020B0503020204020204" charset="-122"/>
              <a:sym typeface="+mn-ea"/>
            </a:endParaRPr>
          </a:p>
          <a:p>
            <a:pPr marL="0" lvl="0" algn="l">
              <a:lnSpc>
                <a:spcPct val="200000"/>
              </a:lnSpc>
              <a:spcBef>
                <a:spcPts val="700"/>
              </a:spcBef>
              <a:buClrTx/>
              <a:buSzTx/>
              <a:buNone/>
            </a:pPr>
            <a:r>
              <a:rPr lang="zh-CN" altLang="en-US" sz="1600">
                <a:solidFill>
                  <a:schemeClr val="dk1"/>
                </a:solidFill>
                <a:latin typeface="微软雅黑" panose="020B0503020204020204" charset="-122"/>
                <a:ea typeface="微软雅黑" panose="020B0503020204020204" charset="-122"/>
                <a:sym typeface="+mn-ea"/>
              </a:rPr>
              <a:t>      </a:t>
            </a:r>
          </a:p>
          <a:p>
            <a:pPr marL="0" lvl="0" algn="l">
              <a:lnSpc>
                <a:spcPct val="200000"/>
              </a:lnSpc>
              <a:spcBef>
                <a:spcPts val="700"/>
              </a:spcBef>
              <a:buClrTx/>
              <a:buSzTx/>
              <a:buNone/>
            </a:pPr>
            <a:endParaRPr lang="zh-CN" altLang="en-US" sz="1600">
              <a:solidFill>
                <a:schemeClr val="dk1"/>
              </a:solidFill>
              <a:latin typeface="微软雅黑" panose="020B0503020204020204" charset="-122"/>
              <a:ea typeface="微软雅黑" panose="020B0503020204020204" charset="-122"/>
              <a:sym typeface="+mn-ea"/>
            </a:endParaRPr>
          </a:p>
        </p:txBody>
      </p:sp>
      <p:sp>
        <p:nvSpPr>
          <p:cNvPr id="12" name="文本占位符 11"/>
          <p:cNvSpPr>
            <a:spLocks noGrp="1"/>
          </p:cNvSpPr>
          <p:nvPr>
            <p:ph type="body" sz="half" idx="4294967295"/>
            <p:custDataLst>
              <p:tags r:id="rId5"/>
            </p:custDataLst>
          </p:nvPr>
        </p:nvSpPr>
        <p:spPr>
          <a:xfrm>
            <a:off x="251460" y="1147445"/>
            <a:ext cx="3549739" cy="2871509"/>
          </a:xfr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285750" lvl="0" indent="-285750" algn="l">
              <a:lnSpc>
                <a:spcPct val="200000"/>
              </a:lnSpc>
              <a:spcBef>
                <a:spcPts val="700"/>
              </a:spcBef>
              <a:buClrTx/>
              <a:buSzTx/>
              <a:buFont typeface="Wingdings" panose="05000000000000000000" charset="0"/>
              <a:buChar char="l"/>
            </a:pP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澳大利亚已探明铝土矿储量约90亿吨，为全球第二，年生产能力1亿余吨，居全球第一。</a:t>
            </a:r>
          </a:p>
          <a:p>
            <a:pPr marL="285750" lvl="0" indent="-285750" algn="l">
              <a:lnSpc>
                <a:spcPct val="200000"/>
              </a:lnSpc>
              <a:spcBef>
                <a:spcPts val="700"/>
              </a:spcBef>
              <a:buClrTx/>
              <a:buSzTx/>
              <a:buFont typeface="Wingdings" panose="05000000000000000000" charset="0"/>
              <a:buChar char="l"/>
            </a:pP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澳大利亚梅特罗矿业公司是澳大利亚一家上市的矿业公司，明年计划年产</a:t>
            </a: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500</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百万吨，拥有足够再开采约</a:t>
            </a: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20</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年的铝土矿储量。</a:t>
            </a:r>
          </a:p>
          <a:p>
            <a:pPr marL="171450" lvl="0" indent="-171450" algn="l">
              <a:lnSpc>
                <a:spcPct val="200000"/>
              </a:lnSpc>
              <a:spcBef>
                <a:spcPts val="700"/>
              </a:spcBef>
              <a:buClrTx/>
              <a:buSzTx/>
            </a:pPr>
            <a:endParaRPr lang="en-US" altLang="zh-CN" sz="900" b="1" dirty="0">
              <a:solidFill>
                <a:schemeClr val="dk1"/>
              </a:solidFill>
              <a:latin typeface="Times New Roman" panose="02020603050405020304" charset="0"/>
              <a:ea typeface="黑体" panose="02010609060101010101" charset="-122"/>
              <a:cs typeface="Times New Roman" panose="02020603050405020304" charset="0"/>
              <a:sym typeface="+mn-ea"/>
            </a:endParaRPr>
          </a:p>
        </p:txBody>
      </p:sp>
      <p:graphicFrame>
        <p:nvGraphicFramePr>
          <p:cNvPr id="16" name="表格 15"/>
          <p:cNvGraphicFramePr/>
          <p:nvPr>
            <p:custDataLst>
              <p:tags r:id="rId6"/>
            </p:custDataLst>
          </p:nvPr>
        </p:nvGraphicFramePr>
        <p:xfrm>
          <a:off x="4056380" y="1734820"/>
          <a:ext cx="4032250" cy="215265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0000"/>
                    </a:ext>
                  </a:extLst>
                </a:gridCol>
                <a:gridCol w="1797050">
                  <a:extLst>
                    <a:ext uri="{9D8B030D-6E8A-4147-A177-3AD203B41FA5}">
                      <a16:colId xmlns:a16="http://schemas.microsoft.com/office/drawing/2014/main" val="20001"/>
                    </a:ext>
                  </a:extLst>
                </a:gridCol>
              </a:tblGrid>
              <a:tr h="430530">
                <a:tc>
                  <a:txBody>
                    <a:bodyPr/>
                    <a:lstStyle/>
                    <a:p>
                      <a:pPr>
                        <a:buNone/>
                      </a:pPr>
                      <a:r>
                        <a:rPr lang="zh-CN" altLang="en-US" dirty="0">
                          <a:latin typeface="微软雅黑" panose="020B0503020204020204" charset="-122"/>
                          <a:ea typeface="微软雅黑" panose="020B0503020204020204" charset="-122"/>
                        </a:rPr>
                        <a:t>氧化铝</a:t>
                      </a:r>
                      <a:r>
                        <a:rPr lang="en-US" altLang="zh-CN" dirty="0">
                          <a:latin typeface="微软雅黑" panose="020B0503020204020204" charset="-122"/>
                          <a:ea typeface="微软雅黑" panose="020B0503020204020204" charset="-122"/>
                        </a:rPr>
                        <a:t>Al2O3</a:t>
                      </a:r>
                      <a:endParaRPr lang="zh-CN" altLang="en-US" dirty="0">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rPr>
                        <a:t>49-55%</a:t>
                      </a:r>
                    </a:p>
                  </a:txBody>
                  <a:tcPr/>
                </a:tc>
                <a:extLst>
                  <a:ext uri="{0D108BD9-81ED-4DB2-BD59-A6C34878D82A}">
                    <a16:rowId xmlns:a16="http://schemas.microsoft.com/office/drawing/2014/main" val="10000"/>
                  </a:ext>
                </a:extLst>
              </a:tr>
              <a:tr h="430530">
                <a:tc>
                  <a:txBody>
                    <a:bodyPr/>
                    <a:lstStyle/>
                    <a:p>
                      <a:pPr>
                        <a:buNone/>
                      </a:pPr>
                      <a:r>
                        <a:rPr lang="zh-CN" altLang="en-US" dirty="0">
                          <a:latin typeface="微软雅黑" panose="020B0503020204020204" charset="-122"/>
                          <a:ea typeface="微软雅黑" panose="020B0503020204020204" charset="-122"/>
                        </a:rPr>
                        <a:t>二氧化硅</a:t>
                      </a:r>
                      <a:r>
                        <a:rPr lang="en-US" altLang="zh-CN" dirty="0">
                          <a:latin typeface="微软雅黑" panose="020B0503020204020204" charset="-122"/>
                          <a:ea typeface="微软雅黑" panose="020B0503020204020204" charset="-122"/>
                        </a:rPr>
                        <a:t>SiO2</a:t>
                      </a:r>
                      <a:endParaRPr lang="zh-CN" altLang="en-US" dirty="0">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rPr>
                        <a:t>6-12%</a:t>
                      </a:r>
                    </a:p>
                  </a:txBody>
                  <a:tcPr/>
                </a:tc>
                <a:extLst>
                  <a:ext uri="{0D108BD9-81ED-4DB2-BD59-A6C34878D82A}">
                    <a16:rowId xmlns:a16="http://schemas.microsoft.com/office/drawing/2014/main" val="10001"/>
                  </a:ext>
                </a:extLst>
              </a:tr>
              <a:tr h="430530">
                <a:tc>
                  <a:txBody>
                    <a:bodyPr/>
                    <a:lstStyle/>
                    <a:p>
                      <a:pPr>
                        <a:buNone/>
                      </a:pPr>
                      <a:r>
                        <a:rPr lang="zh-CN" altLang="en-US" dirty="0">
                          <a:latin typeface="微软雅黑" panose="020B0503020204020204" charset="-122"/>
                          <a:ea typeface="微软雅黑" panose="020B0503020204020204" charset="-122"/>
                        </a:rPr>
                        <a:t>三氧化二铁</a:t>
                      </a:r>
                      <a:r>
                        <a:rPr lang="en-US" altLang="zh-CN" dirty="0">
                          <a:latin typeface="微软雅黑" panose="020B0503020204020204" charset="-122"/>
                          <a:ea typeface="微软雅黑" panose="020B0503020204020204" charset="-122"/>
                        </a:rPr>
                        <a:t>Fe2O3</a:t>
                      </a:r>
                      <a:endParaRPr lang="zh-CN" altLang="en-US" dirty="0">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rPr>
                        <a:t>10%</a:t>
                      </a:r>
                    </a:p>
                  </a:txBody>
                  <a:tcPr/>
                </a:tc>
                <a:extLst>
                  <a:ext uri="{0D108BD9-81ED-4DB2-BD59-A6C34878D82A}">
                    <a16:rowId xmlns:a16="http://schemas.microsoft.com/office/drawing/2014/main" val="10002"/>
                  </a:ext>
                </a:extLst>
              </a:tr>
              <a:tr h="430530">
                <a:tc>
                  <a:txBody>
                    <a:bodyPr/>
                    <a:lstStyle/>
                    <a:p>
                      <a:pPr>
                        <a:buNone/>
                      </a:pPr>
                      <a:r>
                        <a:rPr lang="zh-CN" altLang="en-US" dirty="0">
                          <a:latin typeface="微软雅黑" panose="020B0503020204020204" charset="-122"/>
                          <a:ea typeface="微软雅黑" panose="020B0503020204020204" charset="-122"/>
                        </a:rPr>
                        <a:t>灼减</a:t>
                      </a:r>
                      <a:r>
                        <a:rPr lang="en-US" altLang="zh-CN" dirty="0">
                          <a:latin typeface="微软雅黑" panose="020B0503020204020204" charset="-122"/>
                          <a:ea typeface="微软雅黑" panose="020B0503020204020204" charset="-122"/>
                        </a:rPr>
                        <a:t>LOI</a:t>
                      </a:r>
                      <a:endParaRPr lang="zh-CN" altLang="en-US" dirty="0">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rPr>
                        <a:t>25%</a:t>
                      </a:r>
                    </a:p>
                  </a:txBody>
                  <a:tcPr/>
                </a:tc>
                <a:extLst>
                  <a:ext uri="{0D108BD9-81ED-4DB2-BD59-A6C34878D82A}">
                    <a16:rowId xmlns:a16="http://schemas.microsoft.com/office/drawing/2014/main" val="10003"/>
                  </a:ext>
                </a:extLst>
              </a:tr>
              <a:tr h="430530">
                <a:tc>
                  <a:txBody>
                    <a:bodyPr/>
                    <a:lstStyle/>
                    <a:p>
                      <a:pPr>
                        <a:buNone/>
                      </a:pPr>
                      <a:r>
                        <a:rPr lang="zh-CN" altLang="en-US" dirty="0">
                          <a:latin typeface="微软雅黑" panose="020B0503020204020204" charset="-122"/>
                          <a:ea typeface="微软雅黑" panose="020B0503020204020204" charset="-122"/>
                        </a:rPr>
                        <a:t>附着水 </a:t>
                      </a:r>
                      <a:r>
                        <a:rPr lang="en-US" altLang="zh-CN" dirty="0">
                          <a:latin typeface="微软雅黑" panose="020B0503020204020204" charset="-122"/>
                          <a:ea typeface="微软雅黑" panose="020B0503020204020204" charset="-122"/>
                        </a:rPr>
                        <a:t>Free </a:t>
                      </a:r>
                      <a:r>
                        <a:rPr lang="en-US" altLang="zh-CN" dirty="0" err="1">
                          <a:latin typeface="微软雅黑" panose="020B0503020204020204" charset="-122"/>
                          <a:ea typeface="微软雅黑" panose="020B0503020204020204" charset="-122"/>
                        </a:rPr>
                        <a:t>Mositure</a:t>
                      </a:r>
                      <a:endParaRPr lang="zh-CN" altLang="en-US" dirty="0">
                        <a:latin typeface="微软雅黑" panose="020B0503020204020204" charset="-122"/>
                        <a:ea typeface="微软雅黑" panose="020B0503020204020204" charset="-122"/>
                      </a:endParaRPr>
                    </a:p>
                  </a:txBody>
                  <a:tcPr/>
                </a:tc>
                <a:tc>
                  <a:txBody>
                    <a:bodyPr/>
                    <a:lstStyle/>
                    <a:p>
                      <a:pPr>
                        <a:buNone/>
                      </a:pPr>
                      <a:r>
                        <a:rPr lang="en-US" altLang="zh-CN" dirty="0">
                          <a:latin typeface="微软雅黑" panose="020B0503020204020204" charset="-122"/>
                          <a:ea typeface="微软雅黑" panose="020B0503020204020204" charset="-122"/>
                        </a:rPr>
                        <a:t>12%</a:t>
                      </a:r>
                    </a:p>
                  </a:txBody>
                  <a:tcPr/>
                </a:tc>
                <a:extLst>
                  <a:ext uri="{0D108BD9-81ED-4DB2-BD59-A6C34878D82A}">
                    <a16:rowId xmlns:a16="http://schemas.microsoft.com/office/drawing/2014/main" val="10004"/>
                  </a:ext>
                </a:extLst>
              </a:tr>
            </a:tbl>
          </a:graphicData>
        </a:graphic>
      </p:graphicFrame>
      <p:sp>
        <p:nvSpPr>
          <p:cNvPr id="17" name="文本框 16"/>
          <p:cNvSpPr txBox="1"/>
          <p:nvPr>
            <p:custDataLst>
              <p:tags r:id="rId7"/>
            </p:custDataLst>
          </p:nvPr>
        </p:nvSpPr>
        <p:spPr>
          <a:xfrm>
            <a:off x="4056380" y="987425"/>
            <a:ext cx="3892550" cy="688340"/>
          </a:xfrm>
          <a:prstGeom prst="rect">
            <a:avLst/>
          </a:prstGeom>
          <a:noFill/>
        </p:spPr>
        <p:txBody>
          <a:bodyPr wrap="square">
            <a:noAutofit/>
          </a:bodyPr>
          <a:lstStyle/>
          <a:p>
            <a:pPr algn="l"/>
            <a:r>
              <a:rPr lang="zh-CN" altLang="en-US" sz="1600" dirty="0">
                <a:solidFill>
                  <a:schemeClr val="dk1"/>
                </a:solidFill>
                <a:latin typeface="微软雅黑" panose="020B0503020204020204" charset="-122"/>
                <a:ea typeface="微软雅黑" panose="020B0503020204020204" charset="-122"/>
              </a:rPr>
              <a:t>澳大利亚</a:t>
            </a:r>
            <a:r>
              <a:rPr lang="en-US" altLang="zh-CN" sz="1600" dirty="0">
                <a:solidFill>
                  <a:schemeClr val="dk1"/>
                </a:solidFill>
                <a:latin typeface="微软雅黑" panose="020B0503020204020204" charset="-122"/>
                <a:ea typeface="微软雅黑" panose="020B0503020204020204" charset="-122"/>
              </a:rPr>
              <a:t>Australian </a:t>
            </a:r>
            <a:r>
              <a:rPr lang="en-US" altLang="zh-CN" sz="1600" dirty="0" err="1">
                <a:solidFill>
                  <a:schemeClr val="dk1"/>
                </a:solidFill>
                <a:latin typeface="微软雅黑" panose="020B0503020204020204" charset="-122"/>
                <a:ea typeface="微软雅黑" panose="020B0503020204020204" charset="-122"/>
              </a:rPr>
              <a:t>Bx</a:t>
            </a:r>
            <a:r>
              <a:rPr lang="en-US" altLang="zh-CN" sz="1600" dirty="0">
                <a:solidFill>
                  <a:schemeClr val="dk1"/>
                </a:solidFill>
                <a:latin typeface="微软雅黑" panose="020B0503020204020204" charset="-122"/>
                <a:ea typeface="微软雅黑" panose="020B0503020204020204" charset="-122"/>
              </a:rPr>
              <a:t> </a:t>
            </a:r>
            <a:r>
              <a:rPr lang="zh-CN" altLang="en-US" sz="1600" dirty="0">
                <a:solidFill>
                  <a:schemeClr val="dk1"/>
                </a:solidFill>
                <a:latin typeface="微软雅黑" panose="020B0503020204020204" charset="-122"/>
                <a:ea typeface="微软雅黑" panose="020B0503020204020204" charset="-122"/>
              </a:rPr>
              <a:t>铝土矿主要成份：</a:t>
            </a:r>
          </a:p>
        </p:txBody>
      </p:sp>
      <p:pic>
        <p:nvPicPr>
          <p:cNvPr id="2" name="object 13"/>
          <p:cNvPicPr/>
          <p:nvPr/>
        </p:nvPicPr>
        <p:blipFill>
          <a:blip r:embed="rId14" cstate="print"/>
          <a:stretch>
            <a:fillRect/>
          </a:stretch>
        </p:blipFill>
        <p:spPr>
          <a:xfrm>
            <a:off x="8553293" y="68111"/>
            <a:ext cx="527324" cy="621539"/>
          </a:xfrm>
          <a:prstGeom prst="rect">
            <a:avLst/>
          </a:prstGeom>
        </p:spPr>
      </p:pic>
      <p:sp>
        <p:nvSpPr>
          <p:cNvPr id="3" name="Date Placeholder 2"/>
          <p:cNvSpPr>
            <a:spLocks noGrp="1"/>
          </p:cNvSpPr>
          <p:nvPr>
            <p:ph type="dt" sz="half" idx="10"/>
          </p:nvPr>
        </p:nvSpPr>
        <p:spPr/>
        <p:txBody>
          <a:bodyPr/>
          <a:lstStyle/>
          <a:p>
            <a:fld id="{0FD58554-870A-473C-A9A6-5204B090F786}" type="datetime1">
              <a:rPr lang="zh-CN" altLang="en-US" smtClean="0"/>
              <a:t>2022/11/21</a:t>
            </a:fld>
            <a:endParaRPr lang="zh-CN" altLang="en-US"/>
          </a:p>
        </p:txBody>
      </p:sp>
      <p:sp>
        <p:nvSpPr>
          <p:cNvPr id="4" name="Footer Placeholder 3"/>
          <p:cNvSpPr>
            <a:spLocks noGrp="1"/>
          </p:cNvSpPr>
          <p:nvPr>
            <p:ph type="ftr" sz="quarter" idx="11"/>
          </p:nvPr>
        </p:nvSpPr>
        <p:spPr/>
        <p:txBody>
          <a:bodyPr/>
          <a:lstStyle/>
          <a:p>
            <a:r>
              <a:rPr lang="zh-CN" altLang="en-US"/>
              <a:t>澳大利亚梅特罗矿业和象森铝业</a:t>
            </a: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4</a:t>
            </a:fld>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11" name="内容占位符 10"/>
          <p:cNvSpPr>
            <a:spLocks noGrp="1"/>
          </p:cNvSpPr>
          <p:nvPr>
            <p:ph idx="4294967295"/>
            <p:custDataLst>
              <p:tags r:id="rId4"/>
            </p:custDataLst>
          </p:nvPr>
        </p:nvSpPr>
        <p:spPr>
          <a:xfrm>
            <a:off x="3793168" y="740410"/>
            <a:ext cx="5071432" cy="3655060"/>
          </a:xfr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lvl="0" algn="l">
              <a:lnSpc>
                <a:spcPct val="200000"/>
              </a:lnSpc>
              <a:spcBef>
                <a:spcPts val="700"/>
              </a:spcBef>
              <a:buClrTx/>
              <a:buSzTx/>
              <a:buNone/>
            </a:pPr>
            <a:endParaRPr lang="zh-CN" altLang="en-US" sz="1600">
              <a:solidFill>
                <a:schemeClr val="dk1"/>
              </a:solidFill>
              <a:latin typeface="微软雅黑" panose="020B0503020204020204" charset="-122"/>
              <a:ea typeface="微软雅黑" panose="020B0503020204020204" charset="-122"/>
              <a:sym typeface="+mn-ea"/>
            </a:endParaRPr>
          </a:p>
          <a:p>
            <a:pPr marL="0" lvl="0" algn="l">
              <a:lnSpc>
                <a:spcPct val="200000"/>
              </a:lnSpc>
              <a:spcBef>
                <a:spcPts val="700"/>
              </a:spcBef>
              <a:buClrTx/>
              <a:buSzTx/>
              <a:buNone/>
            </a:pPr>
            <a:endParaRPr lang="zh-CN" altLang="en-US" sz="1600">
              <a:solidFill>
                <a:schemeClr val="dk1"/>
              </a:solidFill>
              <a:latin typeface="微软雅黑" panose="020B0503020204020204" charset="-122"/>
              <a:ea typeface="微软雅黑" panose="020B0503020204020204" charset="-122"/>
              <a:sym typeface="+mn-ea"/>
            </a:endParaRPr>
          </a:p>
          <a:p>
            <a:pPr marL="0" lvl="0" algn="l">
              <a:lnSpc>
                <a:spcPct val="200000"/>
              </a:lnSpc>
              <a:spcBef>
                <a:spcPts val="700"/>
              </a:spcBef>
              <a:buClrTx/>
              <a:buSzTx/>
              <a:buNone/>
            </a:pPr>
            <a:r>
              <a:rPr lang="zh-CN" altLang="en-US" sz="1600">
                <a:solidFill>
                  <a:schemeClr val="dk1"/>
                </a:solidFill>
                <a:latin typeface="微软雅黑" panose="020B0503020204020204" charset="-122"/>
                <a:ea typeface="微软雅黑" panose="020B0503020204020204" charset="-122"/>
                <a:sym typeface="+mn-ea"/>
              </a:rPr>
              <a:t>      </a:t>
            </a:r>
          </a:p>
          <a:p>
            <a:pPr marL="0" lvl="0" algn="l">
              <a:lnSpc>
                <a:spcPct val="200000"/>
              </a:lnSpc>
              <a:spcBef>
                <a:spcPts val="700"/>
              </a:spcBef>
              <a:buClrTx/>
              <a:buSzTx/>
              <a:buNone/>
            </a:pPr>
            <a:endParaRPr lang="zh-CN" altLang="en-US" sz="1600">
              <a:solidFill>
                <a:schemeClr val="dk1"/>
              </a:solidFill>
              <a:latin typeface="微软雅黑" panose="020B0503020204020204" charset="-122"/>
              <a:ea typeface="微软雅黑" panose="020B0503020204020204" charset="-122"/>
              <a:sym typeface="+mn-ea"/>
            </a:endParaRPr>
          </a:p>
        </p:txBody>
      </p:sp>
      <p:sp>
        <p:nvSpPr>
          <p:cNvPr id="12" name="文本占位符 11"/>
          <p:cNvSpPr>
            <a:spLocks noGrp="1"/>
          </p:cNvSpPr>
          <p:nvPr>
            <p:ph type="body" sz="half" idx="4294967295"/>
            <p:custDataLst>
              <p:tags r:id="rId5"/>
            </p:custDataLst>
          </p:nvPr>
        </p:nvSpPr>
        <p:spPr>
          <a:xfrm>
            <a:off x="323821" y="1734794"/>
            <a:ext cx="3556635" cy="2343159"/>
          </a:xfr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lvl="0" algn="l">
              <a:lnSpc>
                <a:spcPct val="200000"/>
              </a:lnSpc>
              <a:spcBef>
                <a:spcPts val="700"/>
              </a:spcBef>
              <a:buClrTx/>
              <a:buSzTx/>
              <a:buFont typeface="Wingdings" panose="05000000000000000000" charset="0"/>
              <a:buChar char="l"/>
            </a:pP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几内亚已探明铝土矿储量约290亿吨，为全球第一。</a:t>
            </a:r>
          </a:p>
          <a:p>
            <a:pPr lvl="0" algn="l">
              <a:lnSpc>
                <a:spcPct val="200000"/>
              </a:lnSpc>
              <a:spcBef>
                <a:spcPts val="700"/>
              </a:spcBef>
              <a:buClrTx/>
              <a:buSzTx/>
              <a:buFont typeface="Wingdings" panose="05000000000000000000" charset="0"/>
              <a:buChar char="l"/>
            </a:pP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几内亚年生产能力8千余万吨，居全球第二。</a:t>
            </a:r>
          </a:p>
          <a:p>
            <a:pPr marL="171450" lvl="0" indent="-171450" algn="l">
              <a:lnSpc>
                <a:spcPct val="200000"/>
              </a:lnSpc>
              <a:spcBef>
                <a:spcPts val="700"/>
              </a:spcBef>
              <a:buClrTx/>
              <a:buSzTx/>
            </a:pPr>
            <a:endParaRPr lang="zh-CN" altLang="en-US" sz="1400" b="1" dirty="0">
              <a:solidFill>
                <a:schemeClr val="dk1"/>
              </a:solidFill>
              <a:latin typeface="Times New Roman" panose="02020603050405020304" charset="0"/>
              <a:ea typeface="黑体" panose="02010609060101010101" charset="-122"/>
              <a:cs typeface="Times New Roman" panose="02020603050405020304" charset="0"/>
              <a:sym typeface="+mn-ea"/>
            </a:endParaRPr>
          </a:p>
        </p:txBody>
      </p:sp>
      <p:graphicFrame>
        <p:nvGraphicFramePr>
          <p:cNvPr id="16" name="表格 15"/>
          <p:cNvGraphicFramePr/>
          <p:nvPr>
            <p:custDataLst>
              <p:tags r:id="rId6"/>
            </p:custDataLst>
          </p:nvPr>
        </p:nvGraphicFramePr>
        <p:xfrm>
          <a:off x="4056380" y="1734820"/>
          <a:ext cx="4032250" cy="215265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0000"/>
                    </a:ext>
                  </a:extLst>
                </a:gridCol>
                <a:gridCol w="1797050">
                  <a:extLst>
                    <a:ext uri="{9D8B030D-6E8A-4147-A177-3AD203B41FA5}">
                      <a16:colId xmlns:a16="http://schemas.microsoft.com/office/drawing/2014/main" val="20001"/>
                    </a:ext>
                  </a:extLst>
                </a:gridCol>
              </a:tblGrid>
              <a:tr h="430530">
                <a:tc>
                  <a:txBody>
                    <a:bodyPr/>
                    <a:lstStyle/>
                    <a:p>
                      <a:pPr>
                        <a:buNone/>
                      </a:pPr>
                      <a:r>
                        <a:rPr lang="zh-CN" altLang="en-US">
                          <a:latin typeface="微软雅黑" panose="020B0503020204020204" charset="-122"/>
                          <a:ea typeface="微软雅黑" panose="020B0503020204020204" charset="-122"/>
                        </a:rPr>
                        <a:t>氧化铝</a:t>
                      </a:r>
                    </a:p>
                  </a:txBody>
                  <a:tcPr/>
                </a:tc>
                <a:tc>
                  <a:txBody>
                    <a:bodyPr/>
                    <a:lstStyle/>
                    <a:p>
                      <a:pPr>
                        <a:buNone/>
                      </a:pPr>
                      <a:r>
                        <a:rPr lang="en-US" altLang="zh-CN" dirty="0">
                          <a:latin typeface="微软雅黑" panose="020B0503020204020204" charset="-122"/>
                          <a:ea typeface="微软雅黑" panose="020B0503020204020204" charset="-122"/>
                        </a:rPr>
                        <a:t>41-50%</a:t>
                      </a:r>
                    </a:p>
                  </a:txBody>
                  <a:tcPr/>
                </a:tc>
                <a:extLst>
                  <a:ext uri="{0D108BD9-81ED-4DB2-BD59-A6C34878D82A}">
                    <a16:rowId xmlns:a16="http://schemas.microsoft.com/office/drawing/2014/main" val="10000"/>
                  </a:ext>
                </a:extLst>
              </a:tr>
              <a:tr h="430530">
                <a:tc>
                  <a:txBody>
                    <a:bodyPr/>
                    <a:lstStyle/>
                    <a:p>
                      <a:pPr>
                        <a:buNone/>
                      </a:pPr>
                      <a:r>
                        <a:rPr lang="zh-CN" altLang="en-US">
                          <a:latin typeface="微软雅黑" panose="020B0503020204020204" charset="-122"/>
                          <a:ea typeface="微软雅黑" panose="020B0503020204020204" charset="-122"/>
                        </a:rPr>
                        <a:t>二氧化硅</a:t>
                      </a:r>
                    </a:p>
                  </a:txBody>
                  <a:tcPr/>
                </a:tc>
                <a:tc>
                  <a:txBody>
                    <a:bodyPr/>
                    <a:lstStyle/>
                    <a:p>
                      <a:pPr>
                        <a:buNone/>
                      </a:pPr>
                      <a:r>
                        <a:rPr lang="en-US" altLang="zh-CN" dirty="0">
                          <a:latin typeface="微软雅黑" panose="020B0503020204020204" charset="-122"/>
                          <a:ea typeface="微软雅黑" panose="020B0503020204020204" charset="-122"/>
                        </a:rPr>
                        <a:t>2-7%</a:t>
                      </a:r>
                    </a:p>
                  </a:txBody>
                  <a:tcPr/>
                </a:tc>
                <a:extLst>
                  <a:ext uri="{0D108BD9-81ED-4DB2-BD59-A6C34878D82A}">
                    <a16:rowId xmlns:a16="http://schemas.microsoft.com/office/drawing/2014/main" val="10001"/>
                  </a:ext>
                </a:extLst>
              </a:tr>
              <a:tr h="430530">
                <a:tc>
                  <a:txBody>
                    <a:bodyPr/>
                    <a:lstStyle/>
                    <a:p>
                      <a:pPr>
                        <a:buNone/>
                      </a:pPr>
                      <a:r>
                        <a:rPr lang="zh-CN" altLang="en-US">
                          <a:latin typeface="微软雅黑" panose="020B0503020204020204" charset="-122"/>
                          <a:ea typeface="微软雅黑" panose="020B0503020204020204" charset="-122"/>
                        </a:rPr>
                        <a:t>三氧化二铁</a:t>
                      </a:r>
                    </a:p>
                  </a:txBody>
                  <a:tcPr/>
                </a:tc>
                <a:tc>
                  <a:txBody>
                    <a:bodyPr/>
                    <a:lstStyle/>
                    <a:p>
                      <a:pPr>
                        <a:buNone/>
                      </a:pPr>
                      <a:r>
                        <a:rPr lang="en-US" altLang="zh-CN" dirty="0">
                          <a:latin typeface="微软雅黑" panose="020B0503020204020204" charset="-122"/>
                          <a:ea typeface="微软雅黑" panose="020B0503020204020204" charset="-122"/>
                        </a:rPr>
                        <a:t>23-27%</a:t>
                      </a:r>
                    </a:p>
                  </a:txBody>
                  <a:tcPr/>
                </a:tc>
                <a:extLst>
                  <a:ext uri="{0D108BD9-81ED-4DB2-BD59-A6C34878D82A}">
                    <a16:rowId xmlns:a16="http://schemas.microsoft.com/office/drawing/2014/main" val="10002"/>
                  </a:ext>
                </a:extLst>
              </a:tr>
              <a:tr h="430530">
                <a:tc>
                  <a:txBody>
                    <a:bodyPr/>
                    <a:lstStyle/>
                    <a:p>
                      <a:pPr>
                        <a:buNone/>
                      </a:pPr>
                      <a:r>
                        <a:rPr lang="zh-CN" altLang="en-US">
                          <a:latin typeface="微软雅黑" panose="020B0503020204020204" charset="-122"/>
                          <a:ea typeface="微软雅黑" panose="020B0503020204020204" charset="-122"/>
                        </a:rPr>
                        <a:t>灼减</a:t>
                      </a:r>
                    </a:p>
                  </a:txBody>
                  <a:tcPr/>
                </a:tc>
                <a:tc>
                  <a:txBody>
                    <a:bodyPr/>
                    <a:lstStyle/>
                    <a:p>
                      <a:pPr>
                        <a:buNone/>
                      </a:pPr>
                      <a:r>
                        <a:rPr lang="en-US" altLang="zh-CN" dirty="0">
                          <a:latin typeface="微软雅黑" panose="020B0503020204020204" charset="-122"/>
                          <a:ea typeface="微软雅黑" panose="020B0503020204020204" charset="-122"/>
                        </a:rPr>
                        <a:t>23-28%</a:t>
                      </a:r>
                    </a:p>
                  </a:txBody>
                  <a:tcPr/>
                </a:tc>
                <a:extLst>
                  <a:ext uri="{0D108BD9-81ED-4DB2-BD59-A6C34878D82A}">
                    <a16:rowId xmlns:a16="http://schemas.microsoft.com/office/drawing/2014/main" val="10003"/>
                  </a:ext>
                </a:extLst>
              </a:tr>
              <a:tr h="430530">
                <a:tc>
                  <a:txBody>
                    <a:bodyPr/>
                    <a:lstStyle/>
                    <a:p>
                      <a:pPr>
                        <a:buNone/>
                      </a:pPr>
                      <a:r>
                        <a:rPr lang="zh-CN" altLang="en-US">
                          <a:latin typeface="微软雅黑" panose="020B0503020204020204" charset="-122"/>
                          <a:ea typeface="微软雅黑" panose="020B0503020204020204" charset="-122"/>
                        </a:rPr>
                        <a:t>附着水</a:t>
                      </a:r>
                    </a:p>
                  </a:txBody>
                  <a:tcPr/>
                </a:tc>
                <a:tc>
                  <a:txBody>
                    <a:bodyPr/>
                    <a:lstStyle/>
                    <a:p>
                      <a:pPr>
                        <a:buNone/>
                      </a:pPr>
                      <a:r>
                        <a:rPr lang="en-US" altLang="zh-CN" dirty="0">
                          <a:latin typeface="微软雅黑" panose="020B0503020204020204" charset="-122"/>
                          <a:ea typeface="微软雅黑" panose="020B0503020204020204" charset="-122"/>
                        </a:rPr>
                        <a:t>12-16%</a:t>
                      </a:r>
                    </a:p>
                  </a:txBody>
                  <a:tcPr/>
                </a:tc>
                <a:extLst>
                  <a:ext uri="{0D108BD9-81ED-4DB2-BD59-A6C34878D82A}">
                    <a16:rowId xmlns:a16="http://schemas.microsoft.com/office/drawing/2014/main" val="10004"/>
                  </a:ext>
                </a:extLst>
              </a:tr>
            </a:tbl>
          </a:graphicData>
        </a:graphic>
      </p:graphicFrame>
      <p:sp>
        <p:nvSpPr>
          <p:cNvPr id="17" name="文本框 16"/>
          <p:cNvSpPr txBox="1"/>
          <p:nvPr>
            <p:custDataLst>
              <p:tags r:id="rId7"/>
            </p:custDataLst>
          </p:nvPr>
        </p:nvSpPr>
        <p:spPr>
          <a:xfrm>
            <a:off x="4057015" y="1339215"/>
            <a:ext cx="3444240" cy="336550"/>
          </a:xfrm>
          <a:prstGeom prst="rect">
            <a:avLst/>
          </a:prstGeom>
          <a:noFill/>
        </p:spPr>
        <p:txBody>
          <a:bodyPr wrap="square">
            <a:noAutofit/>
          </a:bodyPr>
          <a:lstStyle/>
          <a:p>
            <a:pPr algn="l"/>
            <a:r>
              <a:rPr lang="en-US" altLang="zh-CN" sz="1600" dirty="0">
                <a:solidFill>
                  <a:schemeClr val="dk1"/>
                </a:solidFill>
                <a:latin typeface="微软雅黑" panose="020B0503020204020204" charset="-122"/>
                <a:ea typeface="微软雅黑" panose="020B0503020204020204" charset="-122"/>
              </a:rPr>
              <a:t>Guinean </a:t>
            </a:r>
            <a:r>
              <a:rPr lang="zh-CN" altLang="en-US" sz="1600" dirty="0">
                <a:solidFill>
                  <a:schemeClr val="dk1"/>
                </a:solidFill>
                <a:latin typeface="微软雅黑" panose="020B0503020204020204" charset="-122"/>
                <a:ea typeface="微软雅黑" panose="020B0503020204020204" charset="-122"/>
              </a:rPr>
              <a:t>几内亚铝土矿主要成份：</a:t>
            </a:r>
          </a:p>
        </p:txBody>
      </p:sp>
      <p:sp>
        <p:nvSpPr>
          <p:cNvPr id="10" name="标题 9"/>
          <p:cNvSpPr>
            <a:spLocks noGrp="1"/>
          </p:cNvSpPr>
          <p:nvPr/>
        </p:nvSpPr>
        <p:spPr>
          <a:xfrm>
            <a:off x="323850" y="267335"/>
            <a:ext cx="4907915" cy="603885"/>
          </a:xfrm>
          <a:prstGeom prst="rect">
            <a:avLst/>
          </a:prstGeom>
        </p:spPr>
        <p:txBody>
          <a:bodyPr vert="horz" wrap="square" lIns="91440" tIns="45720" rIns="91440" bIns="45720" rtlCol="0" anchor="b" anchorCtr="0">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lvl="0" algn="l">
              <a:buClrTx/>
              <a:buSzTx/>
              <a:buFontTx/>
            </a:pPr>
            <a:r>
              <a:rPr lang="en-US" altLang="zh-CN"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二、品</a:t>
            </a: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 质 及 储 </a:t>
            </a:r>
            <a:r>
              <a:rPr lang="en-US" altLang="zh-CN"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量Spec</a:t>
            </a: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 and Reserve</a:t>
            </a:r>
          </a:p>
        </p:txBody>
      </p:sp>
      <p:pic>
        <p:nvPicPr>
          <p:cNvPr id="2" name="object 13"/>
          <p:cNvPicPr/>
          <p:nvPr/>
        </p:nvPicPr>
        <p:blipFill>
          <a:blip r:embed="rId14" cstate="print"/>
          <a:stretch>
            <a:fillRect/>
          </a:stretch>
        </p:blipFill>
        <p:spPr>
          <a:xfrm>
            <a:off x="8536571" y="68216"/>
            <a:ext cx="572532" cy="603885"/>
          </a:xfrm>
          <a:prstGeom prst="rect">
            <a:avLst/>
          </a:prstGeom>
        </p:spPr>
      </p:pic>
      <p:sp>
        <p:nvSpPr>
          <p:cNvPr id="3" name="Date Placeholder 2"/>
          <p:cNvSpPr>
            <a:spLocks noGrp="1"/>
          </p:cNvSpPr>
          <p:nvPr>
            <p:ph type="dt" sz="half" idx="10"/>
          </p:nvPr>
        </p:nvSpPr>
        <p:spPr/>
        <p:txBody>
          <a:bodyPr/>
          <a:lstStyle/>
          <a:p>
            <a:fld id="{D4728AA4-EEAC-4FAA-9F33-52AAC5614046}" type="datetime1">
              <a:rPr lang="zh-CN" altLang="en-US" smtClean="0"/>
              <a:t>2022/11/21</a:t>
            </a:fld>
            <a:endParaRPr lang="zh-CN" altLang="en-US"/>
          </a:p>
        </p:txBody>
      </p:sp>
      <p:sp>
        <p:nvSpPr>
          <p:cNvPr id="4" name="Footer Placeholder 3"/>
          <p:cNvSpPr>
            <a:spLocks noGrp="1"/>
          </p:cNvSpPr>
          <p:nvPr>
            <p:ph type="ftr" sz="quarter" idx="11"/>
          </p:nvPr>
        </p:nvSpPr>
        <p:spPr/>
        <p:txBody>
          <a:bodyPr/>
          <a:lstStyle/>
          <a:p>
            <a:r>
              <a:rPr lang="zh-CN" altLang="en-US"/>
              <a:t>澳大利亚梅特罗矿业和象森铝业</a:t>
            </a: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5</a:t>
            </a:fld>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9" r:link="rId10"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14" name="文本框 13"/>
          <p:cNvSpPr txBox="1"/>
          <p:nvPr>
            <p:custDataLst>
              <p:tags r:id="rId4"/>
            </p:custDataLst>
          </p:nvPr>
        </p:nvSpPr>
        <p:spPr>
          <a:xfrm>
            <a:off x="539750" y="3291840"/>
            <a:ext cx="3048000" cy="1164590"/>
          </a:xfrm>
          <a:prstGeom prst="rect">
            <a:avLst/>
          </a:prstGeom>
          <a:noFill/>
        </p:spPr>
        <p:txBody>
          <a:bodyPr wrap="square" rtlCol="0">
            <a:noAutofit/>
          </a:bodyPr>
          <a:lstStyle/>
          <a:p>
            <a:endParaRPr lang="zh-CN" altLang="en-US">
              <a:solidFill>
                <a:schemeClr val="dk1"/>
              </a:solidFill>
              <a:latin typeface="微软雅黑" panose="020B0503020204020204" charset="-122"/>
              <a:ea typeface="微软雅黑" panose="020B0503020204020204" charset="-122"/>
            </a:endParaRPr>
          </a:p>
        </p:txBody>
      </p:sp>
      <p:pic>
        <p:nvPicPr>
          <p:cNvPr id="16" name="图片 15" descr="33"/>
          <p:cNvPicPr>
            <a:picLocks noChangeAspect="1"/>
          </p:cNvPicPr>
          <p:nvPr/>
        </p:nvPicPr>
        <p:blipFill>
          <a:blip r:embed="rId11"/>
          <a:stretch>
            <a:fillRect/>
          </a:stretch>
        </p:blipFill>
        <p:spPr>
          <a:xfrm>
            <a:off x="4368607" y="2629217"/>
            <a:ext cx="3701165" cy="2421255"/>
          </a:xfrm>
          <a:prstGeom prst="rect">
            <a:avLst/>
          </a:prstGeom>
        </p:spPr>
      </p:pic>
      <p:pic>
        <p:nvPicPr>
          <p:cNvPr id="17" name="图片 16" descr="44"/>
          <p:cNvPicPr>
            <a:picLocks noChangeAspect="1"/>
          </p:cNvPicPr>
          <p:nvPr/>
        </p:nvPicPr>
        <p:blipFill>
          <a:blip r:embed="rId12"/>
          <a:stretch>
            <a:fillRect/>
          </a:stretch>
        </p:blipFill>
        <p:spPr>
          <a:xfrm>
            <a:off x="4427854" y="627171"/>
            <a:ext cx="3827780" cy="2026285"/>
          </a:xfrm>
          <a:prstGeom prst="rect">
            <a:avLst/>
          </a:prstGeom>
        </p:spPr>
      </p:pic>
      <p:sp>
        <p:nvSpPr>
          <p:cNvPr id="20" name="文本框 19"/>
          <p:cNvSpPr txBox="1"/>
          <p:nvPr/>
        </p:nvSpPr>
        <p:spPr>
          <a:xfrm>
            <a:off x="394970" y="411480"/>
            <a:ext cx="4572000" cy="286385"/>
          </a:xfrm>
          <a:prstGeom prst="rect">
            <a:avLst/>
          </a:prstGeom>
          <a:noFill/>
        </p:spPr>
        <p:txBody>
          <a:bodyPr wrap="square" rtlCol="0" anchor="t">
            <a:noAutofit/>
          </a:bodyPr>
          <a:lstStyle/>
          <a:p>
            <a:pPr lvl="0"/>
            <a:endPar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325120" y="1203960"/>
            <a:ext cx="3969385" cy="2850515"/>
          </a:xfrm>
          <a:prstGeom prst="rect">
            <a:avLst/>
          </a:prstGeom>
          <a:noFill/>
        </p:spPr>
        <p:txBody>
          <a:bodyPr wrap="square" rtlCol="0">
            <a:noAutofit/>
          </a:bodyPr>
          <a:lstStyle/>
          <a:p>
            <a:pPr lvl="0" algn="l">
              <a:lnSpc>
                <a:spcPct val="200000"/>
              </a:lnSpc>
              <a:spcBef>
                <a:spcPts val="700"/>
              </a:spcBef>
              <a:buClrTx/>
              <a:buSzTx/>
            </a:pPr>
            <a:r>
              <a:rPr lang="en-US" altLang="zh-CN" sz="1400" b="1" dirty="0">
                <a:solidFill>
                  <a:schemeClr val="dk1"/>
                </a:solidFill>
                <a:latin typeface="Times New Roman" panose="02020603050405020304" charset="0"/>
                <a:ea typeface="黑体" panose="02010609060101010101" charset="-122"/>
                <a:cs typeface="Times New Roman" panose="02020603050405020304" charset="0"/>
                <a:sym typeface="+mn-ea"/>
              </a:rPr>
              <a:t>Guinea and Australian prices</a:t>
            </a:r>
          </a:p>
          <a:p>
            <a:pPr marL="285750" lvl="0" indent="-285750" algn="l">
              <a:lnSpc>
                <a:spcPct val="200000"/>
              </a:lnSpc>
              <a:spcBef>
                <a:spcPts val="700"/>
              </a:spcBef>
              <a:buClrTx/>
              <a:buSzTx/>
              <a:buFont typeface="Wingdings" panose="05000000000000000000" charset="0"/>
              <a:buChar char="l"/>
            </a:pPr>
            <a:r>
              <a:rPr lang="en-US" altLang="zh-CN" sz="1200" b="1" dirty="0">
                <a:solidFill>
                  <a:schemeClr val="dk1"/>
                </a:solidFill>
                <a:latin typeface="Times New Roman" panose="02020603050405020304" charset="0"/>
                <a:ea typeface="黑体" panose="02010609060101010101" charset="-122"/>
                <a:cs typeface="Times New Roman" panose="02020603050405020304" charset="0"/>
                <a:sym typeface="+mn-ea"/>
              </a:rPr>
              <a:t>今年几内亚主流铝土矿到中国港口CⅠF价格水平为65～78美元／干吨</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sym typeface="+mn-ea"/>
              </a:rPr>
              <a:t>；</a:t>
            </a:r>
          </a:p>
          <a:p>
            <a:pPr marL="285750" lvl="0" indent="-285750" algn="l">
              <a:lnSpc>
                <a:spcPct val="200000"/>
              </a:lnSpc>
              <a:spcBef>
                <a:spcPts val="700"/>
              </a:spcBef>
              <a:buClrTx/>
              <a:buSzTx/>
              <a:buFont typeface="Wingdings" panose="05000000000000000000" charset="0"/>
              <a:buChar char="l"/>
            </a:pPr>
            <a:r>
              <a:rPr lang="en-US" altLang="zh-CN" sz="1200" b="1" dirty="0" err="1">
                <a:solidFill>
                  <a:schemeClr val="dk1"/>
                </a:solidFill>
                <a:latin typeface="Times New Roman" panose="02020603050405020304" charset="0"/>
                <a:ea typeface="黑体" panose="02010609060101010101" charset="-122"/>
                <a:cs typeface="Times New Roman" panose="02020603050405020304" charset="0"/>
                <a:sym typeface="+mn-ea"/>
              </a:rPr>
              <a:t>澳大利亚铝土矿到中国港口ClF价格水平</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sym typeface="+mn-ea"/>
              </a:rPr>
              <a:t>尽</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sym typeface="+mn-ea"/>
              </a:rPr>
              <a:t>为43～48美元。</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sym typeface="+mn-ea"/>
              </a:rPr>
              <a:t>澳矿有一定涨价的空间。</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sym typeface="+mn-ea"/>
            </a:endParaRPr>
          </a:p>
        </p:txBody>
      </p:sp>
      <p:sp>
        <p:nvSpPr>
          <p:cNvPr id="10" name="标题 9"/>
          <p:cNvSpPr>
            <a:spLocks noGrp="1"/>
          </p:cNvSpPr>
          <p:nvPr/>
        </p:nvSpPr>
        <p:spPr>
          <a:xfrm>
            <a:off x="325120" y="252730"/>
            <a:ext cx="4907915" cy="603885"/>
          </a:xfrm>
          <a:prstGeom prst="rect">
            <a:avLst/>
          </a:prstGeom>
        </p:spPr>
        <p:txBody>
          <a:bodyPr vert="horz" wrap="square" lIns="91440" tIns="45720" rIns="91440" bIns="45720" rtlCol="0" anchor="b" anchorCtr="0">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lvl="0" algn="l">
              <a:buClrTx/>
              <a:buSzTx/>
              <a:buFontTx/>
            </a:pPr>
            <a:r>
              <a:rPr lang="zh-CN" altLang="en-US"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三</a:t>
            </a:r>
            <a:r>
              <a:rPr lang="en-US" altLang="zh-CN"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altLang="en-US" sz="1800" b="1" dirty="0" err="1">
                <a:solidFill>
                  <a:schemeClr val="accent1"/>
                </a:solidFill>
                <a:latin typeface="微软雅黑" panose="020B0503020204020204" charset="-122"/>
                <a:ea typeface="微软雅黑" panose="020B0503020204020204" charset="-122"/>
                <a:cs typeface="微软雅黑" panose="020B0503020204020204" charset="-122"/>
                <a:sym typeface="+mn-ea"/>
              </a:rPr>
              <a:t>矿价与氧化铝生产成本比较</a:t>
            </a:r>
          </a:p>
        </p:txBody>
      </p:sp>
      <p:pic>
        <p:nvPicPr>
          <p:cNvPr id="3" name="object 13"/>
          <p:cNvPicPr/>
          <p:nvPr/>
        </p:nvPicPr>
        <p:blipFill>
          <a:blip r:embed="rId13" cstate="print"/>
          <a:stretch>
            <a:fillRect/>
          </a:stretch>
        </p:blipFill>
        <p:spPr>
          <a:xfrm>
            <a:off x="8566232" y="85031"/>
            <a:ext cx="518515" cy="534900"/>
          </a:xfrm>
          <a:prstGeom prst="rect">
            <a:avLst/>
          </a:prstGeom>
        </p:spPr>
      </p:pic>
      <p:sp>
        <p:nvSpPr>
          <p:cNvPr id="4" name="Date Placeholder 3"/>
          <p:cNvSpPr>
            <a:spLocks noGrp="1"/>
          </p:cNvSpPr>
          <p:nvPr>
            <p:ph type="dt" sz="half" idx="10"/>
          </p:nvPr>
        </p:nvSpPr>
        <p:spPr/>
        <p:txBody>
          <a:bodyPr/>
          <a:lstStyle/>
          <a:p>
            <a:fld id="{9E19C14E-3105-42B3-9B5A-F3A24393278A}" type="datetime1">
              <a:rPr lang="zh-CN" altLang="en-US" smtClean="0"/>
              <a:t>2022/11/21</a:t>
            </a:fld>
            <a:endParaRPr lang="zh-CN" altLang="en-US"/>
          </a:p>
        </p:txBody>
      </p:sp>
      <p:sp>
        <p:nvSpPr>
          <p:cNvPr id="5" name="Footer Placeholder 4"/>
          <p:cNvSpPr>
            <a:spLocks noGrp="1"/>
          </p:cNvSpPr>
          <p:nvPr>
            <p:ph type="ftr" sz="quarter" idx="11"/>
          </p:nvPr>
        </p:nvSpPr>
        <p:spPr/>
        <p:txBody>
          <a:bodyPr/>
          <a:lstStyle/>
          <a:p>
            <a:r>
              <a:rPr lang="zh-CN" altLang="en-US"/>
              <a:t>澳大利亚梅特罗矿业和象森铝业</a:t>
            </a:r>
          </a:p>
        </p:txBody>
      </p:sp>
      <p:sp>
        <p:nvSpPr>
          <p:cNvPr id="8" name="Slide Number Placeholder 7"/>
          <p:cNvSpPr>
            <a:spLocks noGrp="1"/>
          </p:cNvSpPr>
          <p:nvPr>
            <p:ph type="sldNum" sz="quarter" idx="12"/>
          </p:nvPr>
        </p:nvSpPr>
        <p:spPr/>
        <p:txBody>
          <a:bodyPr/>
          <a:lstStyle/>
          <a:p>
            <a:fld id="{49AE70B2-8BF9-45C0-BB95-33D1B9D3A854}" type="slidenum">
              <a:rPr lang="zh-CN" altLang="en-US" smtClean="0"/>
              <a:t>6</a:t>
            </a:fld>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8" name="图片 7"/>
          <p:cNvPicPr/>
          <p:nvPr userDrawn="1">
            <p:custDataLst>
              <p:tags r:id="rId3"/>
            </p:custDataLst>
          </p:nvPr>
        </p:nvPicPr>
        <p:blipFill>
          <a:blip r:embed="rId9" r:link="rId10"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6" name="文本占位符 5"/>
          <p:cNvSpPr>
            <a:spLocks noGrp="1"/>
          </p:cNvSpPr>
          <p:nvPr>
            <p:ph type="body" sz="half" idx="4294967295"/>
            <p:custDataLst>
              <p:tags r:id="rId4"/>
            </p:custDataLst>
          </p:nvPr>
        </p:nvSpPr>
        <p:spPr>
          <a:xfrm>
            <a:off x="323850" y="843915"/>
            <a:ext cx="8350250" cy="978535"/>
          </a:xfr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lvl="0" algn="l">
              <a:lnSpc>
                <a:spcPct val="150000"/>
              </a:lnSpc>
              <a:spcBef>
                <a:spcPts val="700"/>
              </a:spcBef>
              <a:buClrTx/>
              <a:buSzTx/>
            </a:pP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梅特罗矿贮量1亿多吨，2018年开始向中国氧化铝厂供矿，4年</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多</a:t>
            </a: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来已供应1千3</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百</a:t>
            </a:r>
            <a:r>
              <a:rPr lang="en-US" altLang="zh-CN" b="1" dirty="0" err="1">
                <a:solidFill>
                  <a:schemeClr val="dk1"/>
                </a:solidFill>
                <a:latin typeface="Times New Roman" panose="02020603050405020304" charset="0"/>
                <a:ea typeface="黑体" panose="02010609060101010101" charset="-122"/>
                <a:cs typeface="Times New Roman" panose="02020603050405020304" charset="0"/>
                <a:sym typeface="+mn-ea"/>
              </a:rPr>
              <a:t>多万吨矿石到中国，目前的</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今年</a:t>
            </a: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产量约为400万吨。</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明年计划生产</a:t>
            </a: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500</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万，后年根据市场情况</a:t>
            </a:r>
            <a:r>
              <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rPr>
              <a:t>600-700 </a:t>
            </a:r>
            <a:r>
              <a:rPr lang="zh-CN" altLang="en-US" b="1" dirty="0">
                <a:solidFill>
                  <a:schemeClr val="dk1"/>
                </a:solidFill>
                <a:latin typeface="Times New Roman" panose="02020603050405020304" charset="0"/>
                <a:ea typeface="黑体" panose="02010609060101010101" charset="-122"/>
                <a:cs typeface="Times New Roman" panose="02020603050405020304" charset="0"/>
                <a:sym typeface="+mn-ea"/>
              </a:rPr>
              <a:t>万吨。</a:t>
            </a:r>
            <a:endParaRPr lang="en-US" altLang="zh-CN" b="1" dirty="0">
              <a:solidFill>
                <a:schemeClr val="dk1"/>
              </a:solidFill>
              <a:latin typeface="Times New Roman" panose="02020603050405020304" charset="0"/>
              <a:ea typeface="黑体" panose="02010609060101010101" charset="-122"/>
              <a:cs typeface="Times New Roman" panose="02020603050405020304" charset="0"/>
              <a:sym typeface="+mn-ea"/>
            </a:endParaRPr>
          </a:p>
          <a:p>
            <a:pPr lvl="0" algn="l">
              <a:lnSpc>
                <a:spcPct val="200000"/>
              </a:lnSpc>
              <a:spcBef>
                <a:spcPts val="700"/>
              </a:spcBef>
              <a:buClrTx/>
              <a:buSzTx/>
            </a:pPr>
            <a:endParaRPr lang="en-US" altLang="zh-CN" sz="1400" b="1" dirty="0">
              <a:solidFill>
                <a:schemeClr val="dk1"/>
              </a:solidFill>
              <a:latin typeface="Times New Roman" panose="02020603050405020304" charset="0"/>
              <a:ea typeface="黑体" panose="02010609060101010101" charset="-122"/>
              <a:cs typeface="Times New Roman" panose="02020603050405020304" charset="0"/>
              <a:sym typeface="+mn-ea"/>
            </a:endParaRPr>
          </a:p>
        </p:txBody>
      </p:sp>
      <p:sp>
        <p:nvSpPr>
          <p:cNvPr id="2" name="文本框 1"/>
          <p:cNvSpPr txBox="1"/>
          <p:nvPr/>
        </p:nvSpPr>
        <p:spPr>
          <a:xfrm>
            <a:off x="381000" y="411480"/>
            <a:ext cx="4673600" cy="354330"/>
          </a:xfrm>
          <a:prstGeom prst="rect">
            <a:avLst/>
          </a:prstGeom>
          <a:noFill/>
        </p:spPr>
        <p:txBody>
          <a:bodyPr wrap="square">
            <a:noAutofit/>
          </a:bodyPr>
          <a:lstStyle/>
          <a:p>
            <a:r>
              <a:rPr lang="zh-CN" altLang="en-US" b="1">
                <a:solidFill>
                  <a:schemeClr val="accent1"/>
                </a:solidFill>
                <a:latin typeface="微软雅黑" panose="020B0503020204020204" charset="-122"/>
                <a:ea typeface="微软雅黑" panose="020B0503020204020204" charset="-122"/>
                <a:sym typeface="+mn-ea"/>
              </a:rPr>
              <a:t>四、梅特罗</a:t>
            </a:r>
            <a:r>
              <a:rPr lang="zh-CN" b="1" dirty="0">
                <a:solidFill>
                  <a:schemeClr val="accent1"/>
                </a:solidFill>
                <a:latin typeface="微软雅黑" panose="020B0503020204020204" charset="-122"/>
                <a:ea typeface="微软雅黑" panose="020B0503020204020204" charset="-122"/>
                <a:cs typeface="微软雅黑" panose="020B0503020204020204" charset="-122"/>
                <a:sym typeface="+mn-ea"/>
              </a:rPr>
              <a:t>矿在多家中国氧化铝厂的应用</a:t>
            </a:r>
            <a:endPar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266700" y="1996440"/>
            <a:ext cx="4098925" cy="2377440"/>
          </a:xfrm>
          <a:prstGeom prst="rect">
            <a:avLst/>
          </a:prstGeom>
          <a:noFill/>
        </p:spPr>
        <p:txBody>
          <a:bodyPr wrap="square" rtlCol="0">
            <a:noAutofit/>
          </a:bodyPr>
          <a:lstStyle/>
          <a:p>
            <a:pPr lvl="0" algn="l">
              <a:lnSpc>
                <a:spcPct val="150000"/>
              </a:lnSpc>
              <a:spcBef>
                <a:spcPts val="700"/>
              </a:spcBef>
              <a:buClrTx/>
              <a:buSzTx/>
            </a:pPr>
            <a:r>
              <a:rPr lang="zh-CN" altLang="en-US" sz="1400" b="1">
                <a:solidFill>
                  <a:schemeClr val="dk1"/>
                </a:solidFill>
                <a:latin typeface="Times New Roman" panose="02020603050405020304" charset="0"/>
                <a:ea typeface="黑体" panose="02010609060101010101" charset="-122"/>
                <a:cs typeface="Times New Roman" panose="02020603050405020304" charset="0"/>
                <a:sym typeface="+mn-ea"/>
              </a:rPr>
              <a:t>高硫矿与梅特罗矿的混配使用：</a:t>
            </a:r>
            <a:r>
              <a:rPr lang="en-US" altLang="zh-CN" sz="1400" b="1">
                <a:solidFill>
                  <a:schemeClr val="dk1"/>
                </a:solidFill>
                <a:latin typeface="Times New Roman" panose="02020603050405020304" charset="0"/>
                <a:ea typeface="黑体" panose="02010609060101010101" charset="-122"/>
                <a:cs typeface="Times New Roman" panose="02020603050405020304" charset="0"/>
                <a:sym typeface="+mn-ea"/>
              </a:rPr>
              <a:t>  </a:t>
            </a:r>
          </a:p>
          <a:p>
            <a:pPr marL="285750" lvl="0" indent="-285750" algn="l">
              <a:lnSpc>
                <a:spcPct val="150000"/>
              </a:lnSpc>
              <a:spcBef>
                <a:spcPts val="700"/>
              </a:spcBef>
              <a:buClrTx/>
              <a:buSzTx/>
              <a:buFont typeface="Wingdings" panose="05000000000000000000" charset="0"/>
              <a:buChar char="l"/>
            </a:pP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山西森泽或贵州的高硫矿特点：</a:t>
            </a:r>
            <a:r>
              <a:rPr lang="en-US" altLang="zh-CN" sz="1200" b="1">
                <a:solidFill>
                  <a:schemeClr val="dk1"/>
                </a:solidFill>
                <a:latin typeface="Times New Roman" panose="02020603050405020304" charset="0"/>
                <a:ea typeface="黑体" panose="02010609060101010101" charset="-122"/>
                <a:cs typeface="Times New Roman" panose="02020603050405020304" charset="0"/>
                <a:sym typeface="+mn-ea"/>
              </a:rPr>
              <a:t> </a:t>
            </a: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硅高、硫高、铝含量也高。而梅特罗矿则几乎</a:t>
            </a:r>
            <a:r>
              <a:rPr lang="zh-CN" altLang="zh-CN" sz="1200" b="1">
                <a:solidFill>
                  <a:schemeClr val="dk1"/>
                </a:solidFill>
                <a:latin typeface="Times New Roman" panose="02020603050405020304" charset="0"/>
                <a:ea typeface="黑体" panose="02010609060101010101" charset="-122"/>
                <a:cs typeface="Times New Roman" panose="02020603050405020304" charset="0"/>
                <a:sym typeface="+mn-ea"/>
              </a:rPr>
              <a:t>无硫。所以在使用过程中效果很显著。</a:t>
            </a:r>
          </a:p>
          <a:p>
            <a:pPr marL="285750" lvl="0" indent="-285750" algn="l">
              <a:lnSpc>
                <a:spcPct val="150000"/>
              </a:lnSpc>
              <a:spcBef>
                <a:spcPts val="700"/>
              </a:spcBef>
              <a:buClrTx/>
              <a:buSzTx/>
              <a:buFont typeface="Wingdings" panose="05000000000000000000" charset="0"/>
              <a:buChar char="l"/>
            </a:pPr>
            <a:r>
              <a:rPr lang="zh-CN" altLang="zh-CN" sz="1200" b="1">
                <a:solidFill>
                  <a:schemeClr val="dk1"/>
                </a:solidFill>
                <a:latin typeface="Times New Roman" panose="02020603050405020304" charset="0"/>
                <a:ea typeface="黑体" panose="02010609060101010101" charset="-122"/>
                <a:cs typeface="Times New Roman" panose="02020603050405020304" charset="0"/>
                <a:sym typeface="+mn-ea"/>
              </a:rPr>
              <a:t>以</a:t>
            </a:r>
            <a:r>
              <a:rPr lang="en-US" altLang="zh-CN" sz="1200" b="1">
                <a:solidFill>
                  <a:schemeClr val="dk1"/>
                </a:solidFill>
                <a:latin typeface="Times New Roman" panose="02020603050405020304" charset="0"/>
                <a:ea typeface="黑体" panose="02010609060101010101" charset="-122"/>
                <a:cs typeface="Times New Roman" panose="02020603050405020304" charset="0"/>
                <a:sym typeface="+mn-ea"/>
              </a:rPr>
              <a:t>1</a:t>
            </a: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a:t>
            </a:r>
            <a:r>
              <a:rPr lang="en-US" altLang="zh-CN" sz="1200" b="1">
                <a:solidFill>
                  <a:schemeClr val="dk1"/>
                </a:solidFill>
                <a:latin typeface="Times New Roman" panose="02020603050405020304" charset="0"/>
                <a:ea typeface="黑体" panose="02010609060101010101" charset="-122"/>
                <a:cs typeface="Times New Roman" panose="02020603050405020304" charset="0"/>
                <a:sym typeface="+mn-ea"/>
              </a:rPr>
              <a:t>1</a:t>
            </a: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配比可</a:t>
            </a:r>
            <a:r>
              <a:rPr lang="zh-CN" altLang="zh-CN" sz="1200" b="1">
                <a:solidFill>
                  <a:schemeClr val="dk1"/>
                </a:solidFill>
                <a:latin typeface="Times New Roman" panose="02020603050405020304" charset="0"/>
                <a:ea typeface="黑体" panose="02010609060101010101" charset="-122"/>
                <a:cs typeface="Times New Roman" panose="02020603050405020304" charset="0"/>
                <a:sym typeface="+mn-ea"/>
              </a:rPr>
              <a:t>基本解决高硫矿的危害，也不存在有机物的影响。由于高硫矿价格很低，总的铝土矿成本大幅度下降，实现了降本增效。</a:t>
            </a:r>
          </a:p>
          <a:p>
            <a:pPr marL="285750" lvl="0" indent="-285750" algn="l">
              <a:lnSpc>
                <a:spcPct val="150000"/>
              </a:lnSpc>
              <a:spcBef>
                <a:spcPts val="700"/>
              </a:spcBef>
              <a:buClrTx/>
              <a:buSzTx/>
              <a:buFont typeface="Wingdings" panose="05000000000000000000" charset="0"/>
              <a:buChar char="l"/>
            </a:pPr>
            <a:r>
              <a:rPr lang="zh-CN" altLang="zh-CN" sz="1200" b="1">
                <a:solidFill>
                  <a:schemeClr val="dk1"/>
                </a:solidFill>
                <a:latin typeface="Times New Roman" panose="02020603050405020304" charset="0"/>
                <a:ea typeface="黑体" panose="02010609060101010101" charset="-122"/>
                <a:cs typeface="Times New Roman" panose="02020603050405020304" charset="0"/>
                <a:sym typeface="+mn-ea"/>
              </a:rPr>
              <a:t>此技术可在应用高硫矿的氧化铝厂推广使用。</a:t>
            </a:r>
            <a:endParaRPr lang="zh-CN" altLang="en-US" sz="1200" b="1">
              <a:latin typeface="Times New Roman" panose="02020603050405020304" charset="0"/>
              <a:ea typeface="黑体" panose="02010609060101010101" charset="-122"/>
              <a:cs typeface="Times New Roman" panose="02020603050405020304" charset="0"/>
            </a:endParaRPr>
          </a:p>
        </p:txBody>
      </p:sp>
      <p:sp>
        <p:nvSpPr>
          <p:cNvPr id="10" name="文本框 9"/>
          <p:cNvSpPr txBox="1"/>
          <p:nvPr/>
        </p:nvSpPr>
        <p:spPr>
          <a:xfrm>
            <a:off x="4636135" y="2139315"/>
            <a:ext cx="4192905" cy="2345690"/>
          </a:xfrm>
          <a:prstGeom prst="rect">
            <a:avLst/>
          </a:prstGeom>
          <a:noFill/>
        </p:spPr>
        <p:txBody>
          <a:bodyPr wrap="square" rtlCol="0">
            <a:spAutoFit/>
          </a:bodyPr>
          <a:lstStyle/>
          <a:p>
            <a:pPr lvl="0" algn="l">
              <a:lnSpc>
                <a:spcPct val="150000"/>
              </a:lnSpc>
              <a:spcBef>
                <a:spcPts val="700"/>
              </a:spcBef>
              <a:buClrTx/>
              <a:buSzTx/>
            </a:pPr>
            <a:r>
              <a:rPr lang="en-US" altLang="zh-CN" sz="1300" b="1">
                <a:solidFill>
                  <a:schemeClr val="dk1"/>
                </a:solidFill>
                <a:latin typeface="Times New Roman" panose="02020603050405020304" charset="0"/>
                <a:ea typeface="黑体" panose="02010609060101010101" charset="-122"/>
                <a:cs typeface="Times New Roman" panose="02020603050405020304" charset="0"/>
                <a:sym typeface="+mn-ea"/>
              </a:rPr>
              <a:t> </a:t>
            </a:r>
            <a:r>
              <a:rPr lang="zh-CN" altLang="en-US" sz="1400" b="1">
                <a:solidFill>
                  <a:schemeClr val="dk1"/>
                </a:solidFill>
                <a:latin typeface="Times New Roman" panose="02020603050405020304" charset="0"/>
                <a:ea typeface="黑体" panose="02010609060101010101" charset="-122"/>
                <a:cs typeface="Times New Roman" panose="02020603050405020304" charset="0"/>
                <a:sym typeface="+mn-ea"/>
              </a:rPr>
              <a:t>梅特罗矿</a:t>
            </a:r>
            <a:r>
              <a:rPr lang="en-US" altLang="zh-CN" sz="1400" b="1">
                <a:solidFill>
                  <a:schemeClr val="dk1"/>
                </a:solidFill>
                <a:latin typeface="Times New Roman" panose="02020603050405020304" charset="0"/>
                <a:ea typeface="黑体" panose="02010609060101010101" charset="-122"/>
                <a:cs typeface="Times New Roman" panose="02020603050405020304" charset="0"/>
                <a:sym typeface="+mn-ea"/>
              </a:rPr>
              <a:t>+</a:t>
            </a:r>
            <a:r>
              <a:rPr lang="zh-CN" altLang="en-US" sz="1400" b="1">
                <a:solidFill>
                  <a:schemeClr val="dk1"/>
                </a:solidFill>
                <a:latin typeface="Times New Roman" panose="02020603050405020304" charset="0"/>
                <a:ea typeface="黑体" panose="02010609060101010101" charset="-122"/>
                <a:cs typeface="Times New Roman" panose="02020603050405020304" charset="0"/>
                <a:sym typeface="+mn-ea"/>
              </a:rPr>
              <a:t>牙买加矿</a:t>
            </a:r>
            <a:r>
              <a:rPr lang="en-US" altLang="zh-CN" sz="1400" b="1">
                <a:solidFill>
                  <a:schemeClr val="dk1"/>
                </a:solidFill>
                <a:latin typeface="Times New Roman" panose="02020603050405020304" charset="0"/>
                <a:ea typeface="黑体" panose="02010609060101010101" charset="-122"/>
                <a:cs typeface="Times New Roman" panose="02020603050405020304" charset="0"/>
                <a:sym typeface="+mn-ea"/>
              </a:rPr>
              <a:t>+</a:t>
            </a:r>
            <a:r>
              <a:rPr lang="zh-CN" altLang="en-US" sz="1400" b="1">
                <a:solidFill>
                  <a:schemeClr val="dk1"/>
                </a:solidFill>
                <a:latin typeface="Times New Roman" panose="02020603050405020304" charset="0"/>
                <a:ea typeface="黑体" panose="02010609060101010101" charset="-122"/>
                <a:cs typeface="Times New Roman" panose="02020603050405020304" charset="0"/>
                <a:sym typeface="+mn-ea"/>
              </a:rPr>
              <a:t>印尼矿</a:t>
            </a:r>
            <a:r>
              <a:rPr lang="en-US" altLang="zh-CN" sz="1400" b="1">
                <a:solidFill>
                  <a:schemeClr val="dk1"/>
                </a:solidFill>
                <a:latin typeface="Times New Roman" panose="02020603050405020304" charset="0"/>
                <a:ea typeface="黑体" panose="02010609060101010101" charset="-122"/>
                <a:cs typeface="Times New Roman" panose="02020603050405020304" charset="0"/>
                <a:sym typeface="+mn-ea"/>
              </a:rPr>
              <a:t>+</a:t>
            </a:r>
            <a:r>
              <a:rPr lang="zh-CN" altLang="zh-CN" sz="1400" b="1">
                <a:solidFill>
                  <a:schemeClr val="dk1"/>
                </a:solidFill>
                <a:latin typeface="Times New Roman" panose="02020603050405020304" charset="0"/>
                <a:ea typeface="黑体" panose="02010609060101010101" charset="-122"/>
                <a:cs typeface="Times New Roman" panose="02020603050405020304" charset="0"/>
                <a:sym typeface="+mn-ea"/>
              </a:rPr>
              <a:t>本地</a:t>
            </a:r>
            <a:r>
              <a:rPr lang="zh-CN" altLang="en-US" sz="1400" b="1">
                <a:solidFill>
                  <a:schemeClr val="dk1"/>
                </a:solidFill>
                <a:latin typeface="Times New Roman" panose="02020603050405020304" charset="0"/>
                <a:ea typeface="黑体" panose="02010609060101010101" charset="-122"/>
                <a:cs typeface="Times New Roman" panose="02020603050405020304" charset="0"/>
                <a:sym typeface="+mn-ea"/>
              </a:rPr>
              <a:t>矿</a:t>
            </a:r>
            <a:r>
              <a:rPr lang="en-US" altLang="zh-CN" sz="1400" b="1">
                <a:solidFill>
                  <a:schemeClr val="dk1"/>
                </a:solidFill>
                <a:latin typeface="Times New Roman" panose="02020603050405020304" charset="0"/>
                <a:ea typeface="黑体" panose="02010609060101010101" charset="-122"/>
                <a:cs typeface="Times New Roman" panose="02020603050405020304" charset="0"/>
                <a:sym typeface="+mn-ea"/>
              </a:rPr>
              <a:t>—</a:t>
            </a:r>
            <a:r>
              <a:rPr lang="zh-CN" altLang="en-US" sz="1400" b="1">
                <a:solidFill>
                  <a:schemeClr val="dk1"/>
                </a:solidFill>
                <a:latin typeface="Times New Roman" panose="02020603050405020304" charset="0"/>
                <a:ea typeface="黑体" panose="02010609060101010101" charset="-122"/>
                <a:cs typeface="Times New Roman" panose="02020603050405020304" charset="0"/>
                <a:sym typeface="+mn-ea"/>
              </a:rPr>
              <a:t>（大混使用）</a:t>
            </a:r>
            <a:endParaRPr lang="zh-CN" altLang="en-US" sz="1300" b="1">
              <a:solidFill>
                <a:schemeClr val="dk1"/>
              </a:solidFill>
              <a:latin typeface="Times New Roman" panose="02020603050405020304" charset="0"/>
              <a:ea typeface="黑体" panose="02010609060101010101" charset="-122"/>
              <a:cs typeface="Times New Roman" panose="02020603050405020304" charset="0"/>
              <a:sym typeface="+mn-ea"/>
            </a:endParaRPr>
          </a:p>
          <a:p>
            <a:pPr marL="285750" lvl="0" indent="-285750" algn="l">
              <a:lnSpc>
                <a:spcPct val="150000"/>
              </a:lnSpc>
              <a:spcBef>
                <a:spcPts val="700"/>
              </a:spcBef>
              <a:buClrTx/>
              <a:buSzTx/>
              <a:buFont typeface="Wingdings" panose="05000000000000000000" charset="0"/>
              <a:buChar char="l"/>
            </a:pP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由于梅特罗矿比其他进口矿价格价格大幅度降低，这种混配方式比仅使用高价的其他进口矿明显降低了矿石成本，同时又大大提高了几内亚矿溶出率。</a:t>
            </a:r>
          </a:p>
          <a:p>
            <a:pPr marL="285750" lvl="0" indent="-285750" algn="l">
              <a:lnSpc>
                <a:spcPct val="150000"/>
              </a:lnSpc>
              <a:spcBef>
                <a:spcPts val="700"/>
              </a:spcBef>
              <a:buClrTx/>
              <a:buSzTx/>
              <a:buFont typeface="Wingdings" panose="05000000000000000000" charset="0"/>
              <a:buChar char="l"/>
            </a:pP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由此明显降低了矿耗，碱耗也在可接受范围，实现了最大限度的降本增效，提高了利润空间。</a:t>
            </a:r>
          </a:p>
          <a:p>
            <a:pPr marL="285750" lvl="0" indent="-285750" algn="l">
              <a:lnSpc>
                <a:spcPct val="150000"/>
              </a:lnSpc>
              <a:spcBef>
                <a:spcPts val="700"/>
              </a:spcBef>
              <a:buClrTx/>
              <a:buSzTx/>
              <a:buFont typeface="Wingdings" panose="05000000000000000000" charset="0"/>
              <a:buChar char="l"/>
            </a:pPr>
            <a:r>
              <a:rPr lang="zh-CN" altLang="en-US" sz="1200" b="1">
                <a:solidFill>
                  <a:schemeClr val="dk1"/>
                </a:solidFill>
                <a:latin typeface="Times New Roman" panose="02020603050405020304" charset="0"/>
                <a:ea typeface="黑体" panose="02010609060101010101" charset="-122"/>
                <a:cs typeface="Times New Roman" panose="02020603050405020304" charset="0"/>
                <a:sym typeface="+mn-ea"/>
              </a:rPr>
              <a:t>此技术可在采用多种矿源的氧化铝厂推广使用。</a:t>
            </a:r>
            <a:endParaRPr lang="zh-CN" altLang="en-US" sz="1200" b="1">
              <a:latin typeface="Times New Roman" panose="02020603050405020304" charset="0"/>
              <a:ea typeface="黑体" panose="02010609060101010101" charset="-122"/>
              <a:cs typeface="Times New Roman" panose="02020603050405020304" charset="0"/>
            </a:endParaRPr>
          </a:p>
        </p:txBody>
      </p:sp>
      <p:sp>
        <p:nvSpPr>
          <p:cNvPr id="11" name="文本框 10"/>
          <p:cNvSpPr txBox="1"/>
          <p:nvPr/>
        </p:nvSpPr>
        <p:spPr>
          <a:xfrm>
            <a:off x="467360" y="1659255"/>
            <a:ext cx="3048000" cy="337185"/>
          </a:xfrm>
          <a:prstGeom prst="rect">
            <a:avLst/>
          </a:prstGeom>
          <a:noFill/>
        </p:spPr>
        <p:txBody>
          <a:bodyPr wrap="square" rtlCol="0">
            <a:spAutoFit/>
          </a:bodyPr>
          <a:lstStyle/>
          <a:p>
            <a:r>
              <a:rPr lang="zh-CN" altLang="zh-CN" sz="1600" b="1">
                <a:solidFill>
                  <a:schemeClr val="accent1"/>
                </a:solidFill>
              </a:rPr>
              <a:t>国内高硫矿混配使用方案：</a:t>
            </a:r>
          </a:p>
        </p:txBody>
      </p:sp>
      <p:sp>
        <p:nvSpPr>
          <p:cNvPr id="13" name="文本框 12"/>
          <p:cNvSpPr txBox="1"/>
          <p:nvPr/>
        </p:nvSpPr>
        <p:spPr>
          <a:xfrm>
            <a:off x="4860290" y="1707515"/>
            <a:ext cx="3609340" cy="513715"/>
          </a:xfrm>
          <a:prstGeom prst="rect">
            <a:avLst/>
          </a:prstGeom>
          <a:noFill/>
        </p:spPr>
        <p:txBody>
          <a:bodyPr wrap="square" rtlCol="0">
            <a:noAutofit/>
          </a:bodyPr>
          <a:lstStyle/>
          <a:p>
            <a:r>
              <a:rPr lang="zh-CN" altLang="en-US" sz="1600" b="1">
                <a:solidFill>
                  <a:schemeClr val="accent1"/>
                </a:solidFill>
              </a:rPr>
              <a:t>山西兴安化工使用方案：</a:t>
            </a:r>
          </a:p>
        </p:txBody>
      </p:sp>
      <p:pic>
        <p:nvPicPr>
          <p:cNvPr id="3" name="object 13"/>
          <p:cNvPicPr/>
          <p:nvPr/>
        </p:nvPicPr>
        <p:blipFill>
          <a:blip r:embed="rId11" cstate="print"/>
          <a:stretch>
            <a:fillRect/>
          </a:stretch>
        </p:blipFill>
        <p:spPr>
          <a:xfrm>
            <a:off x="8566232" y="59652"/>
            <a:ext cx="514385" cy="560279"/>
          </a:xfrm>
          <a:prstGeom prst="rect">
            <a:avLst/>
          </a:prstGeom>
        </p:spPr>
      </p:pic>
      <p:sp>
        <p:nvSpPr>
          <p:cNvPr id="7" name="Date Placeholder 6"/>
          <p:cNvSpPr>
            <a:spLocks noGrp="1"/>
          </p:cNvSpPr>
          <p:nvPr>
            <p:ph type="dt" sz="half" idx="10"/>
          </p:nvPr>
        </p:nvSpPr>
        <p:spPr/>
        <p:txBody>
          <a:bodyPr/>
          <a:lstStyle/>
          <a:p>
            <a:fld id="{C2563A31-6C85-4370-8AB9-F7DB3E0A484D}" type="datetime1">
              <a:rPr lang="zh-CN" altLang="en-US" smtClean="0"/>
              <a:t>2022/11/21</a:t>
            </a:fld>
            <a:endParaRPr lang="zh-CN" altLang="en-US"/>
          </a:p>
        </p:txBody>
      </p:sp>
      <p:sp>
        <p:nvSpPr>
          <p:cNvPr id="9" name="Footer Placeholder 8"/>
          <p:cNvSpPr>
            <a:spLocks noGrp="1"/>
          </p:cNvSpPr>
          <p:nvPr>
            <p:ph type="ftr" sz="quarter" idx="11"/>
          </p:nvPr>
        </p:nvSpPr>
        <p:spPr/>
        <p:txBody>
          <a:bodyPr/>
          <a:lstStyle/>
          <a:p>
            <a:r>
              <a:rPr lang="zh-CN" altLang="en-US"/>
              <a:t>澳大利亚梅特罗矿业和象森铝业</a:t>
            </a:r>
          </a:p>
        </p:txBody>
      </p:sp>
      <p:sp>
        <p:nvSpPr>
          <p:cNvPr id="12" name="Slide Number Placeholder 11"/>
          <p:cNvSpPr>
            <a:spLocks noGrp="1"/>
          </p:cNvSpPr>
          <p:nvPr>
            <p:ph type="sldNum" sz="quarter" idx="12"/>
          </p:nvPr>
        </p:nvSpPr>
        <p:spPr/>
        <p:txBody>
          <a:bodyPr/>
          <a:lstStyle/>
          <a:p>
            <a:fld id="{49AE70B2-8BF9-45C0-BB95-33D1B9D3A854}" type="slidenum">
              <a:rPr lang="zh-CN" altLang="en-US" smtClean="0"/>
              <a:t>7</a:t>
            </a:fld>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533435"/>
          </a:xfrm>
          <a:prstGeom prst="rect">
            <a:avLst/>
          </a:prstGeom>
        </p:spPr>
      </p:pic>
      <p:pic>
        <p:nvPicPr>
          <p:cNvPr id="6" name="图片 5"/>
          <p:cNvPicPr/>
          <p:nvPr userDrawn="1">
            <p:custDataLst>
              <p:tags r:id="rId3"/>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7" name="文本占位符 6"/>
          <p:cNvSpPr>
            <a:spLocks noGrp="1"/>
          </p:cNvSpPr>
          <p:nvPr>
            <p:ph type="body" sz="half" idx="4294967295"/>
            <p:custDataLst>
              <p:tags r:id="rId4"/>
            </p:custDataLst>
          </p:nvPr>
        </p:nvSpPr>
        <p:spPr>
          <a:xfrm>
            <a:off x="251460" y="1279525"/>
            <a:ext cx="3797935" cy="2950845"/>
          </a:xfr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lvl="0" algn="l">
              <a:lnSpc>
                <a:spcPct val="200000"/>
              </a:lnSpc>
              <a:spcBef>
                <a:spcPts val="700"/>
              </a:spcBef>
              <a:buClrTx/>
              <a:buSzTx/>
            </a:pP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 </a:t>
            </a:r>
          </a:p>
        </p:txBody>
      </p:sp>
      <p:sp>
        <p:nvSpPr>
          <p:cNvPr id="10" name="文本框 9"/>
          <p:cNvSpPr txBox="1"/>
          <p:nvPr/>
        </p:nvSpPr>
        <p:spPr>
          <a:xfrm>
            <a:off x="441960" y="883285"/>
            <a:ext cx="2767330" cy="368300"/>
          </a:xfrm>
          <a:prstGeom prst="rect">
            <a:avLst/>
          </a:prstGeom>
          <a:noFill/>
        </p:spPr>
        <p:txBody>
          <a:bodyPr wrap="square" rtlCol="0">
            <a:spAutoFit/>
          </a:bodyPr>
          <a:lstStyle/>
          <a:p>
            <a:pPr fontAlgn="auto">
              <a:lnSpc>
                <a:spcPct val="150000"/>
              </a:lnSpc>
            </a:pPr>
            <a:r>
              <a:rPr lang="en-US" altLang="zh-CN" sz="1200"/>
              <a:t>     </a:t>
            </a:r>
            <a:r>
              <a:rPr lang="en-US" altLang="zh-CN" sz="1000"/>
              <a:t>   </a:t>
            </a:r>
            <a:endParaRPr lang="zh-CN" altLang="en-US" sz="1000"/>
          </a:p>
        </p:txBody>
      </p:sp>
      <p:pic>
        <p:nvPicPr>
          <p:cNvPr id="4" name="图片 3" descr="微信图片_20221025184432"/>
          <p:cNvPicPr>
            <a:picLocks noChangeAspect="1"/>
          </p:cNvPicPr>
          <p:nvPr>
            <p:custDataLst>
              <p:tags r:id="rId5"/>
            </p:custDataLst>
          </p:nvPr>
        </p:nvPicPr>
        <p:blipFill>
          <a:blip r:embed="rId12"/>
          <a:stretch>
            <a:fillRect/>
          </a:stretch>
        </p:blipFill>
        <p:spPr>
          <a:xfrm>
            <a:off x="6274817" y="804873"/>
            <a:ext cx="2740278" cy="3581248"/>
          </a:xfrm>
          <a:prstGeom prst="rect">
            <a:avLst/>
          </a:prstGeom>
        </p:spPr>
      </p:pic>
      <p:sp>
        <p:nvSpPr>
          <p:cNvPr id="8" name="文本框 7"/>
          <p:cNvSpPr txBox="1"/>
          <p:nvPr/>
        </p:nvSpPr>
        <p:spPr>
          <a:xfrm>
            <a:off x="297018" y="1017375"/>
            <a:ext cx="5860227" cy="3502660"/>
          </a:xfrm>
          <a:prstGeom prst="rect">
            <a:avLst/>
          </a:prstGeom>
          <a:noFill/>
        </p:spPr>
        <p:txBody>
          <a:bodyPr wrap="square" rtlCol="0">
            <a:noAutofit/>
          </a:bodyPr>
          <a:lstStyle/>
          <a:p>
            <a:pPr fontAlgn="auto">
              <a:lnSpc>
                <a:spcPct val="150000"/>
              </a:lnSpc>
            </a:pPr>
            <a:r>
              <a:rPr lang="en-US" altLang="zh-CN" sz="1200" dirty="0"/>
              <a:t>      </a:t>
            </a:r>
            <a:r>
              <a:rPr lang="en-US" altLang="zh-CN" sz="1200" dirty="0">
                <a:latin typeface="黑体" charset="0"/>
                <a:ea typeface="黑体" charset="0"/>
                <a:cs typeface="黑体" charset="0"/>
              </a:rPr>
              <a:t> </a:t>
            </a:r>
            <a:r>
              <a:rPr lang="zh-CN" altLang="en-US" sz="1200" b="1" spc="150" dirty="0">
                <a:solidFill>
                  <a:schemeClr val="dk1"/>
                </a:solidFill>
                <a:latin typeface="黑体" charset="0"/>
                <a:ea typeface="黑体" charset="0"/>
                <a:cs typeface="黑体" charset="0"/>
              </a:rPr>
              <a:t>梅特罗矿业有限公司已经成为澳洲第二家主要的、独立的、可靠的澳大利亚铝土矿生产商家。在企业董事会在去年七月份新上任的</a:t>
            </a:r>
            <a:r>
              <a:rPr lang="en-US" altLang="zh-CN" sz="1200" b="1" spc="150" dirty="0">
                <a:solidFill>
                  <a:schemeClr val="dk1"/>
                </a:solidFill>
                <a:latin typeface="黑体" charset="0"/>
                <a:ea typeface="黑体" charset="0"/>
                <a:cs typeface="黑体" charset="0"/>
              </a:rPr>
              <a:t>SimonWensley</a:t>
            </a:r>
            <a:r>
              <a:rPr lang="zh-CN" altLang="en-US" sz="1200" b="1" spc="150" dirty="0">
                <a:solidFill>
                  <a:schemeClr val="dk1"/>
                </a:solidFill>
                <a:latin typeface="黑体" charset="0"/>
                <a:ea typeface="黑体" charset="0"/>
                <a:cs typeface="黑体" charset="0"/>
              </a:rPr>
              <a:t>先生</a:t>
            </a:r>
            <a:r>
              <a:rPr lang="en-US" altLang="zh-CN" sz="1200" b="1" spc="150" dirty="0">
                <a:solidFill>
                  <a:schemeClr val="dk1"/>
                </a:solidFill>
                <a:latin typeface="黑体" charset="0"/>
                <a:ea typeface="黑体" charset="0"/>
                <a:cs typeface="黑体" charset="0"/>
              </a:rPr>
              <a:t>CEO</a:t>
            </a:r>
            <a:r>
              <a:rPr lang="zh-CN" altLang="en-US" sz="1200" b="1" spc="150" dirty="0">
                <a:solidFill>
                  <a:schemeClr val="dk1"/>
                </a:solidFill>
                <a:latin typeface="黑体" charset="0"/>
                <a:ea typeface="黑体" charset="0"/>
                <a:cs typeface="黑体" charset="0"/>
              </a:rPr>
              <a:t>的管理团队领导下，这家澳洲的上市公司在国际市场上，特别是中国市场上，已建立了信守承诺的良好声誉。</a:t>
            </a:r>
          </a:p>
          <a:p>
            <a:pPr fontAlgn="auto">
              <a:lnSpc>
                <a:spcPct val="150000"/>
              </a:lnSpc>
            </a:pPr>
            <a:r>
              <a:rPr lang="zh-CN" altLang="en-US" sz="1200" b="1" dirty="0">
                <a:latin typeface="黑体" charset="0"/>
                <a:ea typeface="黑体" charset="0"/>
                <a:cs typeface="黑体" charset="0"/>
              </a:rPr>
              <a:t>    梅特罗公司希尔山铝土矿的一个主要优势是采矿作业简单，矿石质量达到可以直接装船的矿石品位，藏于地表附近，无需爆破即可露天开采，矿石采出后用卡车运到附近的港口，再筛选至</a:t>
            </a:r>
            <a:r>
              <a:rPr lang="en-US" altLang="zh-CN" sz="1200" b="1" dirty="0">
                <a:latin typeface="黑体" charset="0"/>
                <a:ea typeface="黑体" charset="0"/>
                <a:cs typeface="黑体" charset="0"/>
              </a:rPr>
              <a:t>100</a:t>
            </a:r>
            <a:r>
              <a:rPr lang="zh-CN" altLang="en-US" sz="1200" b="1" dirty="0">
                <a:latin typeface="黑体" charset="0"/>
                <a:ea typeface="黑体" charset="0"/>
                <a:cs typeface="黑体" charset="0"/>
              </a:rPr>
              <a:t>毫米以下。</a:t>
            </a:r>
          </a:p>
          <a:p>
            <a:pPr fontAlgn="auto">
              <a:lnSpc>
                <a:spcPct val="150000"/>
              </a:lnSpc>
            </a:pPr>
            <a:r>
              <a:rPr lang="zh-CN" altLang="en-US" sz="1200" b="1" dirty="0">
                <a:latin typeface="黑体" charset="0"/>
                <a:ea typeface="黑体" charset="0"/>
                <a:cs typeface="黑体" charset="0"/>
              </a:rPr>
              <a:t>    梅特罗矿业在斯卡登河港配有泊船装载，供应品和消耗品卸载，以及项目管理所需的全部设施。</a:t>
            </a:r>
          </a:p>
          <a:p>
            <a:pPr fontAlgn="auto">
              <a:lnSpc>
                <a:spcPct val="150000"/>
              </a:lnSpc>
            </a:pPr>
            <a:r>
              <a:rPr lang="zh-CN" altLang="en-US" sz="1200" b="1" dirty="0">
                <a:latin typeface="黑体" charset="0"/>
                <a:ea typeface="黑体" charset="0"/>
                <a:cs typeface="黑体" charset="0"/>
              </a:rPr>
              <a:t>    梅特罗矿在经过筛选后被装载到泊船上，从河道拖到海上，然后再转运到开往中国的大型远洋船上。</a:t>
            </a:r>
          </a:p>
        </p:txBody>
      </p:sp>
      <p:sp>
        <p:nvSpPr>
          <p:cNvPr id="3" name="文本框 2"/>
          <p:cNvSpPr txBox="1"/>
          <p:nvPr/>
        </p:nvSpPr>
        <p:spPr>
          <a:xfrm>
            <a:off x="394970" y="339725"/>
            <a:ext cx="6841326" cy="372745"/>
          </a:xfrm>
          <a:prstGeom prst="rect">
            <a:avLst/>
          </a:prstGeom>
          <a:noFill/>
        </p:spPr>
        <p:txBody>
          <a:bodyPr wrap="square">
            <a:noAutofit/>
          </a:bodyPr>
          <a:lstStyle/>
          <a:p>
            <a:r>
              <a:rPr lang="zh-CN" altLang="en-US" b="1" dirty="0">
                <a:solidFill>
                  <a:schemeClr val="accent1"/>
                </a:solidFill>
                <a:latin typeface="微软雅黑" panose="020B0503020204020204" charset="-122"/>
                <a:ea typeface="微软雅黑" panose="020B0503020204020204" charset="-122"/>
                <a:sym typeface="+mn-ea"/>
              </a:rPr>
              <a:t>五、梅特罗矿业有限公司 </a:t>
            </a:r>
            <a:r>
              <a:rPr lang="en-US" altLang="zh-CN" b="1" dirty="0">
                <a:solidFill>
                  <a:schemeClr val="accent1"/>
                </a:solidFill>
                <a:latin typeface="微软雅黑" panose="020B0503020204020204" charset="-122"/>
                <a:ea typeface="微软雅黑" panose="020B0503020204020204" charset="-122"/>
                <a:sym typeface="+mn-ea"/>
              </a:rPr>
              <a:t>– </a:t>
            </a:r>
            <a:r>
              <a:rPr lang="zh-CN" altLang="en-US" b="1" dirty="0">
                <a:solidFill>
                  <a:schemeClr val="accent1"/>
                </a:solidFill>
                <a:latin typeface="微软雅黑" panose="020B0503020204020204" charset="-122"/>
                <a:ea typeface="微软雅黑" panose="020B0503020204020204" charset="-122"/>
                <a:sym typeface="+mn-ea"/>
              </a:rPr>
              <a:t>加入西蒙先生的短视频</a:t>
            </a:r>
            <a:r>
              <a:rPr lang="en-US" altLang="zh-CN" b="1" dirty="0">
                <a:solidFill>
                  <a:srgbClr val="FF0000"/>
                </a:solidFill>
                <a:latin typeface="微软雅黑" panose="020B0503020204020204" charset="-122"/>
                <a:ea typeface="微软雅黑" panose="020B0503020204020204" charset="-122"/>
                <a:sym typeface="+mn-ea"/>
              </a:rPr>
              <a:t>Insert Simon’s  Video</a:t>
            </a:r>
            <a:endPar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Date Placeholder 8"/>
          <p:cNvSpPr>
            <a:spLocks noGrp="1"/>
          </p:cNvSpPr>
          <p:nvPr>
            <p:ph type="dt" sz="half" idx="10"/>
          </p:nvPr>
        </p:nvSpPr>
        <p:spPr/>
        <p:txBody>
          <a:bodyPr/>
          <a:lstStyle/>
          <a:p>
            <a:fld id="{2F83E800-0F36-4659-8B09-A9BD8E4B64B6}" type="datetime1">
              <a:rPr lang="zh-CN" altLang="en-US" smtClean="0"/>
              <a:t>2022/11/21</a:t>
            </a:fld>
            <a:endParaRPr lang="zh-CN" altLang="en-US"/>
          </a:p>
        </p:txBody>
      </p:sp>
      <p:sp>
        <p:nvSpPr>
          <p:cNvPr id="11" name="Footer Placeholder 10"/>
          <p:cNvSpPr>
            <a:spLocks noGrp="1"/>
          </p:cNvSpPr>
          <p:nvPr>
            <p:ph type="ftr" sz="quarter" idx="11"/>
          </p:nvPr>
        </p:nvSpPr>
        <p:spPr/>
        <p:txBody>
          <a:bodyPr/>
          <a:lstStyle/>
          <a:p>
            <a:r>
              <a:rPr lang="zh-CN" altLang="en-US"/>
              <a:t>澳大利亚梅特罗矿业和象森铝业</a:t>
            </a:r>
          </a:p>
        </p:txBody>
      </p:sp>
      <p:sp>
        <p:nvSpPr>
          <p:cNvPr id="12" name="Slide Number Placeholder 11"/>
          <p:cNvSpPr>
            <a:spLocks noGrp="1"/>
          </p:cNvSpPr>
          <p:nvPr>
            <p:ph type="sldNum" sz="quarter" idx="12"/>
          </p:nvPr>
        </p:nvSpPr>
        <p:spPr/>
        <p:txBody>
          <a:bodyPr/>
          <a:lstStyle/>
          <a:p>
            <a:fld id="{49AE70B2-8BF9-45C0-BB95-33D1B9D3A854}" type="slidenum">
              <a:rPr lang="zh-CN" altLang="en-US" smtClean="0"/>
              <a:t>8</a:t>
            </a:fld>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51520" y="803504"/>
            <a:ext cx="8280920" cy="3784470"/>
          </a:xfrm>
        </p:spPr>
        <p:txBody>
          <a:bodyPr>
            <a:noAutofit/>
          </a:bodyPr>
          <a:lstStyle/>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梅特罗于</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2018</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年</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4</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月雨季后开始初次生产和交付。</a:t>
            </a:r>
            <a:r>
              <a:rPr lang="zh-CN" altLang="en-US" sz="1200" b="1" dirty="0">
                <a:latin typeface="Times New Roman" panose="02020603050405020304" charset="0"/>
                <a:ea typeface="黑体" panose="02010609060101010101" charset="-122"/>
                <a:cs typeface="Times New Roman" panose="02020603050405020304" charset="0"/>
                <a:sym typeface="+mn-ea"/>
              </a:rPr>
              <a:t>按目前的可采储量计算，矿山生产服务年限可达到</a:t>
            </a:r>
            <a:r>
              <a:rPr lang="en-US" altLang="zh-CN" sz="1200" b="1" dirty="0">
                <a:latin typeface="Times New Roman" panose="02020603050405020304" charset="0"/>
                <a:ea typeface="黑体" panose="02010609060101010101" charset="-122"/>
                <a:cs typeface="Times New Roman" panose="02020603050405020304" charset="0"/>
              </a:rPr>
              <a:t>20</a:t>
            </a:r>
            <a:r>
              <a:rPr lang="zh-CN" altLang="en-US" sz="1200" b="1" dirty="0">
                <a:latin typeface="Times New Roman" panose="02020603050405020304" charset="0"/>
                <a:ea typeface="黑体" panose="02010609060101010101" charset="-122"/>
                <a:cs typeface="Times New Roman" panose="02020603050405020304" charset="0"/>
                <a:sym typeface="+mn-ea"/>
              </a:rPr>
              <a:t>年，</a:t>
            </a:r>
            <a:r>
              <a:rPr lang="zh-CN" altLang="en-US" sz="1200" b="1" dirty="0">
                <a:latin typeface="Times New Roman" panose="02020603050405020304" charset="0"/>
                <a:cs typeface="Times New Roman" panose="02020603050405020304" charset="0"/>
                <a:sym typeface="+mn-ea"/>
              </a:rPr>
              <a:t>至2037年。</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至</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2022</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年，梅特罗已累计生产超过</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1400</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万吨铝土矿并运往中国市场。</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平均每个月可以装载</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3</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大</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Cape </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船。</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每年的</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4</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到</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12</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月是旱季梅特罗的生产期。</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是澳大利亚第一家拥有自有浮吊的铝土矿业公司，可转驳</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18</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万吨海岬级散装船，</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将采购第二艘浮吊驳船（</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FCB</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），配备陆侧筛网和输送机</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，为客户提供更多装运可能性。</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已经获得了</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2023</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年</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500</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万湿公吨和</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2024</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年</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600</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万湿公吨的具有约束力的销售合同</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梅特罗董事会已批准于</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2023</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年将产能扩大</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75%</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至每年</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700</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万湿公吨，成本约为</a:t>
            </a:r>
            <a:r>
              <a:rPr lang="en-US" altLang="zh-CN" sz="1200" b="1" dirty="0">
                <a:solidFill>
                  <a:schemeClr val="dk1"/>
                </a:solidFill>
                <a:latin typeface="Times New Roman" panose="02020603050405020304" charset="0"/>
                <a:ea typeface="黑体" panose="02010609060101010101" charset="-122"/>
                <a:cs typeface="Times New Roman" panose="02020603050405020304" charset="0"/>
              </a:rPr>
              <a:t>3000</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万美元。</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a:p>
            <a:pPr>
              <a:lnSpc>
                <a:spcPct val="150000"/>
              </a:lnSpc>
            </a:pP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梅特罗与船公司签订了额外的租船合同</a:t>
            </a:r>
            <a:r>
              <a:rPr lang="zh-CN" altLang="zh-CN" sz="1200" b="1" dirty="0">
                <a:solidFill>
                  <a:schemeClr val="dk1"/>
                </a:solidFill>
                <a:latin typeface="Times New Roman" panose="02020603050405020304" charset="0"/>
                <a:ea typeface="黑体" panose="02010609060101010101" charset="-122"/>
                <a:cs typeface="Times New Roman" panose="02020603050405020304" charset="0"/>
              </a:rPr>
              <a:t>以增加现有远期货运量</a:t>
            </a:r>
            <a:r>
              <a:rPr lang="zh-CN" altLang="en-US" sz="1200" b="1" dirty="0">
                <a:solidFill>
                  <a:schemeClr val="dk1"/>
                </a:solidFill>
                <a:latin typeface="Times New Roman" panose="02020603050405020304" charset="0"/>
                <a:ea typeface="黑体" panose="02010609060101010101" charset="-122"/>
                <a:cs typeface="Times New Roman" panose="02020603050405020304" charset="0"/>
              </a:rPr>
              <a:t>，并确保交货的顺利进行。</a:t>
            </a:r>
            <a:endParaRPr lang="en-US" altLang="zh-CN" sz="1200" b="1" dirty="0">
              <a:solidFill>
                <a:schemeClr val="dk1"/>
              </a:solidFill>
              <a:latin typeface="Times New Roman" panose="02020603050405020304" charset="0"/>
              <a:ea typeface="黑体" panose="02010609060101010101" charset="-122"/>
              <a:cs typeface="Times New Roman" panose="02020603050405020304" charset="0"/>
            </a:endParaRPr>
          </a:p>
        </p:txBody>
      </p:sp>
      <p:pic>
        <p:nvPicPr>
          <p:cNvPr id="4" name="object 13"/>
          <p:cNvPicPr/>
          <p:nvPr/>
        </p:nvPicPr>
        <p:blipFill>
          <a:blip r:embed="rId2" cstate="print"/>
          <a:stretch>
            <a:fillRect/>
          </a:stretch>
        </p:blipFill>
        <p:spPr>
          <a:xfrm>
            <a:off x="8566232" y="76572"/>
            <a:ext cx="531304" cy="543359"/>
          </a:xfrm>
          <a:prstGeom prst="rect">
            <a:avLst/>
          </a:prstGeom>
        </p:spPr>
      </p:pic>
      <p:sp>
        <p:nvSpPr>
          <p:cNvPr id="5" name="文本框 4"/>
          <p:cNvSpPr txBox="1"/>
          <p:nvPr/>
        </p:nvSpPr>
        <p:spPr>
          <a:xfrm>
            <a:off x="395536" y="339502"/>
            <a:ext cx="4836795" cy="372745"/>
          </a:xfrm>
          <a:prstGeom prst="rect">
            <a:avLst/>
          </a:prstGeom>
          <a:noFill/>
        </p:spPr>
        <p:txBody>
          <a:bodyPr wrap="square">
            <a:noAutofit/>
          </a:bodyPr>
          <a:lstStyle/>
          <a:p>
            <a:r>
              <a:rPr lang="zh-CN" altLang="en-US" sz="2000" b="1" spc="-4" noProof="1">
                <a:solidFill>
                  <a:srgbClr val="F36222"/>
                </a:solidFill>
                <a:latin typeface="微软雅黑" panose="020B0503020204020204" charset="-122"/>
                <a:ea typeface="微软雅黑" panose="020B0503020204020204" charset="-122"/>
                <a:cs typeface="+mj-cs"/>
                <a:sym typeface="+mn-ea"/>
              </a:rPr>
              <a:t>梅特罗矿业有限公司 </a:t>
            </a:r>
            <a:r>
              <a:rPr lang="en-US" altLang="zh-CN" sz="2000" b="1" spc="-4" noProof="1">
                <a:solidFill>
                  <a:srgbClr val="F36222"/>
                </a:solidFill>
                <a:latin typeface="微软雅黑" panose="020B0503020204020204" charset="-122"/>
                <a:ea typeface="微软雅黑" panose="020B0503020204020204" charset="-122"/>
                <a:cs typeface="+mj-cs"/>
                <a:sym typeface="+mn-ea"/>
              </a:rPr>
              <a:t>– 2022</a:t>
            </a:r>
            <a:r>
              <a:rPr lang="zh-CN" altLang="en-US" sz="2000" b="1" spc="-4" noProof="1">
                <a:solidFill>
                  <a:srgbClr val="F36222"/>
                </a:solidFill>
                <a:latin typeface="微软雅黑" panose="020B0503020204020204" charset="-122"/>
                <a:ea typeface="微软雅黑" panose="020B0503020204020204" charset="-122"/>
                <a:cs typeface="+mj-cs"/>
                <a:sym typeface="+mn-ea"/>
              </a:rPr>
              <a:t>年</a:t>
            </a:r>
          </a:p>
        </p:txBody>
      </p:sp>
      <p:sp>
        <p:nvSpPr>
          <p:cNvPr id="2" name="Date Placeholder 1"/>
          <p:cNvSpPr>
            <a:spLocks noGrp="1"/>
          </p:cNvSpPr>
          <p:nvPr>
            <p:ph type="dt" sz="half" idx="10"/>
          </p:nvPr>
        </p:nvSpPr>
        <p:spPr/>
        <p:txBody>
          <a:bodyPr/>
          <a:lstStyle/>
          <a:p>
            <a:fld id="{E519AEB8-D1B3-4F84-A5F7-9D89656EF730}" type="datetime1">
              <a:rPr lang="zh-CN" altLang="en-US" smtClean="0"/>
              <a:t>2022/11/21</a:t>
            </a:fld>
            <a:endParaRPr lang="zh-CN" altLang="en-US"/>
          </a:p>
        </p:txBody>
      </p:sp>
      <p:sp>
        <p:nvSpPr>
          <p:cNvPr id="6" name="Footer Placeholder 5"/>
          <p:cNvSpPr>
            <a:spLocks noGrp="1"/>
          </p:cNvSpPr>
          <p:nvPr>
            <p:ph type="ftr" sz="quarter" idx="11"/>
          </p:nvPr>
        </p:nvSpPr>
        <p:spPr/>
        <p:txBody>
          <a:bodyPr/>
          <a:lstStyle/>
          <a:p>
            <a:r>
              <a:rPr lang="zh-CN" altLang="en-US"/>
              <a:t>澳大利亚梅特罗矿业和象森铝业</a:t>
            </a: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A4MTYzMmIyYzFmNWY3ZWM0YTZhYzczNDM5Y2JiOTEifQ=="/>
  <p:tag name="KSO_WPP_MARK_KEY" val="02963dc3-0ad6-44b8-a187-7eb37528e571"/>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5417"/>
  <p:tag name="KSO_WM_SLIDE_ID" val="custom20205417_1"/>
  <p:tag name="KSO_WM_TEMPLATE_MASTER_THUMB_INDEX" val="12"/>
  <p:tag name="KSO_WM_TEMPLATE_THUMBS_INDEX" val="1、4、7、9、12、16、21、24、25、27、29、31、32、33"/>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商业项目策划书"/>
  <p:tag name="KSO_WM_TEMPLATE_CATEGORY" val="custom"/>
  <p:tag name="KSO_WM_TEMPLATE_INDEX" val="20205417"/>
  <p:tag name="KSO_WM_UNIT_ID" val="custom20205417_1*a*1"/>
  <p:tag name="KSO_WM_UNIT_ISNUMDGMTITLE" val="0"/>
</p:tagLst>
</file>

<file path=ppt/tags/tag151.xml><?xml version="1.0" encoding="utf-8"?>
<p:tagLst xmlns:a="http://schemas.openxmlformats.org/drawingml/2006/main" xmlns:r="http://schemas.openxmlformats.org/officeDocument/2006/relationships" xmlns:p="http://schemas.openxmlformats.org/presentationml/2006/main">
  <p:tag name="KSO_WM_TEMPLATE_SUBCATEGORY" val="0"/>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5417"/>
  <p:tag name="KSO_WM_SLIDE_ID" val="custom20205417_6"/>
  <p:tag name="KSO_WM_SPECIAL_SOURCE" val="bdnull"/>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LAYERLEVEL" val="1"/>
  <p:tag name="KSO_WM_TAG_VERSION" val="1.0"/>
  <p:tag name="KSO_WM_BEAUTIFY_FLAG" val="#wm#"/>
  <p:tag name="KSO_WM_TEMPLATE_CATEGORY" val="custom"/>
  <p:tag name="KSO_WM_TEMPLATE_INDEX" val="20205417"/>
  <p:tag name="KSO_WM_UNIT_ID" val="custom20205417_6*i*1"/>
  <p:tag name="KSO_WM_UNIT_TYPE" val="i"/>
  <p:tag name="KSO_WM_UNIT_INDEX" val="1"/>
  <p:tag name="KSO_WM_UNIT_LINE_FORE_SCHEMECOLOR_INDEX" val="14"/>
  <p:tag name="KSO_WM_UNIT_LINE_FILL_TYPE" val="2"/>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5417"/>
  <p:tag name="KSO_WM_UNIT_ID" val="custom20205417_6*l_h_i*1_1_1"/>
  <p:tag name="KSO_WM_UNIT_TEXT_FILL_FORE_SCHEMECOLOR_INDEX" val="5"/>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5417"/>
  <p:tag name="KSO_WM_UNIT_ID" val="custom20205417_6*l_h_i*1_2_1"/>
  <p:tag name="KSO_WM_UNIT_TEXT_FILL_FORE_SCHEMECOLOR_INDEX" val="5"/>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UNIT_PRESET_TEXT" val="单击此处添加标题内容"/>
  <p:tag name="KSO_WM_TEMPLATE_CATEGORY" val="custom"/>
  <p:tag name="KSO_WM_TEMPLATE_INDEX" val="20205417"/>
  <p:tag name="KSO_WM_UNIT_ID" val="custom20205417_6*l_h_f*1_2_1"/>
  <p:tag name="KSO_WM_UNIT_TEXT_SUBTYPE" val="a"/>
  <p:tag name="KSO_WM_UNIT_SUBTYPE" val="a"/>
  <p:tag name="KSO_WM_UNIT_TEXT_FILL_FORE_SCHEMECOLOR_INDEX" val="13"/>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5417"/>
  <p:tag name="KSO_WM_UNIT_ID" val="custom20205417_6*l_h_i*1_3_1"/>
  <p:tag name="KSO_WM_UNIT_TEXT_FILL_FORE_SCHEMECOLOR_INDEX" val="5"/>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LAYERLEVEL" val="1_1_1"/>
  <p:tag name="KSO_WM_TAG_VERSION" val="1.0"/>
  <p:tag name="KSO_WM_BEAUTIFY_FLAG" val="#wm#"/>
  <p:tag name="KSO_WM_UNIT_PRESET_TEXT" val="单击此处添加标题内容"/>
  <p:tag name="KSO_WM_TEMPLATE_CATEGORY" val="custom"/>
  <p:tag name="KSO_WM_TEMPLATE_INDEX" val="20205417"/>
  <p:tag name="KSO_WM_UNIT_ID" val="custom20205417_6*l_h_f*1_3_1"/>
  <p:tag name="KSO_WM_UNIT_TEXT_SUBTYPE" val="a"/>
  <p:tag name="KSO_WM_UNIT_SUBTYPE" val="a"/>
  <p:tag name="KSO_WM_UNIT_TEXT_FILL_FORE_SCHEMECOLOR_INDEX" val="13"/>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5417"/>
  <p:tag name="KSO_WM_UNIT_ID" val="custom20205417_6*l_h_i*1_4_1"/>
  <p:tag name="KSO_WM_UNIT_TEXT_FILL_FORE_SCHEMECOLOR_INDEX" val="5"/>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LAYERLEVEL" val="1_1_1"/>
  <p:tag name="KSO_WM_TAG_VERSION" val="1.0"/>
  <p:tag name="KSO_WM_BEAUTIFY_FLAG" val="#wm#"/>
  <p:tag name="KSO_WM_UNIT_PRESET_TEXT" val="单击此处添加标题内容"/>
  <p:tag name="KSO_WM_TEMPLATE_CATEGORY" val="custom"/>
  <p:tag name="KSO_WM_TEMPLATE_INDEX" val="20205417"/>
  <p:tag name="KSO_WM_UNIT_ID" val="custom20205417_6*l_h_f*1_4_1"/>
  <p:tag name="KSO_WM_UNIT_TEXT_SUBTYPE" val="a"/>
  <p:tag name="KSO_WM_UNIT_SUBTYPE" val="a"/>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LAYERLEVEL" val="1_1_1"/>
  <p:tag name="KSO_WM_TAG_VERSION" val="1.0"/>
  <p:tag name="KSO_WM_BEAUTIFY_FLAG" val="#wm#"/>
  <p:tag name="KSO_WM_TEMPLATE_CATEGORY" val="custom"/>
  <p:tag name="KSO_WM_TEMPLATE_INDEX" val="20205417"/>
  <p:tag name="KSO_WM_UNIT_ID" val="custom20205417_6*l_h_i*1_5_1"/>
  <p:tag name="KSO_WM_UNIT_TEXT_FILL_FORE_SCHEMECOLOR_INDEX" val="5"/>
  <p:tag name="KSO_WM_UNIT_TEXT_FILL_TYPE" val="1"/>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LAYERLEVEL" val="1_1_1"/>
  <p:tag name="KSO_WM_TAG_VERSION" val="1.0"/>
  <p:tag name="KSO_WM_BEAUTIFY_FLAG" val="#wm#"/>
  <p:tag name="KSO_WM_UNIT_PRESET_TEXT" val="单击此处添加标题内容"/>
  <p:tag name="KSO_WM_TEMPLATE_CATEGORY" val="custom"/>
  <p:tag name="KSO_WM_TEMPLATE_INDEX" val="20205417"/>
  <p:tag name="KSO_WM_UNIT_ID" val="custom20205417_6*l_h_f*1_5_1"/>
  <p:tag name="KSO_WM_UNIT_TEXT_SUBTYPE" val="a"/>
  <p:tag name="KSO_WM_UNIT_SUBTYPE" val="a"/>
  <p:tag name="KSO_WM_UNIT_TEXT_FILL_FORE_SCHEMECOLOR_INDEX" val="13"/>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LAYERLEVEL" val="1_1_1"/>
  <p:tag name="KSO_WM_TAG_VERSION" val="1.0"/>
  <p:tag name="KSO_WM_BEAUTIFY_FLAG" val="#wm#"/>
  <p:tag name="KSO_WM_UNIT_PRESET_TEXT" val="单击此处添加标题内容"/>
  <p:tag name="KSO_WM_TEMPLATE_CATEGORY" val="custom"/>
  <p:tag name="KSO_WM_TEMPLATE_INDEX" val="20205417"/>
  <p:tag name="KSO_WM_UNIT_ID" val="custom20205417_6*l_h_f*1_6_1"/>
  <p:tag name="KSO_WM_UNIT_TEXT_SUBTYPE" val="a"/>
  <p:tag name="KSO_WM_UNIT_SUBTYPE" val="a"/>
  <p:tag name="KSO_WM_UNIT_TEXT_FILL_FORE_SCHEMECOLOR_INDEX" val="13"/>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5417"/>
  <p:tag name="KSO_WM_UNIT_ID" val="custom20205417_6*a*1"/>
  <p:tag name="KSO_WM_UNIT_ISNUMDGMTITLE" val="0"/>
  <p:tag name="KSO_WM_UNIT_TEXT_FILL_FORE_SCHEMECOLOR_INDEX" val="13"/>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LAYERLEVEL" val="1_1_1"/>
  <p:tag name="KSO_WM_TAG_VERSION" val="1.0"/>
  <p:tag name="KSO_WM_BEAUTIFY_FLAG" val="#wm#"/>
  <p:tag name="KSO_WM_TEMPLATE_CATEGORY" val="custom"/>
  <p:tag name="KSO_WM_TEMPLATE_INDEX" val="20205417"/>
  <p:tag name="KSO_WM_UNIT_ID" val="custom20205417_6*l_h_i*1_5_1"/>
  <p:tag name="KSO_WM_UNIT_TEXT_FILL_FORE_SCHEMECOLOR_INDEX" val="5"/>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1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753,&quot;width&quot;:7881}"/>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1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ABLE_BEAUTIFY" val="smartTable{27440bc8-977d-45b8-b68e-a55f6e23b202}"/>
  <p:tag name="TABLE_ENDDRAG_ORIGIN_RECT" val="317*169"/>
  <p:tag name="TABLE_ENDDRAG_RECT" val="319*136*317*169"/>
</p:tagLst>
</file>

<file path=ppt/tags/tag1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TABLE_BEAUTIFY" val="smartTable{27440bc8-977d-45b8-b68e-a55f6e23b202}"/>
  <p:tag name="TABLE_ENDDRAG_ORIGIN_RECT" val="317*169"/>
  <p:tag name="TABLE_ENDDRAG_RECT" val="319*136*317*169"/>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1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1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1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068,&quot;width&quot;:6110}"/>
</p:tagLst>
</file>

<file path=ppt/tags/tag19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1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956,&quot;width&quot;:6478}"/>
</p:tagLst>
</file>

<file path=ppt/tags/tag20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2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2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1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 name="KSO_WM_UNIT_TYPE" val="i"/>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 name="KSO_WM_UNIT_TYPE" val="i"/>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SUBCATEGORY" val="0"/>
  <p:tag name="KSO_WM_SLIDE_ITEM_CNT" val="0"/>
  <p:tag name="KSO_WM_SLIDE_INDEX" val="33"/>
  <p:tag name="KSO_WM_TAG_VERSION" val="1.0"/>
  <p:tag name="KSO_WM_SLIDE_LAYOUT" val="a_b"/>
  <p:tag name="KSO_WM_SLIDE_LAYOUT_CNT" val="1_1"/>
  <p:tag name="KSO_WM_SLIDE_TYPE" val="endPage"/>
  <p:tag name="KSO_WM_SLIDE_SUBTYPE" val="pureTxt"/>
  <p:tag name="KSO_WM_TEMPLATE_MASTER_TYPE" val="1"/>
  <p:tag name="KSO_WM_TEMPLATE_COLOR_TYPE" val="1"/>
  <p:tag name="KSO_WM_TEMPLATE_CATEGORY" val="custom"/>
  <p:tag name="KSO_WM_TEMPLATE_INDEX" val="20205417"/>
  <p:tag name="KSO_WM_SLIDE_ID" val="custom20205417_33"/>
  <p:tag name="KSO_WM_SPECIAL_SOURCE" val="bdnull"/>
</p:tagLst>
</file>

<file path=ppt/tags/tag21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谢谢聆听"/>
  <p:tag name="KSO_WM_TEMPLATE_CATEGORY" val="custom"/>
  <p:tag name="KSO_WM_TEMPLATE_INDEX" val="20205417"/>
  <p:tag name="KSO_WM_UNIT_ID" val="custom20205417_33*a*1"/>
  <p:tag name="KSO_WM_UNIT_ISNUMDGMTITLE" val="0"/>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17"/>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5417"/>
  <p:tag name="KSO_WM_TEMPLATE_SUBCATEGORY" val="0"/>
  <p:tag name="KSO_WM_TEMPLATE_MASTER_TYPE" val="1"/>
  <p:tag name="KSO_WM_TEMPLATE_COLOR_TYPE" val="1"/>
  <p:tag name="KSO_WM_TEMPLATE_MASTER_THUMB_INDEX" val="12"/>
  <p:tag name="KSO_WM_TEMPLATE_THUMBS_INDEX" val="1、4、7、9、12、16、21、24、25、27、30、33、36、42、45、46、47"/>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40c4698-fcf7-4e2a-ba76-e4caed90c2ff}"/>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343f86c-b25c-4f8d-9f9c-91ec206d48cd}"/>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7">
      <a:dk1>
        <a:sysClr val="windowText" lastClr="000000"/>
      </a:dk1>
      <a:lt1>
        <a:sysClr val="window" lastClr="FFFFFF"/>
      </a:lt1>
      <a:dk2>
        <a:srgbClr val="E8EEEE"/>
      </a:dk2>
      <a:lt2>
        <a:srgbClr val="FFFFFF"/>
      </a:lt2>
      <a:accent1>
        <a:srgbClr val="3596A3"/>
      </a:accent1>
      <a:accent2>
        <a:srgbClr val="48998D"/>
      </a:accent2>
      <a:accent3>
        <a:srgbClr val="5C9B77"/>
      </a:accent3>
      <a:accent4>
        <a:srgbClr val="6F9E61"/>
      </a:accent4>
      <a:accent5>
        <a:srgbClr val="83A04B"/>
      </a:accent5>
      <a:accent6>
        <a:srgbClr val="96A3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全屏显示(16:9)</PresentationFormat>
  <Paragraphs>233</Paragraphs>
  <Slides>23</Slides>
  <Notes>16</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23</vt:i4>
      </vt:variant>
    </vt:vector>
  </HeadingPairs>
  <TitlesOfParts>
    <vt:vector size="35" baseType="lpstr">
      <vt:lpstr>方正小标宋简体</vt:lpstr>
      <vt:lpstr>仿宋</vt:lpstr>
      <vt:lpstr>黑体</vt:lpstr>
      <vt:lpstr>楷体</vt:lpstr>
      <vt:lpstr>微软雅黑</vt:lpstr>
      <vt:lpstr>Arial</vt:lpstr>
      <vt:lpstr>Calibri</vt:lpstr>
      <vt:lpstr>Century Gothic</vt:lpstr>
      <vt:lpstr>Times New Roman</vt:lpstr>
      <vt:lpstr>Wingdings</vt:lpstr>
      <vt:lpstr>3_Office 主题</vt:lpstr>
      <vt:lpstr>6_Office 主题​​</vt:lpstr>
      <vt:lpstr>澳大利亚梅特罗矿 在中国氧化铝厂的应用</vt:lpstr>
      <vt:lpstr>PowerPoint 演示文稿</vt:lpstr>
      <vt:lpstr>一、距离、时间和海运费</vt:lpstr>
      <vt:lpstr>二、品 质 及 储 量Spec and Reserve</vt:lpstr>
      <vt:lpstr>PowerPoint 演示文稿</vt:lpstr>
      <vt:lpstr>PowerPoint 演示文稿</vt:lpstr>
      <vt:lpstr>PowerPoint 演示文稿</vt:lpstr>
      <vt:lpstr>PowerPoint 演示文稿</vt:lpstr>
      <vt:lpstr>PowerPoint 演示文稿</vt:lpstr>
      <vt:lpstr>梅特罗的生产之路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澳大利亚梅特罗矿 在中国氧化铝厂的应用</dc:title>
  <dc:creator>李轶佳</dc:creator>
  <cp:lastModifiedBy>Gao friday</cp:lastModifiedBy>
  <cp:revision>1</cp:revision>
  <cp:lastPrinted>2022-11-07T14:13:54Z</cp:lastPrinted>
  <dcterms:created xsi:type="dcterms:W3CDTF">2022-11-07T14:13:54Z</dcterms:created>
  <dcterms:modified xsi:type="dcterms:W3CDTF">2022-11-21T10:22:28Z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ICV">
    <vt:lpwstr>6F01321F077D4834AB9B1880878D2212</vt:lpwstr>
  </property>
</Properties>
</file>