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443" r:id="rId2"/>
    <p:sldId id="336" r:id="rId3"/>
    <p:sldId id="436" r:id="rId4"/>
    <p:sldId id="439" r:id="rId5"/>
    <p:sldId id="441" r:id="rId6"/>
    <p:sldId id="430" r:id="rId7"/>
    <p:sldId id="442" r:id="rId8"/>
    <p:sldId id="362" r:id="rId9"/>
    <p:sldId id="361" r:id="rId10"/>
    <p:sldId id="363" r:id="rId11"/>
    <p:sldId id="421" r:id="rId12"/>
    <p:sldId id="422" r:id="rId13"/>
    <p:sldId id="423" r:id="rId14"/>
    <p:sldId id="425" r:id="rId15"/>
    <p:sldId id="342" r:id="rId16"/>
    <p:sldId id="358" r:id="rId17"/>
    <p:sldId id="348" r:id="rId18"/>
    <p:sldId id="340" r:id="rId19"/>
    <p:sldId id="347" r:id="rId20"/>
    <p:sldId id="428" r:id="rId21"/>
    <p:sldId id="427" r:id="rId22"/>
    <p:sldId id="354" r:id="rId23"/>
    <p:sldId id="431" r:id="rId24"/>
    <p:sldId id="36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73C86F38-81C7-485B-B7C3-096A67011DC5}">
          <p14:sldIdLst>
            <p14:sldId id="443"/>
            <p14:sldId id="336"/>
            <p14:sldId id="436"/>
            <p14:sldId id="439"/>
            <p14:sldId id="441"/>
            <p14:sldId id="430"/>
            <p14:sldId id="442"/>
            <p14:sldId id="362"/>
            <p14:sldId id="361"/>
            <p14:sldId id="363"/>
            <p14:sldId id="421"/>
            <p14:sldId id="422"/>
            <p14:sldId id="423"/>
            <p14:sldId id="425"/>
            <p14:sldId id="342"/>
            <p14:sldId id="358"/>
            <p14:sldId id="348"/>
            <p14:sldId id="340"/>
            <p14:sldId id="347"/>
            <p14:sldId id="428"/>
            <p14:sldId id="427"/>
            <p14:sldId id="354"/>
            <p14:sldId id="431"/>
            <p14:sldId id="360"/>
          </p14:sldIdLst>
        </p14:section>
      </p14:sectionLst>
    </p:ext>
    <p:ext uri="{EFAFB233-063F-42B5-8137-9DF3F51BA10A}">
      <p15:sldGuideLst xmlns:p15="http://schemas.microsoft.com/office/powerpoint/2012/main">
        <p15:guide id="1" orient="horz" pos="2478" userDrawn="1">
          <p15:clr>
            <a:srgbClr val="A4A3A4"/>
          </p15:clr>
        </p15:guide>
        <p15:guide id="5" orient="horz" pos="1933" userDrawn="1">
          <p15:clr>
            <a:srgbClr val="A4A3A4"/>
          </p15:clr>
        </p15:guide>
        <p15:guide id="6" orient="horz" pos="323" userDrawn="1">
          <p15:clr>
            <a:srgbClr val="A4A3A4"/>
          </p15:clr>
        </p15:guide>
        <p15:guide id="9" orient="horz" pos="2523" userDrawn="1">
          <p15:clr>
            <a:srgbClr val="A4A3A4"/>
          </p15:clr>
        </p15:guide>
        <p15:guide id="10" pos="5382" userDrawn="1">
          <p15:clr>
            <a:srgbClr val="A4A3A4"/>
          </p15:clr>
        </p15:guide>
        <p15:guide id="16" pos="7680" userDrawn="1">
          <p15:clr>
            <a:srgbClr val="A4A3A4"/>
          </p15:clr>
        </p15:guide>
        <p15:guide id="20" pos="6562" userDrawn="1">
          <p15:clr>
            <a:srgbClr val="A4A3A4"/>
          </p15:clr>
        </p15:guide>
        <p15:guide id="23" orient="horz" pos="2704" userDrawn="1">
          <p15:clr>
            <a:srgbClr val="A4A3A4"/>
          </p15:clr>
        </p15:guide>
        <p15:guide id="24" pos="2910" userDrawn="1">
          <p15:clr>
            <a:srgbClr val="A4A3A4"/>
          </p15:clr>
        </p15:guide>
        <p15:guide id="37" orient="horz" pos="4320" userDrawn="1">
          <p15:clr>
            <a:srgbClr val="A4A3A4"/>
          </p15:clr>
        </p15:guide>
        <p15:guide id="39" orient="horz" pos="2137" userDrawn="1">
          <p15:clr>
            <a:srgbClr val="A4A3A4"/>
          </p15:clr>
        </p15:guide>
        <p15:guide id="40" orient="horz" pos="3816" userDrawn="1">
          <p15:clr>
            <a:srgbClr val="A4A3A4"/>
          </p15:clr>
        </p15:guide>
        <p15:guide id="41" orient="horz" pos="3339" userDrawn="1">
          <p15:clr>
            <a:srgbClr val="A4A3A4"/>
          </p15:clr>
        </p15:guide>
        <p15:guide id="42" pos="1073" userDrawn="1">
          <p15:clr>
            <a:srgbClr val="A4A3A4"/>
          </p15:clr>
        </p15:guide>
        <p15:guide id="43" orient="horz" pos="2931" userDrawn="1">
          <p15:clr>
            <a:srgbClr val="A4A3A4"/>
          </p15:clr>
        </p15:guide>
        <p15:guide id="44" orient="horz" pos="35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515"/>
    <a:srgbClr val="FFCDCD"/>
    <a:srgbClr val="FF9797"/>
    <a:srgbClr val="FFA7A7"/>
    <a:srgbClr val="FF4B4B"/>
    <a:srgbClr val="FF7171"/>
    <a:srgbClr val="FF0000"/>
    <a:srgbClr val="E10000"/>
    <a:srgbClr val="DC0000"/>
    <a:srgbClr val="D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45" autoAdjust="0"/>
  </p:normalViewPr>
  <p:slideViewPr>
    <p:cSldViewPr snapToGrid="0" showGuides="1">
      <p:cViewPr varScale="1">
        <p:scale>
          <a:sx n="83" d="100"/>
          <a:sy n="83" d="100"/>
        </p:scale>
        <p:origin x="537" y="54"/>
      </p:cViewPr>
      <p:guideLst>
        <p:guide orient="horz" pos="2478"/>
        <p:guide orient="horz" pos="1933"/>
        <p:guide orient="horz" pos="323"/>
        <p:guide orient="horz" pos="2523"/>
        <p:guide pos="5382"/>
        <p:guide pos="7680"/>
        <p:guide pos="6562"/>
        <p:guide orient="horz" pos="2704"/>
        <p:guide pos="2910"/>
        <p:guide orient="horz" pos="4320"/>
        <p:guide orient="horz" pos="2137"/>
        <p:guide orient="horz" pos="3816"/>
        <p:guide orient="horz" pos="3339"/>
        <p:guide pos="1073"/>
        <p:guide orient="horz" pos="2931"/>
        <p:guide orient="horz" pos="35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F9090-758C-4153-AD85-C5FE51B25EF4}" type="datetimeFigureOut">
              <a:rPr lang="x-none" altLang="zh-CN" smtClean="0"/>
              <a:pPr/>
              <a:t>2023/5/6</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315F9-1A09-44ED-B8FD-D661325EE2DF}" type="slidenum">
              <a:rPr lang="x-none" smtClean="0"/>
              <a:pPr/>
              <a:t>‹#›</a:t>
            </a:fld>
            <a:endParaRPr lang="x-none"/>
          </a:p>
        </p:txBody>
      </p:sp>
    </p:spTree>
    <p:extLst>
      <p:ext uri="{BB962C8B-B14F-4D97-AF65-F5344CB8AC3E}">
        <p14:creationId xmlns:p14="http://schemas.microsoft.com/office/powerpoint/2010/main" val="101431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63315F9-1A09-44ED-B8FD-D661325EE2DF}" type="slidenum">
              <a:rPr lang="x-none" smtClean="0"/>
              <a:pPr/>
              <a:t>7</a:t>
            </a:fld>
            <a:endParaRPr lang="x-none"/>
          </a:p>
        </p:txBody>
      </p:sp>
    </p:spTree>
    <p:extLst>
      <p:ext uri="{BB962C8B-B14F-4D97-AF65-F5344CB8AC3E}">
        <p14:creationId xmlns:p14="http://schemas.microsoft.com/office/powerpoint/2010/main" val="1471085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799DF47B-E666-4EE7-941F-27AC7E50E497}" type="datetimeFigureOut">
              <a:rPr lang="sl-SI" smtClean="0"/>
              <a:pPr/>
              <a:t>6. 05. 2023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399E84D-4673-4ACF-BBC4-E97D4E5EC03A}" type="slidenum">
              <a:rPr lang="sl-SI" smtClean="0"/>
              <a:pPr/>
              <a:t>‹#›</a:t>
            </a:fld>
            <a:endParaRPr lang="sl-SI"/>
          </a:p>
        </p:txBody>
      </p:sp>
    </p:spTree>
    <p:extLst>
      <p:ext uri="{BB962C8B-B14F-4D97-AF65-F5344CB8AC3E}">
        <p14:creationId xmlns:p14="http://schemas.microsoft.com/office/powerpoint/2010/main" val="295200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799DF47B-E666-4EE7-941F-27AC7E50E497}" type="datetimeFigureOut">
              <a:rPr lang="sl-SI" smtClean="0"/>
              <a:pPr/>
              <a:t>6. 05. 2023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399E84D-4673-4ACF-BBC4-E97D4E5EC03A}" type="slidenum">
              <a:rPr lang="sl-SI" smtClean="0"/>
              <a:pPr/>
              <a:t>‹#›</a:t>
            </a:fld>
            <a:endParaRPr lang="sl-SI"/>
          </a:p>
        </p:txBody>
      </p:sp>
    </p:spTree>
    <p:extLst>
      <p:ext uri="{BB962C8B-B14F-4D97-AF65-F5344CB8AC3E}">
        <p14:creationId xmlns:p14="http://schemas.microsoft.com/office/powerpoint/2010/main" val="78979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799DF47B-E666-4EE7-941F-27AC7E50E497}" type="datetimeFigureOut">
              <a:rPr lang="sl-SI" smtClean="0"/>
              <a:pPr/>
              <a:t>6. 05. 2023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399E84D-4673-4ACF-BBC4-E97D4E5EC03A}" type="slidenum">
              <a:rPr lang="sl-SI" smtClean="0"/>
              <a:pPr/>
              <a:t>‹#›</a:t>
            </a:fld>
            <a:endParaRPr lang="sl-SI"/>
          </a:p>
        </p:txBody>
      </p:sp>
    </p:spTree>
    <p:extLst>
      <p:ext uri="{BB962C8B-B14F-4D97-AF65-F5344CB8AC3E}">
        <p14:creationId xmlns:p14="http://schemas.microsoft.com/office/powerpoint/2010/main" val="316897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799DF47B-E666-4EE7-941F-27AC7E50E497}" type="datetimeFigureOut">
              <a:rPr lang="sl-SI" smtClean="0"/>
              <a:pPr/>
              <a:t>6. 05. 2023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399E84D-4673-4ACF-BBC4-E97D4E5EC03A}" type="slidenum">
              <a:rPr lang="sl-SI" smtClean="0"/>
              <a:pPr/>
              <a:t>‹#›</a:t>
            </a:fld>
            <a:endParaRPr lang="sl-SI"/>
          </a:p>
        </p:txBody>
      </p:sp>
    </p:spTree>
    <p:extLst>
      <p:ext uri="{BB962C8B-B14F-4D97-AF65-F5344CB8AC3E}">
        <p14:creationId xmlns:p14="http://schemas.microsoft.com/office/powerpoint/2010/main" val="4000750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799DF47B-E666-4EE7-941F-27AC7E50E497}" type="datetimeFigureOut">
              <a:rPr lang="sl-SI" smtClean="0"/>
              <a:pPr/>
              <a:t>6. 05. 2023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399E84D-4673-4ACF-BBC4-E97D4E5EC03A}" type="slidenum">
              <a:rPr lang="sl-SI" smtClean="0"/>
              <a:pPr/>
              <a:t>‹#›</a:t>
            </a:fld>
            <a:endParaRPr lang="sl-SI"/>
          </a:p>
        </p:txBody>
      </p:sp>
    </p:spTree>
    <p:extLst>
      <p:ext uri="{BB962C8B-B14F-4D97-AF65-F5344CB8AC3E}">
        <p14:creationId xmlns:p14="http://schemas.microsoft.com/office/powerpoint/2010/main" val="65838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799DF47B-E666-4EE7-941F-27AC7E50E497}" type="datetimeFigureOut">
              <a:rPr lang="sl-SI" smtClean="0"/>
              <a:pPr/>
              <a:t>6. 05. 2023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399E84D-4673-4ACF-BBC4-E97D4E5EC03A}" type="slidenum">
              <a:rPr lang="sl-SI" smtClean="0"/>
              <a:pPr/>
              <a:t>‹#›</a:t>
            </a:fld>
            <a:endParaRPr lang="sl-SI"/>
          </a:p>
        </p:txBody>
      </p:sp>
    </p:spTree>
    <p:extLst>
      <p:ext uri="{BB962C8B-B14F-4D97-AF65-F5344CB8AC3E}">
        <p14:creationId xmlns:p14="http://schemas.microsoft.com/office/powerpoint/2010/main" val="56783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799DF47B-E666-4EE7-941F-27AC7E50E497}" type="datetimeFigureOut">
              <a:rPr lang="sl-SI" smtClean="0"/>
              <a:pPr/>
              <a:t>6. 05. 2023</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A399E84D-4673-4ACF-BBC4-E97D4E5EC03A}" type="slidenum">
              <a:rPr lang="sl-SI" smtClean="0"/>
              <a:pPr/>
              <a:t>‹#›</a:t>
            </a:fld>
            <a:endParaRPr lang="sl-SI"/>
          </a:p>
        </p:txBody>
      </p:sp>
    </p:spTree>
    <p:extLst>
      <p:ext uri="{BB962C8B-B14F-4D97-AF65-F5344CB8AC3E}">
        <p14:creationId xmlns:p14="http://schemas.microsoft.com/office/powerpoint/2010/main" val="331495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799DF47B-E666-4EE7-941F-27AC7E50E497}" type="datetimeFigureOut">
              <a:rPr lang="sl-SI" smtClean="0"/>
              <a:pPr/>
              <a:t>6. 05. 2023</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A399E84D-4673-4ACF-BBC4-E97D4E5EC03A}" type="slidenum">
              <a:rPr lang="sl-SI" smtClean="0"/>
              <a:pPr/>
              <a:t>‹#›</a:t>
            </a:fld>
            <a:endParaRPr lang="sl-SI"/>
          </a:p>
        </p:txBody>
      </p:sp>
    </p:spTree>
    <p:extLst>
      <p:ext uri="{BB962C8B-B14F-4D97-AF65-F5344CB8AC3E}">
        <p14:creationId xmlns:p14="http://schemas.microsoft.com/office/powerpoint/2010/main" val="135105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DF47B-E666-4EE7-941F-27AC7E50E497}" type="datetimeFigureOut">
              <a:rPr lang="sl-SI" smtClean="0"/>
              <a:pPr/>
              <a:t>6. 05. 2023</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A399E84D-4673-4ACF-BBC4-E97D4E5EC03A}" type="slidenum">
              <a:rPr lang="sl-SI" smtClean="0"/>
              <a:pPr/>
              <a:t>‹#›</a:t>
            </a:fld>
            <a:endParaRPr lang="sl-SI"/>
          </a:p>
        </p:txBody>
      </p:sp>
    </p:spTree>
    <p:extLst>
      <p:ext uri="{BB962C8B-B14F-4D97-AF65-F5344CB8AC3E}">
        <p14:creationId xmlns:p14="http://schemas.microsoft.com/office/powerpoint/2010/main" val="99513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799DF47B-E666-4EE7-941F-27AC7E50E497}" type="datetimeFigureOut">
              <a:rPr lang="sl-SI" smtClean="0"/>
              <a:pPr/>
              <a:t>6. 05. 2023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399E84D-4673-4ACF-BBC4-E97D4E5EC03A}" type="slidenum">
              <a:rPr lang="sl-SI" smtClean="0"/>
              <a:pPr/>
              <a:t>‹#›</a:t>
            </a:fld>
            <a:endParaRPr lang="sl-SI"/>
          </a:p>
        </p:txBody>
      </p:sp>
    </p:spTree>
    <p:extLst>
      <p:ext uri="{BB962C8B-B14F-4D97-AF65-F5344CB8AC3E}">
        <p14:creationId xmlns:p14="http://schemas.microsoft.com/office/powerpoint/2010/main" val="332119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799DF47B-E666-4EE7-941F-27AC7E50E497}" type="datetimeFigureOut">
              <a:rPr lang="sl-SI" smtClean="0"/>
              <a:pPr/>
              <a:t>6. 05. 2023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399E84D-4673-4ACF-BBC4-E97D4E5EC03A}" type="slidenum">
              <a:rPr lang="sl-SI" smtClean="0"/>
              <a:pPr/>
              <a:t>‹#›</a:t>
            </a:fld>
            <a:endParaRPr lang="sl-SI"/>
          </a:p>
        </p:txBody>
      </p:sp>
    </p:spTree>
    <p:extLst>
      <p:ext uri="{BB962C8B-B14F-4D97-AF65-F5344CB8AC3E}">
        <p14:creationId xmlns:p14="http://schemas.microsoft.com/office/powerpoint/2010/main" val="261629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DF47B-E666-4EE7-941F-27AC7E50E497}" type="datetimeFigureOut">
              <a:rPr lang="sl-SI" smtClean="0"/>
              <a:pPr/>
              <a:t>6. 05. 2023</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9E84D-4673-4ACF-BBC4-E97D4E5EC03A}" type="slidenum">
              <a:rPr lang="sl-SI" smtClean="0"/>
              <a:pPr/>
              <a:t>‹#›</a:t>
            </a:fld>
            <a:endParaRPr lang="sl-SI"/>
          </a:p>
        </p:txBody>
      </p:sp>
    </p:spTree>
    <p:extLst>
      <p:ext uri="{BB962C8B-B14F-4D97-AF65-F5344CB8AC3E}">
        <p14:creationId xmlns:p14="http://schemas.microsoft.com/office/powerpoint/2010/main" val="11843176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3.xml.rels><?xml version="1.0" encoding="UTF-8" standalone="yes"?>
<Relationships xmlns="http://schemas.openxmlformats.org/package/2006/relationships"><Relationship Id="rId8" Type="http://schemas.openxmlformats.org/officeDocument/2006/relationships/image" Target="../media/image74.jpeg"/><Relationship Id="rId13" Type="http://schemas.openxmlformats.org/officeDocument/2006/relationships/image" Target="../media/image79.jpeg"/><Relationship Id="rId3" Type="http://schemas.openxmlformats.org/officeDocument/2006/relationships/image" Target="../media/image69.jpeg"/><Relationship Id="rId7" Type="http://schemas.openxmlformats.org/officeDocument/2006/relationships/image" Target="../media/image73.jpeg"/><Relationship Id="rId12" Type="http://schemas.openxmlformats.org/officeDocument/2006/relationships/image" Target="../media/image78.jpeg"/><Relationship Id="rId17" Type="http://schemas.openxmlformats.org/officeDocument/2006/relationships/image" Target="../media/image83.jpeg"/><Relationship Id="rId2" Type="http://schemas.openxmlformats.org/officeDocument/2006/relationships/image" Target="../media/image68.jpeg"/><Relationship Id="rId16"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72.jpeg"/><Relationship Id="rId11" Type="http://schemas.openxmlformats.org/officeDocument/2006/relationships/image" Target="../media/image77.jpeg"/><Relationship Id="rId5" Type="http://schemas.openxmlformats.org/officeDocument/2006/relationships/image" Target="../media/image71.jpeg"/><Relationship Id="rId15" Type="http://schemas.openxmlformats.org/officeDocument/2006/relationships/image" Target="../media/image81.jpeg"/><Relationship Id="rId10" Type="http://schemas.openxmlformats.org/officeDocument/2006/relationships/image" Target="../media/image76.jpeg"/><Relationship Id="rId4" Type="http://schemas.openxmlformats.org/officeDocument/2006/relationships/image" Target="../media/image70.jpeg"/><Relationship Id="rId9" Type="http://schemas.openxmlformats.org/officeDocument/2006/relationships/image" Target="../media/image75.jpeg"/><Relationship Id="rId14" Type="http://schemas.openxmlformats.org/officeDocument/2006/relationships/image" Target="../media/image80.jpeg"/></Relationships>
</file>

<file path=ppt/slides/_rels/slide2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6565F17-AAF2-4075-35B2-E197AF23BD97}"/>
              </a:ext>
            </a:extLst>
          </p:cNvPr>
          <p:cNvSpPr>
            <a:spLocks noGrp="1"/>
          </p:cNvSpPr>
          <p:nvPr>
            <p:ph idx="1"/>
          </p:nvPr>
        </p:nvSpPr>
        <p:spPr/>
        <p:txBody>
          <a:bodyPr/>
          <a:lstStyle/>
          <a:p>
            <a:pPr marL="0" indent="0" algn="ctr">
              <a:buNone/>
            </a:pPr>
            <a:r>
              <a:rPr lang="zh-CN" altLang="en-US" b="1" dirty="0"/>
              <a:t>电机行业供求解析</a:t>
            </a:r>
            <a:endParaRPr lang="en-US" altLang="zh-CN" b="1" dirty="0"/>
          </a:p>
          <a:p>
            <a:pPr marL="0" indent="0" algn="ctr">
              <a:buNone/>
            </a:pPr>
            <a:endParaRPr lang="en-US" altLang="zh-CN" sz="2800" b="1" dirty="0">
              <a:solidFill>
                <a:srgbClr val="FF0000"/>
              </a:solidFill>
              <a:latin typeface="宋体" pitchFamily="2" charset="-122"/>
              <a:ea typeface="宋体" pitchFamily="2" charset="-122"/>
            </a:endParaRPr>
          </a:p>
          <a:p>
            <a:pPr marL="0" indent="0" algn="ctr">
              <a:buNone/>
            </a:pPr>
            <a:r>
              <a:rPr lang="zh-CN" altLang="en-US" sz="2800" b="1" dirty="0">
                <a:solidFill>
                  <a:srgbClr val="FF0000"/>
                </a:solidFill>
                <a:latin typeface="宋体" pitchFamily="2" charset="-122"/>
                <a:ea typeface="宋体" pitchFamily="2" charset="-122"/>
              </a:rPr>
              <a:t>道迈尔</a:t>
            </a:r>
            <a:r>
              <a:rPr lang="en-US" altLang="zh-CN" sz="2800" b="1" dirty="0">
                <a:solidFill>
                  <a:srgbClr val="FF0000"/>
                </a:solidFill>
                <a:latin typeface="宋体" pitchFamily="2" charset="-122"/>
                <a:ea typeface="宋体" pitchFamily="2" charset="-122"/>
              </a:rPr>
              <a:t>(DOMEL)</a:t>
            </a:r>
          </a:p>
          <a:p>
            <a:pPr marL="0" indent="0" algn="ctr">
              <a:buNone/>
            </a:pPr>
            <a:endParaRPr lang="en-US" altLang="zh-CN" b="1" dirty="0">
              <a:solidFill>
                <a:srgbClr val="FF0000"/>
              </a:solidFill>
              <a:latin typeface="宋体" pitchFamily="2" charset="-122"/>
              <a:ea typeface="宋体" pitchFamily="2" charset="-122"/>
            </a:endParaRPr>
          </a:p>
          <a:p>
            <a:pPr marL="0" indent="0" algn="ctr">
              <a:buNone/>
            </a:pPr>
            <a:r>
              <a:rPr lang="zh-CN" altLang="en-US" sz="1600" dirty="0">
                <a:solidFill>
                  <a:schemeClr val="bg2">
                    <a:lumMod val="50000"/>
                  </a:schemeClr>
                </a:solidFill>
                <a:latin typeface="宋体" pitchFamily="2" charset="-122"/>
                <a:ea typeface="宋体" pitchFamily="2" charset="-122"/>
              </a:rPr>
              <a:t>丹尼尔</a:t>
            </a:r>
            <a:r>
              <a:rPr lang="en-US" altLang="zh-CN" sz="1600" dirty="0">
                <a:solidFill>
                  <a:schemeClr val="bg2">
                    <a:lumMod val="50000"/>
                  </a:schemeClr>
                </a:solidFill>
                <a:latin typeface="宋体" pitchFamily="2" charset="-122"/>
                <a:ea typeface="宋体" pitchFamily="2" charset="-122"/>
              </a:rPr>
              <a:t>·</a:t>
            </a:r>
            <a:r>
              <a:rPr lang="zh-CN" altLang="en-US" sz="1600" dirty="0">
                <a:solidFill>
                  <a:schemeClr val="bg2">
                    <a:lumMod val="50000"/>
                  </a:schemeClr>
                </a:solidFill>
                <a:latin typeface="宋体" pitchFamily="2" charset="-122"/>
                <a:ea typeface="宋体" pitchFamily="2" charset="-122"/>
              </a:rPr>
              <a:t>罗迪克（</a:t>
            </a:r>
            <a:r>
              <a:rPr lang="sl-SI" altLang="zh-CN" sz="1600" dirty="0">
                <a:solidFill>
                  <a:schemeClr val="bg2">
                    <a:lumMod val="50000"/>
                  </a:schemeClr>
                </a:solidFill>
              </a:rPr>
              <a:t>Danijel Rodič</a:t>
            </a:r>
            <a:r>
              <a:rPr lang="zh-CN" altLang="en-US" sz="1600" dirty="0">
                <a:solidFill>
                  <a:schemeClr val="bg2">
                    <a:lumMod val="50000"/>
                  </a:schemeClr>
                </a:solidFill>
              </a:rPr>
              <a:t>）</a:t>
            </a:r>
            <a:endParaRPr lang="sl-SI" altLang="zh-CN" sz="1600" dirty="0">
              <a:solidFill>
                <a:schemeClr val="bg2">
                  <a:lumMod val="50000"/>
                </a:schemeClr>
              </a:solidFill>
            </a:endParaRPr>
          </a:p>
          <a:p>
            <a:pPr marL="0" indent="0">
              <a:buNone/>
            </a:pPr>
            <a:r>
              <a:rPr lang="en-US" altLang="zh-CN" sz="1600" dirty="0">
                <a:solidFill>
                  <a:schemeClr val="bg2">
                    <a:lumMod val="50000"/>
                  </a:schemeClr>
                </a:solidFill>
                <a:latin typeface="宋体" pitchFamily="2" charset="-122"/>
                <a:ea typeface="宋体" pitchFamily="2" charset="-122"/>
              </a:rPr>
              <a:t>                                      </a:t>
            </a:r>
            <a:r>
              <a:rPr lang="zh-CN" altLang="zh-CN" sz="1600" dirty="0">
                <a:solidFill>
                  <a:schemeClr val="bg2">
                    <a:lumMod val="50000"/>
                  </a:schemeClr>
                </a:solidFill>
                <a:latin typeface="宋体" pitchFamily="2" charset="-122"/>
                <a:ea typeface="宋体" pitchFamily="2" charset="-122"/>
              </a:rPr>
              <a:t>阿里斯·莱本</a:t>
            </a:r>
            <a:r>
              <a:rPr lang="zh-CN" altLang="en-US" sz="1600" dirty="0">
                <a:solidFill>
                  <a:schemeClr val="bg2">
                    <a:lumMod val="50000"/>
                  </a:schemeClr>
                </a:solidFill>
                <a:latin typeface="宋体" pitchFamily="2" charset="-122"/>
                <a:ea typeface="宋体" pitchFamily="2" charset="-122"/>
              </a:rPr>
              <a:t>（ </a:t>
            </a:r>
            <a:r>
              <a:rPr lang="sl-SI" altLang="zh-CN" sz="1600" dirty="0">
                <a:solidFill>
                  <a:schemeClr val="bg2">
                    <a:lumMod val="50000"/>
                  </a:schemeClr>
                </a:solidFill>
              </a:rPr>
              <a:t>Aleš Leben</a:t>
            </a:r>
            <a:r>
              <a:rPr lang="zh-CN" altLang="en-US" sz="1600" dirty="0">
                <a:solidFill>
                  <a:schemeClr val="bg2">
                    <a:lumMod val="50000"/>
                  </a:schemeClr>
                </a:solidFill>
              </a:rPr>
              <a:t>）</a:t>
            </a:r>
            <a:endParaRPr lang="en-GB" altLang="zh-CN" sz="1600" dirty="0">
              <a:solidFill>
                <a:schemeClr val="bg2">
                  <a:lumMod val="50000"/>
                </a:schemeClr>
              </a:solidFill>
            </a:endParaRPr>
          </a:p>
          <a:p>
            <a:pPr marL="0" indent="0" algn="ctr">
              <a:buNone/>
            </a:pPr>
            <a:endParaRPr lang="zh-CN" altLang="en-US" b="1" dirty="0"/>
          </a:p>
        </p:txBody>
      </p:sp>
    </p:spTree>
    <p:extLst>
      <p:ext uri="{BB962C8B-B14F-4D97-AF65-F5344CB8AC3E}">
        <p14:creationId xmlns:p14="http://schemas.microsoft.com/office/powerpoint/2010/main" val="302051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FB66BD54-33F6-B3FC-6FA8-E72802C6DB86}"/>
              </a:ext>
            </a:extLst>
          </p:cNvPr>
          <p:cNvPicPr>
            <a:picLocks noChangeAspect="1"/>
          </p:cNvPicPr>
          <p:nvPr/>
        </p:nvPicPr>
        <p:blipFill>
          <a:blip r:embed="rId2" cstate="print"/>
          <a:stretch>
            <a:fillRect/>
          </a:stretch>
        </p:blipFill>
        <p:spPr>
          <a:xfrm>
            <a:off x="970674" y="1112520"/>
            <a:ext cx="6832205" cy="3329940"/>
          </a:xfrm>
          <a:prstGeom prst="rect">
            <a:avLst/>
          </a:prstGeom>
        </p:spPr>
      </p:pic>
      <p:sp>
        <p:nvSpPr>
          <p:cNvPr id="6" name="PoljeZBesedilom 5">
            <a:extLst>
              <a:ext uri="{FF2B5EF4-FFF2-40B4-BE49-F238E27FC236}">
                <a16:creationId xmlns:a16="http://schemas.microsoft.com/office/drawing/2014/main" id="{3D92310F-AD33-1AC8-730C-01070B2949C4}"/>
              </a:ext>
            </a:extLst>
          </p:cNvPr>
          <p:cNvSpPr txBox="1"/>
          <p:nvPr/>
        </p:nvSpPr>
        <p:spPr>
          <a:xfrm>
            <a:off x="1341378" y="1987232"/>
            <a:ext cx="3276600" cy="646331"/>
          </a:xfrm>
          <a:prstGeom prst="rect">
            <a:avLst/>
          </a:prstGeom>
          <a:noFill/>
        </p:spPr>
        <p:txBody>
          <a:bodyPr wrap="square">
            <a:spAutoFit/>
          </a:bodyPr>
          <a:lstStyle/>
          <a:p>
            <a:pPr marL="0" indent="0">
              <a:buNone/>
            </a:pPr>
            <a:r>
              <a:rPr lang="zh-CN" altLang="en-US" sz="1800" dirty="0">
                <a:latin typeface="宋体" pitchFamily="2" charset="-122"/>
                <a:ea typeface="宋体" pitchFamily="2" charset="-122"/>
              </a:rPr>
              <a:t>优化目标</a:t>
            </a:r>
            <a:endParaRPr lang="en-US" sz="1800" dirty="0">
              <a:latin typeface="宋体" pitchFamily="2" charset="-122"/>
              <a:ea typeface="宋体" pitchFamily="2" charset="-122"/>
            </a:endParaRPr>
          </a:p>
          <a:p>
            <a:endParaRPr lang="en-US" sz="1800" dirty="0">
              <a:latin typeface="宋体" pitchFamily="2" charset="-122"/>
              <a:ea typeface="宋体" pitchFamily="2" charset="-122"/>
            </a:endParaRPr>
          </a:p>
        </p:txBody>
      </p:sp>
      <p:cxnSp>
        <p:nvCxnSpPr>
          <p:cNvPr id="8" name="Raven puščični povezovalnik 7">
            <a:extLst>
              <a:ext uri="{FF2B5EF4-FFF2-40B4-BE49-F238E27FC236}">
                <a16:creationId xmlns:a16="http://schemas.microsoft.com/office/drawing/2014/main" id="{08483C5F-084B-18FE-EEED-58B2997D7661}"/>
              </a:ext>
            </a:extLst>
          </p:cNvPr>
          <p:cNvCxnSpPr>
            <a:cxnSpLocks/>
          </p:cNvCxnSpPr>
          <p:nvPr/>
        </p:nvCxnSpPr>
        <p:spPr>
          <a:xfrm>
            <a:off x="3467100" y="2225040"/>
            <a:ext cx="1066800" cy="2004060"/>
          </a:xfrm>
          <a:prstGeom prst="straightConnector1">
            <a:avLst/>
          </a:prstGeom>
          <a:ln w="19050">
            <a:solidFill>
              <a:srgbClr val="FF1515"/>
            </a:solidFill>
            <a:tailEnd type="triangle"/>
          </a:ln>
        </p:spPr>
        <p:style>
          <a:lnRef idx="1">
            <a:schemeClr val="accent1"/>
          </a:lnRef>
          <a:fillRef idx="0">
            <a:schemeClr val="accent1"/>
          </a:fillRef>
          <a:effectRef idx="0">
            <a:schemeClr val="accent1"/>
          </a:effectRef>
          <a:fontRef idx="minor">
            <a:schemeClr val="tx1"/>
          </a:fontRef>
        </p:style>
      </p:cxnSp>
      <p:pic>
        <p:nvPicPr>
          <p:cNvPr id="7" name="Slika 6">
            <a:extLst>
              <a:ext uri="{FF2B5EF4-FFF2-40B4-BE49-F238E27FC236}">
                <a16:creationId xmlns:a16="http://schemas.microsoft.com/office/drawing/2014/main" id="{9DBE7A89-BF5C-44CD-8C0C-4736A2B9D09D}"/>
              </a:ext>
            </a:extLst>
          </p:cNvPr>
          <p:cNvPicPr>
            <a:picLocks noChangeAspect="1"/>
          </p:cNvPicPr>
          <p:nvPr/>
        </p:nvPicPr>
        <p:blipFill>
          <a:blip r:embed="rId3" cstate="print"/>
          <a:stretch>
            <a:fillRect/>
          </a:stretch>
        </p:blipFill>
        <p:spPr>
          <a:xfrm>
            <a:off x="5676900" y="3788004"/>
            <a:ext cx="6446520" cy="3012750"/>
          </a:xfrm>
          <a:prstGeom prst="rect">
            <a:avLst/>
          </a:prstGeom>
        </p:spPr>
      </p:pic>
      <p:sp>
        <p:nvSpPr>
          <p:cNvPr id="9" name="PoljeZBesedilom 8">
            <a:extLst>
              <a:ext uri="{FF2B5EF4-FFF2-40B4-BE49-F238E27FC236}">
                <a16:creationId xmlns:a16="http://schemas.microsoft.com/office/drawing/2014/main" id="{FCF7B24F-00BA-499E-BCDC-A87FD1AA881B}"/>
              </a:ext>
            </a:extLst>
          </p:cNvPr>
          <p:cNvSpPr txBox="1"/>
          <p:nvPr/>
        </p:nvSpPr>
        <p:spPr>
          <a:xfrm>
            <a:off x="1775460" y="5436941"/>
            <a:ext cx="1950720" cy="369332"/>
          </a:xfrm>
          <a:prstGeom prst="rect">
            <a:avLst/>
          </a:prstGeom>
          <a:noFill/>
        </p:spPr>
        <p:txBody>
          <a:bodyPr wrap="square">
            <a:spAutoFit/>
          </a:bodyPr>
          <a:lstStyle/>
          <a:p>
            <a:pPr marL="0" indent="0">
              <a:buNone/>
            </a:pPr>
            <a:r>
              <a:rPr lang="zh-CN" altLang="en-US" dirty="0">
                <a:latin typeface="宋体" pitchFamily="2" charset="-122"/>
                <a:ea typeface="宋体" pitchFamily="2" charset="-122"/>
              </a:rPr>
              <a:t>初始几何体</a:t>
            </a:r>
            <a:endParaRPr lang="en-US" sz="1800" dirty="0">
              <a:latin typeface="宋体" pitchFamily="2" charset="-122"/>
              <a:ea typeface="宋体" pitchFamily="2" charset="-122"/>
            </a:endParaRPr>
          </a:p>
        </p:txBody>
      </p:sp>
      <p:sp>
        <p:nvSpPr>
          <p:cNvPr id="10" name="PoljeZBesedilom 9">
            <a:extLst>
              <a:ext uri="{FF2B5EF4-FFF2-40B4-BE49-F238E27FC236}">
                <a16:creationId xmlns:a16="http://schemas.microsoft.com/office/drawing/2014/main" id="{19E26AA7-4367-4271-9266-AE4D02DCC56D}"/>
              </a:ext>
            </a:extLst>
          </p:cNvPr>
          <p:cNvSpPr txBox="1"/>
          <p:nvPr/>
        </p:nvSpPr>
        <p:spPr>
          <a:xfrm>
            <a:off x="8998851" y="2454324"/>
            <a:ext cx="2372307" cy="646331"/>
          </a:xfrm>
          <a:prstGeom prst="rect">
            <a:avLst/>
          </a:prstGeom>
          <a:noFill/>
        </p:spPr>
        <p:txBody>
          <a:bodyPr wrap="square">
            <a:spAutoFit/>
          </a:bodyPr>
          <a:lstStyle/>
          <a:p>
            <a:pPr marL="0" indent="0">
              <a:buNone/>
            </a:pPr>
            <a:r>
              <a:rPr lang="zh-CN" altLang="en-US" sz="1800" dirty="0">
                <a:latin typeface="宋体" pitchFamily="2" charset="-122"/>
                <a:ea typeface="宋体" pitchFamily="2" charset="-122"/>
              </a:rPr>
              <a:t>优化后的几何体</a:t>
            </a:r>
            <a:endParaRPr lang="en-US" sz="1800" dirty="0">
              <a:latin typeface="宋体" pitchFamily="2" charset="-122"/>
              <a:ea typeface="宋体" pitchFamily="2" charset="-122"/>
            </a:endParaRPr>
          </a:p>
          <a:p>
            <a:endParaRPr lang="en-US" sz="1800" dirty="0">
              <a:latin typeface="宋体" pitchFamily="2" charset="-122"/>
              <a:ea typeface="宋体" pitchFamily="2" charset="-122"/>
            </a:endParaRPr>
          </a:p>
        </p:txBody>
      </p:sp>
      <p:cxnSp>
        <p:nvCxnSpPr>
          <p:cNvPr id="11" name="Raven puščični povezovalnik 10">
            <a:extLst>
              <a:ext uri="{FF2B5EF4-FFF2-40B4-BE49-F238E27FC236}">
                <a16:creationId xmlns:a16="http://schemas.microsoft.com/office/drawing/2014/main" id="{3C71083C-BEAF-498F-A87F-DA85D721C374}"/>
              </a:ext>
            </a:extLst>
          </p:cNvPr>
          <p:cNvCxnSpPr>
            <a:cxnSpLocks/>
          </p:cNvCxnSpPr>
          <p:nvPr/>
        </p:nvCxnSpPr>
        <p:spPr>
          <a:xfrm flipV="1">
            <a:off x="3726180" y="4877484"/>
            <a:ext cx="1950720" cy="709463"/>
          </a:xfrm>
          <a:prstGeom prst="straightConnector1">
            <a:avLst/>
          </a:prstGeom>
          <a:ln w="19050">
            <a:solidFill>
              <a:srgbClr val="FF1515"/>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ven puščični povezovalnik 11">
            <a:extLst>
              <a:ext uri="{FF2B5EF4-FFF2-40B4-BE49-F238E27FC236}">
                <a16:creationId xmlns:a16="http://schemas.microsoft.com/office/drawing/2014/main" id="{701BA774-B7D9-4D28-B6F9-57746A08B46A}"/>
              </a:ext>
            </a:extLst>
          </p:cNvPr>
          <p:cNvCxnSpPr>
            <a:cxnSpLocks/>
          </p:cNvCxnSpPr>
          <p:nvPr/>
        </p:nvCxnSpPr>
        <p:spPr>
          <a:xfrm>
            <a:off x="10031506" y="2985247"/>
            <a:ext cx="153499" cy="802757"/>
          </a:xfrm>
          <a:prstGeom prst="straightConnector1">
            <a:avLst/>
          </a:prstGeom>
          <a:ln w="19050">
            <a:solidFill>
              <a:srgbClr val="FF1515"/>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5">
            <a:extLst>
              <a:ext uri="{FF2B5EF4-FFF2-40B4-BE49-F238E27FC236}">
                <a16:creationId xmlns:a16="http://schemas.microsoft.com/office/drawing/2014/main" id="{3D2537A6-E22C-431A-9DEC-B2E43BB31983}"/>
              </a:ext>
            </a:extLst>
          </p:cNvPr>
          <p:cNvSpPr txBox="1"/>
          <p:nvPr/>
        </p:nvSpPr>
        <p:spPr>
          <a:xfrm>
            <a:off x="3628253" y="371126"/>
            <a:ext cx="7572733" cy="461665"/>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cs typeface="Arial" pitchFamily="34" charset="0"/>
              </a:rPr>
              <a:t>复杂的三维几何体优化</a:t>
            </a:r>
            <a:r>
              <a:rPr lang="en-US" altLang="zh-CN" sz="2400" dirty="0">
                <a:solidFill>
                  <a:schemeClr val="bg1"/>
                </a:solidFill>
                <a:latin typeface="宋体" pitchFamily="2" charset="-122"/>
                <a:ea typeface="宋体" pitchFamily="2" charset="-122"/>
                <a:cs typeface="Arial" pitchFamily="34" charset="0"/>
              </a:rPr>
              <a:t>-</a:t>
            </a:r>
            <a:r>
              <a:rPr lang="zh-CN" altLang="en-US" sz="2400" dirty="0">
                <a:solidFill>
                  <a:schemeClr val="bg1"/>
                </a:solidFill>
                <a:latin typeface="宋体" pitchFamily="2" charset="-122"/>
                <a:ea typeface="宋体" pitchFamily="2" charset="-122"/>
                <a:cs typeface="Arial" pitchFamily="34" charset="0"/>
              </a:rPr>
              <a:t>案例研究</a:t>
            </a:r>
          </a:p>
        </p:txBody>
      </p:sp>
      <p:pic>
        <p:nvPicPr>
          <p:cNvPr id="13" name="Slika 12">
            <a:extLst>
              <a:ext uri="{FF2B5EF4-FFF2-40B4-BE49-F238E27FC236}">
                <a16:creationId xmlns:a16="http://schemas.microsoft.com/office/drawing/2014/main" id="{280E920D-066B-4E30-A1C9-1F88355636A0}"/>
              </a:ext>
            </a:extLst>
          </p:cNvPr>
          <p:cNvPicPr>
            <a:picLocks noChangeAspect="1"/>
          </p:cNvPicPr>
          <p:nvPr/>
        </p:nvPicPr>
        <p:blipFill>
          <a:blip r:embed="rId4" cstate="print"/>
          <a:stretch>
            <a:fillRect/>
          </a:stretch>
        </p:blipFill>
        <p:spPr>
          <a:xfrm>
            <a:off x="0" y="6369839"/>
            <a:ext cx="1406369" cy="488161"/>
          </a:xfrm>
          <a:prstGeom prst="rect">
            <a:avLst/>
          </a:prstGeom>
        </p:spPr>
      </p:pic>
    </p:spTree>
    <p:extLst>
      <p:ext uri="{BB962C8B-B14F-4D97-AF65-F5344CB8AC3E}">
        <p14:creationId xmlns:p14="http://schemas.microsoft.com/office/powerpoint/2010/main" val="117053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a:extLst>
              <a:ext uri="{FF2B5EF4-FFF2-40B4-BE49-F238E27FC236}">
                <a16:creationId xmlns:a16="http://schemas.microsoft.com/office/drawing/2014/main" id="{3D2537A6-E22C-431A-9DEC-B2E43BB31983}"/>
              </a:ext>
            </a:extLst>
          </p:cNvPr>
          <p:cNvSpPr txBox="1"/>
          <p:nvPr/>
        </p:nvSpPr>
        <p:spPr>
          <a:xfrm>
            <a:off x="3628253" y="371126"/>
            <a:ext cx="7572733" cy="461665"/>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cs typeface="Arial" pitchFamily="34" charset="0"/>
              </a:rPr>
              <a:t>高效无稀土电机</a:t>
            </a:r>
            <a:endParaRPr lang="ko-KR" altLang="en-US" sz="2400" dirty="0">
              <a:solidFill>
                <a:schemeClr val="bg1"/>
              </a:solidFill>
              <a:latin typeface="宋体" pitchFamily="2" charset="-122"/>
              <a:cs typeface="Arial" pitchFamily="34" charset="0"/>
            </a:endParaRPr>
          </a:p>
        </p:txBody>
      </p:sp>
      <p:pic>
        <p:nvPicPr>
          <p:cNvPr id="13" name="Slika 12">
            <a:extLst>
              <a:ext uri="{FF2B5EF4-FFF2-40B4-BE49-F238E27FC236}">
                <a16:creationId xmlns:a16="http://schemas.microsoft.com/office/drawing/2014/main" id="{85913F9E-0098-4E85-A269-983C220C69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980" y="1301261"/>
            <a:ext cx="5654338" cy="3450033"/>
          </a:xfrm>
          <a:prstGeom prst="rect">
            <a:avLst/>
          </a:prstGeom>
        </p:spPr>
      </p:pic>
      <p:pic>
        <p:nvPicPr>
          <p:cNvPr id="16" name="Slika 15">
            <a:extLst>
              <a:ext uri="{FF2B5EF4-FFF2-40B4-BE49-F238E27FC236}">
                <a16:creationId xmlns:a16="http://schemas.microsoft.com/office/drawing/2014/main" id="{EC887FEB-5BEF-4395-B7A0-2F7D29861C25}"/>
              </a:ext>
            </a:extLst>
          </p:cNvPr>
          <p:cNvPicPr>
            <a:picLocks noChangeAspect="1"/>
          </p:cNvPicPr>
          <p:nvPr/>
        </p:nvPicPr>
        <p:blipFill>
          <a:blip r:embed="rId3" cstate="print"/>
          <a:stretch>
            <a:fillRect/>
          </a:stretch>
        </p:blipFill>
        <p:spPr>
          <a:xfrm>
            <a:off x="5549153" y="3418306"/>
            <a:ext cx="6642847" cy="3439694"/>
          </a:xfrm>
          <a:prstGeom prst="rect">
            <a:avLst/>
          </a:prstGeom>
        </p:spPr>
      </p:pic>
      <p:sp>
        <p:nvSpPr>
          <p:cNvPr id="17" name="Naslov 1">
            <a:extLst>
              <a:ext uri="{FF2B5EF4-FFF2-40B4-BE49-F238E27FC236}">
                <a16:creationId xmlns:a16="http://schemas.microsoft.com/office/drawing/2014/main" id="{D0972029-9D89-4A6A-9957-10696127B364}"/>
              </a:ext>
            </a:extLst>
          </p:cNvPr>
          <p:cNvSpPr>
            <a:spLocks noGrp="1"/>
          </p:cNvSpPr>
          <p:nvPr>
            <p:ph type="title"/>
          </p:nvPr>
        </p:nvSpPr>
        <p:spPr>
          <a:xfrm>
            <a:off x="6379412" y="1227344"/>
            <a:ext cx="7513892" cy="439200"/>
          </a:xfrm>
        </p:spPr>
        <p:txBody>
          <a:bodyPr>
            <a:noAutofit/>
          </a:bodyPr>
          <a:lstStyle/>
          <a:p>
            <a:r>
              <a:rPr lang="zh-CN" altLang="en-US" sz="2800" dirty="0">
                <a:latin typeface="宋体" pitchFamily="2" charset="-122"/>
                <a:ea typeface="宋体" pitchFamily="2" charset="-122"/>
              </a:rPr>
              <a:t>中扭矩范围</a:t>
            </a:r>
            <a:endParaRPr lang="en-GB" sz="2800" dirty="0">
              <a:latin typeface="宋体" pitchFamily="2" charset="-122"/>
              <a:ea typeface="宋体" pitchFamily="2" charset="-122"/>
            </a:endParaRPr>
          </a:p>
        </p:txBody>
      </p:sp>
      <p:sp>
        <p:nvSpPr>
          <p:cNvPr id="19" name="Označba mesta besedila 2">
            <a:extLst>
              <a:ext uri="{FF2B5EF4-FFF2-40B4-BE49-F238E27FC236}">
                <a16:creationId xmlns:a16="http://schemas.microsoft.com/office/drawing/2014/main" id="{1F938D43-EB10-4BD8-A8C4-52C83EA7B453}"/>
              </a:ext>
            </a:extLst>
          </p:cNvPr>
          <p:cNvSpPr txBox="1">
            <a:spLocks/>
          </p:cNvSpPr>
          <p:nvPr/>
        </p:nvSpPr>
        <p:spPr>
          <a:xfrm>
            <a:off x="6415271" y="1719661"/>
            <a:ext cx="7920000" cy="28856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宋体" pitchFamily="2" charset="-122"/>
                <a:ea typeface="宋体" pitchFamily="2" charset="-122"/>
              </a:rPr>
              <a:t>外转子电机结构</a:t>
            </a:r>
            <a:endParaRPr lang="en-GB" dirty="0">
              <a:latin typeface="宋体" pitchFamily="2" charset="-122"/>
              <a:ea typeface="宋体" pitchFamily="2" charset="-122"/>
            </a:endParaRPr>
          </a:p>
        </p:txBody>
      </p:sp>
    </p:spTree>
    <p:extLst>
      <p:ext uri="{BB962C8B-B14F-4D97-AF65-F5344CB8AC3E}">
        <p14:creationId xmlns:p14="http://schemas.microsoft.com/office/powerpoint/2010/main" val="319263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a:extLst>
              <a:ext uri="{FF2B5EF4-FFF2-40B4-BE49-F238E27FC236}">
                <a16:creationId xmlns:a16="http://schemas.microsoft.com/office/drawing/2014/main" id="{3D2537A6-E22C-431A-9DEC-B2E43BB31983}"/>
              </a:ext>
            </a:extLst>
          </p:cNvPr>
          <p:cNvSpPr txBox="1"/>
          <p:nvPr/>
        </p:nvSpPr>
        <p:spPr>
          <a:xfrm>
            <a:off x="3628253" y="371126"/>
            <a:ext cx="7572733" cy="461665"/>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cs typeface="Arial" pitchFamily="34" charset="0"/>
              </a:rPr>
              <a:t>高效无稀土电机</a:t>
            </a:r>
            <a:endParaRPr lang="ko-KR" altLang="en-US" sz="2400" dirty="0">
              <a:solidFill>
                <a:schemeClr val="bg1"/>
              </a:solidFill>
              <a:latin typeface="宋体" pitchFamily="2" charset="-122"/>
              <a:cs typeface="Arial" pitchFamily="34" charset="0"/>
            </a:endParaRPr>
          </a:p>
        </p:txBody>
      </p:sp>
      <p:sp>
        <p:nvSpPr>
          <p:cNvPr id="17" name="Naslov 1">
            <a:extLst>
              <a:ext uri="{FF2B5EF4-FFF2-40B4-BE49-F238E27FC236}">
                <a16:creationId xmlns:a16="http://schemas.microsoft.com/office/drawing/2014/main" id="{D0972029-9D89-4A6A-9957-10696127B364}"/>
              </a:ext>
            </a:extLst>
          </p:cNvPr>
          <p:cNvSpPr>
            <a:spLocks noGrp="1"/>
          </p:cNvSpPr>
          <p:nvPr>
            <p:ph type="title"/>
          </p:nvPr>
        </p:nvSpPr>
        <p:spPr>
          <a:xfrm>
            <a:off x="6379412" y="1227344"/>
            <a:ext cx="7513892" cy="439200"/>
          </a:xfrm>
        </p:spPr>
        <p:txBody>
          <a:bodyPr>
            <a:noAutofit/>
          </a:bodyPr>
          <a:lstStyle/>
          <a:p>
            <a:r>
              <a:rPr lang="zh-CN" altLang="en-US" sz="2800" dirty="0">
                <a:latin typeface="宋体" pitchFamily="2" charset="-122"/>
                <a:ea typeface="宋体" pitchFamily="2" charset="-122"/>
              </a:rPr>
              <a:t>高扭矩范围</a:t>
            </a:r>
            <a:endParaRPr lang="en-GB" sz="2800" dirty="0">
              <a:latin typeface="宋体" pitchFamily="2" charset="-122"/>
              <a:ea typeface="宋体" pitchFamily="2" charset="-122"/>
            </a:endParaRPr>
          </a:p>
        </p:txBody>
      </p:sp>
      <p:sp>
        <p:nvSpPr>
          <p:cNvPr id="19" name="Označba mesta besedila 2">
            <a:extLst>
              <a:ext uri="{FF2B5EF4-FFF2-40B4-BE49-F238E27FC236}">
                <a16:creationId xmlns:a16="http://schemas.microsoft.com/office/drawing/2014/main" id="{1F938D43-EB10-4BD8-A8C4-52C83EA7B453}"/>
              </a:ext>
            </a:extLst>
          </p:cNvPr>
          <p:cNvSpPr txBox="1">
            <a:spLocks/>
          </p:cNvSpPr>
          <p:nvPr/>
        </p:nvSpPr>
        <p:spPr>
          <a:xfrm>
            <a:off x="6415271" y="1719661"/>
            <a:ext cx="7920000" cy="28856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dirty="0">
                <a:latin typeface="宋体" pitchFamily="2" charset="-122"/>
                <a:ea typeface="宋体" pitchFamily="2" charset="-122"/>
              </a:rPr>
              <a:t>内部转子电机结构</a:t>
            </a:r>
            <a:endParaRPr lang="en-GB" dirty="0">
              <a:latin typeface="宋体" pitchFamily="2" charset="-122"/>
              <a:ea typeface="宋体" pitchFamily="2" charset="-122"/>
            </a:endParaRPr>
          </a:p>
        </p:txBody>
      </p:sp>
      <p:pic>
        <p:nvPicPr>
          <p:cNvPr id="7" name="Slika 6">
            <a:extLst>
              <a:ext uri="{FF2B5EF4-FFF2-40B4-BE49-F238E27FC236}">
                <a16:creationId xmlns:a16="http://schemas.microsoft.com/office/drawing/2014/main" id="{F3663C75-8390-469D-87DE-73B50AF820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1" t="1408" r="2498" b="6918"/>
          <a:stretch/>
        </p:blipFill>
        <p:spPr>
          <a:xfrm>
            <a:off x="319271" y="1059875"/>
            <a:ext cx="5229882" cy="3531617"/>
          </a:xfrm>
          <a:prstGeom prst="rect">
            <a:avLst/>
          </a:prstGeom>
        </p:spPr>
      </p:pic>
      <p:pic>
        <p:nvPicPr>
          <p:cNvPr id="8" name="Slika 7">
            <a:extLst>
              <a:ext uri="{FF2B5EF4-FFF2-40B4-BE49-F238E27FC236}">
                <a16:creationId xmlns:a16="http://schemas.microsoft.com/office/drawing/2014/main" id="{A2EBDFA3-96BA-42D5-AE14-BA4EBD2C1269}"/>
              </a:ext>
            </a:extLst>
          </p:cNvPr>
          <p:cNvPicPr>
            <a:picLocks noChangeAspect="1"/>
          </p:cNvPicPr>
          <p:nvPr/>
        </p:nvPicPr>
        <p:blipFill>
          <a:blip r:embed="rId3" cstate="print"/>
          <a:stretch>
            <a:fillRect/>
          </a:stretch>
        </p:blipFill>
        <p:spPr>
          <a:xfrm>
            <a:off x="5134936" y="3213606"/>
            <a:ext cx="7057064" cy="3644394"/>
          </a:xfrm>
          <a:prstGeom prst="rect">
            <a:avLst/>
          </a:prstGeom>
        </p:spPr>
      </p:pic>
    </p:spTree>
    <p:extLst>
      <p:ext uri="{BB962C8B-B14F-4D97-AF65-F5344CB8AC3E}">
        <p14:creationId xmlns:p14="http://schemas.microsoft.com/office/powerpoint/2010/main" val="4143225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a:extLst>
              <a:ext uri="{FF2B5EF4-FFF2-40B4-BE49-F238E27FC236}">
                <a16:creationId xmlns:a16="http://schemas.microsoft.com/office/drawing/2014/main" id="{3D2537A6-E22C-431A-9DEC-B2E43BB31983}"/>
              </a:ext>
            </a:extLst>
          </p:cNvPr>
          <p:cNvSpPr txBox="1"/>
          <p:nvPr/>
        </p:nvSpPr>
        <p:spPr>
          <a:xfrm>
            <a:off x="3628253" y="371126"/>
            <a:ext cx="7572733" cy="461665"/>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cs typeface="Arial" pitchFamily="34" charset="0"/>
              </a:rPr>
              <a:t>高效无稀土电机</a:t>
            </a:r>
            <a:endParaRPr lang="ko-KR" altLang="en-US" sz="2400" dirty="0">
              <a:solidFill>
                <a:schemeClr val="bg1"/>
              </a:solidFill>
              <a:latin typeface="宋体" pitchFamily="2" charset="-122"/>
              <a:cs typeface="Arial" pitchFamily="34" charset="0"/>
            </a:endParaRPr>
          </a:p>
        </p:txBody>
      </p:sp>
      <p:pic>
        <p:nvPicPr>
          <p:cNvPr id="9" name="Slika 8">
            <a:extLst>
              <a:ext uri="{FF2B5EF4-FFF2-40B4-BE49-F238E27FC236}">
                <a16:creationId xmlns:a16="http://schemas.microsoft.com/office/drawing/2014/main" id="{AF32FAE4-C3C4-4F9D-8562-E5004FFD8F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229" t="20157" r="27105" b="16347"/>
          <a:stretch/>
        </p:blipFill>
        <p:spPr>
          <a:xfrm>
            <a:off x="904664" y="2612749"/>
            <a:ext cx="1987655" cy="1836000"/>
          </a:xfrm>
          <a:prstGeom prst="rect">
            <a:avLst/>
          </a:prstGeom>
        </p:spPr>
      </p:pic>
      <p:pic>
        <p:nvPicPr>
          <p:cNvPr id="10" name="Slika 9">
            <a:extLst>
              <a:ext uri="{FF2B5EF4-FFF2-40B4-BE49-F238E27FC236}">
                <a16:creationId xmlns:a16="http://schemas.microsoft.com/office/drawing/2014/main" id="{01FE4B1A-DE5A-4B76-AA99-CAC0AD2CF6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498" t="31311" r="50000" b="11903"/>
          <a:stretch/>
        </p:blipFill>
        <p:spPr>
          <a:xfrm>
            <a:off x="2990174" y="2973647"/>
            <a:ext cx="1859691" cy="1584000"/>
          </a:xfrm>
          <a:prstGeom prst="rect">
            <a:avLst/>
          </a:prstGeom>
        </p:spPr>
      </p:pic>
      <p:pic>
        <p:nvPicPr>
          <p:cNvPr id="11" name="Slika 10">
            <a:extLst>
              <a:ext uri="{FF2B5EF4-FFF2-40B4-BE49-F238E27FC236}">
                <a16:creationId xmlns:a16="http://schemas.microsoft.com/office/drawing/2014/main" id="{3120F9DB-88FC-4797-BFC3-AB7D24C86F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285" t="8093" r="24284" b="9363"/>
          <a:stretch/>
        </p:blipFill>
        <p:spPr>
          <a:xfrm>
            <a:off x="4967847" y="3275058"/>
            <a:ext cx="1515323" cy="1368000"/>
          </a:xfrm>
          <a:prstGeom prst="rect">
            <a:avLst/>
          </a:prstGeom>
        </p:spPr>
      </p:pic>
      <p:pic>
        <p:nvPicPr>
          <p:cNvPr id="12" name="Slika 11">
            <a:extLst>
              <a:ext uri="{FF2B5EF4-FFF2-40B4-BE49-F238E27FC236}">
                <a16:creationId xmlns:a16="http://schemas.microsoft.com/office/drawing/2014/main" id="{C2A95CD2-90E0-40EE-A622-33582E5341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71" t="12037" r="21784" b="10651"/>
          <a:stretch/>
        </p:blipFill>
        <p:spPr>
          <a:xfrm>
            <a:off x="6767117" y="3523929"/>
            <a:ext cx="1295003" cy="1080000"/>
          </a:xfrm>
          <a:prstGeom prst="rect">
            <a:avLst/>
          </a:prstGeom>
        </p:spPr>
      </p:pic>
      <p:pic>
        <p:nvPicPr>
          <p:cNvPr id="13" name="Slika 12">
            <a:extLst>
              <a:ext uri="{FF2B5EF4-FFF2-40B4-BE49-F238E27FC236}">
                <a16:creationId xmlns:a16="http://schemas.microsoft.com/office/drawing/2014/main" id="{2BC5C44C-60F9-4E93-8FDE-0660BEF6B6A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092" r="23449"/>
          <a:stretch/>
        </p:blipFill>
        <p:spPr>
          <a:xfrm>
            <a:off x="8337931" y="3765647"/>
            <a:ext cx="795594" cy="853089"/>
          </a:xfrm>
          <a:prstGeom prst="rect">
            <a:avLst/>
          </a:prstGeom>
        </p:spPr>
      </p:pic>
      <p:pic>
        <p:nvPicPr>
          <p:cNvPr id="14" name="Slika 13">
            <a:extLst>
              <a:ext uri="{FF2B5EF4-FFF2-40B4-BE49-F238E27FC236}">
                <a16:creationId xmlns:a16="http://schemas.microsoft.com/office/drawing/2014/main" id="{98F0DCF8-D79B-46AA-9211-E940E76F221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003" r="23325"/>
          <a:stretch/>
        </p:blipFill>
        <p:spPr>
          <a:xfrm>
            <a:off x="5725508" y="5227819"/>
            <a:ext cx="849994" cy="843647"/>
          </a:xfrm>
          <a:prstGeom prst="rect">
            <a:avLst/>
          </a:prstGeom>
        </p:spPr>
      </p:pic>
      <p:pic>
        <p:nvPicPr>
          <p:cNvPr id="16" name="Slika 15">
            <a:extLst>
              <a:ext uri="{FF2B5EF4-FFF2-40B4-BE49-F238E27FC236}">
                <a16:creationId xmlns:a16="http://schemas.microsoft.com/office/drawing/2014/main" id="{87910B90-0CC6-4AE3-8947-4EE9EAA2927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346" t="16583" r="10526" b="12573"/>
          <a:stretch/>
        </p:blipFill>
        <p:spPr>
          <a:xfrm>
            <a:off x="7932620" y="1441040"/>
            <a:ext cx="2401811" cy="1872000"/>
          </a:xfrm>
          <a:prstGeom prst="rect">
            <a:avLst/>
          </a:prstGeom>
        </p:spPr>
      </p:pic>
      <p:sp>
        <p:nvSpPr>
          <p:cNvPr id="18" name="PoljeZBesedilom 17">
            <a:extLst>
              <a:ext uri="{FF2B5EF4-FFF2-40B4-BE49-F238E27FC236}">
                <a16:creationId xmlns:a16="http://schemas.microsoft.com/office/drawing/2014/main" id="{6FAA0C3E-E2B7-464E-9B96-E31053B5D601}"/>
              </a:ext>
            </a:extLst>
          </p:cNvPr>
          <p:cNvSpPr txBox="1"/>
          <p:nvPr/>
        </p:nvSpPr>
        <p:spPr bwMode="auto">
          <a:xfrm>
            <a:off x="5328504" y="1400105"/>
            <a:ext cx="3060340"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algn="ctr"/>
            <a:r>
              <a:rPr lang="zh-CN" altLang="en-US" sz="1600" b="1" i="1" baseline="0" dirty="0">
                <a:solidFill>
                  <a:srgbClr val="DC2300"/>
                </a:solidFill>
                <a:latin typeface="宋体" pitchFamily="2" charset="-122"/>
                <a:ea typeface="宋体" pitchFamily="2" charset="-122"/>
              </a:rPr>
              <a:t>高扭矩范围</a:t>
            </a:r>
            <a:r>
              <a:rPr lang="sl-SI" sz="1600" b="1" i="1" baseline="0" dirty="0">
                <a:solidFill>
                  <a:srgbClr val="DC2300"/>
                </a:solidFill>
                <a:latin typeface="宋体" pitchFamily="2" charset="-122"/>
                <a:ea typeface="宋体" pitchFamily="2" charset="-122"/>
              </a:rPr>
              <a:t>NZ/NZA</a:t>
            </a:r>
          </a:p>
          <a:p>
            <a:pPr algn="ctr"/>
            <a:r>
              <a:rPr lang="sl-SI" sz="1600" b="1" i="1" dirty="0">
                <a:solidFill>
                  <a:srgbClr val="DC2300"/>
                </a:solidFill>
                <a:latin typeface="宋体" pitchFamily="2" charset="-122"/>
                <a:ea typeface="宋体" pitchFamily="2" charset="-122"/>
              </a:rPr>
              <a:t>30 - 160 </a:t>
            </a:r>
            <a:r>
              <a:rPr lang="sl-SI" sz="1600" b="1" i="1" dirty="0" err="1">
                <a:solidFill>
                  <a:srgbClr val="DC2300"/>
                </a:solidFill>
                <a:latin typeface="宋体" pitchFamily="2" charset="-122"/>
                <a:ea typeface="宋体" pitchFamily="2" charset="-122"/>
              </a:rPr>
              <a:t>Nm</a:t>
            </a:r>
            <a:r>
              <a:rPr lang="sl-SI" sz="1600" b="1" i="1" baseline="0" dirty="0">
                <a:solidFill>
                  <a:srgbClr val="DC2300"/>
                </a:solidFill>
                <a:latin typeface="宋体" pitchFamily="2" charset="-122"/>
                <a:ea typeface="宋体" pitchFamily="2" charset="-122"/>
              </a:rPr>
              <a:t> </a:t>
            </a:r>
          </a:p>
          <a:p>
            <a:endParaRPr lang="sl-SI" sz="1600" b="1" i="0" baseline="0" dirty="0">
              <a:latin typeface="宋体" pitchFamily="2" charset="-122"/>
              <a:ea typeface="宋体" pitchFamily="2" charset="-122"/>
            </a:endParaRPr>
          </a:p>
        </p:txBody>
      </p:sp>
      <p:sp>
        <p:nvSpPr>
          <p:cNvPr id="20" name="PoljeZBesedilom 19">
            <a:extLst>
              <a:ext uri="{FF2B5EF4-FFF2-40B4-BE49-F238E27FC236}">
                <a16:creationId xmlns:a16="http://schemas.microsoft.com/office/drawing/2014/main" id="{ABC7BEAB-67B8-4CDB-B7E1-E7BD567D26C5}"/>
              </a:ext>
            </a:extLst>
          </p:cNvPr>
          <p:cNvSpPr txBox="1"/>
          <p:nvPr/>
        </p:nvSpPr>
        <p:spPr bwMode="auto">
          <a:xfrm>
            <a:off x="4259381" y="2621279"/>
            <a:ext cx="2871160"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algn="ctr"/>
            <a:r>
              <a:rPr lang="zh-CN" altLang="en-US" sz="1600" b="1" i="1" baseline="0" dirty="0">
                <a:solidFill>
                  <a:srgbClr val="DC2300"/>
                </a:solidFill>
                <a:latin typeface="宋体" pitchFamily="2" charset="-122"/>
                <a:ea typeface="宋体" pitchFamily="2" charset="-122"/>
              </a:rPr>
              <a:t>中扭矩范围</a:t>
            </a:r>
            <a:r>
              <a:rPr lang="sl-SI" sz="1600" b="1" i="1" baseline="0" dirty="0">
                <a:solidFill>
                  <a:srgbClr val="DC2300"/>
                </a:solidFill>
                <a:latin typeface="宋体" pitchFamily="2" charset="-122"/>
                <a:ea typeface="宋体" pitchFamily="2" charset="-122"/>
              </a:rPr>
              <a:t>AZ/ZZ </a:t>
            </a:r>
          </a:p>
          <a:p>
            <a:pPr algn="ctr"/>
            <a:r>
              <a:rPr lang="sl-SI" sz="1600" b="1" i="1" dirty="0">
                <a:solidFill>
                  <a:srgbClr val="DC2300"/>
                </a:solidFill>
                <a:latin typeface="宋体" pitchFamily="2" charset="-122"/>
                <a:ea typeface="宋体" pitchFamily="2" charset="-122"/>
              </a:rPr>
              <a:t>2 – 66 </a:t>
            </a:r>
            <a:r>
              <a:rPr lang="sl-SI" sz="1600" b="1" i="1" dirty="0" err="1">
                <a:solidFill>
                  <a:srgbClr val="DC2300"/>
                </a:solidFill>
                <a:latin typeface="宋体" pitchFamily="2" charset="-122"/>
                <a:ea typeface="宋体" pitchFamily="2" charset="-122"/>
              </a:rPr>
              <a:t>Nm</a:t>
            </a:r>
            <a:endParaRPr lang="sl-SI" sz="1600" b="1" i="1" baseline="0" dirty="0">
              <a:solidFill>
                <a:srgbClr val="DC2300"/>
              </a:solidFill>
              <a:latin typeface="宋体" pitchFamily="2" charset="-122"/>
              <a:ea typeface="宋体" pitchFamily="2" charset="-122"/>
            </a:endParaRPr>
          </a:p>
          <a:p>
            <a:endParaRPr lang="sl-SI" sz="1600" b="1" i="0" baseline="0" dirty="0">
              <a:latin typeface="宋体" pitchFamily="2" charset="-122"/>
              <a:ea typeface="宋体" pitchFamily="2" charset="-122"/>
            </a:endParaRPr>
          </a:p>
        </p:txBody>
      </p:sp>
      <p:sp>
        <p:nvSpPr>
          <p:cNvPr id="21" name="PoljeZBesedilom 20">
            <a:extLst>
              <a:ext uri="{FF2B5EF4-FFF2-40B4-BE49-F238E27FC236}">
                <a16:creationId xmlns:a16="http://schemas.microsoft.com/office/drawing/2014/main" id="{FD3AD54A-0E67-40A3-817E-A51390BA3A03}"/>
              </a:ext>
            </a:extLst>
          </p:cNvPr>
          <p:cNvSpPr txBox="1"/>
          <p:nvPr/>
        </p:nvSpPr>
        <p:spPr bwMode="auto">
          <a:xfrm>
            <a:off x="2158373" y="5193323"/>
            <a:ext cx="3708412" cy="98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algn="ctr"/>
            <a:r>
              <a:rPr lang="zh-CN" altLang="en-US" sz="1600" b="1" i="1" baseline="0" dirty="0">
                <a:solidFill>
                  <a:srgbClr val="DC2300"/>
                </a:solidFill>
                <a:latin typeface="宋体" pitchFamily="2" charset="-122"/>
                <a:ea typeface="宋体" pitchFamily="2" charset="-122"/>
              </a:rPr>
              <a:t>低扭矩范围</a:t>
            </a:r>
            <a:r>
              <a:rPr lang="sl-SI" sz="1600" b="1" i="1" baseline="0" dirty="0">
                <a:solidFill>
                  <a:srgbClr val="DC2300"/>
                </a:solidFill>
                <a:latin typeface="宋体" pitchFamily="2" charset="-122"/>
                <a:ea typeface="宋体" pitchFamily="2" charset="-122"/>
              </a:rPr>
              <a:t>NS</a:t>
            </a:r>
          </a:p>
          <a:p>
            <a:pPr algn="ctr"/>
            <a:r>
              <a:rPr lang="sl-SI" sz="1600" b="1" i="1" dirty="0">
                <a:solidFill>
                  <a:srgbClr val="DC2300"/>
                </a:solidFill>
                <a:latin typeface="宋体" pitchFamily="2" charset="-122"/>
                <a:ea typeface="宋体" pitchFamily="2" charset="-122"/>
              </a:rPr>
              <a:t>1 – 1,8 </a:t>
            </a:r>
            <a:r>
              <a:rPr lang="sl-SI" sz="1600" b="1" i="1" dirty="0" err="1">
                <a:solidFill>
                  <a:srgbClr val="DC2300"/>
                </a:solidFill>
                <a:latin typeface="宋体" pitchFamily="2" charset="-122"/>
                <a:ea typeface="宋体" pitchFamily="2" charset="-122"/>
              </a:rPr>
              <a:t>Nm</a:t>
            </a:r>
            <a:r>
              <a:rPr lang="sl-SI" sz="1600" b="1" i="1" baseline="0" dirty="0">
                <a:solidFill>
                  <a:srgbClr val="DC2300"/>
                </a:solidFill>
                <a:latin typeface="宋体" pitchFamily="2" charset="-122"/>
                <a:ea typeface="宋体" pitchFamily="2" charset="-122"/>
              </a:rPr>
              <a:t> </a:t>
            </a:r>
            <a:endParaRPr lang="sl-SI" sz="1600" b="1" i="1" dirty="0">
              <a:solidFill>
                <a:srgbClr val="DC2300"/>
              </a:solidFill>
              <a:latin typeface="宋体" pitchFamily="2" charset="-122"/>
              <a:ea typeface="宋体" pitchFamily="2" charset="-122"/>
            </a:endParaRPr>
          </a:p>
          <a:p>
            <a:pPr algn="ctr"/>
            <a:r>
              <a:rPr lang="zh-CN" altLang="en-US" sz="1600" b="1" i="1" dirty="0">
                <a:solidFill>
                  <a:srgbClr val="DC2300"/>
                </a:solidFill>
                <a:latin typeface="宋体" pitchFamily="2" charset="-122"/>
                <a:ea typeface="宋体" pitchFamily="2" charset="-122"/>
              </a:rPr>
              <a:t>（</a:t>
            </a:r>
            <a:r>
              <a:rPr lang="zh-CN" altLang="en-US" sz="1600" b="1" i="1" baseline="0" dirty="0">
                <a:solidFill>
                  <a:srgbClr val="DC2300"/>
                </a:solidFill>
                <a:latin typeface="宋体" pitchFamily="2" charset="-122"/>
                <a:ea typeface="宋体" pitchFamily="2" charset="-122"/>
              </a:rPr>
              <a:t>集成控制器的可能性）</a:t>
            </a:r>
            <a:endParaRPr lang="sl-SI" sz="1600" b="1" i="1" baseline="0" dirty="0">
              <a:solidFill>
                <a:srgbClr val="DC2300"/>
              </a:solidFill>
              <a:latin typeface="宋体" pitchFamily="2" charset="-122"/>
              <a:ea typeface="宋体" pitchFamily="2" charset="-122"/>
            </a:endParaRPr>
          </a:p>
          <a:p>
            <a:endParaRPr lang="sl-SI" sz="1600" b="1" i="0" baseline="0" dirty="0">
              <a:latin typeface="宋体" pitchFamily="2" charset="-122"/>
              <a:ea typeface="宋体" pitchFamily="2" charset="-122"/>
            </a:endParaRPr>
          </a:p>
        </p:txBody>
      </p:sp>
    </p:spTree>
    <p:extLst>
      <p:ext uri="{BB962C8B-B14F-4D97-AF65-F5344CB8AC3E}">
        <p14:creationId xmlns:p14="http://schemas.microsoft.com/office/powerpoint/2010/main" val="644952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F4754DCC-BA7C-44C6-97AD-B9283E1C04E5}"/>
              </a:ext>
            </a:extLst>
          </p:cNvPr>
          <p:cNvSpPr txBox="1"/>
          <p:nvPr/>
        </p:nvSpPr>
        <p:spPr>
          <a:xfrm>
            <a:off x="4154033" y="355886"/>
            <a:ext cx="7572733" cy="461665"/>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cs typeface="Arial" pitchFamily="34" charset="0"/>
              </a:rPr>
              <a:t>电动水泵</a:t>
            </a:r>
            <a:r>
              <a:rPr lang="en-US" altLang="zh-CN" sz="2400" dirty="0">
                <a:solidFill>
                  <a:schemeClr val="bg1"/>
                </a:solidFill>
                <a:latin typeface="宋体" pitchFamily="2" charset="-122"/>
                <a:ea typeface="宋体" pitchFamily="2" charset="-122"/>
                <a:cs typeface="Arial" pitchFamily="34" charset="0"/>
              </a:rPr>
              <a:t>-</a:t>
            </a:r>
            <a:r>
              <a:rPr lang="zh-CN" altLang="en-US" sz="2400" dirty="0">
                <a:solidFill>
                  <a:schemeClr val="bg1"/>
                </a:solidFill>
                <a:latin typeface="宋体" pitchFamily="2" charset="-122"/>
                <a:ea typeface="宋体" pitchFamily="2" charset="-122"/>
                <a:cs typeface="Arial" pitchFamily="34" charset="0"/>
              </a:rPr>
              <a:t>案例研究</a:t>
            </a:r>
          </a:p>
        </p:txBody>
      </p:sp>
      <p:pic>
        <p:nvPicPr>
          <p:cNvPr id="1026" name="Picture 2">
            <a:extLst>
              <a:ext uri="{FF2B5EF4-FFF2-40B4-BE49-F238E27FC236}">
                <a16:creationId xmlns:a16="http://schemas.microsoft.com/office/drawing/2014/main" id="{374F7AA7-F253-46EF-9E23-B6E1EC8C9F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740" y="1967745"/>
            <a:ext cx="2916220" cy="2916220"/>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437AE050-01FC-43F6-9EF0-F0968CEADCBC}"/>
              </a:ext>
            </a:extLst>
          </p:cNvPr>
          <p:cNvSpPr txBox="1"/>
          <p:nvPr/>
        </p:nvSpPr>
        <p:spPr>
          <a:xfrm>
            <a:off x="6287997" y="4649475"/>
            <a:ext cx="5155482" cy="2308324"/>
          </a:xfrm>
          <a:prstGeom prst="rect">
            <a:avLst/>
          </a:prstGeom>
          <a:noFill/>
        </p:spPr>
        <p:txBody>
          <a:bodyPr wrap="square" rtlCol="0">
            <a:spAutoFit/>
          </a:bodyPr>
          <a:lstStyle/>
          <a:p>
            <a:r>
              <a:rPr lang="zh-CN" altLang="en-US" dirty="0">
                <a:solidFill>
                  <a:srgbClr val="4D5156"/>
                </a:solidFill>
                <a:latin typeface="宋体" pitchFamily="2" charset="-122"/>
                <a:ea typeface="宋体" pitchFamily="2" charset="-122"/>
              </a:rPr>
              <a:t>主要优势：</a:t>
            </a:r>
          </a:p>
          <a:p>
            <a:pPr marL="285750" lvl="0" indent="-285750">
              <a:buFont typeface="Arial" panose="020B0604020202020204" pitchFamily="34" charset="0"/>
              <a:buChar char="•"/>
            </a:pPr>
            <a:r>
              <a:rPr lang="zh-CN" altLang="en-US" dirty="0">
                <a:solidFill>
                  <a:srgbClr val="4D5156"/>
                </a:solidFill>
                <a:latin typeface="宋体" pitchFamily="2" charset="-122"/>
                <a:ea typeface="宋体" pitchFamily="2" charset="-122"/>
              </a:rPr>
              <a:t>紧凑且可扩展的设计</a:t>
            </a:r>
            <a:endParaRPr lang="en-US" dirty="0">
              <a:solidFill>
                <a:srgbClr val="4D5156"/>
              </a:solidFill>
              <a:latin typeface="宋体" pitchFamily="2" charset="-122"/>
              <a:ea typeface="宋体" pitchFamily="2" charset="-122"/>
            </a:endParaRPr>
          </a:p>
          <a:p>
            <a:pPr marL="285750" lvl="0" indent="-285750">
              <a:buFont typeface="Arial" panose="020B0604020202020204" pitchFamily="34" charset="0"/>
              <a:buChar char="•"/>
            </a:pPr>
            <a:r>
              <a:rPr lang="zh-CN" altLang="en-US" dirty="0">
                <a:solidFill>
                  <a:srgbClr val="4D5156"/>
                </a:solidFill>
                <a:latin typeface="宋体" pitchFamily="2" charset="-122"/>
                <a:ea typeface="宋体" pitchFamily="2" charset="-122"/>
              </a:rPr>
              <a:t>高效</a:t>
            </a:r>
            <a:endParaRPr lang="sl-SI" dirty="0">
              <a:solidFill>
                <a:srgbClr val="4D5156"/>
              </a:solidFill>
              <a:latin typeface="宋体" pitchFamily="2" charset="-122"/>
              <a:ea typeface="宋体" pitchFamily="2" charset="-122"/>
            </a:endParaRPr>
          </a:p>
          <a:p>
            <a:pPr marL="285750" indent="-285750">
              <a:buFont typeface="Arial" panose="020B0604020202020204" pitchFamily="34" charset="0"/>
              <a:buChar char="•"/>
            </a:pPr>
            <a:r>
              <a:rPr lang="zh-CN" altLang="en-US" dirty="0">
                <a:solidFill>
                  <a:srgbClr val="4D5156"/>
                </a:solidFill>
                <a:latin typeface="宋体" pitchFamily="2" charset="-122"/>
                <a:ea typeface="宋体" pitchFamily="2" charset="-122"/>
              </a:rPr>
              <a:t>高功率密度 </a:t>
            </a:r>
            <a:endParaRPr lang="en-US" dirty="0">
              <a:solidFill>
                <a:srgbClr val="4D5156"/>
              </a:solidFill>
              <a:latin typeface="宋体" pitchFamily="2" charset="-122"/>
              <a:ea typeface="宋体" pitchFamily="2" charset="-122"/>
            </a:endParaRPr>
          </a:p>
          <a:p>
            <a:pPr marL="285750" indent="-285750">
              <a:buFont typeface="Arial" panose="020B0604020202020204" pitchFamily="34" charset="0"/>
              <a:buChar char="•"/>
            </a:pPr>
            <a:r>
              <a:rPr lang="en-US" dirty="0">
                <a:solidFill>
                  <a:srgbClr val="4D5156"/>
                </a:solidFill>
                <a:latin typeface="宋体" pitchFamily="2" charset="-122"/>
                <a:ea typeface="宋体" pitchFamily="2" charset="-122"/>
              </a:rPr>
              <a:t>NVH</a:t>
            </a:r>
            <a:r>
              <a:rPr lang="zh-CN" altLang="en-US" dirty="0">
                <a:solidFill>
                  <a:srgbClr val="4D5156"/>
                </a:solidFill>
                <a:latin typeface="宋体" pitchFamily="2" charset="-122"/>
                <a:ea typeface="宋体" pitchFamily="2" charset="-122"/>
              </a:rPr>
              <a:t>优化</a:t>
            </a:r>
            <a:endParaRPr lang="en-US" dirty="0">
              <a:solidFill>
                <a:srgbClr val="4D5156"/>
              </a:solidFill>
              <a:latin typeface="宋体" pitchFamily="2" charset="-122"/>
              <a:ea typeface="宋体" pitchFamily="2" charset="-122"/>
            </a:endParaRPr>
          </a:p>
          <a:p>
            <a:pPr marL="285750" indent="-285750">
              <a:buFont typeface="Arial" panose="020B0604020202020204" pitchFamily="34" charset="0"/>
              <a:buChar char="•"/>
            </a:pPr>
            <a:r>
              <a:rPr lang="zh-CN" altLang="en-US" dirty="0">
                <a:solidFill>
                  <a:srgbClr val="4D5156"/>
                </a:solidFill>
                <a:latin typeface="宋体" pitchFamily="2" charset="-122"/>
                <a:ea typeface="宋体" pitchFamily="2" charset="-122"/>
              </a:rPr>
              <a:t>与其他传统泵相比，磁铁体积减少了</a:t>
            </a:r>
            <a:r>
              <a:rPr lang="en-US" altLang="zh-CN" dirty="0">
                <a:solidFill>
                  <a:srgbClr val="4D5156"/>
                </a:solidFill>
                <a:latin typeface="宋体" pitchFamily="2" charset="-122"/>
                <a:ea typeface="宋体" pitchFamily="2" charset="-122"/>
              </a:rPr>
              <a:t>40%</a:t>
            </a:r>
          </a:p>
          <a:p>
            <a:pPr marL="285750" indent="-285750">
              <a:buFont typeface="Arial" panose="020B0604020202020204" pitchFamily="34" charset="0"/>
              <a:buChar char="•"/>
            </a:pPr>
            <a:endParaRPr lang="en-US" dirty="0">
              <a:solidFill>
                <a:srgbClr val="4D5156"/>
              </a:solidFill>
              <a:latin typeface="宋体" pitchFamily="2" charset="-122"/>
              <a:ea typeface="宋体" pitchFamily="2" charset="-122"/>
            </a:endParaRPr>
          </a:p>
          <a:p>
            <a:endParaRPr lang="en-GB" dirty="0">
              <a:latin typeface="宋体" pitchFamily="2" charset="-122"/>
              <a:ea typeface="宋体" pitchFamily="2" charset="-122"/>
            </a:endParaRPr>
          </a:p>
        </p:txBody>
      </p:sp>
      <p:pic>
        <p:nvPicPr>
          <p:cNvPr id="6" name="Slika 5">
            <a:extLst>
              <a:ext uri="{FF2B5EF4-FFF2-40B4-BE49-F238E27FC236}">
                <a16:creationId xmlns:a16="http://schemas.microsoft.com/office/drawing/2014/main" id="{2CFB7400-E112-40B3-A218-015B344BAAED}"/>
              </a:ext>
            </a:extLst>
          </p:cNvPr>
          <p:cNvPicPr>
            <a:picLocks noChangeAspect="1"/>
          </p:cNvPicPr>
          <p:nvPr/>
        </p:nvPicPr>
        <p:blipFill>
          <a:blip r:embed="rId3" cstate="print"/>
          <a:stretch>
            <a:fillRect/>
          </a:stretch>
        </p:blipFill>
        <p:spPr>
          <a:xfrm>
            <a:off x="3237893" y="5168217"/>
            <a:ext cx="1638274" cy="1679146"/>
          </a:xfrm>
          <a:prstGeom prst="rect">
            <a:avLst/>
          </a:prstGeom>
        </p:spPr>
      </p:pic>
      <p:sp>
        <p:nvSpPr>
          <p:cNvPr id="7" name="PoljeZBesedilom 6">
            <a:extLst>
              <a:ext uri="{FF2B5EF4-FFF2-40B4-BE49-F238E27FC236}">
                <a16:creationId xmlns:a16="http://schemas.microsoft.com/office/drawing/2014/main" id="{65766640-9562-4990-B55A-B19AEADB42FE}"/>
              </a:ext>
            </a:extLst>
          </p:cNvPr>
          <p:cNvSpPr txBox="1"/>
          <p:nvPr/>
        </p:nvSpPr>
        <p:spPr>
          <a:xfrm>
            <a:off x="129987" y="1070477"/>
            <a:ext cx="4858422" cy="646331"/>
          </a:xfrm>
          <a:prstGeom prst="rect">
            <a:avLst/>
          </a:prstGeom>
          <a:noFill/>
        </p:spPr>
        <p:txBody>
          <a:bodyPr wrap="square" rtlCol="0">
            <a:spAutoFit/>
          </a:bodyPr>
          <a:lstStyle/>
          <a:p>
            <a:r>
              <a:rPr lang="zh-CN" altLang="en-US" b="1" dirty="0">
                <a:solidFill>
                  <a:srgbClr val="4D5156"/>
                </a:solidFill>
                <a:latin typeface="宋体" pitchFamily="2" charset="-122"/>
                <a:ea typeface="宋体" pitchFamily="2" charset="-122"/>
              </a:rPr>
              <a:t>电动水泵</a:t>
            </a:r>
            <a:r>
              <a:rPr lang="zh-CN" altLang="en-US" dirty="0">
                <a:solidFill>
                  <a:srgbClr val="4D5156"/>
                </a:solidFill>
                <a:latin typeface="宋体" pitchFamily="2" charset="-122"/>
                <a:ea typeface="宋体" pitchFamily="2" charset="-122"/>
              </a:rPr>
              <a:t>适用于在冷却介质中运行</a:t>
            </a:r>
          </a:p>
          <a:p>
            <a:endParaRPr lang="en-GB" dirty="0">
              <a:latin typeface="宋体" pitchFamily="2" charset="-122"/>
              <a:ea typeface="宋体" pitchFamily="2" charset="-122"/>
            </a:endParaRPr>
          </a:p>
        </p:txBody>
      </p:sp>
      <p:sp>
        <p:nvSpPr>
          <p:cNvPr id="8" name="PoljeZBesedilom 7">
            <a:extLst>
              <a:ext uri="{FF2B5EF4-FFF2-40B4-BE49-F238E27FC236}">
                <a16:creationId xmlns:a16="http://schemas.microsoft.com/office/drawing/2014/main" id="{639B0152-682E-4448-821B-3A60774A5933}"/>
              </a:ext>
            </a:extLst>
          </p:cNvPr>
          <p:cNvSpPr txBox="1"/>
          <p:nvPr/>
        </p:nvSpPr>
        <p:spPr>
          <a:xfrm>
            <a:off x="129987" y="1679423"/>
            <a:ext cx="6096000" cy="646331"/>
          </a:xfrm>
          <a:prstGeom prst="rect">
            <a:avLst/>
          </a:prstGeom>
          <a:noFill/>
        </p:spPr>
        <p:txBody>
          <a:bodyPr wrap="square">
            <a:spAutoFit/>
          </a:bodyPr>
          <a:lstStyle/>
          <a:p>
            <a:r>
              <a:rPr lang="zh-CN" altLang="en-US" dirty="0">
                <a:solidFill>
                  <a:srgbClr val="4D5156"/>
                </a:solidFill>
                <a:latin typeface="宋体" pitchFamily="2" charset="-122"/>
                <a:ea typeface="宋体" pitchFamily="2" charset="-122"/>
              </a:rPr>
              <a:t>定子：封装，防止介质进入</a:t>
            </a:r>
          </a:p>
          <a:p>
            <a:r>
              <a:rPr lang="sl-SI" dirty="0">
                <a:solidFill>
                  <a:srgbClr val="4D5156"/>
                </a:solidFill>
                <a:latin typeface="宋体" pitchFamily="2" charset="-122"/>
                <a:ea typeface="宋体" pitchFamily="2" charset="-122"/>
              </a:rPr>
              <a:t> </a:t>
            </a:r>
            <a:endParaRPr lang="en-GB" dirty="0">
              <a:latin typeface="宋体" pitchFamily="2" charset="-122"/>
              <a:ea typeface="宋体" pitchFamily="2" charset="-122"/>
            </a:endParaRPr>
          </a:p>
        </p:txBody>
      </p:sp>
      <p:sp>
        <p:nvSpPr>
          <p:cNvPr id="12" name="PoljeZBesedilom 11">
            <a:extLst>
              <a:ext uri="{FF2B5EF4-FFF2-40B4-BE49-F238E27FC236}">
                <a16:creationId xmlns:a16="http://schemas.microsoft.com/office/drawing/2014/main" id="{471B179B-B19F-4FDD-B3F5-23C96B04C4D4}"/>
              </a:ext>
            </a:extLst>
          </p:cNvPr>
          <p:cNvSpPr txBox="1"/>
          <p:nvPr/>
        </p:nvSpPr>
        <p:spPr>
          <a:xfrm>
            <a:off x="3056150" y="4315287"/>
            <a:ext cx="2626627" cy="923330"/>
          </a:xfrm>
          <a:prstGeom prst="rect">
            <a:avLst/>
          </a:prstGeom>
          <a:noFill/>
        </p:spPr>
        <p:txBody>
          <a:bodyPr wrap="square">
            <a:spAutoFit/>
          </a:bodyPr>
          <a:lstStyle/>
          <a:p>
            <a:r>
              <a:rPr lang="zh-CN" altLang="en-US" dirty="0">
                <a:solidFill>
                  <a:srgbClr val="4D5156"/>
                </a:solidFill>
                <a:latin typeface="宋体" pitchFamily="2" charset="-122"/>
                <a:ea typeface="宋体" pitchFamily="2" charset="-122"/>
              </a:rPr>
              <a:t>转子：封装，防止介质进入</a:t>
            </a:r>
          </a:p>
          <a:p>
            <a:endParaRPr lang="en-US" dirty="0">
              <a:solidFill>
                <a:srgbClr val="4D5156"/>
              </a:solidFill>
              <a:latin typeface="宋体" pitchFamily="2" charset="-122"/>
              <a:ea typeface="宋体" pitchFamily="2" charset="-122"/>
            </a:endParaRPr>
          </a:p>
        </p:txBody>
      </p:sp>
      <p:pic>
        <p:nvPicPr>
          <p:cNvPr id="23" name="Slika 22">
            <a:extLst>
              <a:ext uri="{FF2B5EF4-FFF2-40B4-BE49-F238E27FC236}">
                <a16:creationId xmlns:a16="http://schemas.microsoft.com/office/drawing/2014/main" id="{BB1E441D-91AE-49E3-AD0B-532A6A73EEDF}"/>
              </a:ext>
            </a:extLst>
          </p:cNvPr>
          <p:cNvPicPr>
            <a:picLocks noChangeAspect="1"/>
          </p:cNvPicPr>
          <p:nvPr/>
        </p:nvPicPr>
        <p:blipFill>
          <a:blip r:embed="rId4" cstate="print"/>
          <a:stretch>
            <a:fillRect/>
          </a:stretch>
        </p:blipFill>
        <p:spPr>
          <a:xfrm>
            <a:off x="5574716" y="1070477"/>
            <a:ext cx="6617284" cy="3578998"/>
          </a:xfrm>
          <a:prstGeom prst="rect">
            <a:avLst/>
          </a:prstGeom>
        </p:spPr>
      </p:pic>
      <p:cxnSp>
        <p:nvCxnSpPr>
          <p:cNvPr id="25" name="Raven puščični povezovalnik 24">
            <a:extLst>
              <a:ext uri="{FF2B5EF4-FFF2-40B4-BE49-F238E27FC236}">
                <a16:creationId xmlns:a16="http://schemas.microsoft.com/office/drawing/2014/main" id="{FCE2040F-7B1A-4C96-97A4-C4C18E17A33C}"/>
              </a:ext>
            </a:extLst>
          </p:cNvPr>
          <p:cNvCxnSpPr>
            <a:cxnSpLocks/>
            <a:stCxn id="28" idx="2"/>
          </p:cNvCxnSpPr>
          <p:nvPr/>
        </p:nvCxnSpPr>
        <p:spPr>
          <a:xfrm>
            <a:off x="4474678" y="3155075"/>
            <a:ext cx="5267715" cy="30087"/>
          </a:xfrm>
          <a:prstGeom prst="straightConnector1">
            <a:avLst/>
          </a:prstGeom>
          <a:ln w="19050">
            <a:solidFill>
              <a:srgbClr val="FF1515"/>
            </a:solidFill>
            <a:tailEnd type="triangle"/>
          </a:ln>
        </p:spPr>
        <p:style>
          <a:lnRef idx="1">
            <a:schemeClr val="accent1"/>
          </a:lnRef>
          <a:fillRef idx="0">
            <a:schemeClr val="accent1"/>
          </a:fillRef>
          <a:effectRef idx="0">
            <a:schemeClr val="accent1"/>
          </a:effectRef>
          <a:fontRef idx="minor">
            <a:schemeClr val="tx1"/>
          </a:fontRef>
        </p:style>
      </p:cxnSp>
      <p:sp>
        <p:nvSpPr>
          <p:cNvPr id="28" name="PoljeZBesedilom 27">
            <a:extLst>
              <a:ext uri="{FF2B5EF4-FFF2-40B4-BE49-F238E27FC236}">
                <a16:creationId xmlns:a16="http://schemas.microsoft.com/office/drawing/2014/main" id="{E5925243-A323-4896-9AA0-C8098D8A6EB7}"/>
              </a:ext>
            </a:extLst>
          </p:cNvPr>
          <p:cNvSpPr txBox="1"/>
          <p:nvPr/>
        </p:nvSpPr>
        <p:spPr>
          <a:xfrm>
            <a:off x="3237893" y="2416411"/>
            <a:ext cx="2473570" cy="738664"/>
          </a:xfrm>
          <a:prstGeom prst="rect">
            <a:avLst/>
          </a:prstGeom>
          <a:noFill/>
        </p:spPr>
        <p:txBody>
          <a:bodyPr wrap="square">
            <a:spAutoFit/>
          </a:bodyPr>
          <a:lstStyle/>
          <a:p>
            <a:r>
              <a:rPr lang="zh-CN" altLang="en-US" sz="1400" dirty="0">
                <a:solidFill>
                  <a:schemeClr val="bg2">
                    <a:lumMod val="50000"/>
                  </a:schemeClr>
                </a:solidFill>
                <a:latin typeface="宋体" pitchFamily="2" charset="-122"/>
                <a:ea typeface="宋体" pitchFamily="2" charset="-122"/>
                <a:cs typeface="Arial" panose="020B0604020202020204" pitchFamily="34" charset="0"/>
              </a:rPr>
              <a:t>通过使用优化算法在主</a:t>
            </a:r>
            <a:r>
              <a:rPr lang="en-US" altLang="zh-CN" sz="1400" dirty="0">
                <a:solidFill>
                  <a:schemeClr val="bg2">
                    <a:lumMod val="50000"/>
                  </a:schemeClr>
                </a:solidFill>
                <a:latin typeface="宋体" pitchFamily="2" charset="-122"/>
                <a:ea typeface="宋体" pitchFamily="2" charset="-122"/>
                <a:cs typeface="Arial" panose="020B0604020202020204" pitchFamily="34" charset="0"/>
              </a:rPr>
              <a:t>WP</a:t>
            </a:r>
            <a:r>
              <a:rPr lang="zh-CN" altLang="en-US" sz="1400" dirty="0">
                <a:solidFill>
                  <a:schemeClr val="bg2">
                    <a:lumMod val="50000"/>
                  </a:schemeClr>
                </a:solidFill>
                <a:latin typeface="宋体" pitchFamily="2" charset="-122"/>
                <a:ea typeface="宋体" pitchFamily="2" charset="-122"/>
                <a:cs typeface="Arial" panose="020B0604020202020204" pitchFamily="34" charset="0"/>
              </a:rPr>
              <a:t>进行优化</a:t>
            </a:r>
          </a:p>
          <a:p>
            <a:endParaRPr lang="sl-SI" sz="1400" dirty="0">
              <a:solidFill>
                <a:schemeClr val="bg2">
                  <a:lumMod val="50000"/>
                </a:schemeClr>
              </a:solidFill>
              <a:latin typeface="宋体" pitchFamily="2" charset="-122"/>
              <a:ea typeface="宋体" pitchFamily="2" charset="-122"/>
              <a:cs typeface="Arial" panose="020B0604020202020204" pitchFamily="34" charset="0"/>
            </a:endParaRPr>
          </a:p>
        </p:txBody>
      </p:sp>
      <p:sp>
        <p:nvSpPr>
          <p:cNvPr id="29" name="PoljeZBesedilom 28">
            <a:extLst>
              <a:ext uri="{FF2B5EF4-FFF2-40B4-BE49-F238E27FC236}">
                <a16:creationId xmlns:a16="http://schemas.microsoft.com/office/drawing/2014/main" id="{33C9131E-FD0D-4911-B3EF-9F9C2D335C1D}"/>
              </a:ext>
            </a:extLst>
          </p:cNvPr>
          <p:cNvSpPr txBox="1"/>
          <p:nvPr/>
        </p:nvSpPr>
        <p:spPr>
          <a:xfrm>
            <a:off x="187789" y="4993780"/>
            <a:ext cx="3050104" cy="1200329"/>
          </a:xfrm>
          <a:prstGeom prst="rect">
            <a:avLst/>
          </a:prstGeom>
          <a:noFill/>
        </p:spPr>
        <p:txBody>
          <a:bodyPr wrap="square" rtlCol="0">
            <a:spAutoFit/>
          </a:bodyPr>
          <a:lstStyle/>
          <a:p>
            <a:r>
              <a:rPr lang="zh-CN" altLang="en-US" dirty="0">
                <a:solidFill>
                  <a:srgbClr val="4D5156"/>
                </a:solidFill>
                <a:latin typeface="宋体" pitchFamily="2" charset="-122"/>
                <a:ea typeface="宋体" pitchFamily="2" charset="-122"/>
              </a:rPr>
              <a:t>具有高达</a:t>
            </a:r>
            <a:r>
              <a:rPr lang="en-US" altLang="zh-CN" dirty="0">
                <a:solidFill>
                  <a:srgbClr val="4D5156"/>
                </a:solidFill>
                <a:latin typeface="宋体" pitchFamily="2" charset="-122"/>
                <a:ea typeface="宋体" pitchFamily="2" charset="-122"/>
              </a:rPr>
              <a:t>600W</a:t>
            </a:r>
            <a:r>
              <a:rPr lang="zh-CN" altLang="en-US" dirty="0">
                <a:solidFill>
                  <a:srgbClr val="4D5156"/>
                </a:solidFill>
                <a:latin typeface="宋体" pitchFamily="2" charset="-122"/>
                <a:ea typeface="宋体" pitchFamily="2" charset="-122"/>
              </a:rPr>
              <a:t>的可扩展解决方案的全集成电动水泵</a:t>
            </a:r>
          </a:p>
          <a:p>
            <a:endParaRPr lang="en-US" dirty="0">
              <a:solidFill>
                <a:srgbClr val="4D5156"/>
              </a:solidFill>
              <a:latin typeface="宋体" pitchFamily="2" charset="-122"/>
              <a:ea typeface="宋体" pitchFamily="2" charset="-122"/>
            </a:endParaRPr>
          </a:p>
          <a:p>
            <a:endParaRPr lang="en-GB" dirty="0">
              <a:latin typeface="宋体" pitchFamily="2" charset="-122"/>
              <a:ea typeface="宋体" pitchFamily="2" charset="-122"/>
            </a:endParaRPr>
          </a:p>
        </p:txBody>
      </p:sp>
    </p:spTree>
    <p:extLst>
      <p:ext uri="{BB962C8B-B14F-4D97-AF65-F5344CB8AC3E}">
        <p14:creationId xmlns:p14="http://schemas.microsoft.com/office/powerpoint/2010/main" val="617158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ravokotnik 24">
            <a:extLst>
              <a:ext uri="{FF2B5EF4-FFF2-40B4-BE49-F238E27FC236}">
                <a16:creationId xmlns:a16="http://schemas.microsoft.com/office/drawing/2014/main" id="{A02B93DC-6503-4FEA-8901-4E22710BFE61}"/>
              </a:ext>
            </a:extLst>
          </p:cNvPr>
          <p:cNvSpPr/>
          <p:nvPr/>
        </p:nvSpPr>
        <p:spPr>
          <a:xfrm>
            <a:off x="947482" y="6012924"/>
            <a:ext cx="1261885" cy="461665"/>
          </a:xfrm>
          <a:prstGeom prst="rect">
            <a:avLst/>
          </a:prstGeom>
        </p:spPr>
        <p:txBody>
          <a:bodyPr wrap="none">
            <a:spAutoFit/>
          </a:bodyPr>
          <a:lstStyle/>
          <a:p>
            <a:pPr algn="ctr"/>
            <a:r>
              <a:rPr lang="en-US" sz="2400" dirty="0">
                <a:solidFill>
                  <a:schemeClr val="tx1">
                    <a:lumMod val="65000"/>
                    <a:lumOff val="35000"/>
                  </a:schemeClr>
                </a:solidFill>
                <a:latin typeface="宋体" pitchFamily="2" charset="-122"/>
                <a:ea typeface="宋体" pitchFamily="2" charset="-122"/>
                <a:cs typeface="Segoe UI Semibold" panose="020B0702040204020203" pitchFamily="34" charset="0"/>
              </a:rPr>
              <a:t>LOKACIJ</a:t>
            </a:r>
          </a:p>
        </p:txBody>
      </p:sp>
      <p:sp>
        <p:nvSpPr>
          <p:cNvPr id="32" name="Pravokotnik 31">
            <a:extLst>
              <a:ext uri="{FF2B5EF4-FFF2-40B4-BE49-F238E27FC236}">
                <a16:creationId xmlns:a16="http://schemas.microsoft.com/office/drawing/2014/main" id="{1BA67CC5-9A85-4D94-B208-F606907F30BB}"/>
              </a:ext>
            </a:extLst>
          </p:cNvPr>
          <p:cNvSpPr/>
          <p:nvPr/>
        </p:nvSpPr>
        <p:spPr>
          <a:xfrm>
            <a:off x="5237472" y="6012924"/>
            <a:ext cx="1757148" cy="461665"/>
          </a:xfrm>
          <a:prstGeom prst="rect">
            <a:avLst/>
          </a:prstGeom>
        </p:spPr>
        <p:txBody>
          <a:bodyPr wrap="none">
            <a:spAutoFit/>
          </a:bodyPr>
          <a:lstStyle/>
          <a:p>
            <a:pPr algn="ctr"/>
            <a:r>
              <a:rPr lang="sl-SI" sz="2400" dirty="0">
                <a:solidFill>
                  <a:schemeClr val="tx1">
                    <a:lumMod val="65000"/>
                    <a:lumOff val="35000"/>
                  </a:schemeClr>
                </a:solidFill>
                <a:latin typeface="宋体" pitchFamily="2" charset="-122"/>
                <a:ea typeface="宋体" pitchFamily="2" charset="-122"/>
                <a:cs typeface="Segoe UI Semibold" panose="020B0702040204020203" pitchFamily="34" charset="0"/>
              </a:rPr>
              <a:t>ZAPOSLENIH</a:t>
            </a:r>
            <a:endParaRPr lang="en-US" sz="2400" dirty="0">
              <a:solidFill>
                <a:schemeClr val="tx1">
                  <a:lumMod val="65000"/>
                  <a:lumOff val="35000"/>
                </a:schemeClr>
              </a:solidFill>
              <a:latin typeface="宋体" pitchFamily="2" charset="-122"/>
              <a:ea typeface="宋体" pitchFamily="2" charset="-122"/>
              <a:cs typeface="Segoe UI Semibold" panose="020B0702040204020203" pitchFamily="34" charset="0"/>
            </a:endParaRPr>
          </a:p>
        </p:txBody>
      </p:sp>
      <p:sp>
        <p:nvSpPr>
          <p:cNvPr id="37" name="Pravokotnik 36">
            <a:extLst>
              <a:ext uri="{FF2B5EF4-FFF2-40B4-BE49-F238E27FC236}">
                <a16:creationId xmlns:a16="http://schemas.microsoft.com/office/drawing/2014/main" id="{1C389E19-EC16-401A-B1EC-4C84576257EB}"/>
              </a:ext>
            </a:extLst>
          </p:cNvPr>
          <p:cNvSpPr/>
          <p:nvPr/>
        </p:nvSpPr>
        <p:spPr>
          <a:xfrm>
            <a:off x="9900429" y="6012924"/>
            <a:ext cx="1311578" cy="461665"/>
          </a:xfrm>
          <a:prstGeom prst="rect">
            <a:avLst/>
          </a:prstGeom>
        </p:spPr>
        <p:txBody>
          <a:bodyPr wrap="none">
            <a:spAutoFit/>
          </a:bodyPr>
          <a:lstStyle/>
          <a:p>
            <a:pPr algn="ctr"/>
            <a:r>
              <a:rPr lang="sl-SI" sz="2400" dirty="0">
                <a:solidFill>
                  <a:schemeClr val="tx1">
                    <a:lumMod val="65000"/>
                    <a:lumOff val="35000"/>
                  </a:schemeClr>
                </a:solidFill>
                <a:latin typeface="宋体" pitchFamily="2" charset="-122"/>
                <a:ea typeface="宋体" pitchFamily="2" charset="-122"/>
                <a:cs typeface="Segoe UI Semibold" panose="020B0702040204020203" pitchFamily="34" charset="0"/>
              </a:rPr>
              <a:t>MIO EUR</a:t>
            </a:r>
            <a:endParaRPr lang="en-US" sz="2400" dirty="0">
              <a:solidFill>
                <a:schemeClr val="tx1">
                  <a:lumMod val="65000"/>
                  <a:lumOff val="35000"/>
                </a:schemeClr>
              </a:solidFill>
              <a:latin typeface="宋体" pitchFamily="2" charset="-122"/>
              <a:ea typeface="宋体" pitchFamily="2" charset="-122"/>
              <a:cs typeface="Segoe UI Semibold" panose="020B0702040204020203" pitchFamily="34" charset="0"/>
            </a:endParaRPr>
          </a:p>
        </p:txBody>
      </p:sp>
      <p:grpSp>
        <p:nvGrpSpPr>
          <p:cNvPr id="3" name="Skupina 2">
            <a:extLst>
              <a:ext uri="{FF2B5EF4-FFF2-40B4-BE49-F238E27FC236}">
                <a16:creationId xmlns:a16="http://schemas.microsoft.com/office/drawing/2014/main" id="{F6FDCE03-8DB3-45F0-8F97-829D7B365DB8}"/>
              </a:ext>
            </a:extLst>
          </p:cNvPr>
          <p:cNvGrpSpPr/>
          <p:nvPr/>
        </p:nvGrpSpPr>
        <p:grpSpPr>
          <a:xfrm>
            <a:off x="735053" y="1363792"/>
            <a:ext cx="1847995" cy="1593098"/>
            <a:chOff x="668378" y="1439196"/>
            <a:chExt cx="2027197" cy="1747583"/>
          </a:xfrm>
        </p:grpSpPr>
        <p:sp>
          <p:nvSpPr>
            <p:cNvPr id="2" name="Šestkotnik 1">
              <a:extLst>
                <a:ext uri="{FF2B5EF4-FFF2-40B4-BE49-F238E27FC236}">
                  <a16:creationId xmlns:a16="http://schemas.microsoft.com/office/drawing/2014/main" id="{0B85F358-5B89-4453-A725-D33600EB8B83}"/>
                </a:ext>
              </a:extLst>
            </p:cNvPr>
            <p:cNvSpPr/>
            <p:nvPr/>
          </p:nvSpPr>
          <p:spPr>
            <a:xfrm>
              <a:off x="668378" y="1439196"/>
              <a:ext cx="2027197" cy="1747583"/>
            </a:xfrm>
            <a:prstGeom prst="hexagon">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n>
                  <a:solidFill>
                    <a:schemeClr val="bg1"/>
                  </a:solidFill>
                </a:ln>
                <a:solidFill>
                  <a:schemeClr val="bg1"/>
                </a:solidFill>
                <a:latin typeface="宋体" pitchFamily="2" charset="-122"/>
                <a:ea typeface="宋体" pitchFamily="2" charset="-122"/>
              </a:endParaRPr>
            </a:p>
          </p:txBody>
        </p:sp>
        <p:sp>
          <p:nvSpPr>
            <p:cNvPr id="38" name="Pravokotnik 37">
              <a:extLst>
                <a:ext uri="{FF2B5EF4-FFF2-40B4-BE49-F238E27FC236}">
                  <a16:creationId xmlns:a16="http://schemas.microsoft.com/office/drawing/2014/main" id="{B93F93D6-DDC0-4F97-9DA0-5FBA2F17C5F2}"/>
                </a:ext>
              </a:extLst>
            </p:cNvPr>
            <p:cNvSpPr/>
            <p:nvPr/>
          </p:nvSpPr>
          <p:spPr>
            <a:xfrm>
              <a:off x="1439197" y="1885797"/>
              <a:ext cx="543713" cy="911580"/>
            </a:xfrm>
            <a:prstGeom prst="rect">
              <a:avLst/>
            </a:prstGeom>
          </p:spPr>
          <p:txBody>
            <a:bodyPr wrap="none">
              <a:spAutoFit/>
            </a:bodyPr>
            <a:lstStyle/>
            <a:p>
              <a:r>
                <a:rPr lang="sl-SI" sz="4800" b="1" dirty="0">
                  <a:solidFill>
                    <a:schemeClr val="tx1">
                      <a:lumMod val="75000"/>
                      <a:lumOff val="25000"/>
                    </a:schemeClr>
                  </a:solidFill>
                  <a:latin typeface="宋体" pitchFamily="2" charset="-122"/>
                  <a:ea typeface="宋体" pitchFamily="2" charset="-122"/>
                  <a:cs typeface="Segoe UI Semibold" panose="020B0702040204020203" pitchFamily="34" charset="0"/>
                </a:rPr>
                <a:t>6</a:t>
              </a:r>
              <a:endParaRPr lang="sl-SI" sz="4800" dirty="0">
                <a:solidFill>
                  <a:schemeClr val="tx1">
                    <a:lumMod val="75000"/>
                    <a:lumOff val="25000"/>
                  </a:schemeClr>
                </a:solidFill>
                <a:latin typeface="宋体" pitchFamily="2" charset="-122"/>
                <a:ea typeface="宋体" pitchFamily="2" charset="-122"/>
              </a:endParaRPr>
            </a:p>
          </p:txBody>
        </p:sp>
      </p:grpSp>
      <p:grpSp>
        <p:nvGrpSpPr>
          <p:cNvPr id="4" name="Skupina 3">
            <a:extLst>
              <a:ext uri="{FF2B5EF4-FFF2-40B4-BE49-F238E27FC236}">
                <a16:creationId xmlns:a16="http://schemas.microsoft.com/office/drawing/2014/main" id="{6DD5C376-4F9F-48C5-8EA2-FF46F3042CBC}"/>
              </a:ext>
            </a:extLst>
          </p:cNvPr>
          <p:cNvGrpSpPr/>
          <p:nvPr/>
        </p:nvGrpSpPr>
        <p:grpSpPr>
          <a:xfrm>
            <a:off x="5146625" y="1363792"/>
            <a:ext cx="1847995" cy="1593098"/>
            <a:chOff x="5102448" y="1439196"/>
            <a:chExt cx="2027197" cy="1747583"/>
          </a:xfrm>
        </p:grpSpPr>
        <p:sp>
          <p:nvSpPr>
            <p:cNvPr id="46" name="Šestkotnik 45">
              <a:extLst>
                <a:ext uri="{FF2B5EF4-FFF2-40B4-BE49-F238E27FC236}">
                  <a16:creationId xmlns:a16="http://schemas.microsoft.com/office/drawing/2014/main" id="{1C5CCDE8-FAF4-4D72-9C0B-F0BFD3E8DB5A}"/>
                </a:ext>
              </a:extLst>
            </p:cNvPr>
            <p:cNvSpPr/>
            <p:nvPr/>
          </p:nvSpPr>
          <p:spPr>
            <a:xfrm>
              <a:off x="5102448" y="1439196"/>
              <a:ext cx="2027197" cy="1747583"/>
            </a:xfrm>
            <a:prstGeom prst="hexagon">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n>
                  <a:solidFill>
                    <a:schemeClr val="bg1"/>
                  </a:solidFill>
                </a:ln>
                <a:solidFill>
                  <a:schemeClr val="bg1"/>
                </a:solidFill>
                <a:latin typeface="宋体" pitchFamily="2" charset="-122"/>
                <a:ea typeface="宋体" pitchFamily="2" charset="-122"/>
              </a:endParaRPr>
            </a:p>
          </p:txBody>
        </p:sp>
        <p:sp>
          <p:nvSpPr>
            <p:cNvPr id="39" name="Pravokotnik 38">
              <a:extLst>
                <a:ext uri="{FF2B5EF4-FFF2-40B4-BE49-F238E27FC236}">
                  <a16:creationId xmlns:a16="http://schemas.microsoft.com/office/drawing/2014/main" id="{C0FBDED2-C5DC-4DFF-8C57-DBFBA9845931}"/>
                </a:ext>
              </a:extLst>
            </p:cNvPr>
            <p:cNvSpPr/>
            <p:nvPr/>
          </p:nvSpPr>
          <p:spPr>
            <a:xfrm>
              <a:off x="5398540" y="1885797"/>
              <a:ext cx="1574162" cy="911580"/>
            </a:xfrm>
            <a:prstGeom prst="rect">
              <a:avLst/>
            </a:prstGeom>
          </p:spPr>
          <p:txBody>
            <a:bodyPr wrap="none">
              <a:spAutoFit/>
            </a:bodyPr>
            <a:lstStyle/>
            <a:p>
              <a:r>
                <a:rPr lang="sl-SI" sz="4800" b="1" dirty="0">
                  <a:solidFill>
                    <a:schemeClr val="tx1">
                      <a:lumMod val="75000"/>
                      <a:lumOff val="25000"/>
                    </a:schemeClr>
                  </a:solidFill>
                  <a:latin typeface="宋体" pitchFamily="2" charset="-122"/>
                  <a:ea typeface="宋体" pitchFamily="2" charset="-122"/>
                  <a:cs typeface="Segoe UI Semibold" panose="020B0702040204020203" pitchFamily="34" charset="0"/>
                </a:rPr>
                <a:t>1451</a:t>
              </a:r>
              <a:endParaRPr lang="sl-SI" sz="4800" dirty="0">
                <a:solidFill>
                  <a:schemeClr val="tx1">
                    <a:lumMod val="75000"/>
                    <a:lumOff val="25000"/>
                  </a:schemeClr>
                </a:solidFill>
                <a:latin typeface="宋体" pitchFamily="2" charset="-122"/>
                <a:ea typeface="宋体" pitchFamily="2" charset="-122"/>
              </a:endParaRPr>
            </a:p>
          </p:txBody>
        </p:sp>
      </p:grpSp>
      <p:grpSp>
        <p:nvGrpSpPr>
          <p:cNvPr id="5" name="Skupina 4">
            <a:extLst>
              <a:ext uri="{FF2B5EF4-FFF2-40B4-BE49-F238E27FC236}">
                <a16:creationId xmlns:a16="http://schemas.microsoft.com/office/drawing/2014/main" id="{79BE4C64-A2BE-4007-8927-11A20BCEADBB}"/>
              </a:ext>
            </a:extLst>
          </p:cNvPr>
          <p:cNvGrpSpPr/>
          <p:nvPr/>
        </p:nvGrpSpPr>
        <p:grpSpPr>
          <a:xfrm>
            <a:off x="9679499" y="1363792"/>
            <a:ext cx="1847995" cy="1593098"/>
            <a:chOff x="9505991" y="1439196"/>
            <a:chExt cx="2027197" cy="1747583"/>
          </a:xfrm>
        </p:grpSpPr>
        <p:sp>
          <p:nvSpPr>
            <p:cNvPr id="50" name="Šestkotnik 49">
              <a:extLst>
                <a:ext uri="{FF2B5EF4-FFF2-40B4-BE49-F238E27FC236}">
                  <a16:creationId xmlns:a16="http://schemas.microsoft.com/office/drawing/2014/main" id="{CCC9CD26-CB86-4CE4-B7D3-398236BF49C6}"/>
                </a:ext>
              </a:extLst>
            </p:cNvPr>
            <p:cNvSpPr/>
            <p:nvPr/>
          </p:nvSpPr>
          <p:spPr>
            <a:xfrm>
              <a:off x="9505991" y="1439196"/>
              <a:ext cx="2027197" cy="1747583"/>
            </a:xfrm>
            <a:prstGeom prst="hexagon">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n>
                  <a:solidFill>
                    <a:schemeClr val="bg1"/>
                  </a:solidFill>
                </a:ln>
                <a:solidFill>
                  <a:schemeClr val="bg1"/>
                </a:solidFill>
                <a:latin typeface="宋体" pitchFamily="2" charset="-122"/>
                <a:ea typeface="宋体" pitchFamily="2" charset="-122"/>
              </a:endParaRPr>
            </a:p>
          </p:txBody>
        </p:sp>
        <p:sp>
          <p:nvSpPr>
            <p:cNvPr id="40" name="Pravokotnik 39">
              <a:extLst>
                <a:ext uri="{FF2B5EF4-FFF2-40B4-BE49-F238E27FC236}">
                  <a16:creationId xmlns:a16="http://schemas.microsoft.com/office/drawing/2014/main" id="{FE0172E8-E342-4504-9F5F-E432115B762F}"/>
                </a:ext>
              </a:extLst>
            </p:cNvPr>
            <p:cNvSpPr/>
            <p:nvPr/>
          </p:nvSpPr>
          <p:spPr>
            <a:xfrm>
              <a:off x="9736024" y="1898566"/>
              <a:ext cx="1567128" cy="911580"/>
            </a:xfrm>
            <a:prstGeom prst="rect">
              <a:avLst/>
            </a:prstGeom>
          </p:spPr>
          <p:txBody>
            <a:bodyPr wrap="none">
              <a:spAutoFit/>
            </a:bodyPr>
            <a:lstStyle/>
            <a:p>
              <a:r>
                <a:rPr lang="sl-SI" sz="4800" b="1" dirty="0">
                  <a:solidFill>
                    <a:schemeClr val="tx1">
                      <a:lumMod val="75000"/>
                      <a:lumOff val="25000"/>
                    </a:schemeClr>
                  </a:solidFill>
                  <a:latin typeface="宋体" pitchFamily="2" charset="-122"/>
                  <a:ea typeface="宋体" pitchFamily="2" charset="-122"/>
                  <a:cs typeface="Segoe UI Semibold" panose="020B0702040204020203" pitchFamily="34" charset="0"/>
                </a:rPr>
                <a:t>&gt;200</a:t>
              </a:r>
              <a:endParaRPr lang="sl-SI" sz="4800" dirty="0">
                <a:solidFill>
                  <a:schemeClr val="tx1">
                    <a:lumMod val="75000"/>
                    <a:lumOff val="25000"/>
                  </a:schemeClr>
                </a:solidFill>
                <a:latin typeface="宋体" pitchFamily="2" charset="-122"/>
                <a:ea typeface="宋体" pitchFamily="2" charset="-122"/>
              </a:endParaRPr>
            </a:p>
          </p:txBody>
        </p:sp>
      </p:grpSp>
      <p:pic>
        <p:nvPicPr>
          <p:cNvPr id="8" name="Slika 7" descr="Slika, ki vsebuje besede vlak, zunanje, stavba, stadion&#10;&#10;Opis je samodejno ustvarjen">
            <a:extLst>
              <a:ext uri="{FF2B5EF4-FFF2-40B4-BE49-F238E27FC236}">
                <a16:creationId xmlns:a16="http://schemas.microsoft.com/office/drawing/2014/main" id="{5309BB00-A26C-4024-AECC-897653813EC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 y="3444535"/>
            <a:ext cx="12192000" cy="3429000"/>
          </a:xfrm>
          <a:prstGeom prst="rect">
            <a:avLst/>
          </a:prstGeom>
        </p:spPr>
      </p:pic>
      <p:sp>
        <p:nvSpPr>
          <p:cNvPr id="13" name="TextBox 15">
            <a:extLst>
              <a:ext uri="{FF2B5EF4-FFF2-40B4-BE49-F238E27FC236}">
                <a16:creationId xmlns:a16="http://schemas.microsoft.com/office/drawing/2014/main" id="{8FE7A0FF-FAC5-4C33-BBF1-DC9BA76C3630}"/>
              </a:ext>
            </a:extLst>
          </p:cNvPr>
          <p:cNvSpPr txBox="1"/>
          <p:nvPr/>
        </p:nvSpPr>
        <p:spPr>
          <a:xfrm>
            <a:off x="6422163" y="427043"/>
            <a:ext cx="5221554" cy="461665"/>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cs typeface="Arial" pitchFamily="34" charset="0"/>
              </a:rPr>
              <a:t>道迈尔现状</a:t>
            </a:r>
            <a:endParaRPr lang="ko-KR" altLang="en-US" sz="2400" dirty="0">
              <a:solidFill>
                <a:schemeClr val="bg1"/>
              </a:solidFill>
              <a:latin typeface="宋体" pitchFamily="2" charset="-122"/>
              <a:cs typeface="Arial" pitchFamily="34" charset="0"/>
            </a:endParaRPr>
          </a:p>
        </p:txBody>
      </p:sp>
      <p:sp>
        <p:nvSpPr>
          <p:cNvPr id="14" name="Pravokotnik 13">
            <a:extLst>
              <a:ext uri="{FF2B5EF4-FFF2-40B4-BE49-F238E27FC236}">
                <a16:creationId xmlns:a16="http://schemas.microsoft.com/office/drawing/2014/main" id="{D3176981-6677-42F3-A2E3-0F8A65A3ACAB}"/>
              </a:ext>
            </a:extLst>
          </p:cNvPr>
          <p:cNvSpPr/>
          <p:nvPr/>
        </p:nvSpPr>
        <p:spPr>
          <a:xfrm>
            <a:off x="1310235" y="3012497"/>
            <a:ext cx="697627" cy="400110"/>
          </a:xfrm>
          <a:prstGeom prst="rect">
            <a:avLst/>
          </a:prstGeom>
        </p:spPr>
        <p:txBody>
          <a:bodyPr wrap="none">
            <a:spAutoFit/>
          </a:bodyPr>
          <a:lstStyle/>
          <a:p>
            <a:pPr algn="ctr"/>
            <a:r>
              <a:rPr lang="zh-CN" altLang="en-US" sz="2000" dirty="0">
                <a:solidFill>
                  <a:schemeClr val="tx1">
                    <a:lumMod val="65000"/>
                    <a:lumOff val="35000"/>
                  </a:schemeClr>
                </a:solidFill>
                <a:latin typeface="宋体" pitchFamily="2" charset="-122"/>
                <a:ea typeface="宋体" pitchFamily="2" charset="-122"/>
                <a:cs typeface="Segoe UI Semibold" panose="020B0702040204020203" pitchFamily="34" charset="0"/>
              </a:rPr>
              <a:t>位置</a:t>
            </a:r>
            <a:endParaRPr lang="en-US" sz="2000" dirty="0">
              <a:solidFill>
                <a:schemeClr val="tx1">
                  <a:lumMod val="65000"/>
                  <a:lumOff val="35000"/>
                </a:schemeClr>
              </a:solidFill>
              <a:latin typeface="宋体" pitchFamily="2" charset="-122"/>
              <a:ea typeface="宋体" pitchFamily="2" charset="-122"/>
              <a:cs typeface="Segoe UI Semibold" panose="020B0702040204020203" pitchFamily="34" charset="0"/>
            </a:endParaRPr>
          </a:p>
        </p:txBody>
      </p:sp>
      <p:sp>
        <p:nvSpPr>
          <p:cNvPr id="15" name="Pravokotnik 14">
            <a:extLst>
              <a:ext uri="{FF2B5EF4-FFF2-40B4-BE49-F238E27FC236}">
                <a16:creationId xmlns:a16="http://schemas.microsoft.com/office/drawing/2014/main" id="{82AEE2FF-83A1-4A25-BD20-8378646D6221}"/>
              </a:ext>
            </a:extLst>
          </p:cNvPr>
          <p:cNvSpPr/>
          <p:nvPr/>
        </p:nvSpPr>
        <p:spPr>
          <a:xfrm>
            <a:off x="5747187" y="3012497"/>
            <a:ext cx="697627" cy="400110"/>
          </a:xfrm>
          <a:prstGeom prst="rect">
            <a:avLst/>
          </a:prstGeom>
        </p:spPr>
        <p:txBody>
          <a:bodyPr wrap="none">
            <a:spAutoFit/>
          </a:bodyPr>
          <a:lstStyle/>
          <a:p>
            <a:pPr algn="ctr"/>
            <a:r>
              <a:rPr lang="zh-CN" altLang="en-US" sz="2000" dirty="0">
                <a:solidFill>
                  <a:schemeClr val="tx1">
                    <a:lumMod val="65000"/>
                    <a:lumOff val="35000"/>
                  </a:schemeClr>
                </a:solidFill>
                <a:latin typeface="宋体" pitchFamily="2" charset="-122"/>
                <a:ea typeface="宋体" pitchFamily="2" charset="-122"/>
                <a:cs typeface="Segoe UI Semibold" panose="020B0702040204020203" pitchFamily="34" charset="0"/>
              </a:rPr>
              <a:t>员工</a:t>
            </a:r>
            <a:endParaRPr lang="en-US" sz="2000" dirty="0">
              <a:solidFill>
                <a:schemeClr val="tx1">
                  <a:lumMod val="65000"/>
                  <a:lumOff val="35000"/>
                </a:schemeClr>
              </a:solidFill>
              <a:latin typeface="宋体" pitchFamily="2" charset="-122"/>
              <a:ea typeface="宋体" pitchFamily="2" charset="-122"/>
              <a:cs typeface="Segoe UI Semibold" panose="020B0702040204020203" pitchFamily="34" charset="0"/>
            </a:endParaRPr>
          </a:p>
        </p:txBody>
      </p:sp>
      <p:sp>
        <p:nvSpPr>
          <p:cNvPr id="16" name="Pravokotnik 15">
            <a:extLst>
              <a:ext uri="{FF2B5EF4-FFF2-40B4-BE49-F238E27FC236}">
                <a16:creationId xmlns:a16="http://schemas.microsoft.com/office/drawing/2014/main" id="{B6C9AA16-2A24-46C9-9E49-1CD6B4E98F14}"/>
              </a:ext>
            </a:extLst>
          </p:cNvPr>
          <p:cNvSpPr/>
          <p:nvPr/>
        </p:nvSpPr>
        <p:spPr>
          <a:xfrm>
            <a:off x="9869959" y="3012497"/>
            <a:ext cx="1467068" cy="400110"/>
          </a:xfrm>
          <a:prstGeom prst="rect">
            <a:avLst/>
          </a:prstGeom>
        </p:spPr>
        <p:txBody>
          <a:bodyPr wrap="none">
            <a:spAutoFit/>
          </a:bodyPr>
          <a:lstStyle/>
          <a:p>
            <a:pPr algn="ctr"/>
            <a:r>
              <a:rPr lang="zh-CN" altLang="en-US" sz="2000" dirty="0">
                <a:solidFill>
                  <a:schemeClr val="tx1">
                    <a:lumMod val="65000"/>
                    <a:lumOff val="35000"/>
                  </a:schemeClr>
                </a:solidFill>
                <a:latin typeface="宋体" pitchFamily="2" charset="-122"/>
                <a:ea typeface="宋体" pitchFamily="2" charset="-122"/>
                <a:cs typeface="Segoe UI Semibold" panose="020B0702040204020203" pitchFamily="34" charset="0"/>
              </a:rPr>
              <a:t>高级工程师</a:t>
            </a:r>
            <a:endParaRPr lang="en-US" sz="2000" dirty="0">
              <a:solidFill>
                <a:schemeClr val="tx1">
                  <a:lumMod val="65000"/>
                  <a:lumOff val="35000"/>
                </a:schemeClr>
              </a:solidFill>
              <a:latin typeface="宋体" pitchFamily="2" charset="-122"/>
              <a:ea typeface="宋体" pitchFamily="2" charset="-122"/>
              <a:cs typeface="Segoe UI Semibold" panose="020B0702040204020203" pitchFamily="34" charset="0"/>
            </a:endParaRPr>
          </a:p>
        </p:txBody>
      </p:sp>
      <p:sp>
        <p:nvSpPr>
          <p:cNvPr id="20" name="PoljeZBesedilom 19">
            <a:extLst>
              <a:ext uri="{FF2B5EF4-FFF2-40B4-BE49-F238E27FC236}">
                <a16:creationId xmlns:a16="http://schemas.microsoft.com/office/drawing/2014/main" id="{4B9749D3-32F1-4C9B-9256-A4924EB2DAAD}"/>
              </a:ext>
            </a:extLst>
          </p:cNvPr>
          <p:cNvSpPr txBox="1"/>
          <p:nvPr/>
        </p:nvSpPr>
        <p:spPr>
          <a:xfrm>
            <a:off x="10488640" y="6464715"/>
            <a:ext cx="1757148" cy="369332"/>
          </a:xfrm>
          <a:prstGeom prst="rect">
            <a:avLst/>
          </a:prstGeom>
          <a:noFill/>
        </p:spPr>
        <p:txBody>
          <a:bodyPr wrap="square" rtlCol="0">
            <a:spAutoFit/>
          </a:bodyPr>
          <a:lstStyle/>
          <a:p>
            <a:pPr algn="ctr"/>
            <a:r>
              <a:rPr lang="zh-CN" altLang="en-US" dirty="0">
                <a:solidFill>
                  <a:schemeClr val="bg1">
                    <a:lumMod val="85000"/>
                  </a:schemeClr>
                </a:solidFill>
                <a:latin typeface="宋体" pitchFamily="2" charset="-122"/>
                <a:ea typeface="宋体" pitchFamily="2" charset="-122"/>
              </a:rPr>
              <a:t>机密</a:t>
            </a:r>
            <a:endParaRPr lang="sl-SI" dirty="0">
              <a:solidFill>
                <a:schemeClr val="bg1">
                  <a:lumMod val="85000"/>
                </a:schemeClr>
              </a:solidFill>
              <a:latin typeface="宋体" pitchFamily="2" charset="-122"/>
              <a:ea typeface="宋体" pitchFamily="2" charset="-122"/>
            </a:endParaRPr>
          </a:p>
        </p:txBody>
      </p:sp>
    </p:spTree>
    <p:extLst>
      <p:ext uri="{BB962C8B-B14F-4D97-AF65-F5344CB8AC3E}">
        <p14:creationId xmlns:p14="http://schemas.microsoft.com/office/powerpoint/2010/main" val="406481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Pravokotnik 50">
            <a:extLst>
              <a:ext uri="{FF2B5EF4-FFF2-40B4-BE49-F238E27FC236}">
                <a16:creationId xmlns:a16="http://schemas.microsoft.com/office/drawing/2014/main" id="{E1493A9A-713B-4BD1-A2FA-7B7B02C84A0C}"/>
              </a:ext>
            </a:extLst>
          </p:cNvPr>
          <p:cNvSpPr/>
          <p:nvPr/>
        </p:nvSpPr>
        <p:spPr>
          <a:xfrm>
            <a:off x="1121334" y="5878287"/>
            <a:ext cx="926857" cy="307777"/>
          </a:xfrm>
          <a:prstGeom prst="rect">
            <a:avLst/>
          </a:prstGeom>
        </p:spPr>
        <p:txBody>
          <a:bodyPr wrap="square">
            <a:spAutoFit/>
          </a:bodyPr>
          <a:lstStyle/>
          <a:p>
            <a:pPr algn="ctr"/>
            <a:r>
              <a:rPr lang="sl-SI" sz="1400" b="1" dirty="0">
                <a:solidFill>
                  <a:schemeClr val="bg2">
                    <a:lumMod val="50000"/>
                  </a:schemeClr>
                </a:solidFill>
                <a:latin typeface="宋体" pitchFamily="2" charset="-122"/>
                <a:ea typeface="宋体" pitchFamily="2" charset="-122"/>
                <a:cs typeface="Segoe UI Semibold" panose="020B0702040204020203" pitchFamily="34" charset="0"/>
              </a:rPr>
              <a:t>30.927</a:t>
            </a:r>
            <a:r>
              <a:rPr lang="en-US" altLang="zh-CN" sz="1400" b="1" dirty="0">
                <a:solidFill>
                  <a:schemeClr val="bg2">
                    <a:lumMod val="50000"/>
                  </a:schemeClr>
                </a:solidFill>
                <a:latin typeface="宋体" pitchFamily="2" charset="-122"/>
                <a:ea typeface="宋体" pitchFamily="2" charset="-122"/>
                <a:cs typeface="Segoe UI Semibold" panose="020B0702040204020203" pitchFamily="34" charset="0"/>
              </a:rPr>
              <a:t>m2</a:t>
            </a:r>
            <a:endParaRPr lang="en-US" sz="1400" b="1" dirty="0">
              <a:solidFill>
                <a:schemeClr val="bg2">
                  <a:lumMod val="50000"/>
                </a:schemeClr>
              </a:solidFill>
              <a:latin typeface="宋体" pitchFamily="2" charset="-122"/>
              <a:ea typeface="宋体" pitchFamily="2" charset="-122"/>
              <a:cs typeface="Segoe UI Semibold" panose="020B0702040204020203" pitchFamily="34" charset="0"/>
            </a:endParaRPr>
          </a:p>
        </p:txBody>
      </p:sp>
      <p:sp>
        <p:nvSpPr>
          <p:cNvPr id="57" name="Pravokotnik 56">
            <a:extLst>
              <a:ext uri="{FF2B5EF4-FFF2-40B4-BE49-F238E27FC236}">
                <a16:creationId xmlns:a16="http://schemas.microsoft.com/office/drawing/2014/main" id="{B104A4E1-B6E3-4F75-A8AC-E64E7DBB83BA}"/>
              </a:ext>
            </a:extLst>
          </p:cNvPr>
          <p:cNvSpPr/>
          <p:nvPr/>
        </p:nvSpPr>
        <p:spPr>
          <a:xfrm>
            <a:off x="319315" y="5370287"/>
            <a:ext cx="2336800" cy="584775"/>
          </a:xfrm>
          <a:prstGeom prst="rect">
            <a:avLst/>
          </a:prstGeom>
        </p:spPr>
        <p:txBody>
          <a:bodyPr wrap="square">
            <a:spAutoFit/>
          </a:bodyPr>
          <a:lstStyle/>
          <a:p>
            <a:pPr algn="ctr"/>
            <a:r>
              <a:rPr lang="zh-CN" altLang="en-US" sz="1600" b="1" dirty="0">
                <a:solidFill>
                  <a:schemeClr val="bg2">
                    <a:lumMod val="50000"/>
                  </a:schemeClr>
                </a:solidFill>
                <a:latin typeface="宋体" pitchFamily="2" charset="-122"/>
                <a:ea typeface="宋体" pitchFamily="2" charset="-122"/>
                <a:cs typeface="Segoe UI Semibold" panose="020B0702040204020203" pitchFamily="34" charset="0"/>
              </a:rPr>
              <a:t>斯洛文尼亚热莱</a:t>
            </a:r>
            <a:endParaRPr lang="en-US" altLang="zh-CN" sz="1600" b="1" dirty="0">
              <a:solidFill>
                <a:schemeClr val="bg2">
                  <a:lumMod val="50000"/>
                </a:schemeClr>
              </a:solidFill>
              <a:latin typeface="宋体" pitchFamily="2" charset="-122"/>
              <a:ea typeface="宋体" pitchFamily="2" charset="-122"/>
              <a:cs typeface="Segoe UI Semibold" panose="020B0702040204020203" pitchFamily="34" charset="0"/>
            </a:endParaRPr>
          </a:p>
          <a:p>
            <a:pPr algn="ctr"/>
            <a:r>
              <a:rPr lang="zh-CN" altLang="en-US" sz="1600" b="1" dirty="0">
                <a:solidFill>
                  <a:schemeClr val="bg2">
                    <a:lumMod val="50000"/>
                  </a:schemeClr>
                </a:solidFill>
                <a:latin typeface="宋体" pitchFamily="2" charset="-122"/>
                <a:ea typeface="宋体" pitchFamily="2" charset="-122"/>
                <a:cs typeface="Segoe UI Semibold" panose="020B0702040204020203" pitchFamily="34" charset="0"/>
              </a:rPr>
              <a:t>兹尼基</a:t>
            </a:r>
            <a:endParaRPr lang="sl-SI" sz="1600" b="1" dirty="0">
              <a:solidFill>
                <a:schemeClr val="bg2">
                  <a:lumMod val="50000"/>
                </a:schemeClr>
              </a:solidFill>
              <a:latin typeface="宋体" pitchFamily="2" charset="-122"/>
              <a:ea typeface="宋体" pitchFamily="2" charset="-122"/>
              <a:cs typeface="Segoe UI Semibold" panose="020B0702040204020203" pitchFamily="34" charset="0"/>
            </a:endParaRPr>
          </a:p>
        </p:txBody>
      </p:sp>
      <p:sp>
        <p:nvSpPr>
          <p:cNvPr id="53" name="Pravokotnik 52">
            <a:extLst>
              <a:ext uri="{FF2B5EF4-FFF2-40B4-BE49-F238E27FC236}">
                <a16:creationId xmlns:a16="http://schemas.microsoft.com/office/drawing/2014/main" id="{723DD5DB-332B-426F-90CF-500EFEBDD7A0}"/>
              </a:ext>
            </a:extLst>
          </p:cNvPr>
          <p:cNvSpPr/>
          <p:nvPr/>
        </p:nvSpPr>
        <p:spPr>
          <a:xfrm>
            <a:off x="2931240" y="5852263"/>
            <a:ext cx="902811" cy="523220"/>
          </a:xfrm>
          <a:prstGeom prst="rect">
            <a:avLst/>
          </a:prstGeom>
        </p:spPr>
        <p:txBody>
          <a:bodyPr wrap="none">
            <a:spAutoFit/>
          </a:bodyPr>
          <a:lstStyle/>
          <a:p>
            <a:pPr algn="ctr"/>
            <a:r>
              <a:rPr lang="sl-SI" sz="1400" b="1" dirty="0">
                <a:solidFill>
                  <a:schemeClr val="bg2">
                    <a:lumMod val="50000"/>
                  </a:schemeClr>
                </a:solidFill>
                <a:latin typeface="宋体" pitchFamily="2" charset="-122"/>
                <a:ea typeface="宋体" pitchFamily="2" charset="-122"/>
                <a:cs typeface="Segoe UI Semibold" panose="020B0702040204020203" pitchFamily="34" charset="0"/>
              </a:rPr>
              <a:t>4.620 </a:t>
            </a:r>
            <a:r>
              <a:rPr lang="sl-SI" sz="1400" b="1" dirty="0">
                <a:solidFill>
                  <a:schemeClr val="tx1">
                    <a:lumMod val="50000"/>
                    <a:lumOff val="50000"/>
                  </a:schemeClr>
                </a:solidFill>
                <a:latin typeface="宋体" pitchFamily="2" charset="-122"/>
                <a:ea typeface="宋体" pitchFamily="2" charset="-122"/>
                <a:cs typeface="Segoe UI Semibold" panose="020B0702040204020203" pitchFamily="34" charset="0"/>
              </a:rPr>
              <a:t>m2</a:t>
            </a:r>
            <a:endParaRPr lang="en-US" sz="1400" b="1" dirty="0">
              <a:solidFill>
                <a:schemeClr val="tx1">
                  <a:lumMod val="50000"/>
                  <a:lumOff val="50000"/>
                </a:schemeClr>
              </a:solidFill>
              <a:latin typeface="宋体" pitchFamily="2" charset="-122"/>
              <a:ea typeface="宋体" pitchFamily="2" charset="-122"/>
              <a:cs typeface="Segoe UI Semibold" panose="020B0702040204020203" pitchFamily="34" charset="0"/>
            </a:endParaRPr>
          </a:p>
          <a:p>
            <a:pPr algn="ctr"/>
            <a:endParaRPr lang="en-US" sz="1400" b="1" dirty="0">
              <a:solidFill>
                <a:schemeClr val="bg2">
                  <a:lumMod val="50000"/>
                </a:schemeClr>
              </a:solidFill>
              <a:latin typeface="宋体" pitchFamily="2" charset="-122"/>
              <a:ea typeface="宋体" pitchFamily="2" charset="-122"/>
              <a:cs typeface="Segoe UI Semibold" panose="020B0702040204020203" pitchFamily="34" charset="0"/>
            </a:endParaRPr>
          </a:p>
        </p:txBody>
      </p:sp>
      <p:sp>
        <p:nvSpPr>
          <p:cNvPr id="58" name="Pravokotnik 57">
            <a:extLst>
              <a:ext uri="{FF2B5EF4-FFF2-40B4-BE49-F238E27FC236}">
                <a16:creationId xmlns:a16="http://schemas.microsoft.com/office/drawing/2014/main" id="{CB1B7B95-BEA6-46C0-B871-D0992FEA64F0}"/>
              </a:ext>
            </a:extLst>
          </p:cNvPr>
          <p:cNvSpPr/>
          <p:nvPr/>
        </p:nvSpPr>
        <p:spPr>
          <a:xfrm>
            <a:off x="2723973" y="5326743"/>
            <a:ext cx="1488965" cy="830997"/>
          </a:xfrm>
          <a:prstGeom prst="rect">
            <a:avLst/>
          </a:prstGeom>
        </p:spPr>
        <p:txBody>
          <a:bodyPr wrap="square">
            <a:spAutoFit/>
          </a:bodyPr>
          <a:lstStyle/>
          <a:p>
            <a:pPr algn="ctr"/>
            <a:r>
              <a:rPr lang="zh-CN" altLang="en-US" sz="1600" b="1" dirty="0">
                <a:solidFill>
                  <a:schemeClr val="bg2">
                    <a:lumMod val="50000"/>
                  </a:schemeClr>
                </a:solidFill>
                <a:latin typeface="宋体" pitchFamily="2" charset="-122"/>
                <a:ea typeface="宋体" pitchFamily="2" charset="-122"/>
                <a:cs typeface="Segoe UI Semibold" panose="020B0702040204020203" pitchFamily="34" charset="0"/>
              </a:rPr>
              <a:t>斯洛文尼亚热莱兹尼基</a:t>
            </a:r>
            <a:endParaRPr lang="sl-SI" altLang="zh-CN" sz="1600" b="1" dirty="0">
              <a:solidFill>
                <a:schemeClr val="bg2">
                  <a:lumMod val="50000"/>
                </a:schemeClr>
              </a:solidFill>
              <a:latin typeface="宋体" pitchFamily="2" charset="-122"/>
              <a:ea typeface="宋体" pitchFamily="2" charset="-122"/>
              <a:cs typeface="Segoe UI Semibold" panose="020B0702040204020203" pitchFamily="34" charset="0"/>
            </a:endParaRPr>
          </a:p>
          <a:p>
            <a:pPr algn="ctr"/>
            <a:endParaRPr lang="sl-SI" sz="1600" b="1" dirty="0">
              <a:solidFill>
                <a:schemeClr val="bg2">
                  <a:lumMod val="50000"/>
                </a:schemeClr>
              </a:solidFill>
              <a:latin typeface="宋体" pitchFamily="2" charset="-122"/>
              <a:ea typeface="宋体" pitchFamily="2" charset="-122"/>
              <a:cs typeface="Segoe UI Semibold" panose="020B0702040204020203" pitchFamily="34" charset="0"/>
            </a:endParaRPr>
          </a:p>
        </p:txBody>
      </p:sp>
      <p:sp>
        <p:nvSpPr>
          <p:cNvPr id="54" name="Pravokotnik 53">
            <a:extLst>
              <a:ext uri="{FF2B5EF4-FFF2-40B4-BE49-F238E27FC236}">
                <a16:creationId xmlns:a16="http://schemas.microsoft.com/office/drawing/2014/main" id="{FD805A7B-2581-4EF7-96A4-A81C831EA3E3}"/>
              </a:ext>
            </a:extLst>
          </p:cNvPr>
          <p:cNvSpPr/>
          <p:nvPr/>
        </p:nvSpPr>
        <p:spPr>
          <a:xfrm>
            <a:off x="4673005" y="5850816"/>
            <a:ext cx="992580" cy="523220"/>
          </a:xfrm>
          <a:prstGeom prst="rect">
            <a:avLst/>
          </a:prstGeom>
        </p:spPr>
        <p:txBody>
          <a:bodyPr wrap="none">
            <a:spAutoFit/>
          </a:bodyPr>
          <a:lstStyle/>
          <a:p>
            <a:pPr algn="ctr"/>
            <a:r>
              <a:rPr lang="sl-SI" sz="1400" b="1" dirty="0">
                <a:solidFill>
                  <a:schemeClr val="bg2">
                    <a:lumMod val="50000"/>
                  </a:schemeClr>
                </a:solidFill>
                <a:latin typeface="宋体" pitchFamily="2" charset="-122"/>
                <a:ea typeface="宋体" pitchFamily="2" charset="-122"/>
                <a:cs typeface="Segoe UI Semibold" panose="020B0702040204020203" pitchFamily="34" charset="0"/>
              </a:rPr>
              <a:t>25.000 </a:t>
            </a:r>
            <a:r>
              <a:rPr lang="sl-SI" sz="1400" b="1" dirty="0">
                <a:solidFill>
                  <a:schemeClr val="tx1">
                    <a:lumMod val="50000"/>
                    <a:lumOff val="50000"/>
                  </a:schemeClr>
                </a:solidFill>
                <a:latin typeface="宋体" pitchFamily="2" charset="-122"/>
                <a:ea typeface="宋体" pitchFamily="2" charset="-122"/>
                <a:cs typeface="Segoe UI Semibold" panose="020B0702040204020203" pitchFamily="34" charset="0"/>
              </a:rPr>
              <a:t>m2</a:t>
            </a:r>
            <a:endParaRPr lang="en-US" sz="1400" b="1" dirty="0">
              <a:solidFill>
                <a:schemeClr val="tx1">
                  <a:lumMod val="50000"/>
                  <a:lumOff val="50000"/>
                </a:schemeClr>
              </a:solidFill>
              <a:latin typeface="宋体" pitchFamily="2" charset="-122"/>
              <a:ea typeface="宋体" pitchFamily="2" charset="-122"/>
              <a:cs typeface="Segoe UI Semibold" panose="020B0702040204020203" pitchFamily="34" charset="0"/>
            </a:endParaRPr>
          </a:p>
          <a:p>
            <a:pPr algn="ctr"/>
            <a:endParaRPr lang="en-US" sz="1400" b="1" dirty="0">
              <a:solidFill>
                <a:schemeClr val="bg2">
                  <a:lumMod val="50000"/>
                </a:schemeClr>
              </a:solidFill>
              <a:latin typeface="宋体" pitchFamily="2" charset="-122"/>
              <a:ea typeface="宋体" pitchFamily="2" charset="-122"/>
              <a:cs typeface="Segoe UI Semibold" panose="020B0702040204020203" pitchFamily="34" charset="0"/>
            </a:endParaRPr>
          </a:p>
        </p:txBody>
      </p:sp>
      <p:sp>
        <p:nvSpPr>
          <p:cNvPr id="59" name="Pravokotnik 58">
            <a:extLst>
              <a:ext uri="{FF2B5EF4-FFF2-40B4-BE49-F238E27FC236}">
                <a16:creationId xmlns:a16="http://schemas.microsoft.com/office/drawing/2014/main" id="{00E0E526-BE2E-464D-AD13-2D2FFF0804F9}"/>
              </a:ext>
            </a:extLst>
          </p:cNvPr>
          <p:cNvSpPr/>
          <p:nvPr/>
        </p:nvSpPr>
        <p:spPr>
          <a:xfrm>
            <a:off x="4528122" y="5341257"/>
            <a:ext cx="1582391" cy="584775"/>
          </a:xfrm>
          <a:prstGeom prst="rect">
            <a:avLst/>
          </a:prstGeom>
        </p:spPr>
        <p:txBody>
          <a:bodyPr wrap="square">
            <a:spAutoFit/>
          </a:bodyPr>
          <a:lstStyle/>
          <a:p>
            <a:pPr algn="ctr"/>
            <a:r>
              <a:rPr lang="zh-CN" altLang="en-US" sz="1600" b="1" dirty="0">
                <a:solidFill>
                  <a:schemeClr val="bg2">
                    <a:lumMod val="50000"/>
                  </a:schemeClr>
                </a:solidFill>
                <a:latin typeface="宋体" pitchFamily="2" charset="-122"/>
                <a:ea typeface="宋体" pitchFamily="2" charset="-122"/>
                <a:cs typeface="Segoe UI Semibold" panose="020B0702040204020203" pitchFamily="34" charset="0"/>
              </a:rPr>
              <a:t>斯洛文尼亚托塔（</a:t>
            </a:r>
            <a:r>
              <a:rPr lang="sl-SI" sz="1600" b="1" dirty="0">
                <a:solidFill>
                  <a:schemeClr val="bg2">
                    <a:lumMod val="50000"/>
                  </a:schemeClr>
                </a:solidFill>
                <a:latin typeface="宋体" pitchFamily="2" charset="-122"/>
                <a:ea typeface="宋体" pitchFamily="2" charset="-122"/>
                <a:cs typeface="Segoe UI Semibold" panose="020B0702040204020203" pitchFamily="34" charset="0"/>
              </a:rPr>
              <a:t>TRATA</a:t>
            </a:r>
            <a:r>
              <a:rPr lang="zh-CN" altLang="en-US" sz="1600" b="1" dirty="0">
                <a:solidFill>
                  <a:schemeClr val="bg2">
                    <a:lumMod val="50000"/>
                  </a:schemeClr>
                </a:solidFill>
                <a:latin typeface="宋体" pitchFamily="2" charset="-122"/>
                <a:ea typeface="宋体" pitchFamily="2" charset="-122"/>
                <a:cs typeface="Segoe UI Semibold" panose="020B0702040204020203" pitchFamily="34" charset="0"/>
              </a:rPr>
              <a:t>）</a:t>
            </a:r>
            <a:r>
              <a:rPr lang="sl-SI" sz="1600" b="1" dirty="0">
                <a:solidFill>
                  <a:schemeClr val="bg2">
                    <a:lumMod val="50000"/>
                  </a:schemeClr>
                </a:solidFill>
                <a:latin typeface="宋体" pitchFamily="2" charset="-122"/>
                <a:ea typeface="宋体" pitchFamily="2" charset="-122"/>
                <a:cs typeface="Segoe UI Semibold" panose="020B0702040204020203" pitchFamily="34" charset="0"/>
              </a:rPr>
              <a:t> </a:t>
            </a:r>
          </a:p>
        </p:txBody>
      </p:sp>
      <p:sp>
        <p:nvSpPr>
          <p:cNvPr id="55" name="Pravokotnik 54">
            <a:extLst>
              <a:ext uri="{FF2B5EF4-FFF2-40B4-BE49-F238E27FC236}">
                <a16:creationId xmlns:a16="http://schemas.microsoft.com/office/drawing/2014/main" id="{55EB45B4-AFC8-4F30-9C87-4BBCF8A20786}"/>
              </a:ext>
            </a:extLst>
          </p:cNvPr>
          <p:cNvSpPr/>
          <p:nvPr/>
        </p:nvSpPr>
        <p:spPr>
          <a:xfrm>
            <a:off x="6463310" y="5853671"/>
            <a:ext cx="992580" cy="523220"/>
          </a:xfrm>
          <a:prstGeom prst="rect">
            <a:avLst/>
          </a:prstGeom>
        </p:spPr>
        <p:txBody>
          <a:bodyPr wrap="none">
            <a:spAutoFit/>
          </a:bodyPr>
          <a:lstStyle/>
          <a:p>
            <a:pPr algn="ctr"/>
            <a:r>
              <a:rPr lang="sl-SI" sz="1400" b="1" dirty="0">
                <a:solidFill>
                  <a:schemeClr val="bg2">
                    <a:lumMod val="50000"/>
                  </a:schemeClr>
                </a:solidFill>
                <a:latin typeface="宋体" pitchFamily="2" charset="-122"/>
                <a:ea typeface="宋体" pitchFamily="2" charset="-122"/>
                <a:cs typeface="Segoe UI Semibold" panose="020B0702040204020203" pitchFamily="34" charset="0"/>
              </a:rPr>
              <a:t>13.725 </a:t>
            </a:r>
            <a:r>
              <a:rPr lang="sl-SI" sz="1400" b="1" dirty="0">
                <a:solidFill>
                  <a:schemeClr val="tx1">
                    <a:lumMod val="50000"/>
                    <a:lumOff val="50000"/>
                  </a:schemeClr>
                </a:solidFill>
                <a:latin typeface="宋体" pitchFamily="2" charset="-122"/>
                <a:ea typeface="宋体" pitchFamily="2" charset="-122"/>
                <a:cs typeface="Segoe UI Semibold" panose="020B0702040204020203" pitchFamily="34" charset="0"/>
              </a:rPr>
              <a:t>m2</a:t>
            </a:r>
            <a:endParaRPr lang="en-US" sz="1400" b="1" dirty="0">
              <a:solidFill>
                <a:schemeClr val="tx1">
                  <a:lumMod val="50000"/>
                  <a:lumOff val="50000"/>
                </a:schemeClr>
              </a:solidFill>
              <a:latin typeface="宋体" pitchFamily="2" charset="-122"/>
              <a:ea typeface="宋体" pitchFamily="2" charset="-122"/>
              <a:cs typeface="Segoe UI Semibold" panose="020B0702040204020203" pitchFamily="34" charset="0"/>
            </a:endParaRPr>
          </a:p>
          <a:p>
            <a:pPr algn="ctr"/>
            <a:endParaRPr lang="en-US" sz="1400" b="1" dirty="0">
              <a:solidFill>
                <a:schemeClr val="bg2">
                  <a:lumMod val="50000"/>
                </a:schemeClr>
              </a:solidFill>
              <a:latin typeface="宋体" pitchFamily="2" charset="-122"/>
              <a:ea typeface="宋体" pitchFamily="2" charset="-122"/>
              <a:cs typeface="Segoe UI Semibold" panose="020B0702040204020203" pitchFamily="34" charset="0"/>
            </a:endParaRPr>
          </a:p>
        </p:txBody>
      </p:sp>
      <p:sp>
        <p:nvSpPr>
          <p:cNvPr id="60" name="Pravokotnik 59">
            <a:extLst>
              <a:ext uri="{FF2B5EF4-FFF2-40B4-BE49-F238E27FC236}">
                <a16:creationId xmlns:a16="http://schemas.microsoft.com/office/drawing/2014/main" id="{58B6A1BE-26FA-40C1-B3E0-1D894D52E093}"/>
              </a:ext>
            </a:extLst>
          </p:cNvPr>
          <p:cNvSpPr/>
          <p:nvPr/>
        </p:nvSpPr>
        <p:spPr>
          <a:xfrm>
            <a:off x="6110514" y="5326743"/>
            <a:ext cx="1654629" cy="584775"/>
          </a:xfrm>
          <a:prstGeom prst="rect">
            <a:avLst/>
          </a:prstGeom>
        </p:spPr>
        <p:txBody>
          <a:bodyPr wrap="square">
            <a:spAutoFit/>
          </a:bodyPr>
          <a:lstStyle/>
          <a:p>
            <a:pPr algn="ctr"/>
            <a:r>
              <a:rPr lang="zh-CN" altLang="en-US" sz="1600" b="1" dirty="0">
                <a:solidFill>
                  <a:schemeClr val="bg2">
                    <a:lumMod val="50000"/>
                  </a:schemeClr>
                </a:solidFill>
                <a:latin typeface="宋体" pitchFamily="2" charset="-122"/>
                <a:ea typeface="宋体" pitchFamily="2" charset="-122"/>
                <a:cs typeface="Segoe UI Semibold" panose="020B0702040204020203" pitchFamily="34" charset="0"/>
              </a:rPr>
              <a:t>斯洛文尼亚瑞泰泽（</a:t>
            </a:r>
            <a:r>
              <a:rPr lang="sl-SI" altLang="zh-CN" sz="1600" b="1" dirty="0">
                <a:solidFill>
                  <a:schemeClr val="bg2">
                    <a:lumMod val="50000"/>
                  </a:schemeClr>
                </a:solidFill>
                <a:latin typeface="宋体" pitchFamily="2" charset="-122"/>
                <a:ea typeface="宋体" pitchFamily="2" charset="-122"/>
                <a:cs typeface="Segoe UI Semibold" panose="020B0702040204020203" pitchFamily="34" charset="0"/>
              </a:rPr>
              <a:t> RETEČE </a:t>
            </a:r>
            <a:r>
              <a:rPr lang="zh-CN" altLang="en-US" sz="1600" b="1" dirty="0">
                <a:solidFill>
                  <a:schemeClr val="bg2">
                    <a:lumMod val="50000"/>
                  </a:schemeClr>
                </a:solidFill>
                <a:latin typeface="宋体" pitchFamily="2" charset="-122"/>
                <a:ea typeface="宋体" pitchFamily="2" charset="-122"/>
                <a:cs typeface="Segoe UI Semibold" panose="020B0702040204020203" pitchFamily="34" charset="0"/>
              </a:rPr>
              <a:t>）</a:t>
            </a:r>
            <a:endParaRPr lang="sl-SI" sz="1600" b="1" dirty="0">
              <a:solidFill>
                <a:schemeClr val="bg2">
                  <a:lumMod val="50000"/>
                </a:schemeClr>
              </a:solidFill>
              <a:latin typeface="宋体" pitchFamily="2" charset="-122"/>
              <a:ea typeface="宋体" pitchFamily="2" charset="-122"/>
              <a:cs typeface="Segoe UI Semibold" panose="020B0702040204020203" pitchFamily="34" charset="0"/>
            </a:endParaRPr>
          </a:p>
        </p:txBody>
      </p:sp>
      <p:sp>
        <p:nvSpPr>
          <p:cNvPr id="56" name="Pravokotnik 55">
            <a:extLst>
              <a:ext uri="{FF2B5EF4-FFF2-40B4-BE49-F238E27FC236}">
                <a16:creationId xmlns:a16="http://schemas.microsoft.com/office/drawing/2014/main" id="{41674570-8A50-4F03-8907-99301017C1B2}"/>
              </a:ext>
            </a:extLst>
          </p:cNvPr>
          <p:cNvSpPr/>
          <p:nvPr/>
        </p:nvSpPr>
        <p:spPr>
          <a:xfrm>
            <a:off x="10071827" y="5820229"/>
            <a:ext cx="1147716" cy="307777"/>
          </a:xfrm>
          <a:prstGeom prst="rect">
            <a:avLst/>
          </a:prstGeom>
        </p:spPr>
        <p:txBody>
          <a:bodyPr wrap="square">
            <a:spAutoFit/>
          </a:bodyPr>
          <a:lstStyle/>
          <a:p>
            <a:pPr algn="ctr"/>
            <a:r>
              <a:rPr lang="sl-SI" sz="1400" b="1" dirty="0">
                <a:solidFill>
                  <a:schemeClr val="bg2">
                    <a:lumMod val="50000"/>
                  </a:schemeClr>
                </a:solidFill>
                <a:latin typeface="宋体" pitchFamily="2" charset="-122"/>
                <a:ea typeface="宋体" pitchFamily="2" charset="-122"/>
                <a:cs typeface="Segoe UI Semibold" panose="020B0702040204020203" pitchFamily="34" charset="0"/>
              </a:rPr>
              <a:t>3.200 m2</a:t>
            </a:r>
            <a:endParaRPr lang="en-US" sz="1400" b="1" dirty="0">
              <a:solidFill>
                <a:schemeClr val="bg2">
                  <a:lumMod val="50000"/>
                </a:schemeClr>
              </a:solidFill>
              <a:latin typeface="宋体" pitchFamily="2" charset="-122"/>
              <a:ea typeface="宋体" pitchFamily="2" charset="-122"/>
              <a:cs typeface="Segoe UI Semibold" panose="020B0702040204020203" pitchFamily="34" charset="0"/>
            </a:endParaRPr>
          </a:p>
        </p:txBody>
      </p:sp>
      <p:sp>
        <p:nvSpPr>
          <p:cNvPr id="61" name="Pravokotnik 60">
            <a:extLst>
              <a:ext uri="{FF2B5EF4-FFF2-40B4-BE49-F238E27FC236}">
                <a16:creationId xmlns:a16="http://schemas.microsoft.com/office/drawing/2014/main" id="{49395B99-25DF-4A17-ABEE-9E2574555DD6}"/>
              </a:ext>
            </a:extLst>
          </p:cNvPr>
          <p:cNvSpPr/>
          <p:nvPr/>
        </p:nvSpPr>
        <p:spPr>
          <a:xfrm>
            <a:off x="9498261" y="5384800"/>
            <a:ext cx="2017919" cy="338554"/>
          </a:xfrm>
          <a:prstGeom prst="rect">
            <a:avLst/>
          </a:prstGeom>
        </p:spPr>
        <p:txBody>
          <a:bodyPr wrap="square">
            <a:spAutoFit/>
          </a:bodyPr>
          <a:lstStyle/>
          <a:p>
            <a:pPr algn="ctr"/>
            <a:r>
              <a:rPr lang="zh-CN" altLang="en-US" sz="1600" b="1" dirty="0">
                <a:solidFill>
                  <a:schemeClr val="bg2">
                    <a:lumMod val="50000"/>
                  </a:schemeClr>
                </a:solidFill>
                <a:latin typeface="宋体" pitchFamily="2" charset="-122"/>
                <a:ea typeface="宋体" pitchFamily="2" charset="-122"/>
                <a:cs typeface="Segoe UI Semibold" panose="020B0702040204020203" pitchFamily="34" charset="0"/>
              </a:rPr>
              <a:t>中国苏州</a:t>
            </a:r>
            <a:endParaRPr lang="sl-SI" sz="1600" b="1" dirty="0">
              <a:solidFill>
                <a:schemeClr val="bg2">
                  <a:lumMod val="50000"/>
                </a:schemeClr>
              </a:solidFill>
              <a:latin typeface="宋体" pitchFamily="2" charset="-122"/>
              <a:ea typeface="宋体" pitchFamily="2" charset="-122"/>
              <a:cs typeface="Segoe UI Semibold" panose="020B0702040204020203" pitchFamily="34" charset="0"/>
            </a:endParaRPr>
          </a:p>
        </p:txBody>
      </p:sp>
      <p:sp>
        <p:nvSpPr>
          <p:cNvPr id="86" name="Pravokotnik 85">
            <a:extLst>
              <a:ext uri="{FF2B5EF4-FFF2-40B4-BE49-F238E27FC236}">
                <a16:creationId xmlns:a16="http://schemas.microsoft.com/office/drawing/2014/main" id="{63A8204C-1DCF-4714-A16E-6AA3E6A71141}"/>
              </a:ext>
            </a:extLst>
          </p:cNvPr>
          <p:cNvSpPr/>
          <p:nvPr/>
        </p:nvSpPr>
        <p:spPr>
          <a:xfrm>
            <a:off x="8270341" y="5863334"/>
            <a:ext cx="902811" cy="307777"/>
          </a:xfrm>
          <a:prstGeom prst="rect">
            <a:avLst/>
          </a:prstGeom>
        </p:spPr>
        <p:txBody>
          <a:bodyPr wrap="none">
            <a:spAutoFit/>
          </a:bodyPr>
          <a:lstStyle/>
          <a:p>
            <a:pPr algn="ctr"/>
            <a:r>
              <a:rPr lang="sl-SI" sz="1400" b="1" dirty="0">
                <a:solidFill>
                  <a:schemeClr val="bg2">
                    <a:lumMod val="50000"/>
                  </a:schemeClr>
                </a:solidFill>
                <a:latin typeface="宋体" pitchFamily="2" charset="-122"/>
                <a:ea typeface="宋体" pitchFamily="2" charset="-122"/>
                <a:cs typeface="Segoe UI Semibold" panose="020B0702040204020203" pitchFamily="34" charset="0"/>
              </a:rPr>
              <a:t>1.600 m2</a:t>
            </a:r>
            <a:endParaRPr lang="en-US" sz="1400" b="1" dirty="0">
              <a:solidFill>
                <a:schemeClr val="bg2">
                  <a:lumMod val="50000"/>
                </a:schemeClr>
              </a:solidFill>
              <a:latin typeface="宋体" pitchFamily="2" charset="-122"/>
              <a:ea typeface="宋体" pitchFamily="2" charset="-122"/>
              <a:cs typeface="Segoe UI Semibold" panose="020B0702040204020203" pitchFamily="34" charset="0"/>
            </a:endParaRPr>
          </a:p>
        </p:txBody>
      </p:sp>
      <p:sp>
        <p:nvSpPr>
          <p:cNvPr id="87" name="Pravokotnik 86">
            <a:extLst>
              <a:ext uri="{FF2B5EF4-FFF2-40B4-BE49-F238E27FC236}">
                <a16:creationId xmlns:a16="http://schemas.microsoft.com/office/drawing/2014/main" id="{C18D9025-1AA7-48AB-87CF-A7CBE9719DB1}"/>
              </a:ext>
            </a:extLst>
          </p:cNvPr>
          <p:cNvSpPr/>
          <p:nvPr/>
        </p:nvSpPr>
        <p:spPr>
          <a:xfrm>
            <a:off x="8059597" y="5283200"/>
            <a:ext cx="1548860" cy="584775"/>
          </a:xfrm>
          <a:prstGeom prst="rect">
            <a:avLst/>
          </a:prstGeom>
        </p:spPr>
        <p:txBody>
          <a:bodyPr wrap="square">
            <a:spAutoFit/>
          </a:bodyPr>
          <a:lstStyle/>
          <a:p>
            <a:pPr algn="ctr"/>
            <a:r>
              <a:rPr lang="zh-CN" altLang="en-US" sz="1600" b="1" dirty="0">
                <a:solidFill>
                  <a:schemeClr val="bg2">
                    <a:lumMod val="50000"/>
                  </a:schemeClr>
                </a:solidFill>
                <a:latin typeface="宋体" pitchFamily="2" charset="-122"/>
                <a:ea typeface="宋体" pitchFamily="2" charset="-122"/>
                <a:cs typeface="Segoe UI Semibold" panose="020B0702040204020203" pitchFamily="34" charset="0"/>
              </a:rPr>
              <a:t>塞尔维亚奥扎齐</a:t>
            </a:r>
            <a:r>
              <a:rPr lang="en-US" altLang="zh-CN" sz="1600" b="1" dirty="0">
                <a:solidFill>
                  <a:schemeClr val="bg2">
                    <a:lumMod val="50000"/>
                  </a:schemeClr>
                </a:solidFill>
                <a:latin typeface="宋体" pitchFamily="2" charset="-122"/>
                <a:ea typeface="宋体" pitchFamily="2" charset="-122"/>
                <a:cs typeface="Segoe UI Semibold" panose="020B0702040204020203" pitchFamily="34" charset="0"/>
              </a:rPr>
              <a:t>(</a:t>
            </a:r>
            <a:r>
              <a:rPr lang="sl-SI" altLang="zh-CN" sz="1600" b="1" dirty="0">
                <a:solidFill>
                  <a:schemeClr val="bg2">
                    <a:lumMod val="50000"/>
                  </a:schemeClr>
                </a:solidFill>
                <a:latin typeface="宋体" pitchFamily="2" charset="-122"/>
                <a:ea typeface="宋体" pitchFamily="2" charset="-122"/>
                <a:cs typeface="Segoe UI Semibold" panose="020B0702040204020203" pitchFamily="34" charset="0"/>
              </a:rPr>
              <a:t>ODŽACI</a:t>
            </a:r>
            <a:r>
              <a:rPr lang="en-US" altLang="zh-CN" sz="1600" b="1" dirty="0">
                <a:solidFill>
                  <a:schemeClr val="bg2">
                    <a:lumMod val="50000"/>
                  </a:schemeClr>
                </a:solidFill>
                <a:latin typeface="宋体" pitchFamily="2" charset="-122"/>
                <a:ea typeface="宋体" pitchFamily="2" charset="-122"/>
                <a:cs typeface="Segoe UI Semibold" panose="020B0702040204020203" pitchFamily="34" charset="0"/>
              </a:rPr>
              <a:t>)</a:t>
            </a:r>
            <a:endParaRPr lang="sl-SI" sz="1600" b="1" dirty="0">
              <a:solidFill>
                <a:schemeClr val="bg2">
                  <a:lumMod val="50000"/>
                </a:schemeClr>
              </a:solidFill>
              <a:latin typeface="宋体" pitchFamily="2" charset="-122"/>
              <a:ea typeface="宋体" pitchFamily="2" charset="-122"/>
              <a:cs typeface="Segoe UI Semibold" panose="020B0702040204020203" pitchFamily="34" charset="0"/>
            </a:endParaRPr>
          </a:p>
        </p:txBody>
      </p:sp>
      <p:sp>
        <p:nvSpPr>
          <p:cNvPr id="36" name="TextBox 15">
            <a:extLst>
              <a:ext uri="{FF2B5EF4-FFF2-40B4-BE49-F238E27FC236}">
                <a16:creationId xmlns:a16="http://schemas.microsoft.com/office/drawing/2014/main" id="{AD0F9436-96C9-43D0-BBCF-6FADD2036D45}"/>
              </a:ext>
            </a:extLst>
          </p:cNvPr>
          <p:cNvSpPr txBox="1"/>
          <p:nvPr/>
        </p:nvSpPr>
        <p:spPr>
          <a:xfrm>
            <a:off x="6422163" y="427043"/>
            <a:ext cx="5221554" cy="461665"/>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cs typeface="Arial" pitchFamily="34" charset="0"/>
              </a:rPr>
              <a:t>位置</a:t>
            </a:r>
            <a:endParaRPr lang="ko-KR" altLang="en-US" sz="2400" dirty="0">
              <a:solidFill>
                <a:schemeClr val="bg1"/>
              </a:solidFill>
              <a:latin typeface="宋体" pitchFamily="2" charset="-122"/>
              <a:cs typeface="Arial" pitchFamily="34" charset="0"/>
            </a:endParaRPr>
          </a:p>
        </p:txBody>
      </p:sp>
      <p:sp>
        <p:nvSpPr>
          <p:cNvPr id="38" name="Šestkotnik 37">
            <a:extLst>
              <a:ext uri="{FF2B5EF4-FFF2-40B4-BE49-F238E27FC236}">
                <a16:creationId xmlns:a16="http://schemas.microsoft.com/office/drawing/2014/main" id="{A4FAB2C4-0B2A-46A1-A33C-42E534F28B99}"/>
              </a:ext>
            </a:extLst>
          </p:cNvPr>
          <p:cNvSpPr/>
          <p:nvPr/>
        </p:nvSpPr>
        <p:spPr>
          <a:xfrm>
            <a:off x="597833" y="3222935"/>
            <a:ext cx="2047161" cy="1764794"/>
          </a:xfrm>
          <a:prstGeom prst="hexagon">
            <a:avLst/>
          </a:pr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sp>
        <p:nvSpPr>
          <p:cNvPr id="39" name="Šestkotnik 38">
            <a:extLst>
              <a:ext uri="{FF2B5EF4-FFF2-40B4-BE49-F238E27FC236}">
                <a16:creationId xmlns:a16="http://schemas.microsoft.com/office/drawing/2014/main" id="{7B532AF4-3F00-4EC2-8932-B1B288A8B371}"/>
              </a:ext>
            </a:extLst>
          </p:cNvPr>
          <p:cNvSpPr/>
          <p:nvPr/>
        </p:nvSpPr>
        <p:spPr>
          <a:xfrm>
            <a:off x="2364112" y="2241550"/>
            <a:ext cx="2047162" cy="1764794"/>
          </a:xfrm>
          <a:prstGeom prst="hexagon">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40" name="Šestkotnik 39">
            <a:extLst>
              <a:ext uri="{FF2B5EF4-FFF2-40B4-BE49-F238E27FC236}">
                <a16:creationId xmlns:a16="http://schemas.microsoft.com/office/drawing/2014/main" id="{79CFB07D-292A-471D-9619-74B8BEA15A60}"/>
              </a:ext>
            </a:extLst>
          </p:cNvPr>
          <p:cNvSpPr/>
          <p:nvPr/>
        </p:nvSpPr>
        <p:spPr>
          <a:xfrm>
            <a:off x="4145713" y="3215257"/>
            <a:ext cx="2047162" cy="1764794"/>
          </a:xfrm>
          <a:prstGeom prst="hexagon">
            <a:avLst/>
          </a:prstGeom>
          <a:blipFill dpi="0" rotWithShape="1">
            <a:blip r:embed="rId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sp>
        <p:nvSpPr>
          <p:cNvPr id="41" name="Šestkotnik 40">
            <a:extLst>
              <a:ext uri="{FF2B5EF4-FFF2-40B4-BE49-F238E27FC236}">
                <a16:creationId xmlns:a16="http://schemas.microsoft.com/office/drawing/2014/main" id="{D104EDC0-CACD-47B2-9A17-DA30C862F62B}"/>
              </a:ext>
            </a:extLst>
          </p:cNvPr>
          <p:cNvSpPr/>
          <p:nvPr/>
        </p:nvSpPr>
        <p:spPr>
          <a:xfrm>
            <a:off x="5927315" y="2241548"/>
            <a:ext cx="2047163" cy="1764796"/>
          </a:xfrm>
          <a:prstGeom prst="hexagon">
            <a:avLst/>
          </a:prstGeom>
          <a:blipFill dpi="0" rotWithShape="1">
            <a:blip r:embed="rId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sp>
        <p:nvSpPr>
          <p:cNvPr id="42" name="Šestkotnik 41">
            <a:extLst>
              <a:ext uri="{FF2B5EF4-FFF2-40B4-BE49-F238E27FC236}">
                <a16:creationId xmlns:a16="http://schemas.microsoft.com/office/drawing/2014/main" id="{0A2F59CE-3A44-4D55-B81A-1823520F26DB}"/>
              </a:ext>
            </a:extLst>
          </p:cNvPr>
          <p:cNvSpPr/>
          <p:nvPr/>
        </p:nvSpPr>
        <p:spPr>
          <a:xfrm>
            <a:off x="7704423" y="3213100"/>
            <a:ext cx="2034649" cy="1754007"/>
          </a:xfrm>
          <a:prstGeom prst="hexagon">
            <a:avLst/>
          </a:prstGeom>
          <a:blipFill dpi="0" rotWithShape="1">
            <a:blip r:embed="rId6"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43" name="Šestkotnik 42">
            <a:extLst>
              <a:ext uri="{FF2B5EF4-FFF2-40B4-BE49-F238E27FC236}">
                <a16:creationId xmlns:a16="http://schemas.microsoft.com/office/drawing/2014/main" id="{46047206-35D6-42FA-AFB3-1D9F51287755}"/>
              </a:ext>
            </a:extLst>
          </p:cNvPr>
          <p:cNvSpPr/>
          <p:nvPr/>
        </p:nvSpPr>
        <p:spPr>
          <a:xfrm>
            <a:off x="9469022" y="2241550"/>
            <a:ext cx="2047162" cy="1764794"/>
          </a:xfrm>
          <a:prstGeom prst="hexagon">
            <a:avLst/>
          </a:prstGeom>
          <a:blipFill dpi="0" rotWithShape="1">
            <a:blip r:embed="rId7"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22" name="PoljeZBesedilom 21">
            <a:extLst>
              <a:ext uri="{FF2B5EF4-FFF2-40B4-BE49-F238E27FC236}">
                <a16:creationId xmlns:a16="http://schemas.microsoft.com/office/drawing/2014/main" id="{0125C6C9-EFBF-4995-8F4C-743C50AC0684}"/>
              </a:ext>
            </a:extLst>
          </p:cNvPr>
          <p:cNvSpPr txBox="1"/>
          <p:nvPr/>
        </p:nvSpPr>
        <p:spPr>
          <a:xfrm>
            <a:off x="10488640" y="6464715"/>
            <a:ext cx="1757148" cy="369332"/>
          </a:xfrm>
          <a:prstGeom prst="rect">
            <a:avLst/>
          </a:prstGeom>
          <a:noFill/>
        </p:spPr>
        <p:txBody>
          <a:bodyPr wrap="square" rtlCol="0">
            <a:spAutoFit/>
          </a:bodyPr>
          <a:lstStyle/>
          <a:p>
            <a:pPr algn="ctr"/>
            <a:r>
              <a:rPr lang="sl-SI" dirty="0">
                <a:solidFill>
                  <a:schemeClr val="bg1">
                    <a:lumMod val="85000"/>
                  </a:schemeClr>
                </a:solidFill>
                <a:latin typeface="宋体" pitchFamily="2" charset="-122"/>
                <a:ea typeface="宋体" pitchFamily="2" charset="-122"/>
              </a:rPr>
              <a:t>CONFIDENTIAL</a:t>
            </a:r>
          </a:p>
        </p:txBody>
      </p:sp>
      <p:sp>
        <p:nvSpPr>
          <p:cNvPr id="3" name="PoljeZBesedilom 2">
            <a:extLst>
              <a:ext uri="{FF2B5EF4-FFF2-40B4-BE49-F238E27FC236}">
                <a16:creationId xmlns:a16="http://schemas.microsoft.com/office/drawing/2014/main" id="{F9D6A40C-2E01-4410-8DBC-EE326BB1B87A}"/>
              </a:ext>
            </a:extLst>
          </p:cNvPr>
          <p:cNvSpPr txBox="1"/>
          <p:nvPr/>
        </p:nvSpPr>
        <p:spPr>
          <a:xfrm>
            <a:off x="916085" y="5157078"/>
            <a:ext cx="1721559" cy="615553"/>
          </a:xfrm>
          <a:prstGeom prst="rect">
            <a:avLst/>
          </a:prstGeom>
          <a:noFill/>
        </p:spPr>
        <p:txBody>
          <a:bodyPr wrap="square" rtlCol="0">
            <a:spAutoFit/>
          </a:bodyPr>
          <a:lstStyle/>
          <a:p>
            <a:r>
              <a:rPr lang="zh-CN" altLang="en-US" sz="1600" dirty="0">
                <a:solidFill>
                  <a:schemeClr val="bg2">
                    <a:lumMod val="50000"/>
                  </a:schemeClr>
                </a:solidFill>
                <a:latin typeface="宋体" pitchFamily="2" charset="-122"/>
                <a:ea typeface="宋体" pitchFamily="2" charset="-122"/>
                <a:cs typeface="Segoe UI Semibold" panose="020B0702040204020203" pitchFamily="34" charset="0"/>
              </a:rPr>
              <a:t>总部</a:t>
            </a:r>
            <a:endParaRPr lang="en-US" sz="1600" dirty="0">
              <a:solidFill>
                <a:schemeClr val="bg2">
                  <a:lumMod val="50000"/>
                </a:schemeClr>
              </a:solidFill>
              <a:latin typeface="宋体" pitchFamily="2" charset="-122"/>
              <a:ea typeface="宋体" pitchFamily="2" charset="-122"/>
              <a:cs typeface="Segoe UI Semibold" panose="020B0702040204020203" pitchFamily="34" charset="0"/>
            </a:endParaRPr>
          </a:p>
          <a:p>
            <a:endParaRPr lang="sl-SI" dirty="0">
              <a:latin typeface="宋体" pitchFamily="2" charset="-122"/>
              <a:ea typeface="宋体" pitchFamily="2" charset="-122"/>
            </a:endParaRPr>
          </a:p>
        </p:txBody>
      </p:sp>
    </p:spTree>
    <p:extLst>
      <p:ext uri="{BB962C8B-B14F-4D97-AF65-F5344CB8AC3E}">
        <p14:creationId xmlns:p14="http://schemas.microsoft.com/office/powerpoint/2010/main" val="405823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jeZBesedilom 9">
            <a:extLst>
              <a:ext uri="{FF2B5EF4-FFF2-40B4-BE49-F238E27FC236}">
                <a16:creationId xmlns:a16="http://schemas.microsoft.com/office/drawing/2014/main" id="{865D519E-C9C5-42AB-B29D-EA8F5F02F007}"/>
              </a:ext>
            </a:extLst>
          </p:cNvPr>
          <p:cNvSpPr txBox="1"/>
          <p:nvPr/>
        </p:nvSpPr>
        <p:spPr>
          <a:xfrm>
            <a:off x="548283" y="2427739"/>
            <a:ext cx="4815172" cy="3691267"/>
          </a:xfrm>
          <a:prstGeom prst="rect">
            <a:avLst/>
          </a:prstGeom>
          <a:noFill/>
        </p:spPr>
        <p:txBody>
          <a:bodyPr wrap="square">
            <a:spAutoFit/>
          </a:bodyPr>
          <a:lstStyle/>
          <a:p>
            <a:pPr marL="318770" algn="just">
              <a:lnSpc>
                <a:spcPct val="90000"/>
              </a:lnSpc>
              <a:spcAft>
                <a:spcPts val="800"/>
              </a:spcAft>
            </a:pPr>
            <a:r>
              <a:rPr lang="zh-CN" altLang="en-US" sz="1600" b="1" dirty="0">
                <a:solidFill>
                  <a:schemeClr val="bg2">
                    <a:lumMod val="50000"/>
                  </a:schemeClr>
                </a:solidFill>
                <a:latin typeface="宋体" pitchFamily="2" charset="-122"/>
                <a:ea typeface="宋体" pitchFamily="2" charset="-122"/>
              </a:rPr>
              <a:t>传统和忠诚的员工</a:t>
            </a:r>
            <a:r>
              <a:rPr lang="zh-CN" altLang="en-US" sz="1600" dirty="0">
                <a:solidFill>
                  <a:schemeClr val="bg2">
                    <a:lumMod val="50000"/>
                  </a:schemeClr>
                </a:solidFill>
                <a:latin typeface="宋体" pitchFamily="2" charset="-122"/>
                <a:ea typeface="宋体" pitchFamily="2" charset="-122"/>
              </a:rPr>
              <a:t>是</a:t>
            </a:r>
            <a:r>
              <a:rPr lang="en-US" altLang="zh-CN" sz="1600" dirty="0">
                <a:solidFill>
                  <a:schemeClr val="bg2">
                    <a:lumMod val="50000"/>
                  </a:schemeClr>
                </a:solidFill>
                <a:latin typeface="宋体" pitchFamily="2" charset="-122"/>
                <a:ea typeface="宋体" pitchFamily="2" charset="-122"/>
              </a:rPr>
              <a:t>1946</a:t>
            </a:r>
            <a:r>
              <a:rPr lang="zh-CN" altLang="en-US" sz="1600" dirty="0">
                <a:solidFill>
                  <a:schemeClr val="bg2">
                    <a:lumMod val="50000"/>
                  </a:schemeClr>
                </a:solidFill>
                <a:latin typeface="宋体" pitchFamily="2" charset="-122"/>
                <a:ea typeface="宋体" pitchFamily="2" charset="-122"/>
              </a:rPr>
              <a:t>年以来多梅尔取得合作伙伴信赖的基础。</a:t>
            </a:r>
            <a:endParaRPr lang="sl-SI" sz="1600" b="0" i="0" dirty="0">
              <a:solidFill>
                <a:schemeClr val="bg2">
                  <a:lumMod val="50000"/>
                </a:schemeClr>
              </a:solidFill>
              <a:effectLst/>
              <a:latin typeface="宋体" pitchFamily="2" charset="-122"/>
              <a:ea typeface="宋体" pitchFamily="2" charset="-122"/>
            </a:endParaRPr>
          </a:p>
          <a:p>
            <a:pPr marL="318770" algn="just">
              <a:lnSpc>
                <a:spcPct val="90000"/>
              </a:lnSpc>
              <a:spcAft>
                <a:spcPts val="800"/>
              </a:spcAft>
            </a:pPr>
            <a:endParaRPr lang="sl-SI" sz="1600" dirty="0">
              <a:solidFill>
                <a:schemeClr val="bg2">
                  <a:lumMod val="50000"/>
                </a:schemeClr>
              </a:solidFill>
              <a:effectLst/>
              <a:latin typeface="宋体" pitchFamily="2" charset="-122"/>
              <a:ea typeface="宋体" pitchFamily="2" charset="-122"/>
              <a:cs typeface="Times New Roman" panose="02020603050405020304" pitchFamily="18" charset="0"/>
            </a:endParaRPr>
          </a:p>
          <a:p>
            <a:pPr marL="318770" algn="just">
              <a:lnSpc>
                <a:spcPct val="90000"/>
              </a:lnSpc>
              <a:spcAft>
                <a:spcPts val="800"/>
              </a:spcAft>
            </a:pPr>
            <a:endParaRPr lang="en-US" altLang="zh-CN" sz="1600" b="1" dirty="0">
              <a:solidFill>
                <a:schemeClr val="bg2">
                  <a:lumMod val="50000"/>
                </a:schemeClr>
              </a:solidFill>
              <a:latin typeface="宋体" pitchFamily="2" charset="-122"/>
              <a:ea typeface="宋体" pitchFamily="2" charset="-122"/>
            </a:endParaRPr>
          </a:p>
          <a:p>
            <a:pPr marL="318770" algn="just">
              <a:lnSpc>
                <a:spcPct val="90000"/>
              </a:lnSpc>
              <a:spcAft>
                <a:spcPts val="800"/>
              </a:spcAft>
            </a:pPr>
            <a:r>
              <a:rPr lang="zh-CN" altLang="en-US" sz="1600" b="1" dirty="0">
                <a:solidFill>
                  <a:schemeClr val="bg2">
                    <a:lumMod val="50000"/>
                  </a:schemeClr>
                </a:solidFill>
                <a:latin typeface="宋体" pitchFamily="2" charset="-122"/>
                <a:ea typeface="宋体" pitchFamily="2" charset="-122"/>
              </a:rPr>
              <a:t>垂直整合和广泛的技术知识</a:t>
            </a:r>
            <a:r>
              <a:rPr lang="zh-CN" altLang="en-US" sz="1600" dirty="0">
                <a:solidFill>
                  <a:schemeClr val="bg2">
                    <a:lumMod val="50000"/>
                  </a:schemeClr>
                </a:solidFill>
                <a:latin typeface="宋体" pitchFamily="2" charset="-122"/>
                <a:ea typeface="宋体" pitchFamily="2" charset="-122"/>
              </a:rPr>
              <a:t>是我们的竞争优势。我们的操作程序以高科技设备、自动化和机器人化为特色，这是建立竞争力和追求卓越的基础。</a:t>
            </a:r>
          </a:p>
          <a:p>
            <a:pPr marL="318770" algn="just">
              <a:lnSpc>
                <a:spcPct val="90000"/>
              </a:lnSpc>
              <a:spcAft>
                <a:spcPts val="800"/>
              </a:spcAft>
            </a:pPr>
            <a:endParaRPr lang="en-US" altLang="zh-CN" sz="1600" dirty="0">
              <a:solidFill>
                <a:schemeClr val="bg2">
                  <a:lumMod val="50000"/>
                </a:schemeClr>
              </a:solidFill>
              <a:latin typeface="宋体" pitchFamily="2" charset="-122"/>
              <a:ea typeface="宋体" pitchFamily="2" charset="-122"/>
            </a:endParaRPr>
          </a:p>
          <a:p>
            <a:pPr marL="318770" algn="just">
              <a:lnSpc>
                <a:spcPct val="90000"/>
              </a:lnSpc>
              <a:spcAft>
                <a:spcPts val="800"/>
              </a:spcAft>
            </a:pPr>
            <a:endParaRPr lang="en-US" altLang="zh-CN" sz="1600" dirty="0">
              <a:solidFill>
                <a:schemeClr val="bg2">
                  <a:lumMod val="50000"/>
                </a:schemeClr>
              </a:solidFill>
              <a:latin typeface="宋体" pitchFamily="2" charset="-122"/>
              <a:ea typeface="宋体" pitchFamily="2" charset="-122"/>
            </a:endParaRPr>
          </a:p>
          <a:p>
            <a:pPr marL="318770" algn="just">
              <a:lnSpc>
                <a:spcPct val="90000"/>
              </a:lnSpc>
              <a:spcAft>
                <a:spcPts val="800"/>
              </a:spcAft>
            </a:pPr>
            <a:r>
              <a:rPr lang="zh-CN" altLang="en-US" sz="1600" dirty="0">
                <a:solidFill>
                  <a:schemeClr val="bg2">
                    <a:lumMod val="50000"/>
                  </a:schemeClr>
                </a:solidFill>
                <a:latin typeface="宋体" pitchFamily="2" charset="-122"/>
                <a:ea typeface="宋体" pitchFamily="2" charset="-122"/>
              </a:rPr>
              <a:t>我们的</a:t>
            </a:r>
            <a:r>
              <a:rPr lang="zh-CN" altLang="en-US" sz="1600" b="1" dirty="0">
                <a:solidFill>
                  <a:schemeClr val="bg2">
                    <a:lumMod val="50000"/>
                  </a:schemeClr>
                </a:solidFill>
                <a:latin typeface="宋体" pitchFamily="2" charset="-122"/>
                <a:ea typeface="宋体" pitchFamily="2" charset="-122"/>
              </a:rPr>
              <a:t>可持续和创新产品</a:t>
            </a:r>
            <a:r>
              <a:rPr lang="zh-CN" altLang="en-US" sz="1600" dirty="0">
                <a:solidFill>
                  <a:schemeClr val="bg2">
                    <a:lumMod val="50000"/>
                  </a:schemeClr>
                </a:solidFill>
                <a:latin typeface="宋体" pitchFamily="2" charset="-122"/>
                <a:ea typeface="宋体" pitchFamily="2" charset="-122"/>
              </a:rPr>
              <a:t>是内部开发和技术的结果。我们通过成为世界顶级品牌的发展供应商来证明这一点。</a:t>
            </a:r>
          </a:p>
          <a:p>
            <a:pPr marL="318770" algn="just">
              <a:lnSpc>
                <a:spcPct val="90000"/>
              </a:lnSpc>
              <a:spcAft>
                <a:spcPts val="800"/>
              </a:spcAft>
            </a:pPr>
            <a:endParaRPr lang="sl-SI" sz="1600" dirty="0">
              <a:solidFill>
                <a:schemeClr val="bg2">
                  <a:lumMod val="50000"/>
                </a:schemeClr>
              </a:solidFill>
              <a:effectLst/>
              <a:latin typeface="宋体" pitchFamily="2" charset="-122"/>
              <a:ea typeface="宋体" pitchFamily="2" charset="-122"/>
              <a:cs typeface="Times New Roman" panose="02020603050405020304" pitchFamily="18" charset="0"/>
            </a:endParaRPr>
          </a:p>
        </p:txBody>
      </p:sp>
      <p:sp>
        <p:nvSpPr>
          <p:cNvPr id="24" name="Elipsa 23">
            <a:extLst>
              <a:ext uri="{FF2B5EF4-FFF2-40B4-BE49-F238E27FC236}">
                <a16:creationId xmlns:a16="http://schemas.microsoft.com/office/drawing/2014/main" id="{2E670743-8892-4CF5-9B5C-39223406B11B}"/>
              </a:ext>
            </a:extLst>
          </p:cNvPr>
          <p:cNvSpPr/>
          <p:nvPr/>
        </p:nvSpPr>
        <p:spPr>
          <a:xfrm>
            <a:off x="803275" y="2523531"/>
            <a:ext cx="112396" cy="112396"/>
          </a:xfrm>
          <a:prstGeom prst="ellipse">
            <a:avLst/>
          </a:prstGeom>
          <a:solidFill>
            <a:srgbClr val="FF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7" name="Elipsa 26">
            <a:extLst>
              <a:ext uri="{FF2B5EF4-FFF2-40B4-BE49-F238E27FC236}">
                <a16:creationId xmlns:a16="http://schemas.microsoft.com/office/drawing/2014/main" id="{BAB09FD7-647A-40E5-B7EA-44B4C8AAC7F9}"/>
              </a:ext>
            </a:extLst>
          </p:cNvPr>
          <p:cNvSpPr/>
          <p:nvPr/>
        </p:nvSpPr>
        <p:spPr>
          <a:xfrm>
            <a:off x="861331" y="4935407"/>
            <a:ext cx="112396" cy="112396"/>
          </a:xfrm>
          <a:prstGeom prst="ellipse">
            <a:avLst/>
          </a:prstGeom>
          <a:solidFill>
            <a:srgbClr val="FF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Elipsa 10">
            <a:extLst>
              <a:ext uri="{FF2B5EF4-FFF2-40B4-BE49-F238E27FC236}">
                <a16:creationId xmlns:a16="http://schemas.microsoft.com/office/drawing/2014/main" id="{4F56B2CC-33AC-462D-A74E-02104B2D1167}"/>
              </a:ext>
            </a:extLst>
          </p:cNvPr>
          <p:cNvSpPr/>
          <p:nvPr/>
        </p:nvSpPr>
        <p:spPr>
          <a:xfrm>
            <a:off x="803275" y="3613618"/>
            <a:ext cx="112396" cy="112396"/>
          </a:xfrm>
          <a:prstGeom prst="ellipse">
            <a:avLst/>
          </a:prstGeom>
          <a:solidFill>
            <a:srgbClr val="FF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Šestkotnik 15">
            <a:extLst>
              <a:ext uri="{FF2B5EF4-FFF2-40B4-BE49-F238E27FC236}">
                <a16:creationId xmlns:a16="http://schemas.microsoft.com/office/drawing/2014/main" id="{52DFF269-420A-4E7B-AA63-32B666BC0947}"/>
              </a:ext>
            </a:extLst>
          </p:cNvPr>
          <p:cNvSpPr/>
          <p:nvPr/>
        </p:nvSpPr>
        <p:spPr>
          <a:xfrm>
            <a:off x="5891556" y="4089309"/>
            <a:ext cx="2139463" cy="1844365"/>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23" name="Šestkotnik 22">
            <a:extLst>
              <a:ext uri="{FF2B5EF4-FFF2-40B4-BE49-F238E27FC236}">
                <a16:creationId xmlns:a16="http://schemas.microsoft.com/office/drawing/2014/main" id="{DEC961B5-3C0D-43F9-B602-A3B899F519ED}"/>
              </a:ext>
            </a:extLst>
          </p:cNvPr>
          <p:cNvSpPr/>
          <p:nvPr/>
        </p:nvSpPr>
        <p:spPr>
          <a:xfrm>
            <a:off x="7716955" y="3070863"/>
            <a:ext cx="2139463" cy="1844365"/>
          </a:xfrm>
          <a:prstGeom prst="hexagon">
            <a:avLst/>
          </a:prstGeom>
          <a:blipFill dpi="0" rotWithShape="1">
            <a:blip r:embed="rId2" cstate="print">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28" name="Šestkotnik 27">
            <a:extLst>
              <a:ext uri="{FF2B5EF4-FFF2-40B4-BE49-F238E27FC236}">
                <a16:creationId xmlns:a16="http://schemas.microsoft.com/office/drawing/2014/main" id="{68E941E1-40E8-4661-862A-4725681561BB}"/>
              </a:ext>
            </a:extLst>
          </p:cNvPr>
          <p:cNvSpPr/>
          <p:nvPr/>
        </p:nvSpPr>
        <p:spPr>
          <a:xfrm>
            <a:off x="9542354" y="2035109"/>
            <a:ext cx="2139463" cy="1844365"/>
          </a:xfrm>
          <a:prstGeom prst="hexagon">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pic>
        <p:nvPicPr>
          <p:cNvPr id="5" name="Slika 4" descr="Slika, ki vsebuje besede drevo, zunanje, staro, bela&#10;&#10;Opis je samodejno ustvarjen">
            <a:extLst>
              <a:ext uri="{FF2B5EF4-FFF2-40B4-BE49-F238E27FC236}">
                <a16:creationId xmlns:a16="http://schemas.microsoft.com/office/drawing/2014/main" id="{053E60C1-55E3-4A07-84A6-1C740754D32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91556" y="4088667"/>
            <a:ext cx="2139463" cy="1844365"/>
          </a:xfrm>
          <a:prstGeom prst="hexagon">
            <a:avLst/>
          </a:prstGeom>
        </p:spPr>
      </p:pic>
      <p:sp>
        <p:nvSpPr>
          <p:cNvPr id="13" name="TextBox 15">
            <a:extLst>
              <a:ext uri="{FF2B5EF4-FFF2-40B4-BE49-F238E27FC236}">
                <a16:creationId xmlns:a16="http://schemas.microsoft.com/office/drawing/2014/main" id="{B177D1A5-5F47-4C98-B0EF-834D50EE6FA0}"/>
              </a:ext>
            </a:extLst>
          </p:cNvPr>
          <p:cNvSpPr txBox="1"/>
          <p:nvPr/>
        </p:nvSpPr>
        <p:spPr>
          <a:xfrm>
            <a:off x="6422163" y="427043"/>
            <a:ext cx="5221554" cy="461665"/>
          </a:xfrm>
          <a:prstGeom prst="rect">
            <a:avLst/>
          </a:prstGeom>
          <a:noFill/>
        </p:spPr>
        <p:txBody>
          <a:bodyPr wrap="square" rtlCol="0" anchor="ctr">
            <a:spAutoFit/>
          </a:bodyPr>
          <a:lstStyle/>
          <a:p>
            <a:pPr algn="r"/>
            <a:r>
              <a:rPr lang="zh-CN" altLang="en-US" sz="2400" dirty="0">
                <a:solidFill>
                  <a:schemeClr val="bg1"/>
                </a:solidFill>
                <a:ea typeface="Segoe UI Emoji" panose="020B0502040204020203" pitchFamily="34" charset="0"/>
                <a:cs typeface="Arial" pitchFamily="34" charset="0"/>
              </a:rPr>
              <a:t>道迈尔集团主要优势</a:t>
            </a:r>
            <a:endParaRPr lang="ko-KR" altLang="en-US" sz="2400" dirty="0">
              <a:solidFill>
                <a:schemeClr val="bg1"/>
              </a:solidFill>
              <a:cs typeface="Arial" pitchFamily="34" charset="0"/>
            </a:endParaRPr>
          </a:p>
        </p:txBody>
      </p:sp>
      <p:sp>
        <p:nvSpPr>
          <p:cNvPr id="14" name="PoljeZBesedilom 13">
            <a:extLst>
              <a:ext uri="{FF2B5EF4-FFF2-40B4-BE49-F238E27FC236}">
                <a16:creationId xmlns:a16="http://schemas.microsoft.com/office/drawing/2014/main" id="{7E6B4A77-CBCC-4B01-8214-D01A5ADB9797}"/>
              </a:ext>
            </a:extLst>
          </p:cNvPr>
          <p:cNvSpPr txBox="1"/>
          <p:nvPr/>
        </p:nvSpPr>
        <p:spPr>
          <a:xfrm>
            <a:off x="10488640" y="6464715"/>
            <a:ext cx="1757148" cy="369332"/>
          </a:xfrm>
          <a:prstGeom prst="rect">
            <a:avLst/>
          </a:prstGeom>
          <a:noFill/>
        </p:spPr>
        <p:txBody>
          <a:bodyPr wrap="square" rtlCol="0">
            <a:spAutoFit/>
          </a:bodyPr>
          <a:lstStyle/>
          <a:p>
            <a:pPr algn="ctr"/>
            <a:r>
              <a:rPr lang="sl-SI" dirty="0">
                <a:solidFill>
                  <a:schemeClr val="bg1">
                    <a:lumMod val="85000"/>
                  </a:schemeClr>
                </a:solidFill>
              </a:rPr>
              <a:t>CONFIDENTIAL</a:t>
            </a:r>
          </a:p>
        </p:txBody>
      </p:sp>
    </p:spTree>
    <p:extLst>
      <p:ext uri="{BB962C8B-B14F-4D97-AF65-F5344CB8AC3E}">
        <p14:creationId xmlns:p14="http://schemas.microsoft.com/office/powerpoint/2010/main" val="12720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jeZBesedilom 9">
            <a:extLst>
              <a:ext uri="{FF2B5EF4-FFF2-40B4-BE49-F238E27FC236}">
                <a16:creationId xmlns:a16="http://schemas.microsoft.com/office/drawing/2014/main" id="{865D519E-C9C5-42AB-B29D-EA8F5F02F007}"/>
              </a:ext>
            </a:extLst>
          </p:cNvPr>
          <p:cNvSpPr txBox="1"/>
          <p:nvPr/>
        </p:nvSpPr>
        <p:spPr>
          <a:xfrm>
            <a:off x="548284" y="2395371"/>
            <a:ext cx="4872910" cy="3445174"/>
          </a:xfrm>
          <a:prstGeom prst="rect">
            <a:avLst/>
          </a:prstGeom>
          <a:noFill/>
        </p:spPr>
        <p:txBody>
          <a:bodyPr wrap="square">
            <a:spAutoFit/>
          </a:bodyPr>
          <a:lstStyle/>
          <a:p>
            <a:pPr marL="318770" algn="just">
              <a:lnSpc>
                <a:spcPct val="107000"/>
              </a:lnSpc>
              <a:spcAft>
                <a:spcPts val="800"/>
              </a:spcAft>
            </a:pPr>
            <a:r>
              <a:rPr lang="zh-CN" altLang="en-US" sz="1600" dirty="0">
                <a:solidFill>
                  <a:schemeClr val="bg2">
                    <a:lumMod val="50000"/>
                  </a:schemeClr>
                </a:solidFill>
                <a:latin typeface="宋体" pitchFamily="2" charset="-122"/>
                <a:ea typeface="宋体" pitchFamily="2" charset="-122"/>
              </a:rPr>
              <a:t>我司在</a:t>
            </a:r>
            <a:r>
              <a:rPr lang="zh-CN" altLang="en-US" sz="1600" b="1" dirty="0">
                <a:solidFill>
                  <a:schemeClr val="bg2">
                    <a:lumMod val="50000"/>
                  </a:schemeClr>
                </a:solidFill>
                <a:latin typeface="宋体" pitchFamily="2" charset="-122"/>
                <a:ea typeface="宋体" pitchFamily="2" charset="-122"/>
              </a:rPr>
              <a:t>全球</a:t>
            </a:r>
            <a:r>
              <a:rPr lang="zh-CN" altLang="en-US" sz="1600" dirty="0">
                <a:solidFill>
                  <a:schemeClr val="bg2">
                    <a:lumMod val="50000"/>
                  </a:schemeClr>
                </a:solidFill>
                <a:latin typeface="宋体" pitchFamily="2" charset="-122"/>
                <a:ea typeface="宋体" pitchFamily="2" charset="-122"/>
              </a:rPr>
              <a:t>开展业务。我司总部位于斯洛文尼亚，在斯洛文尼亚、塞尔维亚和中国均设有制造工厂。</a:t>
            </a:r>
          </a:p>
          <a:p>
            <a:pPr marL="318770" algn="just">
              <a:lnSpc>
                <a:spcPct val="107000"/>
              </a:lnSpc>
              <a:spcAft>
                <a:spcPts val="800"/>
              </a:spcAft>
            </a:pPr>
            <a:endParaRPr lang="sl-SI" sz="1600" dirty="0">
              <a:solidFill>
                <a:schemeClr val="bg2">
                  <a:lumMod val="50000"/>
                </a:schemeClr>
              </a:solidFill>
              <a:effectLst/>
              <a:latin typeface="宋体" pitchFamily="2" charset="-122"/>
              <a:ea typeface="宋体" pitchFamily="2" charset="-122"/>
              <a:cs typeface="Times New Roman" panose="02020603050405020304" pitchFamily="18" charset="0"/>
            </a:endParaRPr>
          </a:p>
          <a:p>
            <a:pPr marL="318770" algn="just">
              <a:lnSpc>
                <a:spcPct val="107000"/>
              </a:lnSpc>
              <a:spcAft>
                <a:spcPts val="800"/>
              </a:spcAft>
            </a:pPr>
            <a:endParaRPr lang="en-US" altLang="zh-CN" sz="1600" dirty="0">
              <a:solidFill>
                <a:schemeClr val="bg2">
                  <a:lumMod val="50000"/>
                </a:schemeClr>
              </a:solidFill>
              <a:latin typeface="宋体" pitchFamily="2" charset="-122"/>
              <a:ea typeface="宋体" pitchFamily="2" charset="-122"/>
            </a:endParaRPr>
          </a:p>
          <a:p>
            <a:pPr marL="318770" algn="just">
              <a:lnSpc>
                <a:spcPct val="107000"/>
              </a:lnSpc>
              <a:spcAft>
                <a:spcPts val="800"/>
              </a:spcAft>
            </a:pPr>
            <a:r>
              <a:rPr lang="zh-CN" altLang="en-US" sz="1600" dirty="0">
                <a:solidFill>
                  <a:schemeClr val="bg2">
                    <a:lumMod val="50000"/>
                  </a:schemeClr>
                </a:solidFill>
                <a:latin typeface="宋体" pitchFamily="2" charset="-122"/>
                <a:ea typeface="宋体" pitchFamily="2" charset="-122"/>
              </a:rPr>
              <a:t>我们的电机为全世界</a:t>
            </a:r>
            <a:r>
              <a:rPr lang="zh-CN" altLang="en-US" sz="1600" b="1" dirty="0">
                <a:solidFill>
                  <a:schemeClr val="bg2">
                    <a:lumMod val="50000"/>
                  </a:schemeClr>
                </a:solidFill>
                <a:latin typeface="宋体" pitchFamily="2" charset="-122"/>
                <a:ea typeface="宋体" pitchFamily="2" charset="-122"/>
              </a:rPr>
              <a:t>超过</a:t>
            </a:r>
            <a:r>
              <a:rPr lang="en-US" altLang="zh-CN" sz="1600" b="1" dirty="0">
                <a:solidFill>
                  <a:schemeClr val="bg2">
                    <a:lumMod val="50000"/>
                  </a:schemeClr>
                </a:solidFill>
                <a:latin typeface="宋体" pitchFamily="2" charset="-122"/>
                <a:ea typeface="宋体" pitchFamily="2" charset="-122"/>
              </a:rPr>
              <a:t>3</a:t>
            </a:r>
            <a:r>
              <a:rPr lang="zh-CN" altLang="en-US" sz="1600" b="1" dirty="0">
                <a:solidFill>
                  <a:schemeClr val="bg2">
                    <a:lumMod val="50000"/>
                  </a:schemeClr>
                </a:solidFill>
                <a:latin typeface="宋体" pitchFamily="2" charset="-122"/>
                <a:ea typeface="宋体" pitchFamily="2" charset="-122"/>
              </a:rPr>
              <a:t>亿台电器</a:t>
            </a:r>
            <a:r>
              <a:rPr lang="zh-CN" altLang="en-US" sz="1600" dirty="0">
                <a:solidFill>
                  <a:schemeClr val="bg2">
                    <a:lumMod val="50000"/>
                  </a:schemeClr>
                </a:solidFill>
                <a:latin typeface="宋体" pitchFamily="2" charset="-122"/>
                <a:ea typeface="宋体" pitchFamily="2" charset="-122"/>
              </a:rPr>
              <a:t>提供动力。</a:t>
            </a:r>
            <a:endParaRPr lang="sl-SI" sz="1600" b="0" i="0" dirty="0">
              <a:solidFill>
                <a:schemeClr val="bg2">
                  <a:lumMod val="50000"/>
                </a:schemeClr>
              </a:solidFill>
              <a:effectLst/>
              <a:latin typeface="宋体" pitchFamily="2" charset="-122"/>
              <a:ea typeface="宋体" pitchFamily="2" charset="-122"/>
            </a:endParaRPr>
          </a:p>
          <a:p>
            <a:pPr marL="318770" algn="just">
              <a:lnSpc>
                <a:spcPct val="107000"/>
              </a:lnSpc>
              <a:spcAft>
                <a:spcPts val="800"/>
              </a:spcAft>
            </a:pPr>
            <a:endParaRPr lang="sl-SI" sz="1600" dirty="0">
              <a:solidFill>
                <a:schemeClr val="bg2">
                  <a:lumMod val="50000"/>
                </a:schemeClr>
              </a:solidFill>
              <a:effectLst/>
              <a:latin typeface="宋体" pitchFamily="2" charset="-122"/>
              <a:ea typeface="宋体" pitchFamily="2" charset="-122"/>
              <a:cs typeface="Times New Roman" panose="02020603050405020304" pitchFamily="18" charset="0"/>
            </a:endParaRPr>
          </a:p>
          <a:p>
            <a:pPr marL="318770" algn="just">
              <a:lnSpc>
                <a:spcPct val="107000"/>
              </a:lnSpc>
              <a:spcAft>
                <a:spcPts val="800"/>
              </a:spcAft>
            </a:pPr>
            <a:endParaRPr lang="en-US" altLang="zh-CN" sz="1600" dirty="0">
              <a:solidFill>
                <a:schemeClr val="bg2">
                  <a:lumMod val="50000"/>
                </a:schemeClr>
              </a:solidFill>
              <a:latin typeface="宋体" pitchFamily="2" charset="-122"/>
              <a:ea typeface="宋体" pitchFamily="2" charset="-122"/>
            </a:endParaRPr>
          </a:p>
          <a:p>
            <a:pPr marL="318770" algn="just">
              <a:lnSpc>
                <a:spcPct val="107000"/>
              </a:lnSpc>
              <a:spcAft>
                <a:spcPts val="800"/>
              </a:spcAft>
            </a:pPr>
            <a:r>
              <a:rPr lang="zh-CN" altLang="en-US" sz="1600" dirty="0">
                <a:solidFill>
                  <a:schemeClr val="bg2">
                    <a:lumMod val="50000"/>
                  </a:schemeClr>
                </a:solidFill>
                <a:latin typeface="宋体" pitchFamily="2" charset="-122"/>
                <a:ea typeface="宋体" pitchFamily="2" charset="-122"/>
              </a:rPr>
              <a:t>我们最终产品的</a:t>
            </a:r>
            <a:r>
              <a:rPr lang="zh-CN" altLang="en-US" sz="1600" b="1" dirty="0">
                <a:solidFill>
                  <a:schemeClr val="bg2">
                    <a:lumMod val="50000"/>
                  </a:schemeClr>
                </a:solidFill>
                <a:latin typeface="宋体" pitchFamily="2" charset="-122"/>
                <a:ea typeface="宋体" pitchFamily="2" charset="-122"/>
              </a:rPr>
              <a:t>质量</a:t>
            </a:r>
            <a:r>
              <a:rPr lang="zh-CN" altLang="en-US" sz="1600" dirty="0">
                <a:solidFill>
                  <a:schemeClr val="bg2">
                    <a:lumMod val="50000"/>
                  </a:schemeClr>
                </a:solidFill>
                <a:latin typeface="宋体" pitchFamily="2" charset="-122"/>
                <a:ea typeface="宋体" pitchFamily="2" charset="-122"/>
              </a:rPr>
              <a:t>体现在其</a:t>
            </a:r>
            <a:r>
              <a:rPr lang="zh-CN" altLang="en-US" sz="1600" b="1" dirty="0">
                <a:solidFill>
                  <a:schemeClr val="bg2">
                    <a:lumMod val="50000"/>
                  </a:schemeClr>
                </a:solidFill>
                <a:latin typeface="宋体" pitchFamily="2" charset="-122"/>
                <a:ea typeface="宋体" pitchFamily="2" charset="-122"/>
              </a:rPr>
              <a:t>超长的使用寿命</a:t>
            </a:r>
            <a:r>
              <a:rPr lang="zh-CN" altLang="en-US" sz="1600" dirty="0">
                <a:solidFill>
                  <a:schemeClr val="bg2">
                    <a:lumMod val="50000"/>
                  </a:schemeClr>
                </a:solidFill>
                <a:latin typeface="宋体" pitchFamily="2" charset="-122"/>
                <a:ea typeface="宋体" pitchFamily="2" charset="-122"/>
              </a:rPr>
              <a:t>、</a:t>
            </a:r>
            <a:r>
              <a:rPr lang="zh-CN" altLang="en-US" sz="1600" b="1" dirty="0">
                <a:solidFill>
                  <a:schemeClr val="bg2">
                    <a:lumMod val="50000"/>
                  </a:schemeClr>
                </a:solidFill>
                <a:latin typeface="宋体" pitchFamily="2" charset="-122"/>
                <a:ea typeface="宋体" pitchFamily="2" charset="-122"/>
              </a:rPr>
              <a:t>低噪音</a:t>
            </a:r>
            <a:r>
              <a:rPr lang="zh-CN" altLang="en-US" sz="1600" dirty="0">
                <a:solidFill>
                  <a:schemeClr val="bg2">
                    <a:lumMod val="50000"/>
                  </a:schemeClr>
                </a:solidFill>
                <a:latin typeface="宋体" pitchFamily="2" charset="-122"/>
                <a:ea typeface="宋体" pitchFamily="2" charset="-122"/>
              </a:rPr>
              <a:t>和</a:t>
            </a:r>
            <a:r>
              <a:rPr lang="zh-CN" altLang="en-US" sz="1600" b="1" dirty="0">
                <a:solidFill>
                  <a:schemeClr val="bg2">
                    <a:lumMod val="50000"/>
                  </a:schemeClr>
                </a:solidFill>
                <a:latin typeface="宋体" pitchFamily="2" charset="-122"/>
                <a:ea typeface="宋体" pitchFamily="2" charset="-122"/>
              </a:rPr>
              <a:t>超高的效率</a:t>
            </a:r>
            <a:r>
              <a:rPr lang="zh-CN" altLang="en-US" sz="1600" dirty="0">
                <a:solidFill>
                  <a:schemeClr val="bg2">
                    <a:lumMod val="50000"/>
                  </a:schemeClr>
                </a:solidFill>
                <a:latin typeface="宋体" pitchFamily="2" charset="-122"/>
                <a:ea typeface="宋体" pitchFamily="2" charset="-122"/>
              </a:rPr>
              <a:t>上，从而降低了功耗。</a:t>
            </a:r>
          </a:p>
          <a:p>
            <a:pPr marL="318770" algn="just">
              <a:lnSpc>
                <a:spcPct val="107000"/>
              </a:lnSpc>
              <a:spcAft>
                <a:spcPts val="800"/>
              </a:spcAft>
            </a:pPr>
            <a:endParaRPr lang="sl-SI" sz="1600" dirty="0">
              <a:solidFill>
                <a:schemeClr val="bg2">
                  <a:lumMod val="50000"/>
                </a:schemeClr>
              </a:solidFill>
              <a:effectLst/>
              <a:latin typeface="宋体" pitchFamily="2" charset="-122"/>
              <a:ea typeface="宋体" pitchFamily="2" charset="-122"/>
              <a:cs typeface="Times New Roman" panose="02020603050405020304" pitchFamily="18" charset="0"/>
            </a:endParaRPr>
          </a:p>
        </p:txBody>
      </p:sp>
      <p:sp>
        <p:nvSpPr>
          <p:cNvPr id="24" name="Elipsa 23">
            <a:extLst>
              <a:ext uri="{FF2B5EF4-FFF2-40B4-BE49-F238E27FC236}">
                <a16:creationId xmlns:a16="http://schemas.microsoft.com/office/drawing/2014/main" id="{2E670743-8892-4CF5-9B5C-39223406B11B}"/>
              </a:ext>
            </a:extLst>
          </p:cNvPr>
          <p:cNvSpPr/>
          <p:nvPr/>
        </p:nvSpPr>
        <p:spPr>
          <a:xfrm>
            <a:off x="803275" y="2527183"/>
            <a:ext cx="112396" cy="112396"/>
          </a:xfrm>
          <a:prstGeom prst="ellipse">
            <a:avLst/>
          </a:prstGeom>
          <a:solidFill>
            <a:srgbClr val="FF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27" name="Elipsa 26">
            <a:extLst>
              <a:ext uri="{FF2B5EF4-FFF2-40B4-BE49-F238E27FC236}">
                <a16:creationId xmlns:a16="http://schemas.microsoft.com/office/drawing/2014/main" id="{BAB09FD7-647A-40E5-B7EA-44B4C8AAC7F9}"/>
              </a:ext>
            </a:extLst>
          </p:cNvPr>
          <p:cNvSpPr/>
          <p:nvPr/>
        </p:nvSpPr>
        <p:spPr>
          <a:xfrm>
            <a:off x="803275" y="4747387"/>
            <a:ext cx="112396" cy="112396"/>
          </a:xfrm>
          <a:prstGeom prst="ellipse">
            <a:avLst/>
          </a:prstGeom>
          <a:solidFill>
            <a:srgbClr val="FF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11" name="Elipsa 10">
            <a:extLst>
              <a:ext uri="{FF2B5EF4-FFF2-40B4-BE49-F238E27FC236}">
                <a16:creationId xmlns:a16="http://schemas.microsoft.com/office/drawing/2014/main" id="{4F56B2CC-33AC-462D-A74E-02104B2D1167}"/>
              </a:ext>
            </a:extLst>
          </p:cNvPr>
          <p:cNvSpPr/>
          <p:nvPr/>
        </p:nvSpPr>
        <p:spPr>
          <a:xfrm>
            <a:off x="803275" y="3771716"/>
            <a:ext cx="112396" cy="112396"/>
          </a:xfrm>
          <a:prstGeom prst="ellipse">
            <a:avLst/>
          </a:prstGeom>
          <a:solidFill>
            <a:srgbClr val="FF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8" name="Šestkotnik 7">
            <a:extLst>
              <a:ext uri="{FF2B5EF4-FFF2-40B4-BE49-F238E27FC236}">
                <a16:creationId xmlns:a16="http://schemas.microsoft.com/office/drawing/2014/main" id="{CE947807-FDCA-4459-9F05-4E91CE91F3E2}"/>
              </a:ext>
            </a:extLst>
          </p:cNvPr>
          <p:cNvSpPr/>
          <p:nvPr/>
        </p:nvSpPr>
        <p:spPr>
          <a:xfrm>
            <a:off x="5891556" y="4089309"/>
            <a:ext cx="2139463" cy="1844365"/>
          </a:xfrm>
          <a:prstGeom prst="hexagon">
            <a:avLst/>
          </a:prstGeom>
          <a:blipFill dpi="0" rotWithShape="1">
            <a:blip r:embed="rId2" cstate="print">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sp>
        <p:nvSpPr>
          <p:cNvPr id="9" name="Šestkotnik 8">
            <a:extLst>
              <a:ext uri="{FF2B5EF4-FFF2-40B4-BE49-F238E27FC236}">
                <a16:creationId xmlns:a16="http://schemas.microsoft.com/office/drawing/2014/main" id="{63C5501C-F870-470D-B4CD-3DEF1DDCE458}"/>
              </a:ext>
            </a:extLst>
          </p:cNvPr>
          <p:cNvSpPr/>
          <p:nvPr/>
        </p:nvSpPr>
        <p:spPr>
          <a:xfrm>
            <a:off x="7716955" y="3070863"/>
            <a:ext cx="2139463" cy="1844365"/>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sp>
        <p:nvSpPr>
          <p:cNvPr id="12" name="Šestkotnik 11">
            <a:extLst>
              <a:ext uri="{FF2B5EF4-FFF2-40B4-BE49-F238E27FC236}">
                <a16:creationId xmlns:a16="http://schemas.microsoft.com/office/drawing/2014/main" id="{6436C711-EC89-46B0-A1E4-3FF244C50056}"/>
              </a:ext>
            </a:extLst>
          </p:cNvPr>
          <p:cNvSpPr/>
          <p:nvPr/>
        </p:nvSpPr>
        <p:spPr>
          <a:xfrm>
            <a:off x="9542354" y="2035109"/>
            <a:ext cx="2139463" cy="1844365"/>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pic>
        <p:nvPicPr>
          <p:cNvPr id="5" name="Slika 4">
            <a:extLst>
              <a:ext uri="{FF2B5EF4-FFF2-40B4-BE49-F238E27FC236}">
                <a16:creationId xmlns:a16="http://schemas.microsoft.com/office/drawing/2014/main" id="{CBDB7ECE-F2B9-42B2-8A6C-8FA497F7F0F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31019" y="3262925"/>
            <a:ext cx="1355036" cy="1408175"/>
          </a:xfrm>
          <a:prstGeom prst="rect">
            <a:avLst/>
          </a:prstGeom>
        </p:spPr>
      </p:pic>
      <p:pic>
        <p:nvPicPr>
          <p:cNvPr id="13" name="Slika 12" descr="Slika, ki vsebuje besede notranji, bela, projektor&#10;&#10;Opis je samodejno ustvarjen">
            <a:extLst>
              <a:ext uri="{FF2B5EF4-FFF2-40B4-BE49-F238E27FC236}">
                <a16:creationId xmlns:a16="http://schemas.microsoft.com/office/drawing/2014/main" id="{BB501164-CCA7-4248-930A-D84975CEC7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761288" y="2423557"/>
            <a:ext cx="1701594" cy="1067467"/>
          </a:xfrm>
          <a:prstGeom prst="rect">
            <a:avLst/>
          </a:prstGeom>
        </p:spPr>
      </p:pic>
      <p:sp>
        <p:nvSpPr>
          <p:cNvPr id="19" name="Elipsa 18">
            <a:extLst>
              <a:ext uri="{FF2B5EF4-FFF2-40B4-BE49-F238E27FC236}">
                <a16:creationId xmlns:a16="http://schemas.microsoft.com/office/drawing/2014/main" id="{1C190585-292C-47D9-8206-9BA77B8212F6}"/>
              </a:ext>
            </a:extLst>
          </p:cNvPr>
          <p:cNvSpPr/>
          <p:nvPr/>
        </p:nvSpPr>
        <p:spPr>
          <a:xfrm>
            <a:off x="7716955" y="5143499"/>
            <a:ext cx="55445" cy="55445"/>
          </a:xfrm>
          <a:prstGeom prst="ellipse">
            <a:avLst/>
          </a:prstGeom>
          <a:solidFill>
            <a:srgbClr val="FF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sp>
        <p:nvSpPr>
          <p:cNvPr id="20" name="Elipsa 19">
            <a:extLst>
              <a:ext uri="{FF2B5EF4-FFF2-40B4-BE49-F238E27FC236}">
                <a16:creationId xmlns:a16="http://schemas.microsoft.com/office/drawing/2014/main" id="{5CF4F3AF-9023-49F0-BC42-CD7CDEFB729B}"/>
              </a:ext>
            </a:extLst>
          </p:cNvPr>
          <p:cNvSpPr/>
          <p:nvPr/>
        </p:nvSpPr>
        <p:spPr>
          <a:xfrm>
            <a:off x="6281810" y="4859783"/>
            <a:ext cx="55445" cy="55445"/>
          </a:xfrm>
          <a:prstGeom prst="ellipse">
            <a:avLst/>
          </a:prstGeom>
          <a:solidFill>
            <a:srgbClr val="FF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sp>
        <p:nvSpPr>
          <p:cNvPr id="21" name="Elipsa 20">
            <a:extLst>
              <a:ext uri="{FF2B5EF4-FFF2-40B4-BE49-F238E27FC236}">
                <a16:creationId xmlns:a16="http://schemas.microsoft.com/office/drawing/2014/main" id="{C62E4DDB-517C-48D7-A8B8-BB79122ADFE1}"/>
              </a:ext>
            </a:extLst>
          </p:cNvPr>
          <p:cNvSpPr/>
          <p:nvPr/>
        </p:nvSpPr>
        <p:spPr>
          <a:xfrm>
            <a:off x="6363556" y="4887505"/>
            <a:ext cx="55445" cy="55445"/>
          </a:xfrm>
          <a:prstGeom prst="ellipse">
            <a:avLst/>
          </a:prstGeom>
          <a:solidFill>
            <a:srgbClr val="FF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sp>
        <p:nvSpPr>
          <p:cNvPr id="16" name="PoljeZBesedilom 15">
            <a:extLst>
              <a:ext uri="{FF2B5EF4-FFF2-40B4-BE49-F238E27FC236}">
                <a16:creationId xmlns:a16="http://schemas.microsoft.com/office/drawing/2014/main" id="{2E8D1B74-E36E-4DA4-AB1F-608C8EC89972}"/>
              </a:ext>
            </a:extLst>
          </p:cNvPr>
          <p:cNvSpPr txBox="1"/>
          <p:nvPr/>
        </p:nvSpPr>
        <p:spPr>
          <a:xfrm>
            <a:off x="10488640" y="6464715"/>
            <a:ext cx="1757148" cy="369332"/>
          </a:xfrm>
          <a:prstGeom prst="rect">
            <a:avLst/>
          </a:prstGeom>
          <a:noFill/>
        </p:spPr>
        <p:txBody>
          <a:bodyPr wrap="square" rtlCol="0">
            <a:spAutoFit/>
          </a:bodyPr>
          <a:lstStyle/>
          <a:p>
            <a:pPr algn="ctr"/>
            <a:r>
              <a:rPr lang="sl-SI" dirty="0">
                <a:solidFill>
                  <a:schemeClr val="bg1">
                    <a:lumMod val="85000"/>
                  </a:schemeClr>
                </a:solidFill>
                <a:latin typeface="宋体" pitchFamily="2" charset="-122"/>
                <a:ea typeface="宋体" pitchFamily="2" charset="-122"/>
              </a:rPr>
              <a:t>CONFIDENTIAL</a:t>
            </a:r>
          </a:p>
        </p:txBody>
      </p:sp>
      <p:sp>
        <p:nvSpPr>
          <p:cNvPr id="18" name="TextBox 15">
            <a:extLst>
              <a:ext uri="{FF2B5EF4-FFF2-40B4-BE49-F238E27FC236}">
                <a16:creationId xmlns:a16="http://schemas.microsoft.com/office/drawing/2014/main" id="{D76C3971-DE91-49B2-9A10-5515B317FCCC}"/>
              </a:ext>
            </a:extLst>
          </p:cNvPr>
          <p:cNvSpPr txBox="1"/>
          <p:nvPr/>
        </p:nvSpPr>
        <p:spPr>
          <a:xfrm>
            <a:off x="6422163" y="427043"/>
            <a:ext cx="5221554" cy="461665"/>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cs typeface="Arial" pitchFamily="34" charset="0"/>
              </a:rPr>
              <a:t>道迈尔集团主要优势</a:t>
            </a:r>
            <a:endParaRPr lang="ko-KR" altLang="en-US" sz="2400" dirty="0">
              <a:solidFill>
                <a:schemeClr val="bg1"/>
              </a:solidFill>
              <a:latin typeface="宋体" pitchFamily="2" charset="-122"/>
              <a:cs typeface="Arial" pitchFamily="34" charset="0"/>
            </a:endParaRPr>
          </a:p>
        </p:txBody>
      </p:sp>
    </p:spTree>
    <p:extLst>
      <p:ext uri="{BB962C8B-B14F-4D97-AF65-F5344CB8AC3E}">
        <p14:creationId xmlns:p14="http://schemas.microsoft.com/office/powerpoint/2010/main" val="4244982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5">
            <a:extLst>
              <a:ext uri="{FF2B5EF4-FFF2-40B4-BE49-F238E27FC236}">
                <a16:creationId xmlns:a16="http://schemas.microsoft.com/office/drawing/2014/main" id="{9DF5B769-4862-473E-B59C-871A90D0C134}"/>
              </a:ext>
            </a:extLst>
          </p:cNvPr>
          <p:cNvSpPr txBox="1"/>
          <p:nvPr/>
        </p:nvSpPr>
        <p:spPr>
          <a:xfrm>
            <a:off x="7663585" y="242378"/>
            <a:ext cx="4262110" cy="830997"/>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cs typeface="Arial" pitchFamily="34" charset="0"/>
              </a:rPr>
              <a:t>细分市场销量</a:t>
            </a:r>
          </a:p>
          <a:p>
            <a:endParaRPr lang="ko-KR" altLang="en-US" sz="2400" dirty="0">
              <a:solidFill>
                <a:schemeClr val="bg1"/>
              </a:solidFill>
              <a:latin typeface="宋体" pitchFamily="2" charset="-122"/>
              <a:cs typeface="Arial" pitchFamily="34" charset="0"/>
            </a:endParaRPr>
          </a:p>
        </p:txBody>
      </p:sp>
      <p:pic>
        <p:nvPicPr>
          <p:cNvPr id="3" name="Slika 2" descr="Slika, ki vsebuje besede sedeče, cesta&#10;&#10;Opis je samodejno ustvarjen">
            <a:extLst>
              <a:ext uri="{FF2B5EF4-FFF2-40B4-BE49-F238E27FC236}">
                <a16:creationId xmlns:a16="http://schemas.microsoft.com/office/drawing/2014/main" id="{0ED4C003-1ACA-47A4-A802-B471518C2B0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4416" y="2762420"/>
            <a:ext cx="3969434" cy="2232807"/>
          </a:xfrm>
          <a:prstGeom prst="rect">
            <a:avLst/>
          </a:prstGeom>
        </p:spPr>
      </p:pic>
      <p:sp>
        <p:nvSpPr>
          <p:cNvPr id="7" name="PoljeZBesedilom 6">
            <a:extLst>
              <a:ext uri="{FF2B5EF4-FFF2-40B4-BE49-F238E27FC236}">
                <a16:creationId xmlns:a16="http://schemas.microsoft.com/office/drawing/2014/main" id="{D27E8A58-FE38-4262-9CDE-7889CC2E3EBA}"/>
              </a:ext>
            </a:extLst>
          </p:cNvPr>
          <p:cNvSpPr txBox="1"/>
          <p:nvPr/>
        </p:nvSpPr>
        <p:spPr>
          <a:xfrm>
            <a:off x="10488640" y="6464715"/>
            <a:ext cx="1757148" cy="369332"/>
          </a:xfrm>
          <a:prstGeom prst="rect">
            <a:avLst/>
          </a:prstGeom>
          <a:noFill/>
        </p:spPr>
        <p:txBody>
          <a:bodyPr wrap="square" rtlCol="0">
            <a:spAutoFit/>
          </a:bodyPr>
          <a:lstStyle/>
          <a:p>
            <a:pPr algn="ctr"/>
            <a:r>
              <a:rPr lang="sl-SI" dirty="0">
                <a:solidFill>
                  <a:schemeClr val="bg1">
                    <a:lumMod val="85000"/>
                  </a:schemeClr>
                </a:solidFill>
                <a:latin typeface="宋体" pitchFamily="2" charset="-122"/>
                <a:ea typeface="宋体" pitchFamily="2" charset="-122"/>
              </a:rPr>
              <a:t>CONFIDENTIAL</a:t>
            </a:r>
          </a:p>
        </p:txBody>
      </p:sp>
      <p:pic>
        <p:nvPicPr>
          <p:cNvPr id="9" name="Slika 8" descr="Slika, ki vsebuje besede miza&#10;&#10;Opis je samodejno ustvarjen">
            <a:extLst>
              <a:ext uri="{FF2B5EF4-FFF2-40B4-BE49-F238E27FC236}">
                <a16:creationId xmlns:a16="http://schemas.microsoft.com/office/drawing/2014/main" id="{BA7AA4F2-EA71-4374-A234-2997B7535AF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20461" y="2504434"/>
            <a:ext cx="2786732" cy="2796229"/>
          </a:xfrm>
          <a:prstGeom prst="rect">
            <a:avLst/>
          </a:prstGeom>
        </p:spPr>
      </p:pic>
      <p:pic>
        <p:nvPicPr>
          <p:cNvPr id="12" name="Slika 11">
            <a:extLst>
              <a:ext uri="{FF2B5EF4-FFF2-40B4-BE49-F238E27FC236}">
                <a16:creationId xmlns:a16="http://schemas.microsoft.com/office/drawing/2014/main" id="{9E368445-7F67-4733-B6DE-18F42319077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511985" y="2971800"/>
            <a:ext cx="2629493" cy="1905000"/>
          </a:xfrm>
          <a:prstGeom prst="rect">
            <a:avLst/>
          </a:prstGeom>
        </p:spPr>
      </p:pic>
      <p:sp>
        <p:nvSpPr>
          <p:cNvPr id="8" name="TextBox 7"/>
          <p:cNvSpPr txBox="1"/>
          <p:nvPr/>
        </p:nvSpPr>
        <p:spPr>
          <a:xfrm>
            <a:off x="8868229" y="3047999"/>
            <a:ext cx="2815770" cy="2031325"/>
          </a:xfrm>
          <a:prstGeom prst="rect">
            <a:avLst/>
          </a:prstGeom>
          <a:solidFill>
            <a:schemeClr val="bg1"/>
          </a:solidFill>
        </p:spPr>
        <p:txBody>
          <a:bodyPr wrap="square" rtlCol="0">
            <a:spAutoFit/>
          </a:bodyPr>
          <a:lstStyle/>
          <a:p>
            <a:r>
              <a:rPr lang="zh-CN" altLang="zh-CN" dirty="0">
                <a:latin typeface="宋体" pitchFamily="2" charset="-122"/>
                <a:ea typeface="宋体" pitchFamily="2" charset="-122"/>
              </a:rPr>
              <a:t>家用电机</a:t>
            </a:r>
            <a:r>
              <a:rPr lang="en-US" altLang="zh-CN" dirty="0">
                <a:latin typeface="宋体" pitchFamily="2" charset="-122"/>
                <a:ea typeface="宋体" pitchFamily="2" charset="-122"/>
              </a:rPr>
              <a:t> 40%</a:t>
            </a:r>
          </a:p>
          <a:p>
            <a:r>
              <a:rPr lang="zh-CN" altLang="zh-CN" dirty="0">
                <a:latin typeface="宋体" pitchFamily="2" charset="-122"/>
                <a:ea typeface="宋体" pitchFamily="2" charset="-122"/>
              </a:rPr>
              <a:t>汽车</a:t>
            </a:r>
            <a:r>
              <a:rPr lang="en-US" altLang="zh-CN" dirty="0">
                <a:latin typeface="宋体" pitchFamily="2" charset="-122"/>
                <a:ea typeface="宋体" pitchFamily="2" charset="-122"/>
              </a:rPr>
              <a:t>27%</a:t>
            </a:r>
            <a:endParaRPr lang="zh-CN" altLang="zh-CN" dirty="0">
              <a:latin typeface="宋体" pitchFamily="2" charset="-122"/>
              <a:ea typeface="宋体" pitchFamily="2" charset="-122"/>
            </a:endParaRPr>
          </a:p>
          <a:p>
            <a:r>
              <a:rPr lang="zh-CN" altLang="zh-CN" dirty="0">
                <a:latin typeface="宋体" pitchFamily="2" charset="-122"/>
                <a:ea typeface="宋体" pitchFamily="2" charset="-122"/>
              </a:rPr>
              <a:t>园艺</a:t>
            </a:r>
            <a:r>
              <a:rPr lang="en-US" altLang="zh-CN" dirty="0">
                <a:latin typeface="宋体" pitchFamily="2" charset="-122"/>
                <a:ea typeface="宋体" pitchFamily="2" charset="-122"/>
              </a:rPr>
              <a:t>10%</a:t>
            </a:r>
            <a:endParaRPr lang="zh-CN" altLang="zh-CN" dirty="0">
              <a:latin typeface="宋体" pitchFamily="2" charset="-122"/>
              <a:ea typeface="宋体" pitchFamily="2" charset="-122"/>
            </a:endParaRPr>
          </a:p>
          <a:p>
            <a:r>
              <a:rPr lang="zh-CN" altLang="zh-CN" dirty="0">
                <a:latin typeface="宋体" pitchFamily="2" charset="-122"/>
                <a:ea typeface="宋体" pitchFamily="2" charset="-122"/>
              </a:rPr>
              <a:t>工业鼓风机</a:t>
            </a:r>
            <a:r>
              <a:rPr lang="en-US" altLang="zh-CN" dirty="0">
                <a:latin typeface="宋体" pitchFamily="2" charset="-122"/>
                <a:ea typeface="宋体" pitchFamily="2" charset="-122"/>
              </a:rPr>
              <a:t>8%</a:t>
            </a:r>
            <a:endParaRPr lang="zh-CN" altLang="zh-CN" dirty="0">
              <a:latin typeface="宋体" pitchFamily="2" charset="-122"/>
              <a:ea typeface="宋体" pitchFamily="2" charset="-122"/>
            </a:endParaRPr>
          </a:p>
          <a:p>
            <a:r>
              <a:rPr lang="zh-CN" altLang="zh-CN" dirty="0">
                <a:latin typeface="宋体" pitchFamily="2" charset="-122"/>
                <a:ea typeface="宋体" pitchFamily="2" charset="-122"/>
              </a:rPr>
              <a:t>供热通风与空气调节</a:t>
            </a:r>
            <a:r>
              <a:rPr lang="en-US" altLang="zh-CN" dirty="0">
                <a:latin typeface="宋体" pitchFamily="2" charset="-122"/>
                <a:ea typeface="宋体" pitchFamily="2" charset="-122"/>
              </a:rPr>
              <a:t>7%</a:t>
            </a:r>
            <a:endParaRPr lang="zh-CN" altLang="zh-CN" dirty="0">
              <a:latin typeface="宋体" pitchFamily="2" charset="-122"/>
              <a:ea typeface="宋体" pitchFamily="2" charset="-122"/>
            </a:endParaRPr>
          </a:p>
          <a:p>
            <a:r>
              <a:rPr lang="zh-CN" altLang="zh-CN" dirty="0">
                <a:latin typeface="宋体" pitchFamily="2" charset="-122"/>
                <a:ea typeface="宋体" pitchFamily="2" charset="-122"/>
              </a:rPr>
              <a:t>实验室系统</a:t>
            </a:r>
            <a:r>
              <a:rPr lang="en-US" altLang="zh-CN" dirty="0">
                <a:latin typeface="宋体" pitchFamily="2" charset="-122"/>
                <a:ea typeface="宋体" pitchFamily="2" charset="-122"/>
              </a:rPr>
              <a:t>2%</a:t>
            </a:r>
            <a:endParaRPr lang="zh-CN" altLang="zh-CN" dirty="0">
              <a:latin typeface="宋体" pitchFamily="2" charset="-122"/>
              <a:ea typeface="宋体" pitchFamily="2" charset="-122"/>
            </a:endParaRPr>
          </a:p>
          <a:p>
            <a:endParaRPr lang="zh-CN" altLang="en-US" dirty="0">
              <a:latin typeface="宋体" pitchFamily="2" charset="-122"/>
              <a:ea typeface="宋体" pitchFamily="2" charset="-122"/>
            </a:endParaRPr>
          </a:p>
        </p:txBody>
      </p:sp>
    </p:spTree>
    <p:extLst>
      <p:ext uri="{BB962C8B-B14F-4D97-AF65-F5344CB8AC3E}">
        <p14:creationId xmlns:p14="http://schemas.microsoft.com/office/powerpoint/2010/main" val="104111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E4145758-B4B2-475D-923D-1783862A486E}"/>
              </a:ext>
            </a:extLst>
          </p:cNvPr>
          <p:cNvSpPr txBox="1"/>
          <p:nvPr/>
        </p:nvSpPr>
        <p:spPr bwMode="auto">
          <a:xfrm>
            <a:off x="21230" y="2042348"/>
            <a:ext cx="11808462" cy="2739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342900" indent="-342900" algn="ctr">
              <a:buFontTx/>
              <a:buChar char="-"/>
            </a:pPr>
            <a:r>
              <a:rPr lang="zh-CN" altLang="en-US" sz="2600" dirty="0">
                <a:solidFill>
                  <a:schemeClr val="tx1">
                    <a:lumMod val="65000"/>
                    <a:lumOff val="35000"/>
                  </a:schemeClr>
                </a:solidFill>
                <a:latin typeface="宋体" pitchFamily="2" charset="-122"/>
                <a:ea typeface="宋体" pitchFamily="2" charset="-122"/>
                <a:cs typeface="Segoe UI Semibold" panose="020B0702040204020203" pitchFamily="34" charset="0"/>
              </a:rPr>
              <a:t>电机供应与需求</a:t>
            </a:r>
            <a:endParaRPr lang="en-US" altLang="zh-CN" sz="2600" dirty="0">
              <a:solidFill>
                <a:schemeClr val="tx1">
                  <a:lumMod val="65000"/>
                  <a:lumOff val="35000"/>
                </a:schemeClr>
              </a:solidFill>
              <a:latin typeface="宋体" pitchFamily="2" charset="-122"/>
              <a:ea typeface="宋体" pitchFamily="2" charset="-122"/>
              <a:cs typeface="Segoe UI Semibold" panose="020B0702040204020203" pitchFamily="34" charset="0"/>
            </a:endParaRPr>
          </a:p>
          <a:p>
            <a:pPr marL="342900" indent="-342900" algn="ctr">
              <a:buFontTx/>
              <a:buChar char="-"/>
            </a:pPr>
            <a:r>
              <a:rPr lang="zh-CN" altLang="en-US" sz="2600" dirty="0">
                <a:solidFill>
                  <a:schemeClr val="tx1">
                    <a:lumMod val="65000"/>
                    <a:lumOff val="35000"/>
                  </a:schemeClr>
                </a:solidFill>
                <a:latin typeface="宋体" pitchFamily="2" charset="-122"/>
                <a:ea typeface="宋体" pitchFamily="2" charset="-122"/>
                <a:cs typeface="Segoe UI Semibold" panose="020B0702040204020203" pitchFamily="34" charset="0"/>
              </a:rPr>
              <a:t>材料预测</a:t>
            </a:r>
          </a:p>
          <a:p>
            <a:pPr marL="342900" indent="-342900" algn="ctr">
              <a:buFontTx/>
              <a:buChar char="-"/>
            </a:pPr>
            <a:r>
              <a:rPr lang="zh-CN" altLang="en-US" sz="2600" dirty="0">
                <a:solidFill>
                  <a:schemeClr val="tx1">
                    <a:lumMod val="65000"/>
                    <a:lumOff val="35000"/>
                  </a:schemeClr>
                </a:solidFill>
                <a:latin typeface="宋体" pitchFamily="2" charset="-122"/>
                <a:ea typeface="宋体" pitchFamily="2" charset="-122"/>
                <a:cs typeface="Segoe UI Semibold" panose="020B0702040204020203" pitchFamily="34" charset="0"/>
              </a:rPr>
              <a:t>复杂的三维设计与优化</a:t>
            </a:r>
          </a:p>
          <a:p>
            <a:pPr marL="342900" indent="-342900" algn="ctr">
              <a:buFontTx/>
              <a:buChar char="-"/>
            </a:pPr>
            <a:r>
              <a:rPr lang="zh-CN" altLang="en-US" sz="2600" dirty="0">
                <a:solidFill>
                  <a:schemeClr val="tx1">
                    <a:lumMod val="65000"/>
                    <a:lumOff val="35000"/>
                  </a:schemeClr>
                </a:solidFill>
                <a:latin typeface="宋体" pitchFamily="2" charset="-122"/>
                <a:ea typeface="宋体" pitchFamily="2" charset="-122"/>
                <a:cs typeface="Segoe UI Semibold" panose="020B0702040204020203" pitchFamily="34" charset="0"/>
              </a:rPr>
              <a:t>设计及优势</a:t>
            </a:r>
          </a:p>
          <a:p>
            <a:pPr marL="342900" lvl="0" indent="-342900" algn="ctr">
              <a:buFontTx/>
              <a:buChar char="-"/>
            </a:pPr>
            <a:r>
              <a:rPr lang="zh-CN" altLang="en-US" sz="2600" dirty="0">
                <a:solidFill>
                  <a:schemeClr val="tx1">
                    <a:lumMod val="65000"/>
                    <a:lumOff val="35000"/>
                  </a:schemeClr>
                </a:solidFill>
                <a:latin typeface="宋体" pitchFamily="2" charset="-122"/>
                <a:ea typeface="宋体" pitchFamily="2" charset="-122"/>
                <a:cs typeface="Segoe UI Semibold" panose="020B0702040204020203" pitchFamily="34" charset="0"/>
              </a:rPr>
              <a:t>公司简介</a:t>
            </a:r>
          </a:p>
          <a:p>
            <a:pPr marL="342900" indent="-342900" algn="ctr">
              <a:buFontTx/>
              <a:buChar char="-"/>
            </a:pPr>
            <a:endParaRPr lang="x-none" sz="2400" dirty="0">
              <a:solidFill>
                <a:schemeClr val="tx1">
                  <a:lumMod val="65000"/>
                  <a:lumOff val="35000"/>
                </a:schemeClr>
              </a:solidFill>
              <a:latin typeface="宋体" pitchFamily="2" charset="-122"/>
              <a:ea typeface="宋体" pitchFamily="2" charset="-122"/>
              <a:cs typeface="Segoe UI Semibold" panose="020B0702040204020203" pitchFamily="34" charset="0"/>
            </a:endParaRPr>
          </a:p>
          <a:p>
            <a:pPr algn="ctr"/>
            <a:endParaRPr lang="sl-SI" sz="2400" i="0" baseline="0" dirty="0">
              <a:solidFill>
                <a:schemeClr val="tx1">
                  <a:lumMod val="65000"/>
                  <a:lumOff val="35000"/>
                </a:schemeClr>
              </a:solidFill>
              <a:latin typeface="宋体" pitchFamily="2" charset="-122"/>
              <a:ea typeface="宋体" pitchFamily="2" charset="-122"/>
              <a:cs typeface="Segoe UI Semibold" panose="020B0702040204020203" pitchFamily="34" charset="0"/>
            </a:endParaRPr>
          </a:p>
        </p:txBody>
      </p:sp>
      <p:sp>
        <p:nvSpPr>
          <p:cNvPr id="5" name="Šestkotnik 4">
            <a:extLst>
              <a:ext uri="{FF2B5EF4-FFF2-40B4-BE49-F238E27FC236}">
                <a16:creationId xmlns:a16="http://schemas.microsoft.com/office/drawing/2014/main" id="{A8B365DE-1F65-4114-875F-0E10C0D02939}"/>
              </a:ext>
            </a:extLst>
          </p:cNvPr>
          <p:cNvSpPr/>
          <p:nvPr/>
        </p:nvSpPr>
        <p:spPr>
          <a:xfrm>
            <a:off x="8768322" y="4855388"/>
            <a:ext cx="3769292" cy="3249391"/>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sp>
        <p:nvSpPr>
          <p:cNvPr id="6" name="Šestkotnik 5">
            <a:extLst>
              <a:ext uri="{FF2B5EF4-FFF2-40B4-BE49-F238E27FC236}">
                <a16:creationId xmlns:a16="http://schemas.microsoft.com/office/drawing/2014/main" id="{9E9D08B7-E795-4A1A-9C6F-C8BFDA867BAC}"/>
              </a:ext>
            </a:extLst>
          </p:cNvPr>
          <p:cNvSpPr/>
          <p:nvPr/>
        </p:nvSpPr>
        <p:spPr>
          <a:xfrm>
            <a:off x="-1249906" y="1939398"/>
            <a:ext cx="2364914" cy="2038720"/>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sp>
        <p:nvSpPr>
          <p:cNvPr id="7" name="Šestkotnik 6">
            <a:extLst>
              <a:ext uri="{FF2B5EF4-FFF2-40B4-BE49-F238E27FC236}">
                <a16:creationId xmlns:a16="http://schemas.microsoft.com/office/drawing/2014/main" id="{6FE7D41E-F470-4E3A-9A39-9A5B33D6E1C1}"/>
              </a:ext>
            </a:extLst>
          </p:cNvPr>
          <p:cNvSpPr/>
          <p:nvPr/>
        </p:nvSpPr>
        <p:spPr>
          <a:xfrm>
            <a:off x="759869" y="853188"/>
            <a:ext cx="2364914" cy="2038720"/>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sp>
        <p:nvSpPr>
          <p:cNvPr id="8" name="Šestkotnik 7">
            <a:extLst>
              <a:ext uri="{FF2B5EF4-FFF2-40B4-BE49-F238E27FC236}">
                <a16:creationId xmlns:a16="http://schemas.microsoft.com/office/drawing/2014/main" id="{796D6818-80B0-43A6-9B51-27A440AD6F24}"/>
              </a:ext>
            </a:extLst>
          </p:cNvPr>
          <p:cNvSpPr/>
          <p:nvPr/>
        </p:nvSpPr>
        <p:spPr>
          <a:xfrm>
            <a:off x="-1249906" y="-233022"/>
            <a:ext cx="2364914" cy="2038720"/>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sp>
        <p:nvSpPr>
          <p:cNvPr id="9" name="Šestkotnik 8">
            <a:extLst>
              <a:ext uri="{FF2B5EF4-FFF2-40B4-BE49-F238E27FC236}">
                <a16:creationId xmlns:a16="http://schemas.microsoft.com/office/drawing/2014/main" id="{07339E1D-5273-4F2E-B239-F5450CB07AA4}"/>
              </a:ext>
            </a:extLst>
          </p:cNvPr>
          <p:cNvSpPr/>
          <p:nvPr/>
        </p:nvSpPr>
        <p:spPr>
          <a:xfrm>
            <a:off x="759869" y="3025608"/>
            <a:ext cx="2364914" cy="2038720"/>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sp>
        <p:nvSpPr>
          <p:cNvPr id="11" name="Šestkotnik 10">
            <a:extLst>
              <a:ext uri="{FF2B5EF4-FFF2-40B4-BE49-F238E27FC236}">
                <a16:creationId xmlns:a16="http://schemas.microsoft.com/office/drawing/2014/main" id="{2495E6E6-6AF0-4E71-9485-1A47D08C1F9E}"/>
              </a:ext>
            </a:extLst>
          </p:cNvPr>
          <p:cNvSpPr/>
          <p:nvPr/>
        </p:nvSpPr>
        <p:spPr>
          <a:xfrm>
            <a:off x="-1249906" y="4099931"/>
            <a:ext cx="2364914" cy="2038720"/>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sp>
        <p:nvSpPr>
          <p:cNvPr id="4" name="PoljeZBesedilom 3">
            <a:extLst>
              <a:ext uri="{FF2B5EF4-FFF2-40B4-BE49-F238E27FC236}">
                <a16:creationId xmlns:a16="http://schemas.microsoft.com/office/drawing/2014/main" id="{B9DC8D58-4C62-4A44-9721-5DEE79FEC642}"/>
              </a:ext>
            </a:extLst>
          </p:cNvPr>
          <p:cNvSpPr txBox="1"/>
          <p:nvPr/>
        </p:nvSpPr>
        <p:spPr>
          <a:xfrm>
            <a:off x="-166428" y="6480083"/>
            <a:ext cx="2033647" cy="369332"/>
          </a:xfrm>
          <a:prstGeom prst="rect">
            <a:avLst/>
          </a:prstGeom>
          <a:noFill/>
        </p:spPr>
        <p:txBody>
          <a:bodyPr wrap="square" rtlCol="0">
            <a:spAutoFit/>
          </a:bodyPr>
          <a:lstStyle/>
          <a:p>
            <a:pPr algn="ctr"/>
            <a:r>
              <a:rPr lang="sl-SI" dirty="0">
                <a:solidFill>
                  <a:schemeClr val="bg1">
                    <a:lumMod val="85000"/>
                  </a:schemeClr>
                </a:solidFill>
                <a:latin typeface="宋体" pitchFamily="2" charset="-122"/>
                <a:ea typeface="宋体" pitchFamily="2" charset="-122"/>
              </a:rPr>
              <a:t>CONFIDENTIAL</a:t>
            </a:r>
          </a:p>
        </p:txBody>
      </p:sp>
    </p:spTree>
    <p:extLst>
      <p:ext uri="{BB962C8B-B14F-4D97-AF65-F5344CB8AC3E}">
        <p14:creationId xmlns:p14="http://schemas.microsoft.com/office/powerpoint/2010/main" val="2817363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1C4DCAEB-5013-4AF9-AC82-B31230F110B8}"/>
              </a:ext>
            </a:extLst>
          </p:cNvPr>
          <p:cNvSpPr txBox="1"/>
          <p:nvPr/>
        </p:nvSpPr>
        <p:spPr>
          <a:xfrm>
            <a:off x="7939739" y="1780448"/>
            <a:ext cx="2560959" cy="307777"/>
          </a:xfrm>
          <a:prstGeom prst="rect">
            <a:avLst/>
          </a:prstGeom>
          <a:noFill/>
        </p:spPr>
        <p:txBody>
          <a:bodyPr wrap="square" rtlCol="0">
            <a:spAutoFit/>
          </a:bodyPr>
          <a:lstStyle/>
          <a:p>
            <a:pPr algn="ctr"/>
            <a:r>
              <a:rPr lang="zh-CN" altLang="en-US" sz="1400" dirty="0">
                <a:solidFill>
                  <a:schemeClr val="tx1">
                    <a:lumMod val="50000"/>
                    <a:lumOff val="50000"/>
                  </a:schemeClr>
                </a:solidFill>
                <a:latin typeface="宋体" pitchFamily="2" charset="-122"/>
                <a:ea typeface="宋体" pitchFamily="2" charset="-122"/>
              </a:rPr>
              <a:t>电磁系统的设计、仿真和优化</a:t>
            </a:r>
            <a:endParaRPr lang="sl-SI" sz="1400" b="0" i="0" dirty="0">
              <a:solidFill>
                <a:schemeClr val="tx1">
                  <a:lumMod val="50000"/>
                  <a:lumOff val="50000"/>
                </a:schemeClr>
              </a:solidFill>
              <a:effectLst/>
              <a:latin typeface="宋体" pitchFamily="2" charset="-122"/>
              <a:ea typeface="宋体" pitchFamily="2" charset="-122"/>
            </a:endParaRPr>
          </a:p>
        </p:txBody>
      </p:sp>
      <p:sp>
        <p:nvSpPr>
          <p:cNvPr id="5" name="PoljeZBesedilom 4">
            <a:extLst>
              <a:ext uri="{FF2B5EF4-FFF2-40B4-BE49-F238E27FC236}">
                <a16:creationId xmlns:a16="http://schemas.microsoft.com/office/drawing/2014/main" id="{21EBAB64-03F9-454B-93C4-B6C3C27875B9}"/>
              </a:ext>
            </a:extLst>
          </p:cNvPr>
          <p:cNvSpPr txBox="1"/>
          <p:nvPr/>
        </p:nvSpPr>
        <p:spPr>
          <a:xfrm>
            <a:off x="8897748" y="3512588"/>
            <a:ext cx="2206748" cy="307777"/>
          </a:xfrm>
          <a:prstGeom prst="rect">
            <a:avLst/>
          </a:prstGeom>
          <a:noFill/>
        </p:spPr>
        <p:txBody>
          <a:bodyPr wrap="square" rtlCol="0">
            <a:spAutoFit/>
          </a:bodyPr>
          <a:lstStyle/>
          <a:p>
            <a:pPr algn="ctr"/>
            <a:r>
              <a:rPr lang="zh-CN" altLang="en-US" sz="1400" dirty="0">
                <a:solidFill>
                  <a:schemeClr val="tx1">
                    <a:lumMod val="50000"/>
                    <a:lumOff val="50000"/>
                  </a:schemeClr>
                </a:solidFill>
                <a:latin typeface="宋体" pitchFamily="2" charset="-122"/>
                <a:ea typeface="宋体" pitchFamily="2" charset="-122"/>
              </a:rPr>
              <a:t>机械零件的设计与优化</a:t>
            </a:r>
            <a:endParaRPr lang="sl-SI" sz="1400" dirty="0">
              <a:solidFill>
                <a:schemeClr val="tx1">
                  <a:lumMod val="50000"/>
                  <a:lumOff val="50000"/>
                </a:schemeClr>
              </a:solidFill>
              <a:latin typeface="宋体" pitchFamily="2" charset="-122"/>
              <a:ea typeface="宋体" pitchFamily="2" charset="-122"/>
            </a:endParaRPr>
          </a:p>
        </p:txBody>
      </p:sp>
      <p:sp>
        <p:nvSpPr>
          <p:cNvPr id="6" name="PoljeZBesedilom 5">
            <a:extLst>
              <a:ext uri="{FF2B5EF4-FFF2-40B4-BE49-F238E27FC236}">
                <a16:creationId xmlns:a16="http://schemas.microsoft.com/office/drawing/2014/main" id="{129E6CE2-E385-427C-B48D-751E0AA8897B}"/>
              </a:ext>
            </a:extLst>
          </p:cNvPr>
          <p:cNvSpPr txBox="1"/>
          <p:nvPr/>
        </p:nvSpPr>
        <p:spPr>
          <a:xfrm>
            <a:off x="8205838" y="5061579"/>
            <a:ext cx="1602685" cy="307777"/>
          </a:xfrm>
          <a:prstGeom prst="rect">
            <a:avLst/>
          </a:prstGeom>
          <a:noFill/>
        </p:spPr>
        <p:txBody>
          <a:bodyPr wrap="square" rtlCol="0">
            <a:spAutoFit/>
          </a:bodyPr>
          <a:lstStyle/>
          <a:p>
            <a:pPr algn="ctr"/>
            <a:r>
              <a:rPr lang="zh-CN" altLang="en-US" sz="1400" dirty="0">
                <a:solidFill>
                  <a:schemeClr val="tx1">
                    <a:lumMod val="50000"/>
                    <a:lumOff val="50000"/>
                  </a:schemeClr>
                </a:solidFill>
                <a:latin typeface="宋体" pitchFamily="2" charset="-122"/>
                <a:ea typeface="宋体" pitchFamily="2" charset="-122"/>
              </a:rPr>
              <a:t>快速原型机制造</a:t>
            </a:r>
            <a:endParaRPr lang="sl-SI" sz="1400" dirty="0">
              <a:solidFill>
                <a:schemeClr val="tx1">
                  <a:lumMod val="50000"/>
                  <a:lumOff val="50000"/>
                </a:schemeClr>
              </a:solidFill>
              <a:latin typeface="宋体" pitchFamily="2" charset="-122"/>
              <a:ea typeface="宋体" pitchFamily="2" charset="-122"/>
            </a:endParaRPr>
          </a:p>
        </p:txBody>
      </p:sp>
      <p:sp>
        <p:nvSpPr>
          <p:cNvPr id="7" name="PoljeZBesedilom 6">
            <a:extLst>
              <a:ext uri="{FF2B5EF4-FFF2-40B4-BE49-F238E27FC236}">
                <a16:creationId xmlns:a16="http://schemas.microsoft.com/office/drawing/2014/main" id="{47CAC0DA-CE2C-4557-B1FB-9C3591FF10D9}"/>
              </a:ext>
            </a:extLst>
          </p:cNvPr>
          <p:cNvSpPr txBox="1"/>
          <p:nvPr/>
        </p:nvSpPr>
        <p:spPr>
          <a:xfrm>
            <a:off x="2864267" y="6153449"/>
            <a:ext cx="2280246" cy="307777"/>
          </a:xfrm>
          <a:prstGeom prst="rect">
            <a:avLst/>
          </a:prstGeom>
          <a:noFill/>
        </p:spPr>
        <p:txBody>
          <a:bodyPr wrap="square" rtlCol="0">
            <a:spAutoFit/>
          </a:bodyPr>
          <a:lstStyle/>
          <a:p>
            <a:pPr algn="ctr"/>
            <a:r>
              <a:rPr lang="zh-CN" altLang="en-US" sz="1400" dirty="0">
                <a:solidFill>
                  <a:schemeClr val="tx1">
                    <a:lumMod val="50000"/>
                    <a:lumOff val="50000"/>
                  </a:schemeClr>
                </a:solidFill>
                <a:latin typeface="宋体" pitchFamily="2" charset="-122"/>
                <a:ea typeface="宋体" pitchFamily="2" charset="-122"/>
              </a:rPr>
              <a:t>测试、技术开发和工艺</a:t>
            </a:r>
            <a:endParaRPr lang="sl-SI" sz="1400" b="0" i="0" dirty="0">
              <a:solidFill>
                <a:schemeClr val="tx1">
                  <a:lumMod val="50000"/>
                  <a:lumOff val="50000"/>
                </a:schemeClr>
              </a:solidFill>
              <a:effectLst/>
              <a:latin typeface="宋体" pitchFamily="2" charset="-122"/>
              <a:ea typeface="宋体" pitchFamily="2" charset="-122"/>
            </a:endParaRPr>
          </a:p>
        </p:txBody>
      </p:sp>
      <p:sp>
        <p:nvSpPr>
          <p:cNvPr id="8" name="PoljeZBesedilom 7">
            <a:extLst>
              <a:ext uri="{FF2B5EF4-FFF2-40B4-BE49-F238E27FC236}">
                <a16:creationId xmlns:a16="http://schemas.microsoft.com/office/drawing/2014/main" id="{F8117D8C-84A6-410E-BDF2-216B8DF8B8F7}"/>
              </a:ext>
            </a:extLst>
          </p:cNvPr>
          <p:cNvSpPr txBox="1"/>
          <p:nvPr/>
        </p:nvSpPr>
        <p:spPr>
          <a:xfrm>
            <a:off x="1577080" y="5048048"/>
            <a:ext cx="1850692" cy="307777"/>
          </a:xfrm>
          <a:prstGeom prst="rect">
            <a:avLst/>
          </a:prstGeom>
          <a:noFill/>
        </p:spPr>
        <p:txBody>
          <a:bodyPr wrap="square" rtlCol="0">
            <a:spAutoFit/>
          </a:bodyPr>
          <a:lstStyle/>
          <a:p>
            <a:pPr algn="ctr"/>
            <a:r>
              <a:rPr lang="zh-CN" altLang="en-US" sz="1400" dirty="0">
                <a:solidFill>
                  <a:schemeClr val="tx1">
                    <a:lumMod val="50000"/>
                    <a:lumOff val="50000"/>
                  </a:schemeClr>
                </a:solidFill>
                <a:latin typeface="宋体" pitchFamily="2" charset="-122"/>
                <a:ea typeface="宋体" pitchFamily="2" charset="-122"/>
              </a:rPr>
              <a:t>生产线的制造和装配</a:t>
            </a:r>
            <a:endParaRPr lang="sl-SI" sz="1400" b="0" i="0" dirty="0">
              <a:solidFill>
                <a:schemeClr val="tx1">
                  <a:lumMod val="50000"/>
                  <a:lumOff val="50000"/>
                </a:schemeClr>
              </a:solidFill>
              <a:effectLst/>
              <a:latin typeface="宋体" pitchFamily="2" charset="-122"/>
              <a:ea typeface="宋体" pitchFamily="2" charset="-122"/>
            </a:endParaRPr>
          </a:p>
        </p:txBody>
      </p:sp>
      <p:sp>
        <p:nvSpPr>
          <p:cNvPr id="9" name="PoljeZBesedilom 8">
            <a:extLst>
              <a:ext uri="{FF2B5EF4-FFF2-40B4-BE49-F238E27FC236}">
                <a16:creationId xmlns:a16="http://schemas.microsoft.com/office/drawing/2014/main" id="{49FE2104-3D3F-49D8-A882-2102933AD8D2}"/>
              </a:ext>
            </a:extLst>
          </p:cNvPr>
          <p:cNvSpPr txBox="1"/>
          <p:nvPr/>
        </p:nvSpPr>
        <p:spPr>
          <a:xfrm>
            <a:off x="1013575" y="3478789"/>
            <a:ext cx="1850692" cy="307777"/>
          </a:xfrm>
          <a:prstGeom prst="rect">
            <a:avLst/>
          </a:prstGeom>
          <a:noFill/>
        </p:spPr>
        <p:txBody>
          <a:bodyPr wrap="square" rtlCol="0">
            <a:spAutoFit/>
          </a:bodyPr>
          <a:lstStyle/>
          <a:p>
            <a:pPr algn="ctr"/>
            <a:r>
              <a:rPr lang="zh-CN" altLang="en-US" sz="1400" dirty="0">
                <a:solidFill>
                  <a:schemeClr val="tx1">
                    <a:lumMod val="50000"/>
                    <a:lumOff val="50000"/>
                  </a:schemeClr>
                </a:solidFill>
                <a:latin typeface="宋体" pitchFamily="2" charset="-122"/>
                <a:ea typeface="宋体" pitchFamily="2" charset="-122"/>
              </a:rPr>
              <a:t>产量高</a:t>
            </a:r>
            <a:r>
              <a:rPr lang="en-US" altLang="zh-CN" sz="1400" dirty="0">
                <a:solidFill>
                  <a:schemeClr val="tx1">
                    <a:lumMod val="50000"/>
                    <a:lumOff val="50000"/>
                  </a:schemeClr>
                </a:solidFill>
                <a:latin typeface="宋体" pitchFamily="2" charset="-122"/>
                <a:ea typeface="宋体" pitchFamily="2" charset="-122"/>
              </a:rPr>
              <a:t>/</a:t>
            </a:r>
            <a:r>
              <a:rPr lang="zh-CN" altLang="en-US" sz="1400" dirty="0">
                <a:solidFill>
                  <a:schemeClr val="tx1">
                    <a:lumMod val="50000"/>
                    <a:lumOff val="50000"/>
                  </a:schemeClr>
                </a:solidFill>
                <a:latin typeface="宋体" pitchFamily="2" charset="-122"/>
                <a:ea typeface="宋体" pitchFamily="2" charset="-122"/>
              </a:rPr>
              <a:t>低</a:t>
            </a:r>
            <a:endParaRPr lang="sl-SI" sz="1400" b="0" i="0" dirty="0">
              <a:solidFill>
                <a:schemeClr val="tx1">
                  <a:lumMod val="50000"/>
                  <a:lumOff val="50000"/>
                </a:schemeClr>
              </a:solidFill>
              <a:effectLst/>
              <a:latin typeface="宋体" pitchFamily="2" charset="-122"/>
              <a:ea typeface="宋体" pitchFamily="2" charset="-122"/>
            </a:endParaRPr>
          </a:p>
        </p:txBody>
      </p:sp>
      <p:sp>
        <p:nvSpPr>
          <p:cNvPr id="10" name="PoljeZBesedilom 9">
            <a:extLst>
              <a:ext uri="{FF2B5EF4-FFF2-40B4-BE49-F238E27FC236}">
                <a16:creationId xmlns:a16="http://schemas.microsoft.com/office/drawing/2014/main" id="{82F8A6AF-5A2B-4C06-A3C4-D012E714C163}"/>
              </a:ext>
            </a:extLst>
          </p:cNvPr>
          <p:cNvSpPr txBox="1"/>
          <p:nvPr/>
        </p:nvSpPr>
        <p:spPr>
          <a:xfrm>
            <a:off x="1364825" y="1994146"/>
            <a:ext cx="2639565" cy="307777"/>
          </a:xfrm>
          <a:prstGeom prst="rect">
            <a:avLst/>
          </a:prstGeom>
          <a:noFill/>
        </p:spPr>
        <p:txBody>
          <a:bodyPr wrap="square" rtlCol="0">
            <a:spAutoFit/>
          </a:bodyPr>
          <a:lstStyle/>
          <a:p>
            <a:pPr algn="ctr"/>
            <a:r>
              <a:rPr lang="zh-CN" altLang="en-US" sz="1400" b="1" i="0" dirty="0">
                <a:solidFill>
                  <a:schemeClr val="tx1">
                    <a:lumMod val="50000"/>
                    <a:lumOff val="50000"/>
                  </a:schemeClr>
                </a:solidFill>
                <a:effectLst/>
                <a:latin typeface="宋体" pitchFamily="2" charset="-122"/>
                <a:ea typeface="宋体" pitchFamily="2" charset="-122"/>
              </a:rPr>
              <a:t>终端产品</a:t>
            </a:r>
            <a:endParaRPr lang="sl-SI" sz="1400" b="1" i="0" dirty="0">
              <a:solidFill>
                <a:schemeClr val="tx1">
                  <a:lumMod val="50000"/>
                  <a:lumOff val="50000"/>
                </a:schemeClr>
              </a:solidFill>
              <a:effectLst/>
              <a:latin typeface="宋体" pitchFamily="2" charset="-122"/>
              <a:ea typeface="宋体" pitchFamily="2" charset="-122"/>
            </a:endParaRPr>
          </a:p>
        </p:txBody>
      </p:sp>
      <p:pic>
        <p:nvPicPr>
          <p:cNvPr id="11" name="Slika 10">
            <a:extLst>
              <a:ext uri="{FF2B5EF4-FFF2-40B4-BE49-F238E27FC236}">
                <a16:creationId xmlns:a16="http://schemas.microsoft.com/office/drawing/2014/main" id="{1686F788-8A04-4EED-B80F-7D5CD05CF951}"/>
              </a:ext>
            </a:extLst>
          </p:cNvPr>
          <p:cNvPicPr>
            <a:picLocks noChangeAspect="1"/>
          </p:cNvPicPr>
          <p:nvPr/>
        </p:nvPicPr>
        <p:blipFill>
          <a:blip r:embed="rId2" cstate="print">
            <a:alphaModFix amt="50000"/>
            <a:extLst>
              <a:ext uri="{28A0092B-C50C-407E-A947-70E740481C1C}">
                <a14:useLocalDpi xmlns:a14="http://schemas.microsoft.com/office/drawing/2010/main"/>
              </a:ext>
            </a:extLst>
          </a:blip>
          <a:stretch>
            <a:fillRect/>
          </a:stretch>
        </p:blipFill>
        <p:spPr>
          <a:xfrm rot="4420997" flipH="1">
            <a:off x="5019938" y="3051595"/>
            <a:ext cx="1727602" cy="1433147"/>
          </a:xfrm>
          <a:prstGeom prst="rect">
            <a:avLst/>
          </a:prstGeom>
        </p:spPr>
      </p:pic>
      <p:pic>
        <p:nvPicPr>
          <p:cNvPr id="12" name="Slika 11" descr="Slika, ki vsebuje besede zaprt prostor, blizu&#10;&#10;Opis je samodejno ustvarjen">
            <a:extLst>
              <a:ext uri="{FF2B5EF4-FFF2-40B4-BE49-F238E27FC236}">
                <a16:creationId xmlns:a16="http://schemas.microsoft.com/office/drawing/2014/main" id="{B4CC187D-6D58-4E32-A249-B6E1E546214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64268" y="3008512"/>
            <a:ext cx="1507597" cy="1507597"/>
          </a:xfrm>
          <a:prstGeom prst="rect">
            <a:avLst/>
          </a:prstGeom>
        </p:spPr>
      </p:pic>
      <p:pic>
        <p:nvPicPr>
          <p:cNvPr id="13" name="Slika 12" descr="Slika, ki vsebuje besede stavba, zaprt prostor&#10;&#10;Opis je samodejno ustvarjen">
            <a:extLst>
              <a:ext uri="{FF2B5EF4-FFF2-40B4-BE49-F238E27FC236}">
                <a16:creationId xmlns:a16="http://schemas.microsoft.com/office/drawing/2014/main" id="{4BFF3AEF-7103-4813-A688-B3A26D6CE11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29968" y="4535159"/>
            <a:ext cx="1502139" cy="1502139"/>
          </a:xfrm>
          <a:prstGeom prst="rect">
            <a:avLst/>
          </a:prstGeom>
        </p:spPr>
      </p:pic>
      <p:pic>
        <p:nvPicPr>
          <p:cNvPr id="14" name="Slika 13" descr="Slika, ki vsebuje besede oseba, moški, zaprt prostor&#10;&#10;Opis je samodejno ustvarjen">
            <a:extLst>
              <a:ext uri="{FF2B5EF4-FFF2-40B4-BE49-F238E27FC236}">
                <a16:creationId xmlns:a16="http://schemas.microsoft.com/office/drawing/2014/main" id="{C2B18BBF-C52B-4B0A-80D0-BE86142B966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98499" y="5215468"/>
            <a:ext cx="1502139" cy="1502139"/>
          </a:xfrm>
          <a:prstGeom prst="rect">
            <a:avLst/>
          </a:prstGeom>
        </p:spPr>
      </p:pic>
      <p:pic>
        <p:nvPicPr>
          <p:cNvPr id="15" name="Slika 14" descr="Slika, ki vsebuje besede krožnik, bela, kolo, diskasta zavora&#10;&#10;Opis je samodejno ustvarjen">
            <a:extLst>
              <a:ext uri="{FF2B5EF4-FFF2-40B4-BE49-F238E27FC236}">
                <a16:creationId xmlns:a16="http://schemas.microsoft.com/office/drawing/2014/main" id="{F187FB06-6FA1-4346-B54F-F14A9D71CB1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637307" y="4535159"/>
            <a:ext cx="1502139" cy="1502139"/>
          </a:xfrm>
          <a:prstGeom prst="rect">
            <a:avLst/>
          </a:prstGeom>
        </p:spPr>
      </p:pic>
      <p:grpSp>
        <p:nvGrpSpPr>
          <p:cNvPr id="16" name="Skupina 15">
            <a:extLst>
              <a:ext uri="{FF2B5EF4-FFF2-40B4-BE49-F238E27FC236}">
                <a16:creationId xmlns:a16="http://schemas.microsoft.com/office/drawing/2014/main" id="{F8471A30-9687-43B5-B758-E2C20036FACB}"/>
              </a:ext>
            </a:extLst>
          </p:cNvPr>
          <p:cNvGrpSpPr/>
          <p:nvPr/>
        </p:nvGrpSpPr>
        <p:grpSpPr>
          <a:xfrm>
            <a:off x="6652593" y="1475639"/>
            <a:ext cx="1502139" cy="1502139"/>
            <a:chOff x="6772818" y="1544061"/>
            <a:chExt cx="1254780" cy="1254780"/>
          </a:xfrm>
        </p:grpSpPr>
        <p:sp>
          <p:nvSpPr>
            <p:cNvPr id="17" name="Elipsa 16">
              <a:extLst>
                <a:ext uri="{FF2B5EF4-FFF2-40B4-BE49-F238E27FC236}">
                  <a16:creationId xmlns:a16="http://schemas.microsoft.com/office/drawing/2014/main" id="{C44AA52A-61F2-4169-9883-4D8DDB089612}"/>
                </a:ext>
              </a:extLst>
            </p:cNvPr>
            <p:cNvSpPr/>
            <p:nvPr/>
          </p:nvSpPr>
          <p:spPr>
            <a:xfrm>
              <a:off x="6772818" y="1544061"/>
              <a:ext cx="1254780" cy="12547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pic>
          <p:nvPicPr>
            <p:cNvPr id="18" name="Slika 17" descr="Slika, ki vsebuje besede diagram&#10;&#10;Opis je samodejno ustvarjen">
              <a:extLst>
                <a:ext uri="{FF2B5EF4-FFF2-40B4-BE49-F238E27FC236}">
                  <a16:creationId xmlns:a16="http://schemas.microsoft.com/office/drawing/2014/main" id="{E01EFF0E-3CF6-43C3-8B5F-9B5170E5F01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93091" y="1567605"/>
              <a:ext cx="1202152" cy="1202152"/>
            </a:xfrm>
            <a:prstGeom prst="rect">
              <a:avLst/>
            </a:prstGeom>
          </p:spPr>
        </p:pic>
      </p:grpSp>
      <p:grpSp>
        <p:nvGrpSpPr>
          <p:cNvPr id="19" name="Skupina 18">
            <a:extLst>
              <a:ext uri="{FF2B5EF4-FFF2-40B4-BE49-F238E27FC236}">
                <a16:creationId xmlns:a16="http://schemas.microsoft.com/office/drawing/2014/main" id="{B2AD9A5E-616C-4AED-9C13-B8755DAD336A}"/>
              </a:ext>
            </a:extLst>
          </p:cNvPr>
          <p:cNvGrpSpPr/>
          <p:nvPr/>
        </p:nvGrpSpPr>
        <p:grpSpPr>
          <a:xfrm>
            <a:off x="7395610" y="3003875"/>
            <a:ext cx="1502139" cy="1502139"/>
            <a:chOff x="7393481" y="2830202"/>
            <a:chExt cx="1254780" cy="1254780"/>
          </a:xfrm>
        </p:grpSpPr>
        <p:sp>
          <p:nvSpPr>
            <p:cNvPr id="20" name="Elipsa 19">
              <a:extLst>
                <a:ext uri="{FF2B5EF4-FFF2-40B4-BE49-F238E27FC236}">
                  <a16:creationId xmlns:a16="http://schemas.microsoft.com/office/drawing/2014/main" id="{67534848-7C4D-40C8-BB2C-84366A3FEBFA}"/>
                </a:ext>
              </a:extLst>
            </p:cNvPr>
            <p:cNvSpPr/>
            <p:nvPr/>
          </p:nvSpPr>
          <p:spPr>
            <a:xfrm>
              <a:off x="7393481" y="2830202"/>
              <a:ext cx="1254780" cy="12547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pic>
          <p:nvPicPr>
            <p:cNvPr id="21" name="Slika 20" descr="Slika, ki vsebuje besede diagram&#10;&#10;Opis je samodejno ustvarjen">
              <a:extLst>
                <a:ext uri="{FF2B5EF4-FFF2-40B4-BE49-F238E27FC236}">
                  <a16:creationId xmlns:a16="http://schemas.microsoft.com/office/drawing/2014/main" id="{F3B24D8B-9FF4-4B37-8254-2453ECA0DA9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419795" y="2856516"/>
              <a:ext cx="1202152" cy="1202152"/>
            </a:xfrm>
            <a:prstGeom prst="rect">
              <a:avLst/>
            </a:prstGeom>
          </p:spPr>
        </p:pic>
      </p:grpSp>
      <p:pic>
        <p:nvPicPr>
          <p:cNvPr id="22" name="Slika 21" descr="Slika, ki vsebuje besede oseba, zaprt prostor, stoječe, poziranje&#10;&#10;Opis je samodejno ustvarjen">
            <a:extLst>
              <a:ext uri="{FF2B5EF4-FFF2-40B4-BE49-F238E27FC236}">
                <a16:creationId xmlns:a16="http://schemas.microsoft.com/office/drawing/2014/main" id="{B089562F-626C-4616-BF97-CA92313383E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53662" y="1458345"/>
            <a:ext cx="1496625" cy="1496625"/>
          </a:xfrm>
          <a:prstGeom prst="rect">
            <a:avLst/>
          </a:prstGeom>
        </p:spPr>
      </p:pic>
      <p:sp>
        <p:nvSpPr>
          <p:cNvPr id="23" name="PoljeZBesedilom 22">
            <a:extLst>
              <a:ext uri="{FF2B5EF4-FFF2-40B4-BE49-F238E27FC236}">
                <a16:creationId xmlns:a16="http://schemas.microsoft.com/office/drawing/2014/main" id="{025914AD-FBBD-4DDE-9E81-3DBAC3D40AC4}"/>
              </a:ext>
            </a:extLst>
          </p:cNvPr>
          <p:cNvSpPr txBox="1"/>
          <p:nvPr/>
        </p:nvSpPr>
        <p:spPr>
          <a:xfrm>
            <a:off x="6424317" y="931871"/>
            <a:ext cx="2473431" cy="307777"/>
          </a:xfrm>
          <a:prstGeom prst="rect">
            <a:avLst/>
          </a:prstGeom>
          <a:noFill/>
        </p:spPr>
        <p:txBody>
          <a:bodyPr wrap="square" rtlCol="0">
            <a:spAutoFit/>
          </a:bodyPr>
          <a:lstStyle/>
          <a:p>
            <a:pPr algn="ctr"/>
            <a:r>
              <a:rPr lang="zh-CN" altLang="en-US" sz="1400" b="1" dirty="0">
                <a:solidFill>
                  <a:schemeClr val="tx1">
                    <a:lumMod val="50000"/>
                    <a:lumOff val="50000"/>
                  </a:schemeClr>
                </a:solidFill>
                <a:latin typeface="宋体" pitchFamily="2" charset="-122"/>
                <a:ea typeface="宋体" pitchFamily="2" charset="-122"/>
              </a:rPr>
              <a:t>想法或有新想法的客户</a:t>
            </a:r>
            <a:endParaRPr lang="sl-SI" sz="1400" b="1" i="0" dirty="0">
              <a:solidFill>
                <a:schemeClr val="tx1">
                  <a:lumMod val="50000"/>
                  <a:lumOff val="50000"/>
                </a:schemeClr>
              </a:solidFill>
              <a:effectLst/>
              <a:latin typeface="宋体" pitchFamily="2" charset="-122"/>
              <a:ea typeface="宋体" pitchFamily="2" charset="-122"/>
            </a:endParaRPr>
          </a:p>
        </p:txBody>
      </p:sp>
      <p:pic>
        <p:nvPicPr>
          <p:cNvPr id="24" name="Slika 23" descr="Slika, ki vsebuje besede besedilo, elektronika&#10;&#10;Opis je samodejno ustvarjen">
            <a:extLst>
              <a:ext uri="{FF2B5EF4-FFF2-40B4-BE49-F238E27FC236}">
                <a16:creationId xmlns:a16="http://schemas.microsoft.com/office/drawing/2014/main" id="{5FFEAB6F-43E9-4039-9407-936549860CE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089021" y="700230"/>
            <a:ext cx="1496625" cy="1496625"/>
          </a:xfrm>
          <a:prstGeom prst="rect">
            <a:avLst/>
          </a:prstGeom>
        </p:spPr>
      </p:pic>
      <p:sp>
        <p:nvSpPr>
          <p:cNvPr id="25" name="TextBox 15">
            <a:extLst>
              <a:ext uri="{FF2B5EF4-FFF2-40B4-BE49-F238E27FC236}">
                <a16:creationId xmlns:a16="http://schemas.microsoft.com/office/drawing/2014/main" id="{96B36E68-6AD2-45EF-A750-884B6AF76C18}"/>
              </a:ext>
            </a:extLst>
          </p:cNvPr>
          <p:cNvSpPr txBox="1"/>
          <p:nvPr/>
        </p:nvSpPr>
        <p:spPr>
          <a:xfrm>
            <a:off x="4120923" y="353246"/>
            <a:ext cx="5221554" cy="461665"/>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cs typeface="Arial" pitchFamily="34" charset="0"/>
              </a:rPr>
              <a:t>能力</a:t>
            </a:r>
            <a:endParaRPr lang="ko-KR" altLang="en-US" sz="2400" dirty="0">
              <a:solidFill>
                <a:schemeClr val="bg1"/>
              </a:solidFill>
              <a:latin typeface="宋体" pitchFamily="2" charset="-122"/>
              <a:cs typeface="Arial" pitchFamily="34" charset="0"/>
            </a:endParaRPr>
          </a:p>
        </p:txBody>
      </p:sp>
    </p:spTree>
    <p:extLst>
      <p:ext uri="{BB962C8B-B14F-4D97-AF65-F5344CB8AC3E}">
        <p14:creationId xmlns:p14="http://schemas.microsoft.com/office/powerpoint/2010/main" val="4045854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Slika, ki vsebuje besede prestava&#10;&#10;Opis je samodejno ustvarjen">
            <a:extLst>
              <a:ext uri="{FF2B5EF4-FFF2-40B4-BE49-F238E27FC236}">
                <a16:creationId xmlns:a16="http://schemas.microsoft.com/office/drawing/2014/main" id="{375B5EAB-1A84-47B7-8B3D-313100907C02}"/>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2427048" y="2627905"/>
            <a:ext cx="6839813" cy="2905953"/>
          </a:xfrm>
          <a:prstGeom prst="rect">
            <a:avLst/>
          </a:prstGeom>
        </p:spPr>
      </p:pic>
      <p:sp>
        <p:nvSpPr>
          <p:cNvPr id="5" name="PoljeZBesedilom 4">
            <a:extLst>
              <a:ext uri="{FF2B5EF4-FFF2-40B4-BE49-F238E27FC236}">
                <a16:creationId xmlns:a16="http://schemas.microsoft.com/office/drawing/2014/main" id="{21C33606-6A90-4D1F-9F15-6EBB90E7547B}"/>
              </a:ext>
            </a:extLst>
          </p:cNvPr>
          <p:cNvSpPr txBox="1"/>
          <p:nvPr/>
        </p:nvSpPr>
        <p:spPr>
          <a:xfrm>
            <a:off x="5260985" y="2972228"/>
            <a:ext cx="1939186" cy="646331"/>
          </a:xfrm>
          <a:prstGeom prst="rect">
            <a:avLst/>
          </a:prstGeom>
          <a:noFill/>
        </p:spPr>
        <p:txBody>
          <a:bodyPr wrap="square">
            <a:spAutoFit/>
          </a:bodyPr>
          <a:lstStyle/>
          <a:p>
            <a:pPr algn="ctr">
              <a:defRPr/>
            </a:pPr>
            <a:r>
              <a:rPr lang="zh-CN" altLang="en-US" dirty="0">
                <a:solidFill>
                  <a:schemeClr val="tx1">
                    <a:lumMod val="75000"/>
                    <a:lumOff val="25000"/>
                  </a:schemeClr>
                </a:solidFill>
                <a:latin typeface="宋体" pitchFamily="2" charset="-122"/>
                <a:ea typeface="宋体" pitchFamily="2" charset="-122"/>
              </a:rPr>
              <a:t>车削、磨削和硬化</a:t>
            </a:r>
            <a:endParaRPr lang="sl-SI" dirty="0">
              <a:solidFill>
                <a:schemeClr val="tx1">
                  <a:lumMod val="75000"/>
                  <a:lumOff val="25000"/>
                </a:schemeClr>
              </a:solidFill>
              <a:latin typeface="宋体" pitchFamily="2" charset="-122"/>
              <a:ea typeface="宋体" pitchFamily="2" charset="-122"/>
            </a:endParaRPr>
          </a:p>
        </p:txBody>
      </p:sp>
      <p:sp>
        <p:nvSpPr>
          <p:cNvPr id="6" name="PoljeZBesedilom 5">
            <a:extLst>
              <a:ext uri="{FF2B5EF4-FFF2-40B4-BE49-F238E27FC236}">
                <a16:creationId xmlns:a16="http://schemas.microsoft.com/office/drawing/2014/main" id="{F57AA710-8A30-495C-B65F-0ED27910B68A}"/>
              </a:ext>
            </a:extLst>
          </p:cNvPr>
          <p:cNvSpPr txBox="1"/>
          <p:nvPr/>
        </p:nvSpPr>
        <p:spPr>
          <a:xfrm>
            <a:off x="7407343" y="1484082"/>
            <a:ext cx="3289685" cy="369332"/>
          </a:xfrm>
          <a:prstGeom prst="rect">
            <a:avLst/>
          </a:prstGeom>
          <a:noFill/>
        </p:spPr>
        <p:txBody>
          <a:bodyPr wrap="square">
            <a:spAutoFit/>
          </a:bodyPr>
          <a:lstStyle/>
          <a:p>
            <a:pPr>
              <a:defRPr/>
            </a:pPr>
            <a:r>
              <a:rPr lang="zh-CN" altLang="en-US" sz="1800" b="1" dirty="0">
                <a:solidFill>
                  <a:schemeClr val="tx1">
                    <a:lumMod val="75000"/>
                    <a:lumOff val="25000"/>
                  </a:schemeClr>
                </a:solidFill>
                <a:latin typeface="宋体" pitchFamily="2" charset="-122"/>
                <a:ea typeface="宋体" pitchFamily="2" charset="-122"/>
              </a:rPr>
              <a:t>定子和转子</a:t>
            </a:r>
            <a:endParaRPr lang="sl-SI" sz="1800" b="1" dirty="0">
              <a:solidFill>
                <a:schemeClr val="tx1">
                  <a:lumMod val="75000"/>
                  <a:lumOff val="25000"/>
                </a:schemeClr>
              </a:solidFill>
              <a:latin typeface="宋体" pitchFamily="2" charset="-122"/>
              <a:ea typeface="宋体" pitchFamily="2" charset="-122"/>
            </a:endParaRPr>
          </a:p>
        </p:txBody>
      </p:sp>
      <p:sp>
        <p:nvSpPr>
          <p:cNvPr id="7" name="PoljeZBesedilom 6">
            <a:extLst>
              <a:ext uri="{FF2B5EF4-FFF2-40B4-BE49-F238E27FC236}">
                <a16:creationId xmlns:a16="http://schemas.microsoft.com/office/drawing/2014/main" id="{0D5AF20A-4205-4782-9FBE-761252C267E6}"/>
              </a:ext>
            </a:extLst>
          </p:cNvPr>
          <p:cNvSpPr txBox="1"/>
          <p:nvPr/>
        </p:nvSpPr>
        <p:spPr>
          <a:xfrm>
            <a:off x="3434036" y="1950350"/>
            <a:ext cx="2032988" cy="369332"/>
          </a:xfrm>
          <a:prstGeom prst="rect">
            <a:avLst/>
          </a:prstGeom>
          <a:noFill/>
        </p:spPr>
        <p:txBody>
          <a:bodyPr wrap="square">
            <a:spAutoFit/>
          </a:bodyPr>
          <a:lstStyle/>
          <a:p>
            <a:pPr>
              <a:defRPr/>
            </a:pPr>
            <a:r>
              <a:rPr lang="zh-CN" altLang="en-US" sz="1800" dirty="0">
                <a:solidFill>
                  <a:schemeClr val="tx1">
                    <a:lumMod val="75000"/>
                    <a:lumOff val="25000"/>
                  </a:schemeClr>
                </a:solidFill>
                <a:latin typeface="宋体" pitchFamily="2" charset="-122"/>
                <a:ea typeface="宋体" pitchFamily="2" charset="-122"/>
              </a:rPr>
              <a:t>冲压、</a:t>
            </a:r>
            <a:r>
              <a:rPr lang="zh-CN" altLang="en-US" dirty="0">
                <a:solidFill>
                  <a:schemeClr val="tx1">
                    <a:lumMod val="75000"/>
                    <a:lumOff val="25000"/>
                  </a:schemeClr>
                </a:solidFill>
                <a:latin typeface="宋体" pitchFamily="2" charset="-122"/>
                <a:ea typeface="宋体" pitchFamily="2" charset="-122"/>
              </a:rPr>
              <a:t>联</a:t>
            </a:r>
            <a:r>
              <a:rPr lang="zh-CN" altLang="en-US" sz="1800" dirty="0">
                <a:solidFill>
                  <a:schemeClr val="tx1">
                    <a:lumMod val="75000"/>
                    <a:lumOff val="25000"/>
                  </a:schemeClr>
                </a:solidFill>
                <a:latin typeface="宋体" pitchFamily="2" charset="-122"/>
                <a:ea typeface="宋体" pitchFamily="2" charset="-122"/>
              </a:rPr>
              <a:t>锁、平衡</a:t>
            </a:r>
            <a:endParaRPr lang="sl-SI" sz="1800" dirty="0">
              <a:solidFill>
                <a:schemeClr val="tx1">
                  <a:lumMod val="75000"/>
                  <a:lumOff val="25000"/>
                </a:schemeClr>
              </a:solidFill>
              <a:latin typeface="宋体" pitchFamily="2" charset="-122"/>
              <a:ea typeface="宋体" pitchFamily="2" charset="-122"/>
            </a:endParaRPr>
          </a:p>
        </p:txBody>
      </p:sp>
      <p:sp>
        <p:nvSpPr>
          <p:cNvPr id="8" name="PoljeZBesedilom 7">
            <a:extLst>
              <a:ext uri="{FF2B5EF4-FFF2-40B4-BE49-F238E27FC236}">
                <a16:creationId xmlns:a16="http://schemas.microsoft.com/office/drawing/2014/main" id="{EB3C10E9-F880-47D9-93E7-D36351CE55C5}"/>
              </a:ext>
            </a:extLst>
          </p:cNvPr>
          <p:cNvSpPr txBox="1"/>
          <p:nvPr/>
        </p:nvSpPr>
        <p:spPr>
          <a:xfrm>
            <a:off x="739816" y="3767578"/>
            <a:ext cx="1933383" cy="646331"/>
          </a:xfrm>
          <a:prstGeom prst="rect">
            <a:avLst/>
          </a:prstGeom>
          <a:noFill/>
        </p:spPr>
        <p:txBody>
          <a:bodyPr wrap="square">
            <a:spAutoFit/>
          </a:bodyPr>
          <a:lstStyle/>
          <a:p>
            <a:pPr>
              <a:defRPr/>
            </a:pPr>
            <a:r>
              <a:rPr lang="zh-CN" altLang="en-US" dirty="0">
                <a:solidFill>
                  <a:schemeClr val="tx1">
                    <a:lumMod val="75000"/>
                    <a:lumOff val="25000"/>
                  </a:schemeClr>
                </a:solidFill>
                <a:latin typeface="宋体" pitchFamily="2" charset="-122"/>
                <a:ea typeface="宋体" pitchFamily="2" charset="-122"/>
              </a:rPr>
              <a:t>拉深、冲压、铣削</a:t>
            </a:r>
            <a:endParaRPr lang="sl-SI" sz="1800" dirty="0">
              <a:solidFill>
                <a:schemeClr val="tx1">
                  <a:lumMod val="75000"/>
                  <a:lumOff val="25000"/>
                </a:schemeClr>
              </a:solidFill>
              <a:latin typeface="宋体" pitchFamily="2" charset="-122"/>
              <a:ea typeface="宋体" pitchFamily="2" charset="-122"/>
            </a:endParaRPr>
          </a:p>
        </p:txBody>
      </p:sp>
      <p:sp>
        <p:nvSpPr>
          <p:cNvPr id="9" name="PoljeZBesedilom 8">
            <a:extLst>
              <a:ext uri="{FF2B5EF4-FFF2-40B4-BE49-F238E27FC236}">
                <a16:creationId xmlns:a16="http://schemas.microsoft.com/office/drawing/2014/main" id="{4AD78AA0-10ED-41E6-806B-0F07F1DFF4B3}"/>
              </a:ext>
            </a:extLst>
          </p:cNvPr>
          <p:cNvSpPr txBox="1"/>
          <p:nvPr/>
        </p:nvSpPr>
        <p:spPr>
          <a:xfrm>
            <a:off x="1686648" y="5874017"/>
            <a:ext cx="8818703" cy="388696"/>
          </a:xfrm>
          <a:prstGeom prst="rect">
            <a:avLst/>
          </a:prstGeom>
          <a:noFill/>
        </p:spPr>
        <p:txBody>
          <a:bodyPr wrap="square">
            <a:spAutoFit/>
          </a:bodyPr>
          <a:lstStyle/>
          <a:p>
            <a:pPr algn="ctr">
              <a:lnSpc>
                <a:spcPct val="107000"/>
              </a:lnSpc>
              <a:spcAft>
                <a:spcPts val="800"/>
              </a:spcAft>
            </a:pPr>
            <a:r>
              <a:rPr lang="zh-CN" altLang="en-US" dirty="0">
                <a:solidFill>
                  <a:schemeClr val="tx1">
                    <a:lumMod val="65000"/>
                    <a:lumOff val="35000"/>
                  </a:schemeClr>
                </a:solidFill>
                <a:latin typeface="宋体" pitchFamily="2" charset="-122"/>
                <a:ea typeface="宋体" pitchFamily="2" charset="-122"/>
                <a:cs typeface="Times New Roman" panose="02020603050405020304" pitchFamily="18" charset="0"/>
              </a:rPr>
              <a:t>有高水平自动化和质量控制能力的生产</a:t>
            </a:r>
            <a:endParaRPr lang="sl-SI" dirty="0">
              <a:solidFill>
                <a:schemeClr val="tx1">
                  <a:lumMod val="65000"/>
                  <a:lumOff val="35000"/>
                </a:schemeClr>
              </a:solidFill>
              <a:latin typeface="宋体" pitchFamily="2" charset="-122"/>
              <a:ea typeface="宋体" pitchFamily="2" charset="-122"/>
              <a:cs typeface="Times New Roman" panose="02020603050405020304" pitchFamily="18" charset="0"/>
            </a:endParaRPr>
          </a:p>
        </p:txBody>
      </p:sp>
      <p:sp>
        <p:nvSpPr>
          <p:cNvPr id="10" name="Enakokraki trikotnik 9">
            <a:extLst>
              <a:ext uri="{FF2B5EF4-FFF2-40B4-BE49-F238E27FC236}">
                <a16:creationId xmlns:a16="http://schemas.microsoft.com/office/drawing/2014/main" id="{E09FC81C-15F1-49F6-9753-4C9DCBFEA91F}"/>
              </a:ext>
            </a:extLst>
          </p:cNvPr>
          <p:cNvSpPr/>
          <p:nvPr/>
        </p:nvSpPr>
        <p:spPr>
          <a:xfrm rot="5400000">
            <a:off x="2380500" y="4010369"/>
            <a:ext cx="153888" cy="132662"/>
          </a:xfrm>
          <a:prstGeom prst="triangle">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11" name="Enakokraki trikotnik 10">
            <a:extLst>
              <a:ext uri="{FF2B5EF4-FFF2-40B4-BE49-F238E27FC236}">
                <a16:creationId xmlns:a16="http://schemas.microsoft.com/office/drawing/2014/main" id="{5BB936A5-5244-48C5-B2FC-F733EB8D9582}"/>
              </a:ext>
            </a:extLst>
          </p:cNvPr>
          <p:cNvSpPr/>
          <p:nvPr/>
        </p:nvSpPr>
        <p:spPr>
          <a:xfrm rot="10800000">
            <a:off x="3930856" y="3067653"/>
            <a:ext cx="153888" cy="132662"/>
          </a:xfrm>
          <a:prstGeom prst="triangle">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12" name="Enakokraki trikotnik 11">
            <a:extLst>
              <a:ext uri="{FF2B5EF4-FFF2-40B4-BE49-F238E27FC236}">
                <a16:creationId xmlns:a16="http://schemas.microsoft.com/office/drawing/2014/main" id="{682A57D2-E749-4F1D-9D2F-1801581DC298}"/>
              </a:ext>
            </a:extLst>
          </p:cNvPr>
          <p:cNvSpPr/>
          <p:nvPr/>
        </p:nvSpPr>
        <p:spPr>
          <a:xfrm rot="11570140">
            <a:off x="5307495" y="4773670"/>
            <a:ext cx="153888" cy="132662"/>
          </a:xfrm>
          <a:prstGeom prst="triangle">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13" name="Enakokraki trikotnik 12">
            <a:extLst>
              <a:ext uri="{FF2B5EF4-FFF2-40B4-BE49-F238E27FC236}">
                <a16:creationId xmlns:a16="http://schemas.microsoft.com/office/drawing/2014/main" id="{17831F34-CC18-4BFD-982F-7A09C8340864}"/>
              </a:ext>
            </a:extLst>
          </p:cNvPr>
          <p:cNvSpPr/>
          <p:nvPr/>
        </p:nvSpPr>
        <p:spPr>
          <a:xfrm>
            <a:off x="5614547" y="4591975"/>
            <a:ext cx="153888" cy="132662"/>
          </a:xfrm>
          <a:prstGeom prst="triangle">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14" name="Enakokraki trikotnik 13">
            <a:extLst>
              <a:ext uri="{FF2B5EF4-FFF2-40B4-BE49-F238E27FC236}">
                <a16:creationId xmlns:a16="http://schemas.microsoft.com/office/drawing/2014/main" id="{77CD9E63-F310-450E-B9D9-6D7B014E1086}"/>
              </a:ext>
            </a:extLst>
          </p:cNvPr>
          <p:cNvSpPr/>
          <p:nvPr/>
        </p:nvSpPr>
        <p:spPr>
          <a:xfrm rot="10800000">
            <a:off x="6107979" y="3731539"/>
            <a:ext cx="153888" cy="132662"/>
          </a:xfrm>
          <a:prstGeom prst="triangle">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15" name="Enakokraki trikotnik 14">
            <a:extLst>
              <a:ext uri="{FF2B5EF4-FFF2-40B4-BE49-F238E27FC236}">
                <a16:creationId xmlns:a16="http://schemas.microsoft.com/office/drawing/2014/main" id="{AD723BE9-1BF3-4FBF-95E0-4B7A3B2B283E}"/>
              </a:ext>
            </a:extLst>
          </p:cNvPr>
          <p:cNvSpPr/>
          <p:nvPr/>
        </p:nvSpPr>
        <p:spPr>
          <a:xfrm rot="10800000">
            <a:off x="7486253" y="3280072"/>
            <a:ext cx="153888" cy="132662"/>
          </a:xfrm>
          <a:prstGeom prst="triangle">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16" name="Enakokraki trikotnik 15">
            <a:extLst>
              <a:ext uri="{FF2B5EF4-FFF2-40B4-BE49-F238E27FC236}">
                <a16:creationId xmlns:a16="http://schemas.microsoft.com/office/drawing/2014/main" id="{D78A412F-0958-423F-849C-70C97D34A517}"/>
              </a:ext>
            </a:extLst>
          </p:cNvPr>
          <p:cNvSpPr/>
          <p:nvPr/>
        </p:nvSpPr>
        <p:spPr>
          <a:xfrm rot="10800000">
            <a:off x="6956246" y="3542387"/>
            <a:ext cx="153888" cy="132662"/>
          </a:xfrm>
          <a:prstGeom prst="triangle">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17" name="Enakokraki trikotnik 16">
            <a:extLst>
              <a:ext uri="{FF2B5EF4-FFF2-40B4-BE49-F238E27FC236}">
                <a16:creationId xmlns:a16="http://schemas.microsoft.com/office/drawing/2014/main" id="{4BBE96A3-8048-45DA-802D-4F682FBA9DE5}"/>
              </a:ext>
            </a:extLst>
          </p:cNvPr>
          <p:cNvSpPr/>
          <p:nvPr/>
        </p:nvSpPr>
        <p:spPr>
          <a:xfrm rot="16200000">
            <a:off x="9272111" y="4012411"/>
            <a:ext cx="153888" cy="132662"/>
          </a:xfrm>
          <a:prstGeom prst="triangle">
            <a:avLst/>
          </a:prstGeom>
          <a:solidFill>
            <a:srgbClr val="E1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18" name="PoljeZBesedilom 17">
            <a:extLst>
              <a:ext uri="{FF2B5EF4-FFF2-40B4-BE49-F238E27FC236}">
                <a16:creationId xmlns:a16="http://schemas.microsoft.com/office/drawing/2014/main" id="{B2B73C58-9E5C-445A-B997-1DE387AEDD5E}"/>
              </a:ext>
            </a:extLst>
          </p:cNvPr>
          <p:cNvSpPr txBox="1"/>
          <p:nvPr/>
        </p:nvSpPr>
        <p:spPr>
          <a:xfrm>
            <a:off x="785281" y="2193633"/>
            <a:ext cx="2450076" cy="646331"/>
          </a:xfrm>
          <a:prstGeom prst="rect">
            <a:avLst/>
          </a:prstGeom>
          <a:noFill/>
        </p:spPr>
        <p:txBody>
          <a:bodyPr wrap="square">
            <a:spAutoFit/>
          </a:bodyPr>
          <a:lstStyle/>
          <a:p>
            <a:pPr>
              <a:defRPr/>
            </a:pPr>
            <a:r>
              <a:rPr lang="zh-CN" altLang="en-US" b="1" dirty="0">
                <a:solidFill>
                  <a:schemeClr val="tx1">
                    <a:lumMod val="75000"/>
                    <a:lumOff val="25000"/>
                  </a:schemeClr>
                </a:solidFill>
                <a:latin typeface="宋体" pitchFamily="2" charset="-122"/>
                <a:ea typeface="宋体" pitchFamily="2" charset="-122"/>
              </a:rPr>
              <a:t>金属零件的技术和加工</a:t>
            </a:r>
            <a:endParaRPr lang="sl-SI" b="1" dirty="0">
              <a:solidFill>
                <a:schemeClr val="tx1">
                  <a:lumMod val="75000"/>
                  <a:lumOff val="25000"/>
                </a:schemeClr>
              </a:solidFill>
              <a:latin typeface="宋体" pitchFamily="2" charset="-122"/>
              <a:ea typeface="宋体" pitchFamily="2" charset="-122"/>
            </a:endParaRPr>
          </a:p>
        </p:txBody>
      </p:sp>
      <p:pic>
        <p:nvPicPr>
          <p:cNvPr id="19" name="Slika 18" descr="Slika, ki vsebuje besede krog&#10;&#10;Opis je samodejno ustvarjen">
            <a:extLst>
              <a:ext uri="{FF2B5EF4-FFF2-40B4-BE49-F238E27FC236}">
                <a16:creationId xmlns:a16="http://schemas.microsoft.com/office/drawing/2014/main" id="{9329A367-0CE3-4B9B-B41E-A61FA2D67C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9949970">
            <a:off x="2619931" y="1988671"/>
            <a:ext cx="727352" cy="349302"/>
          </a:xfrm>
          <a:prstGeom prst="rect">
            <a:avLst/>
          </a:prstGeom>
        </p:spPr>
      </p:pic>
      <p:pic>
        <p:nvPicPr>
          <p:cNvPr id="20" name="Slika 19" descr="Slika, ki vsebuje besede krog&#10;&#10;Opis je samodejno ustvarjen">
            <a:extLst>
              <a:ext uri="{FF2B5EF4-FFF2-40B4-BE49-F238E27FC236}">
                <a16:creationId xmlns:a16="http://schemas.microsoft.com/office/drawing/2014/main" id="{B28CF32A-10C6-4569-84BE-7CE4BBADF2A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8739434" flipH="1">
            <a:off x="1546323" y="3035535"/>
            <a:ext cx="724269" cy="349302"/>
          </a:xfrm>
          <a:prstGeom prst="rect">
            <a:avLst/>
          </a:prstGeom>
        </p:spPr>
      </p:pic>
      <p:sp>
        <p:nvSpPr>
          <p:cNvPr id="21" name="PoljeZBesedilom 20">
            <a:extLst>
              <a:ext uri="{FF2B5EF4-FFF2-40B4-BE49-F238E27FC236}">
                <a16:creationId xmlns:a16="http://schemas.microsoft.com/office/drawing/2014/main" id="{D677C4B7-DA0A-4010-A368-C5380C5C67B4}"/>
              </a:ext>
            </a:extLst>
          </p:cNvPr>
          <p:cNvSpPr txBox="1"/>
          <p:nvPr/>
        </p:nvSpPr>
        <p:spPr>
          <a:xfrm>
            <a:off x="9412490" y="3722888"/>
            <a:ext cx="2415976" cy="646331"/>
          </a:xfrm>
          <a:prstGeom prst="rect">
            <a:avLst/>
          </a:prstGeom>
          <a:noFill/>
        </p:spPr>
        <p:txBody>
          <a:bodyPr wrap="square">
            <a:spAutoFit/>
          </a:bodyPr>
          <a:lstStyle/>
          <a:p>
            <a:pPr>
              <a:defRPr/>
            </a:pPr>
            <a:r>
              <a:rPr lang="zh-CN" altLang="en-US" b="1" dirty="0">
                <a:solidFill>
                  <a:schemeClr val="tx1">
                    <a:lumMod val="75000"/>
                    <a:lumOff val="25000"/>
                  </a:schemeClr>
                </a:solidFill>
                <a:latin typeface="宋体" pitchFamily="2" charset="-122"/>
                <a:ea typeface="宋体" pitchFamily="2" charset="-122"/>
              </a:rPr>
              <a:t>电机控制器</a:t>
            </a:r>
            <a:endParaRPr lang="sl-SI" b="1" dirty="0">
              <a:solidFill>
                <a:schemeClr val="tx1">
                  <a:lumMod val="75000"/>
                  <a:lumOff val="25000"/>
                </a:schemeClr>
              </a:solidFill>
              <a:latin typeface="宋体" pitchFamily="2" charset="-122"/>
              <a:ea typeface="宋体" pitchFamily="2" charset="-122"/>
            </a:endParaRPr>
          </a:p>
          <a:p>
            <a:pPr>
              <a:defRPr/>
            </a:pPr>
            <a:r>
              <a:rPr lang="zh-CN" altLang="en-US" b="1" dirty="0">
                <a:solidFill>
                  <a:schemeClr val="tx1">
                    <a:lumMod val="75000"/>
                    <a:lumOff val="25000"/>
                  </a:schemeClr>
                </a:solidFill>
                <a:latin typeface="宋体" pitchFamily="2" charset="-122"/>
                <a:ea typeface="宋体" pitchFamily="2" charset="-122"/>
              </a:rPr>
              <a:t>设计和优化</a:t>
            </a:r>
            <a:endParaRPr lang="sl-SI" sz="1800" b="1" dirty="0">
              <a:solidFill>
                <a:schemeClr val="tx1">
                  <a:lumMod val="75000"/>
                  <a:lumOff val="25000"/>
                </a:schemeClr>
              </a:solidFill>
              <a:latin typeface="宋体" pitchFamily="2" charset="-122"/>
              <a:ea typeface="宋体" pitchFamily="2" charset="-122"/>
            </a:endParaRPr>
          </a:p>
        </p:txBody>
      </p:sp>
      <p:sp>
        <p:nvSpPr>
          <p:cNvPr id="22" name="PoljeZBesedilom 21">
            <a:extLst>
              <a:ext uri="{FF2B5EF4-FFF2-40B4-BE49-F238E27FC236}">
                <a16:creationId xmlns:a16="http://schemas.microsoft.com/office/drawing/2014/main" id="{42E6FDED-70EE-4709-BF65-A0B37D06C16D}"/>
              </a:ext>
            </a:extLst>
          </p:cNvPr>
          <p:cNvSpPr txBox="1"/>
          <p:nvPr/>
        </p:nvSpPr>
        <p:spPr>
          <a:xfrm>
            <a:off x="5717838" y="2693689"/>
            <a:ext cx="952710" cy="369332"/>
          </a:xfrm>
          <a:prstGeom prst="rect">
            <a:avLst/>
          </a:prstGeom>
          <a:noFill/>
        </p:spPr>
        <p:txBody>
          <a:bodyPr wrap="square">
            <a:spAutoFit/>
          </a:bodyPr>
          <a:lstStyle/>
          <a:p>
            <a:pPr algn="ctr">
              <a:defRPr/>
            </a:pPr>
            <a:r>
              <a:rPr lang="zh-CN" altLang="en-US" b="1" dirty="0">
                <a:solidFill>
                  <a:schemeClr val="tx1">
                    <a:lumMod val="75000"/>
                    <a:lumOff val="25000"/>
                  </a:schemeClr>
                </a:solidFill>
                <a:latin typeface="宋体" pitchFamily="2" charset="-122"/>
                <a:ea typeface="宋体" pitchFamily="2" charset="-122"/>
              </a:rPr>
              <a:t>轴</a:t>
            </a:r>
            <a:endParaRPr lang="sl-SI" sz="1800" b="1" dirty="0">
              <a:solidFill>
                <a:schemeClr val="tx1">
                  <a:lumMod val="75000"/>
                  <a:lumOff val="25000"/>
                </a:schemeClr>
              </a:solidFill>
              <a:latin typeface="宋体" pitchFamily="2" charset="-122"/>
              <a:ea typeface="宋体" pitchFamily="2" charset="-122"/>
            </a:endParaRPr>
          </a:p>
        </p:txBody>
      </p:sp>
      <p:sp>
        <p:nvSpPr>
          <p:cNvPr id="23" name="PoljeZBesedilom 22">
            <a:extLst>
              <a:ext uri="{FF2B5EF4-FFF2-40B4-BE49-F238E27FC236}">
                <a16:creationId xmlns:a16="http://schemas.microsoft.com/office/drawing/2014/main" id="{418DAAB1-C719-4C00-A90B-071053B7B681}"/>
              </a:ext>
            </a:extLst>
          </p:cNvPr>
          <p:cNvSpPr txBox="1"/>
          <p:nvPr/>
        </p:nvSpPr>
        <p:spPr>
          <a:xfrm>
            <a:off x="5384439" y="5110666"/>
            <a:ext cx="5460859" cy="369332"/>
          </a:xfrm>
          <a:prstGeom prst="rect">
            <a:avLst/>
          </a:prstGeom>
          <a:noFill/>
        </p:spPr>
        <p:txBody>
          <a:bodyPr wrap="square">
            <a:spAutoFit/>
          </a:bodyPr>
          <a:lstStyle/>
          <a:p>
            <a:pPr>
              <a:defRPr/>
            </a:pPr>
            <a:r>
              <a:rPr lang="zh-CN" altLang="en-US" dirty="0">
                <a:solidFill>
                  <a:schemeClr val="tx1">
                    <a:lumMod val="75000"/>
                    <a:lumOff val="25000"/>
                  </a:schemeClr>
                </a:solidFill>
                <a:latin typeface="宋体" pitchFamily="2" charset="-122"/>
                <a:ea typeface="宋体" pitchFamily="2" charset="-122"/>
              </a:rPr>
              <a:t>注塑、激光焊接</a:t>
            </a:r>
            <a:endParaRPr lang="sl-SI" sz="1800" dirty="0">
              <a:solidFill>
                <a:schemeClr val="tx1">
                  <a:lumMod val="75000"/>
                  <a:lumOff val="25000"/>
                </a:schemeClr>
              </a:solidFill>
              <a:latin typeface="宋体" pitchFamily="2" charset="-122"/>
              <a:ea typeface="宋体" pitchFamily="2" charset="-122"/>
            </a:endParaRPr>
          </a:p>
        </p:txBody>
      </p:sp>
      <p:sp>
        <p:nvSpPr>
          <p:cNvPr id="24" name="PoljeZBesedilom 23">
            <a:extLst>
              <a:ext uri="{FF2B5EF4-FFF2-40B4-BE49-F238E27FC236}">
                <a16:creationId xmlns:a16="http://schemas.microsoft.com/office/drawing/2014/main" id="{EB864F83-1FAB-4EAD-8179-50F332532188}"/>
              </a:ext>
            </a:extLst>
          </p:cNvPr>
          <p:cNvSpPr txBox="1"/>
          <p:nvPr/>
        </p:nvSpPr>
        <p:spPr>
          <a:xfrm>
            <a:off x="5384439" y="4785828"/>
            <a:ext cx="5569654" cy="369332"/>
          </a:xfrm>
          <a:prstGeom prst="rect">
            <a:avLst/>
          </a:prstGeom>
          <a:noFill/>
        </p:spPr>
        <p:txBody>
          <a:bodyPr wrap="square">
            <a:spAutoFit/>
          </a:bodyPr>
          <a:lstStyle/>
          <a:p>
            <a:pPr>
              <a:defRPr/>
            </a:pPr>
            <a:r>
              <a:rPr lang="zh-CN" altLang="en-US" b="1" dirty="0">
                <a:solidFill>
                  <a:schemeClr val="tx1">
                    <a:lumMod val="75000"/>
                    <a:lumOff val="25000"/>
                  </a:schemeClr>
                </a:solidFill>
                <a:latin typeface="宋体" pitchFamily="2" charset="-122"/>
                <a:ea typeface="宋体" pitchFamily="2" charset="-122"/>
              </a:rPr>
              <a:t>高分子材料技术</a:t>
            </a:r>
            <a:endParaRPr lang="sl-SI" b="1" dirty="0">
              <a:solidFill>
                <a:schemeClr val="tx1">
                  <a:lumMod val="75000"/>
                  <a:lumOff val="25000"/>
                </a:schemeClr>
              </a:solidFill>
              <a:latin typeface="宋体" pitchFamily="2" charset="-122"/>
              <a:ea typeface="宋体" pitchFamily="2" charset="-122"/>
            </a:endParaRPr>
          </a:p>
        </p:txBody>
      </p:sp>
      <p:sp>
        <p:nvSpPr>
          <p:cNvPr id="26" name="PoljeZBesedilom 25">
            <a:extLst>
              <a:ext uri="{FF2B5EF4-FFF2-40B4-BE49-F238E27FC236}">
                <a16:creationId xmlns:a16="http://schemas.microsoft.com/office/drawing/2014/main" id="{23F788AE-BC1C-4345-88F1-D4C7652ACE2D}"/>
              </a:ext>
            </a:extLst>
          </p:cNvPr>
          <p:cNvSpPr txBox="1"/>
          <p:nvPr/>
        </p:nvSpPr>
        <p:spPr>
          <a:xfrm>
            <a:off x="7392010" y="1784747"/>
            <a:ext cx="4279326" cy="2031325"/>
          </a:xfrm>
          <a:prstGeom prst="rect">
            <a:avLst/>
          </a:prstGeom>
          <a:noFill/>
        </p:spPr>
        <p:txBody>
          <a:bodyPr wrap="square">
            <a:spAutoFit/>
          </a:bodyPr>
          <a:lstStyle/>
          <a:p>
            <a:pPr>
              <a:buClr>
                <a:schemeClr val="tx1">
                  <a:lumMod val="65000"/>
                  <a:lumOff val="35000"/>
                </a:schemeClr>
              </a:buClr>
              <a:defRPr/>
            </a:pPr>
            <a:r>
              <a:rPr lang="zh-CN" altLang="en-US" dirty="0">
                <a:solidFill>
                  <a:schemeClr val="tx1">
                    <a:lumMod val="75000"/>
                    <a:lumOff val="25000"/>
                  </a:schemeClr>
                </a:solidFill>
                <a:latin typeface="宋体" pitchFamily="2" charset="-122"/>
                <a:ea typeface="宋体" pitchFamily="2" charset="-122"/>
              </a:rPr>
              <a:t>采用联锁或胶合工艺冲压和堆叠</a:t>
            </a:r>
            <a:endParaRPr lang="sl-SI" dirty="0">
              <a:solidFill>
                <a:schemeClr val="tx1">
                  <a:lumMod val="75000"/>
                  <a:lumOff val="25000"/>
                </a:schemeClr>
              </a:solidFill>
              <a:latin typeface="宋体" pitchFamily="2" charset="-122"/>
              <a:ea typeface="宋体" pitchFamily="2" charset="-122"/>
            </a:endParaRPr>
          </a:p>
          <a:p>
            <a:pPr>
              <a:buClr>
                <a:schemeClr val="tx1">
                  <a:lumMod val="65000"/>
                  <a:lumOff val="35000"/>
                </a:schemeClr>
              </a:buClr>
              <a:defRPr/>
            </a:pPr>
            <a:r>
              <a:rPr lang="zh-CN" altLang="en-US" dirty="0">
                <a:solidFill>
                  <a:schemeClr val="tx1">
                    <a:lumMod val="75000"/>
                    <a:lumOff val="25000"/>
                  </a:schemeClr>
                </a:solidFill>
                <a:latin typeface="宋体" pitchFamily="2" charset="-122"/>
                <a:ea typeface="宋体" pitchFamily="2" charset="-122"/>
              </a:rPr>
              <a:t>绕组技术</a:t>
            </a:r>
            <a:endParaRPr lang="sl-SI" sz="1800" dirty="0">
              <a:solidFill>
                <a:schemeClr val="tx1">
                  <a:lumMod val="75000"/>
                  <a:lumOff val="25000"/>
                </a:schemeClr>
              </a:solidFill>
              <a:latin typeface="宋体" pitchFamily="2" charset="-122"/>
              <a:ea typeface="宋体" pitchFamily="2" charset="-122"/>
            </a:endParaRPr>
          </a:p>
          <a:p>
            <a:pPr>
              <a:buClr>
                <a:schemeClr val="tx1">
                  <a:lumMod val="65000"/>
                  <a:lumOff val="35000"/>
                </a:schemeClr>
              </a:buClr>
              <a:defRPr/>
            </a:pPr>
            <a:r>
              <a:rPr lang="zh-CN" altLang="en-US" dirty="0">
                <a:solidFill>
                  <a:schemeClr val="tx1">
                    <a:lumMod val="75000"/>
                    <a:lumOff val="25000"/>
                  </a:schemeClr>
                </a:solidFill>
                <a:latin typeface="宋体" pitchFamily="2" charset="-122"/>
                <a:ea typeface="宋体" pitchFamily="2" charset="-122"/>
              </a:rPr>
              <a:t>平衡技术</a:t>
            </a:r>
            <a:endParaRPr lang="sl-SI" dirty="0">
              <a:solidFill>
                <a:schemeClr val="tx1">
                  <a:lumMod val="75000"/>
                  <a:lumOff val="25000"/>
                </a:schemeClr>
              </a:solidFill>
              <a:latin typeface="宋体" pitchFamily="2" charset="-122"/>
              <a:ea typeface="宋体" pitchFamily="2" charset="-122"/>
            </a:endParaRPr>
          </a:p>
          <a:p>
            <a:pPr>
              <a:buClr>
                <a:schemeClr val="tx1">
                  <a:lumMod val="65000"/>
                  <a:lumOff val="35000"/>
                </a:schemeClr>
              </a:buClr>
              <a:defRPr/>
            </a:pPr>
            <a:r>
              <a:rPr lang="zh-CN" altLang="en-US" dirty="0">
                <a:solidFill>
                  <a:schemeClr val="tx1">
                    <a:lumMod val="75000"/>
                    <a:lumOff val="25000"/>
                  </a:schemeClr>
                </a:solidFill>
                <a:latin typeface="宋体" pitchFamily="2" charset="-122"/>
                <a:ea typeface="宋体" pitchFamily="2" charset="-122"/>
              </a:rPr>
              <a:t>磁化</a:t>
            </a:r>
            <a:r>
              <a:rPr lang="en-US" altLang="zh-CN" dirty="0">
                <a:solidFill>
                  <a:schemeClr val="tx1">
                    <a:lumMod val="75000"/>
                    <a:lumOff val="25000"/>
                  </a:schemeClr>
                </a:solidFill>
                <a:latin typeface="宋体" pitchFamily="2" charset="-122"/>
                <a:ea typeface="宋体" pitchFamily="2" charset="-122"/>
              </a:rPr>
              <a:t>/</a:t>
            </a:r>
            <a:r>
              <a:rPr lang="zh-CN" altLang="en-US" dirty="0">
                <a:solidFill>
                  <a:schemeClr val="tx1">
                    <a:lumMod val="75000"/>
                    <a:lumOff val="25000"/>
                  </a:schemeClr>
                </a:solidFill>
                <a:latin typeface="宋体" pitchFamily="2" charset="-122"/>
                <a:ea typeface="宋体" pitchFamily="2" charset="-122"/>
              </a:rPr>
              <a:t>检查</a:t>
            </a:r>
            <a:endParaRPr lang="sl-SI" dirty="0">
              <a:solidFill>
                <a:schemeClr val="tx1">
                  <a:lumMod val="75000"/>
                  <a:lumOff val="25000"/>
                </a:schemeClr>
              </a:solidFill>
              <a:latin typeface="宋体" pitchFamily="2" charset="-122"/>
              <a:ea typeface="宋体" pitchFamily="2" charset="-122"/>
            </a:endParaRPr>
          </a:p>
          <a:p>
            <a:pPr>
              <a:buClr>
                <a:schemeClr val="tx1">
                  <a:lumMod val="65000"/>
                  <a:lumOff val="35000"/>
                </a:schemeClr>
              </a:buClr>
              <a:defRPr/>
            </a:pPr>
            <a:endParaRPr lang="sl-SI" dirty="0">
              <a:solidFill>
                <a:schemeClr val="tx1">
                  <a:lumMod val="75000"/>
                  <a:lumOff val="25000"/>
                </a:schemeClr>
              </a:solidFill>
              <a:latin typeface="宋体" pitchFamily="2" charset="-122"/>
              <a:ea typeface="宋体" pitchFamily="2" charset="-122"/>
            </a:endParaRPr>
          </a:p>
          <a:p>
            <a:pPr>
              <a:buClr>
                <a:schemeClr val="tx1">
                  <a:lumMod val="65000"/>
                  <a:lumOff val="35000"/>
                </a:schemeClr>
              </a:buClr>
              <a:defRPr/>
            </a:pPr>
            <a:endParaRPr lang="sl-SI" sz="1800" dirty="0">
              <a:solidFill>
                <a:schemeClr val="tx1">
                  <a:lumMod val="75000"/>
                  <a:lumOff val="25000"/>
                </a:schemeClr>
              </a:solidFill>
              <a:latin typeface="宋体" pitchFamily="2" charset="-122"/>
              <a:ea typeface="宋体" pitchFamily="2" charset="-122"/>
            </a:endParaRPr>
          </a:p>
          <a:p>
            <a:pPr>
              <a:defRPr/>
            </a:pPr>
            <a:endParaRPr lang="sl-SI" sz="1800" dirty="0">
              <a:solidFill>
                <a:schemeClr val="tx1">
                  <a:lumMod val="75000"/>
                  <a:lumOff val="25000"/>
                </a:schemeClr>
              </a:solidFill>
              <a:latin typeface="宋体" pitchFamily="2" charset="-122"/>
              <a:ea typeface="宋体" pitchFamily="2" charset="-122"/>
            </a:endParaRPr>
          </a:p>
        </p:txBody>
      </p:sp>
      <p:sp>
        <p:nvSpPr>
          <p:cNvPr id="27" name="TextBox 15">
            <a:extLst>
              <a:ext uri="{FF2B5EF4-FFF2-40B4-BE49-F238E27FC236}">
                <a16:creationId xmlns:a16="http://schemas.microsoft.com/office/drawing/2014/main" id="{B12D28DA-F759-4251-944A-280AD409DD88}"/>
              </a:ext>
            </a:extLst>
          </p:cNvPr>
          <p:cNvSpPr txBox="1"/>
          <p:nvPr/>
        </p:nvSpPr>
        <p:spPr>
          <a:xfrm>
            <a:off x="4120923" y="353246"/>
            <a:ext cx="5221554" cy="461665"/>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cs typeface="Arial" pitchFamily="34" charset="0"/>
              </a:rPr>
              <a:t>能力</a:t>
            </a:r>
            <a:endParaRPr lang="ko-KR" altLang="en-US" sz="2400" dirty="0">
              <a:solidFill>
                <a:schemeClr val="bg1"/>
              </a:solidFill>
              <a:latin typeface="宋体" pitchFamily="2" charset="-122"/>
              <a:cs typeface="Arial" pitchFamily="34" charset="0"/>
            </a:endParaRPr>
          </a:p>
        </p:txBody>
      </p:sp>
    </p:spTree>
    <p:extLst>
      <p:ext uri="{BB962C8B-B14F-4D97-AF65-F5344CB8AC3E}">
        <p14:creationId xmlns:p14="http://schemas.microsoft.com/office/powerpoint/2010/main" val="1689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par>
                          <p:cTn id="21" fill="hold">
                            <p:stCondLst>
                              <p:cond delay="1500"/>
                            </p:stCondLst>
                            <p:childTnLst>
                              <p:par>
                                <p:cTn id="22" presetID="10" presetClass="entr" presetSubtype="0" fill="hold" grpId="0" nodeType="after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par>
                          <p:cTn id="25" fill="hold">
                            <p:stCondLst>
                              <p:cond delay="3000"/>
                            </p:stCondLst>
                            <p:childTnLst>
                              <p:par>
                                <p:cTn id="26" presetID="10" presetClass="entr" presetSubtype="0" fill="hold" grpId="0"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5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childTnLst>
                          </p:cTn>
                        </p:par>
                        <p:par>
                          <p:cTn id="34" fill="hold">
                            <p:stCondLst>
                              <p:cond delay="1500"/>
                            </p:stCondLst>
                            <p:childTnLst>
                              <p:par>
                                <p:cTn id="35" presetID="10" presetClass="entr" presetSubtype="0" fill="hold" grpId="0" nodeType="after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childTnLst>
                                </p:cTn>
                              </p:par>
                            </p:childTnLst>
                          </p:cTn>
                        </p:par>
                        <p:par>
                          <p:cTn id="38" fill="hold">
                            <p:stCondLst>
                              <p:cond delay="3000"/>
                            </p:stCondLst>
                            <p:childTnLst>
                              <p:par>
                                <p:cTn id="39" presetID="10" presetClass="entr" presetSubtype="0" fill="hold" grpId="0" nodeType="afterEffect">
                                  <p:stCondLst>
                                    <p:cond delay="50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childTnLst>
                                </p:cTn>
                              </p:par>
                            </p:childTnLst>
                          </p:cTn>
                        </p:par>
                        <p:par>
                          <p:cTn id="42" fill="hold">
                            <p:stCondLst>
                              <p:cond delay="4500"/>
                            </p:stCondLst>
                            <p:childTnLst>
                              <p:par>
                                <p:cTn id="43" presetID="10" presetClass="entr" presetSubtype="0" fill="hold" grpId="0" nodeType="afterEffect">
                                  <p:stCondLst>
                                    <p:cond delay="50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50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childTnLst>
                                </p:cTn>
                              </p:par>
                            </p:childTnLst>
                          </p:cTn>
                        </p:par>
                        <p:par>
                          <p:cTn id="51" fill="hold">
                            <p:stCondLst>
                              <p:cond delay="1500"/>
                            </p:stCondLst>
                            <p:childTnLst>
                              <p:par>
                                <p:cTn id="52" presetID="10" presetClass="entr" presetSubtype="0" fill="hold" grpId="0" nodeType="afterEffect">
                                  <p:stCondLst>
                                    <p:cond delay="50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childTnLst>
                                </p:cTn>
                              </p:par>
                            </p:childTnLst>
                          </p:cTn>
                        </p:par>
                        <p:par>
                          <p:cTn id="55" fill="hold">
                            <p:stCondLst>
                              <p:cond delay="3000"/>
                            </p:stCondLst>
                            <p:childTnLst>
                              <p:par>
                                <p:cTn id="56" presetID="10" presetClass="entr" presetSubtype="0" fill="hold" grpId="0" nodeType="afterEffect">
                                  <p:stCondLst>
                                    <p:cond delay="50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childTnLst>
                                </p:cTn>
                              </p:par>
                            </p:childTnLst>
                          </p:cTn>
                        </p:par>
                        <p:par>
                          <p:cTn id="59" fill="hold">
                            <p:stCondLst>
                              <p:cond delay="4500"/>
                            </p:stCondLst>
                            <p:childTnLst>
                              <p:par>
                                <p:cTn id="60" presetID="10" presetClass="entr" presetSubtype="0" fill="hold" nodeType="afterEffect">
                                  <p:stCondLst>
                                    <p:cond delay="50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childTnLst>
                                </p:cTn>
                              </p:par>
                            </p:childTnLst>
                          </p:cTn>
                        </p:par>
                        <p:par>
                          <p:cTn id="63" fill="hold">
                            <p:stCondLst>
                              <p:cond delay="6000"/>
                            </p:stCondLst>
                            <p:childTnLst>
                              <p:par>
                                <p:cTn id="64" presetID="10" presetClass="entr" presetSubtype="0" fill="hold" grpId="0" nodeType="afterEffect">
                                  <p:stCondLst>
                                    <p:cond delay="50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childTnLst>
                                </p:cTn>
                              </p:par>
                            </p:childTnLst>
                          </p:cTn>
                        </p:par>
                        <p:par>
                          <p:cTn id="67" fill="hold">
                            <p:stCondLst>
                              <p:cond delay="7500"/>
                            </p:stCondLst>
                            <p:childTnLst>
                              <p:par>
                                <p:cTn id="68" presetID="10" presetClass="entr" presetSubtype="0" fill="hold" nodeType="afterEffect">
                                  <p:stCondLst>
                                    <p:cond delay="50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childTnLst>
                                </p:cTn>
                              </p:par>
                            </p:childTnLst>
                          </p:cTn>
                        </p:par>
                        <p:par>
                          <p:cTn id="71" fill="hold">
                            <p:stCondLst>
                              <p:cond delay="9000"/>
                            </p:stCondLst>
                            <p:childTnLst>
                              <p:par>
                                <p:cTn id="72" presetID="10" presetClass="entr" presetSubtype="0" fill="hold" grpId="0" nodeType="afterEffect">
                                  <p:stCondLst>
                                    <p:cond delay="50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10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50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childTnLst>
                                </p:cTn>
                              </p:par>
                            </p:childTnLst>
                          </p:cTn>
                        </p:par>
                        <p:par>
                          <p:cTn id="80" fill="hold">
                            <p:stCondLst>
                              <p:cond delay="1500"/>
                            </p:stCondLst>
                            <p:childTnLst>
                              <p:par>
                                <p:cTn id="81" presetID="10" presetClass="entr" presetSubtype="0" fill="hold" grpId="0" nodeType="afterEffect">
                                  <p:stCondLst>
                                    <p:cond delay="50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50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P spid="15" grpId="0" animBg="1"/>
      <p:bldP spid="16" grpId="0" animBg="1"/>
      <p:bldP spid="17" grpId="0" animBg="1"/>
      <p:bldP spid="18"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a:extLst>
              <a:ext uri="{FF2B5EF4-FFF2-40B4-BE49-F238E27FC236}">
                <a16:creationId xmlns:a16="http://schemas.microsoft.com/office/drawing/2014/main" id="{69B0B747-B7A9-442A-B219-53917ADD6E65}"/>
              </a:ext>
            </a:extLst>
          </p:cNvPr>
          <p:cNvSpPr txBox="1"/>
          <p:nvPr/>
        </p:nvSpPr>
        <p:spPr>
          <a:xfrm>
            <a:off x="6422163" y="427043"/>
            <a:ext cx="5221554" cy="461665"/>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cs typeface="Arial" pitchFamily="34" charset="0"/>
              </a:rPr>
              <a:t>关键技术</a:t>
            </a:r>
            <a:endParaRPr lang="ko-KR" altLang="en-US" sz="2400" dirty="0">
              <a:solidFill>
                <a:schemeClr val="bg1"/>
              </a:solidFill>
              <a:latin typeface="宋体" pitchFamily="2" charset="-122"/>
              <a:cs typeface="Arial" pitchFamily="34" charset="0"/>
            </a:endParaRPr>
          </a:p>
        </p:txBody>
      </p:sp>
      <p:sp>
        <p:nvSpPr>
          <p:cNvPr id="14" name="Šestkotnik 13">
            <a:extLst>
              <a:ext uri="{FF2B5EF4-FFF2-40B4-BE49-F238E27FC236}">
                <a16:creationId xmlns:a16="http://schemas.microsoft.com/office/drawing/2014/main" id="{9A4BABE7-739E-4E64-890F-D8853BF4FED5}"/>
              </a:ext>
            </a:extLst>
          </p:cNvPr>
          <p:cNvSpPr/>
          <p:nvPr/>
        </p:nvSpPr>
        <p:spPr>
          <a:xfrm>
            <a:off x="9366501" y="4054044"/>
            <a:ext cx="2217650" cy="1911768"/>
          </a:xfrm>
          <a:prstGeom prst="hexagon">
            <a:avLst/>
          </a:prstGeom>
          <a:blipFill dpi="0" rotWithShape="1">
            <a:blip r:embed="rId2" cstate="print">
              <a:extLst>
                <a:ext uri="{BEBA8EAE-BF5A-486C-A8C5-ECC9F3942E4B}">
                  <a14:imgProps xmlns:a14="http://schemas.microsoft.com/office/drawing/2010/main">
                    <a14:imgLayer r:embed="rId3">
                      <a14:imgEffect>
                        <a14:colorTemperature colorTemp="5751"/>
                      </a14:imgEffect>
                      <a14:imgEffect>
                        <a14:saturation sat="85000"/>
                      </a14:imgEffect>
                      <a14:imgEffect>
                        <a14:brightnessContrast bright="20000" contrast="-12000"/>
                      </a14:imgEffect>
                    </a14:imgLayer>
                  </a14:imgProps>
                </a:ex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sp>
        <p:nvSpPr>
          <p:cNvPr id="16" name="Šestkotnik 15">
            <a:extLst>
              <a:ext uri="{FF2B5EF4-FFF2-40B4-BE49-F238E27FC236}">
                <a16:creationId xmlns:a16="http://schemas.microsoft.com/office/drawing/2014/main" id="{D9723FE0-1128-4507-8ED8-B8BBA13C6AFF}"/>
              </a:ext>
            </a:extLst>
          </p:cNvPr>
          <p:cNvSpPr/>
          <p:nvPr/>
        </p:nvSpPr>
        <p:spPr>
          <a:xfrm>
            <a:off x="9366501" y="1953369"/>
            <a:ext cx="2217650" cy="1911768"/>
          </a:xfrm>
          <a:prstGeom prst="hexagon">
            <a:avLst/>
          </a:prstGeom>
          <a:blipFill dpi="0" rotWithShape="1">
            <a:blip r:embed="rId4" cstate="print">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sp>
        <p:nvSpPr>
          <p:cNvPr id="17" name="Šestkotnik 16">
            <a:extLst>
              <a:ext uri="{FF2B5EF4-FFF2-40B4-BE49-F238E27FC236}">
                <a16:creationId xmlns:a16="http://schemas.microsoft.com/office/drawing/2014/main" id="{7AE5C018-11A1-4AA2-9063-DE022DBAC91D}"/>
              </a:ext>
            </a:extLst>
          </p:cNvPr>
          <p:cNvSpPr/>
          <p:nvPr/>
        </p:nvSpPr>
        <p:spPr>
          <a:xfrm>
            <a:off x="5534139" y="4049449"/>
            <a:ext cx="2217650" cy="1911768"/>
          </a:xfrm>
          <a:prstGeom prst="hexagon">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sp>
        <p:nvSpPr>
          <p:cNvPr id="18" name="Šestkotnik 17">
            <a:extLst>
              <a:ext uri="{FF2B5EF4-FFF2-40B4-BE49-F238E27FC236}">
                <a16:creationId xmlns:a16="http://schemas.microsoft.com/office/drawing/2014/main" id="{40F28DCA-8AB4-4D30-8EC0-7B1C52A5F33A}"/>
              </a:ext>
            </a:extLst>
          </p:cNvPr>
          <p:cNvSpPr/>
          <p:nvPr/>
        </p:nvSpPr>
        <p:spPr>
          <a:xfrm>
            <a:off x="7450320" y="3009502"/>
            <a:ext cx="2217650" cy="1911768"/>
          </a:xfrm>
          <a:prstGeom prst="hexagon">
            <a:avLst/>
          </a:prstGeom>
          <a:blipFill dpi="0" rotWithShape="1">
            <a:blip r:embed="rId6" cstate="print">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latin typeface="宋体" pitchFamily="2" charset="-122"/>
              <a:ea typeface="宋体" pitchFamily="2" charset="-122"/>
            </a:endParaRPr>
          </a:p>
        </p:txBody>
      </p:sp>
      <p:sp>
        <p:nvSpPr>
          <p:cNvPr id="20" name="Šestkotnik 19">
            <a:extLst>
              <a:ext uri="{FF2B5EF4-FFF2-40B4-BE49-F238E27FC236}">
                <a16:creationId xmlns:a16="http://schemas.microsoft.com/office/drawing/2014/main" id="{87A40B28-1FCD-4216-A128-6CBA7262138D}"/>
              </a:ext>
            </a:extLst>
          </p:cNvPr>
          <p:cNvSpPr/>
          <p:nvPr/>
        </p:nvSpPr>
        <p:spPr>
          <a:xfrm>
            <a:off x="7424320" y="5085470"/>
            <a:ext cx="2269649" cy="1956594"/>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19" name="PoljeZBesedilom 18">
            <a:extLst>
              <a:ext uri="{FF2B5EF4-FFF2-40B4-BE49-F238E27FC236}">
                <a16:creationId xmlns:a16="http://schemas.microsoft.com/office/drawing/2014/main" id="{258E72B3-A3DB-4594-805B-174A336D303C}"/>
              </a:ext>
            </a:extLst>
          </p:cNvPr>
          <p:cNvSpPr txBox="1"/>
          <p:nvPr/>
        </p:nvSpPr>
        <p:spPr>
          <a:xfrm>
            <a:off x="10488640" y="6464715"/>
            <a:ext cx="1757148" cy="369332"/>
          </a:xfrm>
          <a:prstGeom prst="rect">
            <a:avLst/>
          </a:prstGeom>
          <a:noFill/>
        </p:spPr>
        <p:txBody>
          <a:bodyPr wrap="square" rtlCol="0">
            <a:spAutoFit/>
          </a:bodyPr>
          <a:lstStyle/>
          <a:p>
            <a:pPr algn="ctr"/>
            <a:r>
              <a:rPr lang="sl-SI" dirty="0">
                <a:solidFill>
                  <a:schemeClr val="bg1">
                    <a:lumMod val="85000"/>
                  </a:schemeClr>
                </a:solidFill>
                <a:latin typeface="宋体" pitchFamily="2" charset="-122"/>
                <a:ea typeface="宋体" pitchFamily="2" charset="-122"/>
              </a:rPr>
              <a:t>CONFIDENTIAL</a:t>
            </a:r>
          </a:p>
        </p:txBody>
      </p:sp>
      <p:sp>
        <p:nvSpPr>
          <p:cNvPr id="30" name="TextBox 17">
            <a:extLst>
              <a:ext uri="{FF2B5EF4-FFF2-40B4-BE49-F238E27FC236}">
                <a16:creationId xmlns:a16="http://schemas.microsoft.com/office/drawing/2014/main" id="{B80D1820-B5BE-4F5A-8E9C-22C0B96A908C}"/>
              </a:ext>
            </a:extLst>
          </p:cNvPr>
          <p:cNvSpPr txBox="1"/>
          <p:nvPr/>
        </p:nvSpPr>
        <p:spPr>
          <a:xfrm>
            <a:off x="760301" y="2208703"/>
            <a:ext cx="6818312" cy="5314275"/>
          </a:xfrm>
          <a:prstGeom prst="rect">
            <a:avLst/>
          </a:prstGeom>
          <a:noFill/>
        </p:spPr>
        <p:txBody>
          <a:bodyPr wrap="square" lIns="0" tIns="0" spcCol="0" rtlCol="0">
            <a:spAutoFit/>
          </a:bodyPr>
          <a:lstStyle/>
          <a:p>
            <a:pPr>
              <a:defRPr/>
            </a:pPr>
            <a:r>
              <a:rPr lang="zh-CN" altLang="en-US" sz="1300" dirty="0">
                <a:solidFill>
                  <a:srgbClr val="FF0000"/>
                </a:solidFill>
                <a:latin typeface="宋体" pitchFamily="2" charset="-122"/>
                <a:ea typeface="宋体" pitchFamily="2" charset="-122"/>
              </a:rPr>
              <a:t>工具的设计和生产</a:t>
            </a:r>
            <a:endParaRPr lang="sl-SI" sz="1300" dirty="0">
              <a:solidFill>
                <a:srgbClr val="FF0000"/>
              </a:solidFill>
              <a:latin typeface="宋体" pitchFamily="2" charset="-122"/>
              <a:ea typeface="宋体" pitchFamily="2" charset="-122"/>
            </a:endParaRPr>
          </a:p>
          <a:p>
            <a:pPr marL="0" lvl="1">
              <a:lnSpc>
                <a:spcPts val="173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CN" altLang="zh-CN" sz="1300" dirty="0">
                <a:solidFill>
                  <a:schemeClr val="bg2">
                    <a:lumMod val="50000"/>
                  </a:schemeClr>
                </a:solidFill>
                <a:latin typeface="宋体" pitchFamily="2" charset="-122"/>
                <a:ea typeface="宋体" pitchFamily="2" charset="-122"/>
              </a:rPr>
              <a:t>冲压、成型、二次成型、压铸工具</a:t>
            </a:r>
            <a:r>
              <a:rPr lang="sl-SI" altLang="zh-CN" sz="1300" dirty="0">
                <a:solidFill>
                  <a:schemeClr val="bg2">
                    <a:lumMod val="50000"/>
                  </a:schemeClr>
                </a:solidFill>
                <a:latin typeface="宋体" pitchFamily="2" charset="-122"/>
                <a:ea typeface="宋体" pitchFamily="2" charset="-122"/>
              </a:rPr>
              <a:t>......</a:t>
            </a:r>
            <a:endParaRPr lang="sl-SI" sz="1300" dirty="0">
              <a:solidFill>
                <a:schemeClr val="bg2">
                  <a:lumMod val="50000"/>
                </a:schemeClr>
              </a:solidFill>
              <a:latin typeface="宋体" pitchFamily="2" charset="-122"/>
              <a:ea typeface="宋体" pitchFamily="2" charset="-122"/>
            </a:endParaRPr>
          </a:p>
          <a:p>
            <a:pPr>
              <a:defRPr/>
            </a:pPr>
            <a:endParaRPr lang="sl-SI" sz="700" dirty="0">
              <a:solidFill>
                <a:srgbClr val="FF0000"/>
              </a:solidFill>
              <a:latin typeface="宋体" pitchFamily="2" charset="-122"/>
              <a:ea typeface="宋体" pitchFamily="2" charset="-122"/>
            </a:endParaRPr>
          </a:p>
          <a:p>
            <a:pPr>
              <a:defRPr/>
            </a:pPr>
            <a:r>
              <a:rPr lang="zh-CN" altLang="en-US" sz="1300" dirty="0">
                <a:solidFill>
                  <a:srgbClr val="FF0000"/>
                </a:solidFill>
                <a:latin typeface="宋体" pitchFamily="2" charset="-122"/>
                <a:ea typeface="宋体" pitchFamily="2" charset="-122"/>
              </a:rPr>
              <a:t>冲压和堆叠</a:t>
            </a:r>
            <a:endParaRPr lang="sl-SI" sz="1300" dirty="0">
              <a:solidFill>
                <a:srgbClr val="FF0000"/>
              </a:solidFill>
              <a:latin typeface="宋体" pitchFamily="2" charset="-122"/>
              <a:ea typeface="宋体" pitchFamily="2" charset="-122"/>
            </a:endParaRPr>
          </a:p>
          <a:p>
            <a:pPr marL="0" lvl="1">
              <a:lnSpc>
                <a:spcPts val="173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CN" altLang="en-US" sz="1300" dirty="0">
                <a:solidFill>
                  <a:schemeClr val="bg2">
                    <a:lumMod val="50000"/>
                  </a:schemeClr>
                </a:solidFill>
                <a:latin typeface="宋体" pitchFamily="2" charset="-122"/>
                <a:ea typeface="宋体" pitchFamily="2" charset="-122"/>
              </a:rPr>
              <a:t>带或不带联锁的转子和定子堆叠、直槽或斜槽、分度</a:t>
            </a:r>
            <a:r>
              <a:rPr lang="en-US" altLang="zh-CN" sz="1300" dirty="0">
                <a:solidFill>
                  <a:schemeClr val="bg2">
                    <a:lumMod val="50000"/>
                  </a:schemeClr>
                </a:solidFill>
                <a:latin typeface="宋体" pitchFamily="2" charset="-122"/>
                <a:ea typeface="宋体" pitchFamily="2" charset="-122"/>
              </a:rPr>
              <a:t>......</a:t>
            </a:r>
          </a:p>
          <a:p>
            <a:pPr>
              <a:defRPr/>
            </a:pPr>
            <a:endParaRPr lang="sl-SI" sz="700" b="1" dirty="0">
              <a:solidFill>
                <a:schemeClr val="tx1">
                  <a:lumMod val="75000"/>
                  <a:lumOff val="25000"/>
                </a:schemeClr>
              </a:solidFill>
              <a:latin typeface="宋体" pitchFamily="2" charset="-122"/>
              <a:ea typeface="宋体" pitchFamily="2" charset="-122"/>
            </a:endParaRPr>
          </a:p>
          <a:p>
            <a:pPr>
              <a:defRPr/>
            </a:pPr>
            <a:r>
              <a:rPr lang="zh-CN" altLang="en-US" sz="1300" dirty="0">
                <a:solidFill>
                  <a:srgbClr val="FF0000"/>
                </a:solidFill>
                <a:latin typeface="宋体" pitchFamily="2" charset="-122"/>
                <a:ea typeface="宋体" pitchFamily="2" charset="-122"/>
              </a:rPr>
              <a:t>叠层堆叠、磁铁和嵌入件的二次成型</a:t>
            </a:r>
            <a:endParaRPr lang="sl-SI" sz="1300" dirty="0">
              <a:solidFill>
                <a:srgbClr val="FF0000"/>
              </a:solidFill>
              <a:latin typeface="宋体" pitchFamily="2" charset="-122"/>
              <a:ea typeface="宋体" pitchFamily="2" charset="-122"/>
            </a:endParaRPr>
          </a:p>
          <a:p>
            <a:pPr>
              <a:defRPr/>
            </a:pPr>
            <a:r>
              <a:rPr lang="zh-CN" altLang="en-US" sz="1300" dirty="0">
                <a:solidFill>
                  <a:schemeClr val="bg2">
                    <a:lumMod val="50000"/>
                  </a:schemeClr>
                </a:solidFill>
                <a:latin typeface="宋体" pitchFamily="2" charset="-122"/>
                <a:ea typeface="宋体" pitchFamily="2" charset="-122"/>
              </a:rPr>
              <a:t>绝缘和保护，导热性和结构功能增强</a:t>
            </a:r>
            <a:r>
              <a:rPr lang="en-US" altLang="zh-CN" sz="1300" dirty="0">
                <a:solidFill>
                  <a:schemeClr val="bg2">
                    <a:lumMod val="50000"/>
                  </a:schemeClr>
                </a:solidFill>
                <a:latin typeface="宋体" pitchFamily="2" charset="-122"/>
                <a:ea typeface="宋体" pitchFamily="2" charset="-122"/>
              </a:rPr>
              <a:t>……</a:t>
            </a:r>
            <a:endParaRPr lang="sl-SI" sz="1300" dirty="0">
              <a:solidFill>
                <a:schemeClr val="bg2">
                  <a:lumMod val="50000"/>
                </a:schemeClr>
              </a:solidFill>
              <a:latin typeface="宋体" pitchFamily="2" charset="-122"/>
              <a:ea typeface="宋体" pitchFamily="2" charset="-122"/>
            </a:endParaRPr>
          </a:p>
          <a:p>
            <a:pPr>
              <a:defRPr/>
            </a:pPr>
            <a:endParaRPr lang="sl-SI" sz="700" dirty="0">
              <a:solidFill>
                <a:schemeClr val="tx1">
                  <a:lumMod val="75000"/>
                  <a:lumOff val="25000"/>
                </a:schemeClr>
              </a:solidFill>
              <a:latin typeface="宋体" pitchFamily="2" charset="-122"/>
              <a:ea typeface="宋体" pitchFamily="2" charset="-122"/>
            </a:endParaRPr>
          </a:p>
          <a:p>
            <a:pPr>
              <a:defRPr/>
            </a:pPr>
            <a:r>
              <a:rPr lang="zh-CN" altLang="en-US" sz="1300" dirty="0">
                <a:solidFill>
                  <a:srgbClr val="FF0000"/>
                </a:solidFill>
                <a:latin typeface="宋体" pitchFamily="2" charset="-122"/>
                <a:ea typeface="宋体" pitchFamily="2" charset="-122"/>
              </a:rPr>
              <a:t>注射成型</a:t>
            </a:r>
            <a:endParaRPr lang="sl-SI" sz="1300" dirty="0">
              <a:solidFill>
                <a:srgbClr val="FF0000"/>
              </a:solidFill>
              <a:latin typeface="宋体" pitchFamily="2" charset="-122"/>
              <a:ea typeface="宋体" pitchFamily="2" charset="-122"/>
            </a:endParaRPr>
          </a:p>
          <a:p>
            <a:pPr marL="0" lvl="1">
              <a:lnSpc>
                <a:spcPts val="173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CN" altLang="en-US" sz="1300" dirty="0">
                <a:solidFill>
                  <a:schemeClr val="bg2">
                    <a:lumMod val="50000"/>
                  </a:schemeClr>
                </a:solidFill>
                <a:latin typeface="宋体" pitchFamily="2" charset="-122"/>
                <a:ea typeface="宋体" pitchFamily="2" charset="-122"/>
              </a:rPr>
              <a:t>嵌入件的可选成型、自动视觉几何检查</a:t>
            </a:r>
            <a:r>
              <a:rPr lang="en-US" altLang="zh-CN" sz="1300" dirty="0">
                <a:solidFill>
                  <a:schemeClr val="bg2">
                    <a:lumMod val="50000"/>
                  </a:schemeClr>
                </a:solidFill>
                <a:latin typeface="宋体" pitchFamily="2" charset="-122"/>
                <a:ea typeface="宋体" pitchFamily="2" charset="-122"/>
              </a:rPr>
              <a:t>......</a:t>
            </a:r>
            <a:endParaRPr lang="sl-SI" sz="1300" dirty="0">
              <a:solidFill>
                <a:schemeClr val="bg2">
                  <a:lumMod val="50000"/>
                </a:schemeClr>
              </a:solidFill>
              <a:latin typeface="宋体" pitchFamily="2" charset="-122"/>
              <a:ea typeface="宋体" pitchFamily="2" charset="-122"/>
            </a:endParaRPr>
          </a:p>
          <a:p>
            <a:pPr>
              <a:defRPr/>
            </a:pPr>
            <a:endParaRPr lang="sl-SI" sz="700" dirty="0">
              <a:solidFill>
                <a:schemeClr val="tx1">
                  <a:lumMod val="75000"/>
                  <a:lumOff val="25000"/>
                </a:schemeClr>
              </a:solidFill>
              <a:latin typeface="宋体" pitchFamily="2" charset="-122"/>
              <a:ea typeface="宋体" pitchFamily="2" charset="-122"/>
            </a:endParaRPr>
          </a:p>
          <a:p>
            <a:pPr>
              <a:defRPr/>
            </a:pPr>
            <a:r>
              <a:rPr lang="zh-CN" altLang="en-US" sz="1300" dirty="0">
                <a:solidFill>
                  <a:srgbClr val="FF0000"/>
                </a:solidFill>
                <a:latin typeface="宋体" pitchFamily="2" charset="-122"/>
                <a:ea typeface="宋体" pitchFamily="2" charset="-122"/>
              </a:rPr>
              <a:t>粘接技术</a:t>
            </a:r>
          </a:p>
          <a:p>
            <a:pPr marL="0" lvl="1">
              <a:lnSpc>
                <a:spcPts val="173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CN" altLang="en-US" sz="1300" dirty="0">
                <a:solidFill>
                  <a:schemeClr val="bg2">
                    <a:lumMod val="50000"/>
                  </a:schemeClr>
                </a:solidFill>
                <a:latin typeface="宋体" pitchFamily="2" charset="-122"/>
                <a:ea typeface="宋体" pitchFamily="2" charset="-122"/>
              </a:rPr>
              <a:t>激光、超声波和热处理、粘合</a:t>
            </a:r>
            <a:r>
              <a:rPr lang="en-US" altLang="zh-CN" sz="1300" dirty="0">
                <a:solidFill>
                  <a:schemeClr val="bg2">
                    <a:lumMod val="50000"/>
                  </a:schemeClr>
                </a:solidFill>
                <a:latin typeface="宋体" pitchFamily="2" charset="-122"/>
                <a:ea typeface="宋体" pitchFamily="2" charset="-122"/>
              </a:rPr>
              <a:t>......</a:t>
            </a:r>
          </a:p>
          <a:p>
            <a:pPr>
              <a:defRPr/>
            </a:pPr>
            <a:endParaRPr lang="sl-SI" sz="700" dirty="0">
              <a:solidFill>
                <a:schemeClr val="tx1">
                  <a:lumMod val="75000"/>
                  <a:lumOff val="25000"/>
                </a:schemeClr>
              </a:solidFill>
              <a:latin typeface="宋体" pitchFamily="2" charset="-122"/>
              <a:ea typeface="宋体" pitchFamily="2" charset="-122"/>
            </a:endParaRPr>
          </a:p>
          <a:p>
            <a:pPr>
              <a:defRPr/>
            </a:pPr>
            <a:r>
              <a:rPr lang="zh-CN" altLang="en-US" sz="1300" dirty="0">
                <a:solidFill>
                  <a:srgbClr val="FF0000"/>
                </a:solidFill>
                <a:latin typeface="宋体" pitchFamily="2" charset="-122"/>
                <a:ea typeface="宋体" pitchFamily="2" charset="-122"/>
              </a:rPr>
              <a:t>装配自动化与数字化</a:t>
            </a:r>
            <a:endParaRPr lang="sl-SI" sz="1300" dirty="0">
              <a:solidFill>
                <a:srgbClr val="FF0000"/>
              </a:solidFill>
              <a:latin typeface="宋体" pitchFamily="2" charset="-122"/>
              <a:ea typeface="宋体" pitchFamily="2" charset="-122"/>
            </a:endParaRPr>
          </a:p>
          <a:p>
            <a:pPr marL="0" lvl="1">
              <a:lnSpc>
                <a:spcPts val="173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CN" altLang="en-US" sz="1300" dirty="0">
                <a:solidFill>
                  <a:schemeClr val="bg2">
                    <a:lumMod val="50000"/>
                  </a:schemeClr>
                </a:solidFill>
                <a:latin typeface="宋体" pitchFamily="2" charset="-122"/>
                <a:ea typeface="宋体" pitchFamily="2" charset="-122"/>
              </a:rPr>
              <a:t>工艺设计和工业化、</a:t>
            </a:r>
            <a:r>
              <a:rPr lang="en-US" altLang="zh-CN" sz="1300" dirty="0">
                <a:solidFill>
                  <a:schemeClr val="bg2">
                    <a:lumMod val="50000"/>
                  </a:schemeClr>
                </a:solidFill>
                <a:latin typeface="宋体" pitchFamily="2" charset="-122"/>
                <a:ea typeface="宋体" pitchFamily="2" charset="-122"/>
              </a:rPr>
              <a:t>100%</a:t>
            </a:r>
            <a:r>
              <a:rPr lang="zh-CN" altLang="en-US" sz="1300" dirty="0">
                <a:solidFill>
                  <a:schemeClr val="bg2">
                    <a:lumMod val="50000"/>
                  </a:schemeClr>
                </a:solidFill>
                <a:latin typeface="宋体" pitchFamily="2" charset="-122"/>
                <a:ea typeface="宋体" pitchFamily="2" charset="-122"/>
              </a:rPr>
              <a:t>多参数控制</a:t>
            </a:r>
            <a:r>
              <a:rPr lang="en-US" altLang="zh-CN" sz="1300" dirty="0">
                <a:solidFill>
                  <a:schemeClr val="bg2">
                    <a:lumMod val="50000"/>
                  </a:schemeClr>
                </a:solidFill>
                <a:latin typeface="宋体" pitchFamily="2" charset="-122"/>
                <a:ea typeface="宋体" pitchFamily="2" charset="-122"/>
              </a:rPr>
              <a:t>......</a:t>
            </a:r>
          </a:p>
          <a:p>
            <a:pPr marL="0" lvl="1">
              <a:lnSpc>
                <a:spcPts val="173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l-SI" sz="1300" dirty="0">
                <a:solidFill>
                  <a:schemeClr val="bg2">
                    <a:lumMod val="50000"/>
                  </a:schemeClr>
                </a:solidFill>
                <a:latin typeface="宋体" pitchFamily="2" charset="-122"/>
                <a:ea typeface="宋体" pitchFamily="2" charset="-122"/>
              </a:rPr>
              <a:t> </a:t>
            </a:r>
            <a:r>
              <a:rPr lang="zh-CN" altLang="en-US" sz="1300" dirty="0">
                <a:solidFill>
                  <a:srgbClr val="FF0000"/>
                </a:solidFill>
                <a:latin typeface="宋体" pitchFamily="2" charset="-122"/>
                <a:ea typeface="宋体" pitchFamily="2" charset="-122"/>
              </a:rPr>
              <a:t>电机装配技术</a:t>
            </a:r>
            <a:endParaRPr lang="sl-SI" sz="1300" dirty="0">
              <a:solidFill>
                <a:srgbClr val="FF0000"/>
              </a:solidFill>
              <a:latin typeface="宋体" pitchFamily="2" charset="-122"/>
              <a:ea typeface="宋体" pitchFamily="2" charset="-122"/>
            </a:endParaRPr>
          </a:p>
          <a:p>
            <a:pPr marL="0" lvl="1">
              <a:lnSpc>
                <a:spcPts val="173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CN" altLang="en-US" sz="1300" dirty="0">
                <a:solidFill>
                  <a:schemeClr val="bg2">
                    <a:lumMod val="50000"/>
                  </a:schemeClr>
                </a:solidFill>
                <a:latin typeface="宋体" pitchFamily="2" charset="-122"/>
                <a:ea typeface="宋体" pitchFamily="2" charset="-122"/>
              </a:rPr>
              <a:t>绕组、磁化、平衡</a:t>
            </a:r>
            <a:r>
              <a:rPr lang="en-US" altLang="zh-CN" sz="1300" dirty="0">
                <a:solidFill>
                  <a:schemeClr val="bg2">
                    <a:lumMod val="50000"/>
                  </a:schemeClr>
                </a:solidFill>
                <a:latin typeface="宋体" pitchFamily="2" charset="-122"/>
                <a:ea typeface="宋体" pitchFamily="2" charset="-122"/>
              </a:rPr>
              <a:t>......</a:t>
            </a:r>
          </a:p>
          <a:p>
            <a:pPr>
              <a:defRPr/>
            </a:pPr>
            <a:endParaRPr lang="sl-SI" sz="700" b="1" dirty="0">
              <a:solidFill>
                <a:srgbClr val="FF0000"/>
              </a:solidFill>
              <a:latin typeface="宋体" pitchFamily="2" charset="-122"/>
              <a:ea typeface="宋体" pitchFamily="2" charset="-122"/>
            </a:endParaRPr>
          </a:p>
          <a:p>
            <a:pPr>
              <a:defRPr/>
            </a:pPr>
            <a:r>
              <a:rPr lang="zh-CN" altLang="en-US" sz="1300" dirty="0">
                <a:solidFill>
                  <a:srgbClr val="FF0000"/>
                </a:solidFill>
                <a:latin typeface="宋体" pitchFamily="2" charset="-122"/>
                <a:ea typeface="宋体" pitchFamily="2" charset="-122"/>
              </a:rPr>
              <a:t>逆向工程与快速成型</a:t>
            </a:r>
            <a:endParaRPr lang="sl-SI" sz="1300" dirty="0">
              <a:solidFill>
                <a:srgbClr val="FF0000"/>
              </a:solidFill>
              <a:latin typeface="宋体" pitchFamily="2" charset="-122"/>
              <a:ea typeface="宋体" pitchFamily="2" charset="-122"/>
            </a:endParaRPr>
          </a:p>
          <a:p>
            <a:pPr marL="0" lvl="1">
              <a:lnSpc>
                <a:spcPts val="173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CN" altLang="en-US" sz="1300" dirty="0">
                <a:solidFill>
                  <a:schemeClr val="bg2">
                    <a:lumMod val="50000"/>
                  </a:schemeClr>
                </a:solidFill>
                <a:latin typeface="宋体" pitchFamily="2" charset="-122"/>
                <a:ea typeface="宋体" pitchFamily="2" charset="-122"/>
              </a:rPr>
              <a:t>三维光学扫描、三维激光打印</a:t>
            </a:r>
          </a:p>
          <a:p>
            <a:pPr marL="0" lvl="1">
              <a:lnSpc>
                <a:spcPts val="173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l-SI" sz="1300" dirty="0">
              <a:solidFill>
                <a:schemeClr val="bg2">
                  <a:lumMod val="50000"/>
                </a:schemeClr>
              </a:solidFill>
              <a:latin typeface="宋体" pitchFamily="2" charset="-122"/>
              <a:ea typeface="宋体" pitchFamily="2" charset="-122"/>
            </a:endParaRPr>
          </a:p>
          <a:p>
            <a:pPr>
              <a:defRPr/>
            </a:pPr>
            <a:endParaRPr lang="sl-SI" sz="1200" dirty="0">
              <a:solidFill>
                <a:schemeClr val="tx1">
                  <a:lumMod val="75000"/>
                  <a:lumOff val="25000"/>
                </a:schemeClr>
              </a:solidFill>
              <a:latin typeface="宋体" pitchFamily="2" charset="-122"/>
              <a:ea typeface="宋体" pitchFamily="2" charset="-122"/>
            </a:endParaRPr>
          </a:p>
          <a:p>
            <a:pPr>
              <a:defRPr/>
            </a:pPr>
            <a:endParaRPr lang="sl-SI" sz="1400" dirty="0">
              <a:solidFill>
                <a:schemeClr val="tx1">
                  <a:lumMod val="75000"/>
                  <a:lumOff val="25000"/>
                </a:schemeClr>
              </a:solidFill>
              <a:latin typeface="宋体" pitchFamily="2" charset="-122"/>
              <a:ea typeface="宋体" pitchFamily="2" charset="-122"/>
            </a:endParaRPr>
          </a:p>
          <a:p>
            <a:pPr>
              <a:defRPr/>
            </a:pPr>
            <a:endParaRPr lang="sl-SI" sz="1400" dirty="0">
              <a:solidFill>
                <a:schemeClr val="tx1">
                  <a:lumMod val="75000"/>
                  <a:lumOff val="25000"/>
                </a:schemeClr>
              </a:solidFill>
              <a:latin typeface="宋体" pitchFamily="2" charset="-122"/>
              <a:ea typeface="宋体" pitchFamily="2" charset="-122"/>
            </a:endParaRPr>
          </a:p>
          <a:p>
            <a:pPr>
              <a:defRPr/>
            </a:pPr>
            <a:endParaRPr lang="sl-SI" sz="1400" dirty="0">
              <a:solidFill>
                <a:schemeClr val="tx1">
                  <a:lumMod val="75000"/>
                  <a:lumOff val="25000"/>
                </a:schemeClr>
              </a:solidFill>
              <a:latin typeface="宋体" pitchFamily="2" charset="-122"/>
              <a:ea typeface="宋体" pitchFamily="2" charset="-122"/>
            </a:endParaRPr>
          </a:p>
          <a:p>
            <a:pPr>
              <a:defRPr/>
            </a:pPr>
            <a:endParaRPr lang="sl-SI" sz="1600" dirty="0">
              <a:solidFill>
                <a:schemeClr val="tx1">
                  <a:lumMod val="75000"/>
                  <a:lumOff val="25000"/>
                </a:schemeClr>
              </a:solidFill>
              <a:latin typeface="宋体" pitchFamily="2" charset="-122"/>
              <a:ea typeface="宋体" pitchFamily="2" charset="-122"/>
            </a:endParaRPr>
          </a:p>
        </p:txBody>
      </p:sp>
      <p:sp>
        <p:nvSpPr>
          <p:cNvPr id="31" name="Pravokotnik 30">
            <a:extLst>
              <a:ext uri="{FF2B5EF4-FFF2-40B4-BE49-F238E27FC236}">
                <a16:creationId xmlns:a16="http://schemas.microsoft.com/office/drawing/2014/main" id="{D13A326E-2968-4A08-A164-FC65097EB440}"/>
              </a:ext>
            </a:extLst>
          </p:cNvPr>
          <p:cNvSpPr/>
          <p:nvPr/>
        </p:nvSpPr>
        <p:spPr>
          <a:xfrm>
            <a:off x="663331" y="2241550"/>
            <a:ext cx="45719" cy="3187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32" name="Pravokotnik 31">
            <a:extLst>
              <a:ext uri="{FF2B5EF4-FFF2-40B4-BE49-F238E27FC236}">
                <a16:creationId xmlns:a16="http://schemas.microsoft.com/office/drawing/2014/main" id="{9CECE483-7819-4BAE-9514-BF69F8874FEB}"/>
              </a:ext>
            </a:extLst>
          </p:cNvPr>
          <p:cNvSpPr/>
          <p:nvPr/>
        </p:nvSpPr>
        <p:spPr>
          <a:xfrm>
            <a:off x="658813" y="2782839"/>
            <a:ext cx="45719" cy="3187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33" name="Pravokotnik 32">
            <a:extLst>
              <a:ext uri="{FF2B5EF4-FFF2-40B4-BE49-F238E27FC236}">
                <a16:creationId xmlns:a16="http://schemas.microsoft.com/office/drawing/2014/main" id="{27A897C6-3DA0-4120-84BB-F92E85B7FFFA}"/>
              </a:ext>
            </a:extLst>
          </p:cNvPr>
          <p:cNvSpPr/>
          <p:nvPr/>
        </p:nvSpPr>
        <p:spPr>
          <a:xfrm>
            <a:off x="658813" y="3297855"/>
            <a:ext cx="45719" cy="3187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34" name="Pravokotnik 33">
            <a:extLst>
              <a:ext uri="{FF2B5EF4-FFF2-40B4-BE49-F238E27FC236}">
                <a16:creationId xmlns:a16="http://schemas.microsoft.com/office/drawing/2014/main" id="{779BA9BA-9C89-4BB2-8B42-D45CAE6AC369}"/>
              </a:ext>
            </a:extLst>
          </p:cNvPr>
          <p:cNvSpPr/>
          <p:nvPr/>
        </p:nvSpPr>
        <p:spPr>
          <a:xfrm>
            <a:off x="666094" y="3812871"/>
            <a:ext cx="45719" cy="3187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35" name="Pravokotnik 34">
            <a:extLst>
              <a:ext uri="{FF2B5EF4-FFF2-40B4-BE49-F238E27FC236}">
                <a16:creationId xmlns:a16="http://schemas.microsoft.com/office/drawing/2014/main" id="{7828A5BB-C838-47C9-B659-9FC42CBCD6B2}"/>
              </a:ext>
            </a:extLst>
          </p:cNvPr>
          <p:cNvSpPr/>
          <p:nvPr/>
        </p:nvSpPr>
        <p:spPr>
          <a:xfrm>
            <a:off x="666094" y="4327296"/>
            <a:ext cx="45719" cy="3187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36" name="Pravokotnik 35">
            <a:extLst>
              <a:ext uri="{FF2B5EF4-FFF2-40B4-BE49-F238E27FC236}">
                <a16:creationId xmlns:a16="http://schemas.microsoft.com/office/drawing/2014/main" id="{C8F71098-97AA-4C5A-9C08-2B8A25C79F32}"/>
              </a:ext>
            </a:extLst>
          </p:cNvPr>
          <p:cNvSpPr/>
          <p:nvPr/>
        </p:nvSpPr>
        <p:spPr>
          <a:xfrm>
            <a:off x="660780" y="4843513"/>
            <a:ext cx="45719" cy="3187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37" name="Pravokotnik 36">
            <a:extLst>
              <a:ext uri="{FF2B5EF4-FFF2-40B4-BE49-F238E27FC236}">
                <a16:creationId xmlns:a16="http://schemas.microsoft.com/office/drawing/2014/main" id="{E904284E-12EE-44AE-8784-D54D0D08BD01}"/>
              </a:ext>
            </a:extLst>
          </p:cNvPr>
          <p:cNvSpPr/>
          <p:nvPr/>
        </p:nvSpPr>
        <p:spPr>
          <a:xfrm>
            <a:off x="666094" y="5357938"/>
            <a:ext cx="45719" cy="3187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
        <p:nvSpPr>
          <p:cNvPr id="38" name="Pravokotnik 37">
            <a:extLst>
              <a:ext uri="{FF2B5EF4-FFF2-40B4-BE49-F238E27FC236}">
                <a16:creationId xmlns:a16="http://schemas.microsoft.com/office/drawing/2014/main" id="{FBFA0D5C-EE6B-4918-B8EA-AE14A0737898}"/>
              </a:ext>
            </a:extLst>
          </p:cNvPr>
          <p:cNvSpPr/>
          <p:nvPr/>
        </p:nvSpPr>
        <p:spPr>
          <a:xfrm>
            <a:off x="666094" y="5872104"/>
            <a:ext cx="45719" cy="3187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宋体" pitchFamily="2" charset="-122"/>
              <a:ea typeface="宋体" pitchFamily="2" charset="-122"/>
            </a:endParaRPr>
          </a:p>
        </p:txBody>
      </p:sp>
    </p:spTree>
    <p:extLst>
      <p:ext uri="{BB962C8B-B14F-4D97-AF65-F5344CB8AC3E}">
        <p14:creationId xmlns:p14="http://schemas.microsoft.com/office/powerpoint/2010/main" val="2599462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1B6B3758-D107-6FD0-D21A-41CB731526D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1508" y="2667040"/>
            <a:ext cx="522851" cy="522851"/>
          </a:xfrm>
          <a:prstGeom prst="rect">
            <a:avLst/>
          </a:prstGeom>
        </p:spPr>
      </p:pic>
      <p:pic>
        <p:nvPicPr>
          <p:cNvPr id="5" name="Slika 4">
            <a:extLst>
              <a:ext uri="{FF2B5EF4-FFF2-40B4-BE49-F238E27FC236}">
                <a16:creationId xmlns:a16="http://schemas.microsoft.com/office/drawing/2014/main" id="{97CB985C-FD93-04EE-D007-DFC6EC4460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5936" y="5175805"/>
            <a:ext cx="444979" cy="456104"/>
          </a:xfrm>
          <a:prstGeom prst="rect">
            <a:avLst/>
          </a:prstGeom>
        </p:spPr>
      </p:pic>
      <p:pic>
        <p:nvPicPr>
          <p:cNvPr id="6" name="Slika 5">
            <a:extLst>
              <a:ext uri="{FF2B5EF4-FFF2-40B4-BE49-F238E27FC236}">
                <a16:creationId xmlns:a16="http://schemas.microsoft.com/office/drawing/2014/main" id="{D9D56766-E49D-4A09-E04D-70D0D2EE4D9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2544" y="3301299"/>
            <a:ext cx="367108" cy="422730"/>
          </a:xfrm>
          <a:prstGeom prst="rect">
            <a:avLst/>
          </a:prstGeom>
        </p:spPr>
      </p:pic>
      <p:pic>
        <p:nvPicPr>
          <p:cNvPr id="7" name="Slika 6">
            <a:extLst>
              <a:ext uri="{FF2B5EF4-FFF2-40B4-BE49-F238E27FC236}">
                <a16:creationId xmlns:a16="http://schemas.microsoft.com/office/drawing/2014/main" id="{44892650-7285-0320-BCB7-1584B4F747A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5027" y="4560679"/>
            <a:ext cx="433855" cy="444979"/>
          </a:xfrm>
          <a:prstGeom prst="rect">
            <a:avLst/>
          </a:prstGeom>
        </p:spPr>
      </p:pic>
      <p:pic>
        <p:nvPicPr>
          <p:cNvPr id="8" name="Slika 7">
            <a:extLst>
              <a:ext uri="{FF2B5EF4-FFF2-40B4-BE49-F238E27FC236}">
                <a16:creationId xmlns:a16="http://schemas.microsoft.com/office/drawing/2014/main" id="{26DD23C9-CA45-6714-64BC-435CCAC5D0C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6771" y="3903764"/>
            <a:ext cx="433855" cy="411606"/>
          </a:xfrm>
          <a:prstGeom prst="rect">
            <a:avLst/>
          </a:prstGeom>
        </p:spPr>
      </p:pic>
      <p:pic>
        <p:nvPicPr>
          <p:cNvPr id="9" name="Slika 8">
            <a:extLst>
              <a:ext uri="{FF2B5EF4-FFF2-40B4-BE49-F238E27FC236}">
                <a16:creationId xmlns:a16="http://schemas.microsoft.com/office/drawing/2014/main" id="{8FED0363-9F0A-AC13-0D5D-2629777A4AF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28780" y="4554005"/>
            <a:ext cx="433855" cy="433855"/>
          </a:xfrm>
          <a:prstGeom prst="rect">
            <a:avLst/>
          </a:prstGeom>
        </p:spPr>
      </p:pic>
      <p:pic>
        <p:nvPicPr>
          <p:cNvPr id="10" name="Slika 9">
            <a:extLst>
              <a:ext uri="{FF2B5EF4-FFF2-40B4-BE49-F238E27FC236}">
                <a16:creationId xmlns:a16="http://schemas.microsoft.com/office/drawing/2014/main" id="{3EE08211-8C99-EC41-F1AE-2AD919C0587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329336" y="5891749"/>
            <a:ext cx="433855" cy="378232"/>
          </a:xfrm>
          <a:prstGeom prst="rect">
            <a:avLst/>
          </a:prstGeom>
        </p:spPr>
      </p:pic>
      <p:pic>
        <p:nvPicPr>
          <p:cNvPr id="11" name="Slika 10">
            <a:extLst>
              <a:ext uri="{FF2B5EF4-FFF2-40B4-BE49-F238E27FC236}">
                <a16:creationId xmlns:a16="http://schemas.microsoft.com/office/drawing/2014/main" id="{C68FD9A5-8691-70F4-97B4-2D8DFD2783E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347390" y="5261813"/>
            <a:ext cx="433855" cy="355983"/>
          </a:xfrm>
          <a:prstGeom prst="rect">
            <a:avLst/>
          </a:prstGeom>
        </p:spPr>
      </p:pic>
      <p:pic>
        <p:nvPicPr>
          <p:cNvPr id="12" name="Slika 11">
            <a:extLst>
              <a:ext uri="{FF2B5EF4-FFF2-40B4-BE49-F238E27FC236}">
                <a16:creationId xmlns:a16="http://schemas.microsoft.com/office/drawing/2014/main" id="{D747A6B5-31D3-C463-C9D0-22E8B350A18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358487" y="3312568"/>
            <a:ext cx="389357" cy="344859"/>
          </a:xfrm>
          <a:prstGeom prst="rect">
            <a:avLst/>
          </a:prstGeom>
        </p:spPr>
      </p:pic>
      <p:pic>
        <p:nvPicPr>
          <p:cNvPr id="13" name="Slika 12">
            <a:extLst>
              <a:ext uri="{FF2B5EF4-FFF2-40B4-BE49-F238E27FC236}">
                <a16:creationId xmlns:a16="http://schemas.microsoft.com/office/drawing/2014/main" id="{865B10E6-0AFE-0382-D473-28E9BFD0418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336110" y="2703317"/>
            <a:ext cx="444979" cy="378232"/>
          </a:xfrm>
          <a:prstGeom prst="rect">
            <a:avLst/>
          </a:prstGeom>
        </p:spPr>
      </p:pic>
      <p:pic>
        <p:nvPicPr>
          <p:cNvPr id="14" name="Slika 13">
            <a:extLst>
              <a:ext uri="{FF2B5EF4-FFF2-40B4-BE49-F238E27FC236}">
                <a16:creationId xmlns:a16="http://schemas.microsoft.com/office/drawing/2014/main" id="{94515779-6A0D-980B-DEF1-89DCEED42D6E}"/>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375173" y="3920451"/>
            <a:ext cx="355984" cy="378232"/>
          </a:xfrm>
          <a:prstGeom prst="rect">
            <a:avLst/>
          </a:prstGeom>
        </p:spPr>
      </p:pic>
      <p:pic>
        <p:nvPicPr>
          <p:cNvPr id="15" name="Slika 14">
            <a:extLst>
              <a:ext uri="{FF2B5EF4-FFF2-40B4-BE49-F238E27FC236}">
                <a16:creationId xmlns:a16="http://schemas.microsoft.com/office/drawing/2014/main" id="{93790004-C84A-11F8-6190-76F4AF9015C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464196" y="3273632"/>
            <a:ext cx="367108" cy="422730"/>
          </a:xfrm>
          <a:prstGeom prst="rect">
            <a:avLst/>
          </a:prstGeom>
        </p:spPr>
      </p:pic>
      <p:pic>
        <p:nvPicPr>
          <p:cNvPr id="16" name="Slika 15">
            <a:extLst>
              <a:ext uri="{FF2B5EF4-FFF2-40B4-BE49-F238E27FC236}">
                <a16:creationId xmlns:a16="http://schemas.microsoft.com/office/drawing/2014/main" id="{7D0EF97E-F5E6-878B-7DB2-C90620465D3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427445" y="2703317"/>
            <a:ext cx="389357" cy="378232"/>
          </a:xfrm>
          <a:prstGeom prst="rect">
            <a:avLst/>
          </a:prstGeom>
        </p:spPr>
      </p:pic>
      <p:pic>
        <p:nvPicPr>
          <p:cNvPr id="17" name="Slika 16">
            <a:extLst>
              <a:ext uri="{FF2B5EF4-FFF2-40B4-BE49-F238E27FC236}">
                <a16:creationId xmlns:a16="http://schemas.microsoft.com/office/drawing/2014/main" id="{527D603E-DA18-FB1F-BFE5-64EDCDB858C8}"/>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492324" y="2714441"/>
            <a:ext cx="411606" cy="355983"/>
          </a:xfrm>
          <a:prstGeom prst="rect">
            <a:avLst/>
          </a:prstGeom>
        </p:spPr>
      </p:pic>
      <p:pic>
        <p:nvPicPr>
          <p:cNvPr id="18" name="Slika 17">
            <a:extLst>
              <a:ext uri="{FF2B5EF4-FFF2-40B4-BE49-F238E27FC236}">
                <a16:creationId xmlns:a16="http://schemas.microsoft.com/office/drawing/2014/main" id="{017D0C1A-7F01-1961-BD80-649BC3ADC579}"/>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9530970" y="3275900"/>
            <a:ext cx="389357" cy="378232"/>
          </a:xfrm>
          <a:prstGeom prst="rect">
            <a:avLst/>
          </a:prstGeom>
        </p:spPr>
      </p:pic>
      <p:pic>
        <p:nvPicPr>
          <p:cNvPr id="19" name="Slika 18">
            <a:extLst>
              <a:ext uri="{FF2B5EF4-FFF2-40B4-BE49-F238E27FC236}">
                <a16:creationId xmlns:a16="http://schemas.microsoft.com/office/drawing/2014/main" id="{79CC1A8F-5076-B0D2-D127-5A73BE960B6C}"/>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9519636" y="3913502"/>
            <a:ext cx="400481" cy="344859"/>
          </a:xfrm>
          <a:prstGeom prst="rect">
            <a:avLst/>
          </a:prstGeom>
        </p:spPr>
      </p:pic>
      <p:pic>
        <p:nvPicPr>
          <p:cNvPr id="20" name="Slika 19">
            <a:extLst>
              <a:ext uri="{FF2B5EF4-FFF2-40B4-BE49-F238E27FC236}">
                <a16:creationId xmlns:a16="http://schemas.microsoft.com/office/drawing/2014/main" id="{FBD81725-18AD-406D-D373-BA5639CFC0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97386" y="4517731"/>
            <a:ext cx="444979" cy="456104"/>
          </a:xfrm>
          <a:prstGeom prst="rect">
            <a:avLst/>
          </a:prstGeom>
        </p:spPr>
      </p:pic>
      <p:sp>
        <p:nvSpPr>
          <p:cNvPr id="25" name="PoljeZBesedilom 24">
            <a:extLst>
              <a:ext uri="{FF2B5EF4-FFF2-40B4-BE49-F238E27FC236}">
                <a16:creationId xmlns:a16="http://schemas.microsoft.com/office/drawing/2014/main" id="{D7A0CADE-7868-89CC-0C81-7688BE8D2556}"/>
              </a:ext>
            </a:extLst>
          </p:cNvPr>
          <p:cNvSpPr txBox="1"/>
          <p:nvPr/>
        </p:nvSpPr>
        <p:spPr>
          <a:xfrm>
            <a:off x="799011" y="2763056"/>
            <a:ext cx="1499988" cy="307777"/>
          </a:xfrm>
          <a:prstGeom prst="rect">
            <a:avLst/>
          </a:prstGeom>
          <a:noFill/>
        </p:spPr>
        <p:txBody>
          <a:bodyPr wrap="square" rtlCol="0">
            <a:spAutoFit/>
          </a:bodyPr>
          <a:lstStyle/>
          <a:p>
            <a:pPr marR="0" rtl="0"/>
            <a:r>
              <a:rPr lang="zh-CN" altLang="en-US" sz="1400" dirty="0">
                <a:solidFill>
                  <a:schemeClr val="tx1">
                    <a:lumMod val="65000"/>
                    <a:lumOff val="35000"/>
                  </a:schemeClr>
                </a:solidFill>
                <a:latin typeface="宋体" pitchFamily="2" charset="-122"/>
                <a:ea typeface="宋体" pitchFamily="2" charset="-122"/>
              </a:rPr>
              <a:t>地板护理</a:t>
            </a:r>
            <a:endParaRPr lang="en-US" sz="1400" dirty="0">
              <a:solidFill>
                <a:schemeClr val="tx1">
                  <a:lumMod val="65000"/>
                  <a:lumOff val="35000"/>
                </a:schemeClr>
              </a:solidFill>
              <a:latin typeface="宋体" pitchFamily="2" charset="-122"/>
              <a:ea typeface="宋体" pitchFamily="2" charset="-122"/>
            </a:endParaRPr>
          </a:p>
        </p:txBody>
      </p:sp>
      <p:sp>
        <p:nvSpPr>
          <p:cNvPr id="26" name="PoljeZBesedilom 25">
            <a:extLst>
              <a:ext uri="{FF2B5EF4-FFF2-40B4-BE49-F238E27FC236}">
                <a16:creationId xmlns:a16="http://schemas.microsoft.com/office/drawing/2014/main" id="{0586F44D-39AC-3655-E030-1F2F141452A3}"/>
              </a:ext>
            </a:extLst>
          </p:cNvPr>
          <p:cNvSpPr txBox="1"/>
          <p:nvPr/>
        </p:nvSpPr>
        <p:spPr>
          <a:xfrm>
            <a:off x="771081" y="3385252"/>
            <a:ext cx="1774583" cy="307777"/>
          </a:xfrm>
          <a:prstGeom prst="rect">
            <a:avLst/>
          </a:prstGeom>
          <a:noFill/>
        </p:spPr>
        <p:txBody>
          <a:bodyPr wrap="square" rtlCol="0">
            <a:spAutoFit/>
          </a:bodyPr>
          <a:lstStyle/>
          <a:p>
            <a:r>
              <a:rPr lang="zh-CN" altLang="en-US" sz="1400" dirty="0">
                <a:solidFill>
                  <a:schemeClr val="tx1">
                    <a:lumMod val="65000"/>
                    <a:lumOff val="35000"/>
                  </a:schemeClr>
                </a:solidFill>
                <a:latin typeface="宋体" pitchFamily="2" charset="-122"/>
                <a:ea typeface="宋体" pitchFamily="2" charset="-122"/>
              </a:rPr>
              <a:t>厨房用具</a:t>
            </a:r>
            <a:endParaRPr lang="en-US" sz="1400" dirty="0">
              <a:solidFill>
                <a:schemeClr val="tx1">
                  <a:lumMod val="65000"/>
                  <a:lumOff val="35000"/>
                </a:schemeClr>
              </a:solidFill>
              <a:latin typeface="宋体" pitchFamily="2" charset="-122"/>
              <a:ea typeface="宋体" pitchFamily="2" charset="-122"/>
            </a:endParaRPr>
          </a:p>
        </p:txBody>
      </p:sp>
      <p:sp>
        <p:nvSpPr>
          <p:cNvPr id="27" name="PoljeZBesedilom 26">
            <a:extLst>
              <a:ext uri="{FF2B5EF4-FFF2-40B4-BE49-F238E27FC236}">
                <a16:creationId xmlns:a16="http://schemas.microsoft.com/office/drawing/2014/main" id="{F4715584-5466-AF8A-A697-336FEE26B983}"/>
              </a:ext>
            </a:extLst>
          </p:cNvPr>
          <p:cNvSpPr txBox="1"/>
          <p:nvPr/>
        </p:nvSpPr>
        <p:spPr>
          <a:xfrm>
            <a:off x="796802" y="3966605"/>
            <a:ext cx="1774583" cy="307777"/>
          </a:xfrm>
          <a:prstGeom prst="rect">
            <a:avLst/>
          </a:prstGeom>
          <a:noFill/>
        </p:spPr>
        <p:txBody>
          <a:bodyPr wrap="square" rtlCol="0">
            <a:spAutoFit/>
          </a:bodyPr>
          <a:lstStyle/>
          <a:p>
            <a:r>
              <a:rPr lang="zh-CN" altLang="en-US" sz="1400" dirty="0">
                <a:solidFill>
                  <a:schemeClr val="bg2">
                    <a:lumMod val="50000"/>
                  </a:schemeClr>
                </a:solidFill>
                <a:latin typeface="宋体" pitchFamily="2" charset="-122"/>
                <a:ea typeface="宋体" pitchFamily="2" charset="-122"/>
              </a:rPr>
              <a:t>无绳工具</a:t>
            </a:r>
            <a:endParaRPr lang="en-US" sz="1400" dirty="0">
              <a:solidFill>
                <a:schemeClr val="bg2">
                  <a:lumMod val="50000"/>
                </a:schemeClr>
              </a:solidFill>
              <a:latin typeface="宋体" pitchFamily="2" charset="-122"/>
              <a:ea typeface="宋体" pitchFamily="2" charset="-122"/>
            </a:endParaRPr>
          </a:p>
        </p:txBody>
      </p:sp>
      <p:sp>
        <p:nvSpPr>
          <p:cNvPr id="28" name="PoljeZBesedilom 27">
            <a:extLst>
              <a:ext uri="{FF2B5EF4-FFF2-40B4-BE49-F238E27FC236}">
                <a16:creationId xmlns:a16="http://schemas.microsoft.com/office/drawing/2014/main" id="{8300FB27-0919-322B-01D1-3A9058EC3A51}"/>
              </a:ext>
            </a:extLst>
          </p:cNvPr>
          <p:cNvSpPr txBox="1"/>
          <p:nvPr/>
        </p:nvSpPr>
        <p:spPr>
          <a:xfrm>
            <a:off x="763570" y="4590712"/>
            <a:ext cx="2041656" cy="307777"/>
          </a:xfrm>
          <a:prstGeom prst="rect">
            <a:avLst/>
          </a:prstGeom>
          <a:noFill/>
        </p:spPr>
        <p:txBody>
          <a:bodyPr wrap="square" rtlCol="0">
            <a:spAutoFit/>
          </a:bodyPr>
          <a:lstStyle/>
          <a:p>
            <a:r>
              <a:rPr lang="zh-CN" altLang="en-US" sz="1400" dirty="0">
                <a:solidFill>
                  <a:schemeClr val="bg2">
                    <a:lumMod val="50000"/>
                  </a:schemeClr>
                </a:solidFill>
                <a:latin typeface="宋体" pitchFamily="2" charset="-122"/>
                <a:ea typeface="宋体" pitchFamily="2" charset="-122"/>
              </a:rPr>
              <a:t>供暖与通风</a:t>
            </a:r>
            <a:endParaRPr lang="en-US" sz="1400" dirty="0">
              <a:solidFill>
                <a:schemeClr val="bg2">
                  <a:lumMod val="50000"/>
                </a:schemeClr>
              </a:solidFill>
              <a:latin typeface="宋体" pitchFamily="2" charset="-122"/>
              <a:ea typeface="宋体" pitchFamily="2" charset="-122"/>
            </a:endParaRPr>
          </a:p>
        </p:txBody>
      </p:sp>
      <p:sp>
        <p:nvSpPr>
          <p:cNvPr id="29" name="PoljeZBesedilom 28">
            <a:extLst>
              <a:ext uri="{FF2B5EF4-FFF2-40B4-BE49-F238E27FC236}">
                <a16:creationId xmlns:a16="http://schemas.microsoft.com/office/drawing/2014/main" id="{580A16E4-D950-570A-ADA0-7015954ECA7B}"/>
              </a:ext>
            </a:extLst>
          </p:cNvPr>
          <p:cNvSpPr txBox="1"/>
          <p:nvPr/>
        </p:nvSpPr>
        <p:spPr>
          <a:xfrm>
            <a:off x="771081" y="5261813"/>
            <a:ext cx="2041656" cy="307777"/>
          </a:xfrm>
          <a:prstGeom prst="rect">
            <a:avLst/>
          </a:prstGeom>
          <a:noFill/>
        </p:spPr>
        <p:txBody>
          <a:bodyPr wrap="square" rtlCol="0">
            <a:spAutoFit/>
          </a:bodyPr>
          <a:lstStyle/>
          <a:p>
            <a:r>
              <a:rPr lang="zh-CN" altLang="en-US" sz="1400" dirty="0">
                <a:solidFill>
                  <a:schemeClr val="tx1">
                    <a:lumMod val="65000"/>
                    <a:lumOff val="35000"/>
                  </a:schemeClr>
                </a:solidFill>
                <a:latin typeface="宋体" pitchFamily="2" charset="-122"/>
                <a:ea typeface="宋体" pitchFamily="2" charset="-122"/>
              </a:rPr>
              <a:t>组件和其他</a:t>
            </a:r>
            <a:endParaRPr lang="en-US" sz="1400" dirty="0">
              <a:solidFill>
                <a:schemeClr val="tx1">
                  <a:lumMod val="65000"/>
                  <a:lumOff val="35000"/>
                </a:schemeClr>
              </a:solidFill>
              <a:latin typeface="宋体" pitchFamily="2" charset="-122"/>
              <a:ea typeface="宋体" pitchFamily="2" charset="-122"/>
            </a:endParaRPr>
          </a:p>
        </p:txBody>
      </p:sp>
      <p:sp>
        <p:nvSpPr>
          <p:cNvPr id="30" name="PoljeZBesedilom 29">
            <a:extLst>
              <a:ext uri="{FF2B5EF4-FFF2-40B4-BE49-F238E27FC236}">
                <a16:creationId xmlns:a16="http://schemas.microsoft.com/office/drawing/2014/main" id="{1CDA5BCB-BE5F-1FDE-5F5A-B98FEFFFCEB5}"/>
              </a:ext>
            </a:extLst>
          </p:cNvPr>
          <p:cNvSpPr txBox="1"/>
          <p:nvPr/>
        </p:nvSpPr>
        <p:spPr>
          <a:xfrm>
            <a:off x="3804057" y="2758472"/>
            <a:ext cx="1499988" cy="307777"/>
          </a:xfrm>
          <a:prstGeom prst="rect">
            <a:avLst/>
          </a:prstGeom>
          <a:noFill/>
        </p:spPr>
        <p:txBody>
          <a:bodyPr wrap="square" rtlCol="0">
            <a:spAutoFit/>
          </a:bodyPr>
          <a:lstStyle/>
          <a:p>
            <a:r>
              <a:rPr lang="zh-CN" altLang="en-US" sz="1400" dirty="0">
                <a:solidFill>
                  <a:schemeClr val="bg2">
                    <a:lumMod val="50000"/>
                  </a:schemeClr>
                </a:solidFill>
                <a:latin typeface="宋体" pitchFamily="2" charset="-122"/>
                <a:ea typeface="宋体" pitchFamily="2" charset="-122"/>
              </a:rPr>
              <a:t>通风</a:t>
            </a:r>
            <a:endParaRPr lang="en-US" sz="1400" dirty="0">
              <a:solidFill>
                <a:schemeClr val="bg2">
                  <a:lumMod val="50000"/>
                </a:schemeClr>
              </a:solidFill>
              <a:latin typeface="宋体" pitchFamily="2" charset="-122"/>
              <a:ea typeface="宋体" pitchFamily="2" charset="-122"/>
            </a:endParaRPr>
          </a:p>
        </p:txBody>
      </p:sp>
      <p:sp>
        <p:nvSpPr>
          <p:cNvPr id="31" name="PoljeZBesedilom 30">
            <a:extLst>
              <a:ext uri="{FF2B5EF4-FFF2-40B4-BE49-F238E27FC236}">
                <a16:creationId xmlns:a16="http://schemas.microsoft.com/office/drawing/2014/main" id="{2AA03D8F-E8A7-52DB-7414-EBB5E83D7494}"/>
              </a:ext>
            </a:extLst>
          </p:cNvPr>
          <p:cNvSpPr txBox="1"/>
          <p:nvPr/>
        </p:nvSpPr>
        <p:spPr>
          <a:xfrm>
            <a:off x="3810185" y="3331108"/>
            <a:ext cx="1622383" cy="307777"/>
          </a:xfrm>
          <a:prstGeom prst="rect">
            <a:avLst/>
          </a:prstGeom>
          <a:noFill/>
        </p:spPr>
        <p:txBody>
          <a:bodyPr wrap="square" rtlCol="0">
            <a:spAutoFit/>
          </a:bodyPr>
          <a:lstStyle/>
          <a:p>
            <a:r>
              <a:rPr lang="zh-CN" altLang="en-US" sz="1400" dirty="0">
                <a:solidFill>
                  <a:schemeClr val="tx1">
                    <a:lumMod val="65000"/>
                    <a:lumOff val="35000"/>
                  </a:schemeClr>
                </a:solidFill>
                <a:latin typeface="宋体" pitchFamily="2" charset="-122"/>
                <a:ea typeface="宋体" pitchFamily="2" charset="-122"/>
              </a:rPr>
              <a:t>排烟</a:t>
            </a:r>
            <a:endParaRPr lang="en-US" sz="1400" dirty="0">
              <a:solidFill>
                <a:schemeClr val="tx1">
                  <a:lumMod val="65000"/>
                  <a:lumOff val="35000"/>
                </a:schemeClr>
              </a:solidFill>
              <a:latin typeface="宋体" pitchFamily="2" charset="-122"/>
              <a:ea typeface="宋体" pitchFamily="2" charset="-122"/>
            </a:endParaRPr>
          </a:p>
        </p:txBody>
      </p:sp>
      <p:sp>
        <p:nvSpPr>
          <p:cNvPr id="32" name="PoljeZBesedilom 31">
            <a:extLst>
              <a:ext uri="{FF2B5EF4-FFF2-40B4-BE49-F238E27FC236}">
                <a16:creationId xmlns:a16="http://schemas.microsoft.com/office/drawing/2014/main" id="{66FD3F5E-31E2-5752-FE5C-566C64F69C8B}"/>
              </a:ext>
            </a:extLst>
          </p:cNvPr>
          <p:cNvSpPr txBox="1"/>
          <p:nvPr/>
        </p:nvSpPr>
        <p:spPr>
          <a:xfrm>
            <a:off x="3809030" y="3950584"/>
            <a:ext cx="1978362" cy="307777"/>
          </a:xfrm>
          <a:prstGeom prst="rect">
            <a:avLst/>
          </a:prstGeom>
          <a:noFill/>
        </p:spPr>
        <p:txBody>
          <a:bodyPr wrap="square" rtlCol="0">
            <a:spAutoFit/>
          </a:bodyPr>
          <a:lstStyle/>
          <a:p>
            <a:r>
              <a:rPr lang="zh-CN" altLang="en-US" sz="1400" dirty="0">
                <a:solidFill>
                  <a:schemeClr val="tx1">
                    <a:lumMod val="65000"/>
                    <a:lumOff val="35000"/>
                  </a:schemeClr>
                </a:solidFill>
                <a:latin typeface="宋体" pitchFamily="2" charset="-122"/>
                <a:ea typeface="宋体" pitchFamily="2" charset="-122"/>
              </a:rPr>
              <a:t>印刷包装</a:t>
            </a:r>
            <a:endParaRPr lang="en-US" sz="1400" dirty="0">
              <a:solidFill>
                <a:schemeClr val="tx1">
                  <a:lumMod val="65000"/>
                  <a:lumOff val="35000"/>
                </a:schemeClr>
              </a:solidFill>
              <a:latin typeface="宋体" pitchFamily="2" charset="-122"/>
              <a:ea typeface="宋体" pitchFamily="2" charset="-122"/>
            </a:endParaRPr>
          </a:p>
        </p:txBody>
      </p:sp>
      <p:sp>
        <p:nvSpPr>
          <p:cNvPr id="33" name="PoljeZBesedilom 32">
            <a:extLst>
              <a:ext uri="{FF2B5EF4-FFF2-40B4-BE49-F238E27FC236}">
                <a16:creationId xmlns:a16="http://schemas.microsoft.com/office/drawing/2014/main" id="{E900BB19-7B62-BAC8-89F6-0780BAAB2FAA}"/>
              </a:ext>
            </a:extLst>
          </p:cNvPr>
          <p:cNvSpPr txBox="1"/>
          <p:nvPr/>
        </p:nvSpPr>
        <p:spPr>
          <a:xfrm>
            <a:off x="3803632" y="4590712"/>
            <a:ext cx="2204214" cy="307777"/>
          </a:xfrm>
          <a:prstGeom prst="rect">
            <a:avLst/>
          </a:prstGeom>
          <a:noFill/>
        </p:spPr>
        <p:txBody>
          <a:bodyPr wrap="square" rtlCol="0">
            <a:spAutoFit/>
          </a:bodyPr>
          <a:lstStyle/>
          <a:p>
            <a:r>
              <a:rPr lang="zh-CN" altLang="en-US" sz="1400" dirty="0">
                <a:solidFill>
                  <a:schemeClr val="tx1">
                    <a:lumMod val="65000"/>
                    <a:lumOff val="35000"/>
                  </a:schemeClr>
                </a:solidFill>
                <a:latin typeface="宋体" pitchFamily="2" charset="-122"/>
                <a:ea typeface="宋体" pitchFamily="2" charset="-122"/>
              </a:rPr>
              <a:t>工业自动化</a:t>
            </a:r>
            <a:endParaRPr lang="en-US" sz="1400" dirty="0">
              <a:solidFill>
                <a:schemeClr val="tx1">
                  <a:lumMod val="65000"/>
                  <a:lumOff val="35000"/>
                </a:schemeClr>
              </a:solidFill>
              <a:latin typeface="宋体" pitchFamily="2" charset="-122"/>
              <a:ea typeface="宋体" pitchFamily="2" charset="-122"/>
            </a:endParaRPr>
          </a:p>
        </p:txBody>
      </p:sp>
      <p:sp>
        <p:nvSpPr>
          <p:cNvPr id="34" name="PoljeZBesedilom 33">
            <a:extLst>
              <a:ext uri="{FF2B5EF4-FFF2-40B4-BE49-F238E27FC236}">
                <a16:creationId xmlns:a16="http://schemas.microsoft.com/office/drawing/2014/main" id="{C24E93B6-901C-3D70-A823-EEC3E687FB40}"/>
              </a:ext>
            </a:extLst>
          </p:cNvPr>
          <p:cNvSpPr txBox="1"/>
          <p:nvPr/>
        </p:nvSpPr>
        <p:spPr>
          <a:xfrm>
            <a:off x="3816168" y="5154091"/>
            <a:ext cx="2135051" cy="307777"/>
          </a:xfrm>
          <a:prstGeom prst="rect">
            <a:avLst/>
          </a:prstGeom>
          <a:noFill/>
        </p:spPr>
        <p:txBody>
          <a:bodyPr wrap="square" rtlCol="0">
            <a:spAutoFit/>
          </a:bodyPr>
          <a:lstStyle/>
          <a:p>
            <a:r>
              <a:rPr lang="zh-CN" altLang="en-US" sz="1400" dirty="0">
                <a:solidFill>
                  <a:schemeClr val="tx1">
                    <a:lumMod val="65000"/>
                    <a:lumOff val="35000"/>
                  </a:schemeClr>
                </a:solidFill>
                <a:latin typeface="宋体" pitchFamily="2" charset="-122"/>
                <a:ea typeface="宋体" pitchFamily="2" charset="-122"/>
              </a:rPr>
              <a:t>电动压缩机和电动泵</a:t>
            </a:r>
            <a:endParaRPr lang="en-US" sz="1400" dirty="0">
              <a:solidFill>
                <a:schemeClr val="tx1">
                  <a:lumMod val="65000"/>
                  <a:lumOff val="35000"/>
                </a:schemeClr>
              </a:solidFill>
              <a:latin typeface="宋体" pitchFamily="2" charset="-122"/>
              <a:ea typeface="宋体" pitchFamily="2" charset="-122"/>
            </a:endParaRPr>
          </a:p>
        </p:txBody>
      </p:sp>
      <p:sp>
        <p:nvSpPr>
          <p:cNvPr id="35" name="PoljeZBesedilom 34">
            <a:extLst>
              <a:ext uri="{FF2B5EF4-FFF2-40B4-BE49-F238E27FC236}">
                <a16:creationId xmlns:a16="http://schemas.microsoft.com/office/drawing/2014/main" id="{6A61B0A1-900B-3208-36D0-B546A6677CD7}"/>
              </a:ext>
            </a:extLst>
          </p:cNvPr>
          <p:cNvSpPr txBox="1"/>
          <p:nvPr/>
        </p:nvSpPr>
        <p:spPr>
          <a:xfrm>
            <a:off x="3807042" y="5926976"/>
            <a:ext cx="1944794" cy="307777"/>
          </a:xfrm>
          <a:prstGeom prst="rect">
            <a:avLst/>
          </a:prstGeom>
          <a:noFill/>
        </p:spPr>
        <p:txBody>
          <a:bodyPr wrap="square" rtlCol="0">
            <a:spAutoFit/>
          </a:bodyPr>
          <a:lstStyle/>
          <a:p>
            <a:r>
              <a:rPr lang="zh-CN" altLang="en-US" sz="1400" dirty="0">
                <a:solidFill>
                  <a:schemeClr val="tx1">
                    <a:lumMod val="65000"/>
                    <a:lumOff val="35000"/>
                  </a:schemeClr>
                </a:solidFill>
                <a:latin typeface="宋体" pitchFamily="2" charset="-122"/>
                <a:ea typeface="宋体" pitchFamily="2" charset="-122"/>
              </a:rPr>
              <a:t>工业设备</a:t>
            </a:r>
            <a:endParaRPr lang="en-US" sz="1400" dirty="0">
              <a:solidFill>
                <a:schemeClr val="tx1">
                  <a:lumMod val="65000"/>
                  <a:lumOff val="35000"/>
                </a:schemeClr>
              </a:solidFill>
              <a:latin typeface="宋体" pitchFamily="2" charset="-122"/>
              <a:ea typeface="宋体" pitchFamily="2" charset="-122"/>
            </a:endParaRPr>
          </a:p>
        </p:txBody>
      </p:sp>
      <p:sp>
        <p:nvSpPr>
          <p:cNvPr id="36" name="PoljeZBesedilom 35">
            <a:extLst>
              <a:ext uri="{FF2B5EF4-FFF2-40B4-BE49-F238E27FC236}">
                <a16:creationId xmlns:a16="http://schemas.microsoft.com/office/drawing/2014/main" id="{93499821-9BE2-4DEA-B6FE-C40D62786EAD}"/>
              </a:ext>
            </a:extLst>
          </p:cNvPr>
          <p:cNvSpPr txBox="1"/>
          <p:nvPr/>
        </p:nvSpPr>
        <p:spPr>
          <a:xfrm>
            <a:off x="6838957" y="2648013"/>
            <a:ext cx="1851748" cy="307777"/>
          </a:xfrm>
          <a:prstGeom prst="rect">
            <a:avLst/>
          </a:prstGeom>
          <a:noFill/>
        </p:spPr>
        <p:txBody>
          <a:bodyPr wrap="square" rtlCol="0">
            <a:spAutoFit/>
          </a:bodyPr>
          <a:lstStyle/>
          <a:p>
            <a:r>
              <a:rPr lang="zh-CN" altLang="en-US" sz="1400" dirty="0">
                <a:solidFill>
                  <a:schemeClr val="tx1">
                    <a:lumMod val="65000"/>
                    <a:lumOff val="35000"/>
                  </a:schemeClr>
                </a:solidFill>
                <a:latin typeface="宋体" pitchFamily="2" charset="-122"/>
                <a:ea typeface="宋体" pitchFamily="2" charset="-122"/>
              </a:rPr>
              <a:t>医疗保健</a:t>
            </a:r>
            <a:endParaRPr lang="en-US" sz="1400" dirty="0">
              <a:solidFill>
                <a:schemeClr val="tx1">
                  <a:lumMod val="65000"/>
                  <a:lumOff val="35000"/>
                </a:schemeClr>
              </a:solidFill>
              <a:latin typeface="宋体" pitchFamily="2" charset="-122"/>
              <a:ea typeface="宋体" pitchFamily="2" charset="-122"/>
            </a:endParaRPr>
          </a:p>
        </p:txBody>
      </p:sp>
      <p:sp>
        <p:nvSpPr>
          <p:cNvPr id="37" name="PoljeZBesedilom 36">
            <a:extLst>
              <a:ext uri="{FF2B5EF4-FFF2-40B4-BE49-F238E27FC236}">
                <a16:creationId xmlns:a16="http://schemas.microsoft.com/office/drawing/2014/main" id="{E07B9C1B-4A66-F96E-89E4-135473B73685}"/>
              </a:ext>
            </a:extLst>
          </p:cNvPr>
          <p:cNvSpPr txBox="1"/>
          <p:nvPr/>
        </p:nvSpPr>
        <p:spPr>
          <a:xfrm>
            <a:off x="6838957" y="3324977"/>
            <a:ext cx="1851748" cy="307777"/>
          </a:xfrm>
          <a:prstGeom prst="rect">
            <a:avLst/>
          </a:prstGeom>
          <a:noFill/>
        </p:spPr>
        <p:txBody>
          <a:bodyPr wrap="square" rtlCol="0">
            <a:spAutoFit/>
          </a:bodyPr>
          <a:lstStyle/>
          <a:p>
            <a:r>
              <a:rPr lang="zh-CN" altLang="en-US" sz="1400" dirty="0">
                <a:solidFill>
                  <a:schemeClr val="tx1">
                    <a:lumMod val="65000"/>
                    <a:lumOff val="35000"/>
                  </a:schemeClr>
                </a:solidFill>
                <a:latin typeface="宋体" pitchFamily="2" charset="-122"/>
                <a:ea typeface="宋体" pitchFamily="2" charset="-122"/>
              </a:rPr>
              <a:t>实验室设备</a:t>
            </a:r>
            <a:endParaRPr lang="en-US" sz="1400" dirty="0">
              <a:solidFill>
                <a:schemeClr val="tx1">
                  <a:lumMod val="65000"/>
                  <a:lumOff val="35000"/>
                </a:schemeClr>
              </a:solidFill>
              <a:latin typeface="宋体" pitchFamily="2" charset="-122"/>
              <a:ea typeface="宋体" pitchFamily="2" charset="-122"/>
            </a:endParaRPr>
          </a:p>
        </p:txBody>
      </p:sp>
      <p:sp>
        <p:nvSpPr>
          <p:cNvPr id="38" name="PoljeZBesedilom 37">
            <a:extLst>
              <a:ext uri="{FF2B5EF4-FFF2-40B4-BE49-F238E27FC236}">
                <a16:creationId xmlns:a16="http://schemas.microsoft.com/office/drawing/2014/main" id="{F2E81681-A9E1-EE57-EFCA-2566A6BA9C0A}"/>
              </a:ext>
            </a:extLst>
          </p:cNvPr>
          <p:cNvSpPr txBox="1"/>
          <p:nvPr/>
        </p:nvSpPr>
        <p:spPr>
          <a:xfrm>
            <a:off x="10002530" y="3324977"/>
            <a:ext cx="1622383" cy="307777"/>
          </a:xfrm>
          <a:prstGeom prst="rect">
            <a:avLst/>
          </a:prstGeom>
          <a:noFill/>
        </p:spPr>
        <p:txBody>
          <a:bodyPr wrap="square" rtlCol="0">
            <a:spAutoFit/>
          </a:bodyPr>
          <a:lstStyle/>
          <a:p>
            <a:pPr marR="0" rtl="0"/>
            <a:r>
              <a:rPr lang="zh-CN" altLang="en-US" sz="1400" dirty="0">
                <a:solidFill>
                  <a:schemeClr val="tx1">
                    <a:lumMod val="65000"/>
                    <a:lumOff val="35000"/>
                  </a:schemeClr>
                </a:solidFill>
                <a:latin typeface="宋体" pitchFamily="2" charset="-122"/>
                <a:ea typeface="宋体" pitchFamily="2" charset="-122"/>
              </a:rPr>
              <a:t>电子移动</a:t>
            </a:r>
            <a:endParaRPr lang="en-US" sz="1400" dirty="0">
              <a:solidFill>
                <a:schemeClr val="tx1">
                  <a:lumMod val="65000"/>
                  <a:lumOff val="35000"/>
                </a:schemeClr>
              </a:solidFill>
              <a:latin typeface="宋体" pitchFamily="2" charset="-122"/>
              <a:ea typeface="宋体" pitchFamily="2" charset="-122"/>
            </a:endParaRPr>
          </a:p>
        </p:txBody>
      </p:sp>
      <p:sp>
        <p:nvSpPr>
          <p:cNvPr id="39" name="PoljeZBesedilom 38">
            <a:extLst>
              <a:ext uri="{FF2B5EF4-FFF2-40B4-BE49-F238E27FC236}">
                <a16:creationId xmlns:a16="http://schemas.microsoft.com/office/drawing/2014/main" id="{B3C74946-B08C-B696-870F-AD72D7D57BC5}"/>
              </a:ext>
            </a:extLst>
          </p:cNvPr>
          <p:cNvSpPr txBox="1"/>
          <p:nvPr/>
        </p:nvSpPr>
        <p:spPr>
          <a:xfrm>
            <a:off x="10002530" y="3932042"/>
            <a:ext cx="1712837" cy="307777"/>
          </a:xfrm>
          <a:prstGeom prst="rect">
            <a:avLst/>
          </a:prstGeom>
          <a:noFill/>
        </p:spPr>
        <p:txBody>
          <a:bodyPr wrap="square" rtlCol="0">
            <a:spAutoFit/>
          </a:bodyPr>
          <a:lstStyle/>
          <a:p>
            <a:r>
              <a:rPr lang="zh-CN" altLang="en-US" sz="1400" dirty="0">
                <a:solidFill>
                  <a:schemeClr val="tx1">
                    <a:lumMod val="65000"/>
                    <a:lumOff val="35000"/>
                  </a:schemeClr>
                </a:solidFill>
                <a:latin typeface="宋体" pitchFamily="2" charset="-122"/>
                <a:ea typeface="宋体" pitchFamily="2" charset="-122"/>
              </a:rPr>
              <a:t>燃料电池</a:t>
            </a:r>
            <a:endParaRPr lang="en-US" sz="1400" dirty="0">
              <a:solidFill>
                <a:schemeClr val="tx1">
                  <a:lumMod val="65000"/>
                  <a:lumOff val="35000"/>
                </a:schemeClr>
              </a:solidFill>
              <a:latin typeface="宋体" pitchFamily="2" charset="-122"/>
              <a:ea typeface="宋体" pitchFamily="2" charset="-122"/>
            </a:endParaRPr>
          </a:p>
        </p:txBody>
      </p:sp>
      <p:cxnSp>
        <p:nvCxnSpPr>
          <p:cNvPr id="40" name="Raven povezovalnik 39">
            <a:extLst>
              <a:ext uri="{FF2B5EF4-FFF2-40B4-BE49-F238E27FC236}">
                <a16:creationId xmlns:a16="http://schemas.microsoft.com/office/drawing/2014/main" id="{CECDA96F-B57E-255F-4A49-085AF49ACC58}"/>
              </a:ext>
            </a:extLst>
          </p:cNvPr>
          <p:cNvCxnSpPr>
            <a:cxnSpLocks/>
          </p:cNvCxnSpPr>
          <p:nvPr/>
        </p:nvCxnSpPr>
        <p:spPr>
          <a:xfrm>
            <a:off x="3050668" y="2772160"/>
            <a:ext cx="0" cy="3603978"/>
          </a:xfrm>
          <a:prstGeom prst="line">
            <a:avLst/>
          </a:prstGeom>
          <a:ln w="190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Raven povezovalnik 40">
            <a:extLst>
              <a:ext uri="{FF2B5EF4-FFF2-40B4-BE49-F238E27FC236}">
                <a16:creationId xmlns:a16="http://schemas.microsoft.com/office/drawing/2014/main" id="{4F380316-61F1-ECA2-D046-200EA4B6A809}"/>
              </a:ext>
            </a:extLst>
          </p:cNvPr>
          <p:cNvCxnSpPr>
            <a:cxnSpLocks/>
          </p:cNvCxnSpPr>
          <p:nvPr/>
        </p:nvCxnSpPr>
        <p:spPr>
          <a:xfrm>
            <a:off x="9156700" y="2770041"/>
            <a:ext cx="0" cy="3603978"/>
          </a:xfrm>
          <a:prstGeom prst="line">
            <a:avLst/>
          </a:prstGeom>
          <a:ln w="190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Raven povezovalnik 41">
            <a:extLst>
              <a:ext uri="{FF2B5EF4-FFF2-40B4-BE49-F238E27FC236}">
                <a16:creationId xmlns:a16="http://schemas.microsoft.com/office/drawing/2014/main" id="{B32F81AE-1834-662F-DCDD-812FA51A546B}"/>
              </a:ext>
            </a:extLst>
          </p:cNvPr>
          <p:cNvCxnSpPr>
            <a:cxnSpLocks/>
          </p:cNvCxnSpPr>
          <p:nvPr/>
        </p:nvCxnSpPr>
        <p:spPr>
          <a:xfrm>
            <a:off x="6107419" y="2770041"/>
            <a:ext cx="0" cy="3603978"/>
          </a:xfrm>
          <a:prstGeom prst="line">
            <a:avLst/>
          </a:prstGeom>
          <a:ln w="190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PoljeZBesedilom 42">
            <a:extLst>
              <a:ext uri="{FF2B5EF4-FFF2-40B4-BE49-F238E27FC236}">
                <a16:creationId xmlns:a16="http://schemas.microsoft.com/office/drawing/2014/main" id="{A7B58CF3-1ABA-51EA-02B9-9A0A16B478CF}"/>
              </a:ext>
            </a:extLst>
          </p:cNvPr>
          <p:cNvSpPr txBox="1"/>
          <p:nvPr/>
        </p:nvSpPr>
        <p:spPr>
          <a:xfrm>
            <a:off x="9942365" y="2753780"/>
            <a:ext cx="1923090" cy="307777"/>
          </a:xfrm>
          <a:prstGeom prst="rect">
            <a:avLst/>
          </a:prstGeom>
          <a:noFill/>
        </p:spPr>
        <p:txBody>
          <a:bodyPr wrap="square" rtlCol="0">
            <a:spAutoFit/>
          </a:bodyPr>
          <a:lstStyle/>
          <a:p>
            <a:r>
              <a:rPr lang="zh-CN" altLang="en-US" sz="1400" dirty="0">
                <a:solidFill>
                  <a:schemeClr val="bg2">
                    <a:lumMod val="50000"/>
                  </a:schemeClr>
                </a:solidFill>
                <a:latin typeface="宋体" pitchFamily="2" charset="-122"/>
                <a:ea typeface="宋体" pitchFamily="2" charset="-122"/>
              </a:rPr>
              <a:t>汽车细分市场</a:t>
            </a:r>
            <a:endParaRPr lang="en-US" sz="1400" dirty="0">
              <a:solidFill>
                <a:schemeClr val="bg2">
                  <a:lumMod val="50000"/>
                </a:schemeClr>
              </a:solidFill>
              <a:latin typeface="宋体" pitchFamily="2" charset="-122"/>
              <a:ea typeface="宋体" pitchFamily="2" charset="-122"/>
            </a:endParaRPr>
          </a:p>
        </p:txBody>
      </p:sp>
      <p:sp>
        <p:nvSpPr>
          <p:cNvPr id="44" name="TextBox 15">
            <a:extLst>
              <a:ext uri="{FF2B5EF4-FFF2-40B4-BE49-F238E27FC236}">
                <a16:creationId xmlns:a16="http://schemas.microsoft.com/office/drawing/2014/main" id="{2DD3D9E9-E8E1-4A23-B212-D03A804FB71C}"/>
              </a:ext>
            </a:extLst>
          </p:cNvPr>
          <p:cNvSpPr txBox="1"/>
          <p:nvPr/>
        </p:nvSpPr>
        <p:spPr>
          <a:xfrm>
            <a:off x="6422163" y="427043"/>
            <a:ext cx="5221554" cy="461665"/>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cs typeface="Arial" pitchFamily="34" charset="0"/>
              </a:rPr>
              <a:t>产品组合</a:t>
            </a:r>
            <a:endParaRPr lang="en-US" altLang="ko-KR" sz="2400" dirty="0">
              <a:solidFill>
                <a:schemeClr val="bg1"/>
              </a:solidFill>
              <a:latin typeface="宋体" pitchFamily="2" charset="-122"/>
              <a:ea typeface="宋体" pitchFamily="2" charset="-122"/>
              <a:cs typeface="Arial" pitchFamily="34" charset="0"/>
            </a:endParaRPr>
          </a:p>
        </p:txBody>
      </p:sp>
      <p:sp>
        <p:nvSpPr>
          <p:cNvPr id="45" name="PoljeZBesedilom 44">
            <a:extLst>
              <a:ext uri="{FF2B5EF4-FFF2-40B4-BE49-F238E27FC236}">
                <a16:creationId xmlns:a16="http://schemas.microsoft.com/office/drawing/2014/main" id="{E0C40955-AD95-40B9-BF4C-7BE38CD277A4}"/>
              </a:ext>
            </a:extLst>
          </p:cNvPr>
          <p:cNvSpPr txBox="1"/>
          <p:nvPr/>
        </p:nvSpPr>
        <p:spPr>
          <a:xfrm>
            <a:off x="332544" y="1612664"/>
            <a:ext cx="2522660" cy="400110"/>
          </a:xfrm>
          <a:prstGeom prst="rect">
            <a:avLst/>
          </a:prstGeom>
          <a:noFill/>
        </p:spPr>
        <p:txBody>
          <a:bodyPr wrap="square" rtlCol="0">
            <a:spAutoFit/>
          </a:bodyPr>
          <a:lstStyle/>
          <a:p>
            <a:r>
              <a:rPr lang="zh-CN" altLang="en-US" sz="2000" dirty="0">
                <a:solidFill>
                  <a:schemeClr val="tx1">
                    <a:lumMod val="65000"/>
                    <a:lumOff val="35000"/>
                  </a:schemeClr>
                </a:solidFill>
                <a:latin typeface="宋体" pitchFamily="2" charset="-122"/>
                <a:ea typeface="宋体" pitchFamily="2" charset="-122"/>
              </a:rPr>
              <a:t>专业及家庭部分</a:t>
            </a:r>
            <a:endParaRPr lang="en-US" sz="2000" dirty="0">
              <a:solidFill>
                <a:schemeClr val="tx1">
                  <a:lumMod val="65000"/>
                  <a:lumOff val="35000"/>
                </a:schemeClr>
              </a:solidFill>
              <a:latin typeface="宋体" pitchFamily="2" charset="-122"/>
              <a:ea typeface="宋体" pitchFamily="2" charset="-122"/>
            </a:endParaRPr>
          </a:p>
        </p:txBody>
      </p:sp>
      <p:sp>
        <p:nvSpPr>
          <p:cNvPr id="46" name="PoljeZBesedilom 45">
            <a:extLst>
              <a:ext uri="{FF2B5EF4-FFF2-40B4-BE49-F238E27FC236}">
                <a16:creationId xmlns:a16="http://schemas.microsoft.com/office/drawing/2014/main" id="{CF08CD36-7E09-4FB7-B637-E9EF77587BCB}"/>
              </a:ext>
            </a:extLst>
          </p:cNvPr>
          <p:cNvSpPr txBox="1"/>
          <p:nvPr/>
        </p:nvSpPr>
        <p:spPr>
          <a:xfrm>
            <a:off x="3238303" y="1767034"/>
            <a:ext cx="2522660" cy="400110"/>
          </a:xfrm>
          <a:prstGeom prst="rect">
            <a:avLst/>
          </a:prstGeom>
          <a:noFill/>
        </p:spPr>
        <p:txBody>
          <a:bodyPr wrap="square" rtlCol="0">
            <a:spAutoFit/>
          </a:bodyPr>
          <a:lstStyle/>
          <a:p>
            <a:r>
              <a:rPr lang="zh-CN" altLang="en-US" sz="2000" dirty="0">
                <a:solidFill>
                  <a:schemeClr val="tx1">
                    <a:lumMod val="65000"/>
                    <a:lumOff val="35000"/>
                  </a:schemeClr>
                </a:solidFill>
                <a:latin typeface="宋体" pitchFamily="2" charset="-122"/>
                <a:ea typeface="宋体" pitchFamily="2" charset="-122"/>
              </a:rPr>
              <a:t>工业解决方案</a:t>
            </a:r>
            <a:endParaRPr lang="en-US" sz="2000" dirty="0">
              <a:solidFill>
                <a:schemeClr val="tx1">
                  <a:lumMod val="65000"/>
                  <a:lumOff val="35000"/>
                </a:schemeClr>
              </a:solidFill>
              <a:latin typeface="宋体" pitchFamily="2" charset="-122"/>
              <a:ea typeface="宋体" pitchFamily="2" charset="-122"/>
            </a:endParaRPr>
          </a:p>
        </p:txBody>
      </p:sp>
      <p:sp>
        <p:nvSpPr>
          <p:cNvPr id="47" name="PoljeZBesedilom 46">
            <a:extLst>
              <a:ext uri="{FF2B5EF4-FFF2-40B4-BE49-F238E27FC236}">
                <a16:creationId xmlns:a16="http://schemas.microsoft.com/office/drawing/2014/main" id="{7D2FFBA4-F98B-4904-B3FD-D1309B2FAD51}"/>
              </a:ext>
            </a:extLst>
          </p:cNvPr>
          <p:cNvSpPr txBox="1"/>
          <p:nvPr/>
        </p:nvSpPr>
        <p:spPr>
          <a:xfrm>
            <a:off x="6216454" y="1759795"/>
            <a:ext cx="2744666" cy="400110"/>
          </a:xfrm>
          <a:prstGeom prst="rect">
            <a:avLst/>
          </a:prstGeom>
          <a:noFill/>
        </p:spPr>
        <p:txBody>
          <a:bodyPr wrap="square" rtlCol="0">
            <a:spAutoFit/>
          </a:bodyPr>
          <a:lstStyle/>
          <a:p>
            <a:r>
              <a:rPr lang="zh-CN" altLang="en-US" sz="2000" dirty="0">
                <a:solidFill>
                  <a:schemeClr val="tx1">
                    <a:lumMod val="65000"/>
                    <a:lumOff val="35000"/>
                  </a:schemeClr>
                </a:solidFill>
                <a:latin typeface="宋体" pitchFamily="2" charset="-122"/>
                <a:ea typeface="宋体" pitchFamily="2" charset="-122"/>
              </a:rPr>
              <a:t>医学和实验室</a:t>
            </a:r>
            <a:endParaRPr lang="en-US" sz="2000" dirty="0">
              <a:solidFill>
                <a:schemeClr val="tx1">
                  <a:lumMod val="65000"/>
                  <a:lumOff val="35000"/>
                </a:schemeClr>
              </a:solidFill>
              <a:latin typeface="宋体" pitchFamily="2" charset="-122"/>
              <a:ea typeface="宋体" pitchFamily="2" charset="-122"/>
            </a:endParaRPr>
          </a:p>
        </p:txBody>
      </p:sp>
      <p:sp>
        <p:nvSpPr>
          <p:cNvPr id="48" name="PoljeZBesedilom 47">
            <a:extLst>
              <a:ext uri="{FF2B5EF4-FFF2-40B4-BE49-F238E27FC236}">
                <a16:creationId xmlns:a16="http://schemas.microsoft.com/office/drawing/2014/main" id="{DAF336E1-F6E8-4222-87E1-2226D81951A4}"/>
              </a:ext>
            </a:extLst>
          </p:cNvPr>
          <p:cNvSpPr txBox="1"/>
          <p:nvPr/>
        </p:nvSpPr>
        <p:spPr>
          <a:xfrm>
            <a:off x="9530970" y="1766552"/>
            <a:ext cx="2199930" cy="400110"/>
          </a:xfrm>
          <a:prstGeom prst="rect">
            <a:avLst/>
          </a:prstGeom>
          <a:noFill/>
        </p:spPr>
        <p:txBody>
          <a:bodyPr wrap="square" rtlCol="0">
            <a:spAutoFit/>
          </a:bodyPr>
          <a:lstStyle/>
          <a:p>
            <a:r>
              <a:rPr lang="zh-CN" altLang="en-US" sz="2000" dirty="0">
                <a:solidFill>
                  <a:schemeClr val="tx1">
                    <a:lumMod val="65000"/>
                    <a:lumOff val="35000"/>
                  </a:schemeClr>
                </a:solidFill>
                <a:latin typeface="宋体" pitchFamily="2" charset="-122"/>
                <a:ea typeface="宋体" pitchFamily="2" charset="-122"/>
              </a:rPr>
              <a:t>电子移动</a:t>
            </a:r>
            <a:endParaRPr lang="en-US" dirty="0">
              <a:solidFill>
                <a:schemeClr val="tx1">
                  <a:lumMod val="65000"/>
                  <a:lumOff val="35000"/>
                </a:schemeClr>
              </a:solidFill>
              <a:latin typeface="宋体" pitchFamily="2" charset="-122"/>
              <a:ea typeface="宋体" pitchFamily="2" charset="-122"/>
            </a:endParaRPr>
          </a:p>
        </p:txBody>
      </p:sp>
      <p:sp>
        <p:nvSpPr>
          <p:cNvPr id="49" name="PoljeZBesedilom 48">
            <a:extLst>
              <a:ext uri="{FF2B5EF4-FFF2-40B4-BE49-F238E27FC236}">
                <a16:creationId xmlns:a16="http://schemas.microsoft.com/office/drawing/2014/main" id="{0320BCED-BD09-4126-804F-C08179973026}"/>
              </a:ext>
            </a:extLst>
          </p:cNvPr>
          <p:cNvSpPr txBox="1"/>
          <p:nvPr/>
        </p:nvSpPr>
        <p:spPr>
          <a:xfrm>
            <a:off x="10002529" y="4591894"/>
            <a:ext cx="1712837" cy="307777"/>
          </a:xfrm>
          <a:prstGeom prst="rect">
            <a:avLst/>
          </a:prstGeom>
          <a:noFill/>
        </p:spPr>
        <p:txBody>
          <a:bodyPr wrap="square" rtlCol="0">
            <a:spAutoFit/>
          </a:bodyPr>
          <a:lstStyle/>
          <a:p>
            <a:r>
              <a:rPr lang="zh-CN" altLang="en-US" sz="1400" dirty="0">
                <a:solidFill>
                  <a:schemeClr val="tx1">
                    <a:lumMod val="65000"/>
                    <a:lumOff val="35000"/>
                  </a:schemeClr>
                </a:solidFill>
                <a:latin typeface="宋体" pitchFamily="2" charset="-122"/>
                <a:ea typeface="宋体" pitchFamily="2" charset="-122"/>
              </a:rPr>
              <a:t>组件和其他</a:t>
            </a:r>
            <a:endParaRPr lang="en-US" sz="1400" dirty="0">
              <a:solidFill>
                <a:schemeClr val="tx1">
                  <a:lumMod val="65000"/>
                  <a:lumOff val="35000"/>
                </a:schemeClr>
              </a:solidFill>
              <a:latin typeface="宋体" pitchFamily="2" charset="-122"/>
              <a:ea typeface="宋体" pitchFamily="2" charset="-122"/>
            </a:endParaRPr>
          </a:p>
        </p:txBody>
      </p:sp>
    </p:spTree>
    <p:extLst>
      <p:ext uri="{BB962C8B-B14F-4D97-AF65-F5344CB8AC3E}">
        <p14:creationId xmlns:p14="http://schemas.microsoft.com/office/powerpoint/2010/main" val="1557477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5602515"/>
            <a:ext cx="4194627" cy="584775"/>
          </a:xfrm>
          <a:prstGeom prst="rect">
            <a:avLst/>
          </a:prstGeom>
          <a:solidFill>
            <a:schemeClr val="bg1"/>
          </a:solidFill>
        </p:spPr>
        <p:txBody>
          <a:bodyPr wrap="square" rtlCol="0">
            <a:spAutoFit/>
          </a:bodyPr>
          <a:lstStyle/>
          <a:p>
            <a:r>
              <a:rPr lang="zh-CN" altLang="en-US" sz="3200" dirty="0">
                <a:latin typeface="宋体" pitchFamily="2" charset="-122"/>
                <a:ea typeface="宋体" pitchFamily="2" charset="-122"/>
              </a:rPr>
              <a:t>感谢聆听！</a:t>
            </a:r>
          </a:p>
        </p:txBody>
      </p:sp>
    </p:spTree>
    <p:extLst>
      <p:ext uri="{BB962C8B-B14F-4D97-AF65-F5344CB8AC3E}">
        <p14:creationId xmlns:p14="http://schemas.microsoft.com/office/powerpoint/2010/main" val="55891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EA5CEF15-789F-87FC-E45F-F0FF83E31D5F}"/>
              </a:ext>
            </a:extLst>
          </p:cNvPr>
          <p:cNvPicPr>
            <a:picLocks noChangeAspect="1"/>
          </p:cNvPicPr>
          <p:nvPr/>
        </p:nvPicPr>
        <p:blipFill>
          <a:blip r:embed="rId2" cstate="print"/>
          <a:stretch>
            <a:fillRect/>
          </a:stretch>
        </p:blipFill>
        <p:spPr>
          <a:xfrm>
            <a:off x="745138" y="2709077"/>
            <a:ext cx="4948679" cy="3649649"/>
          </a:xfrm>
          <a:prstGeom prst="rect">
            <a:avLst/>
          </a:prstGeom>
        </p:spPr>
      </p:pic>
      <p:graphicFrame>
        <p:nvGraphicFramePr>
          <p:cNvPr id="8" name="Tabela 7">
            <a:extLst>
              <a:ext uri="{FF2B5EF4-FFF2-40B4-BE49-F238E27FC236}">
                <a16:creationId xmlns:a16="http://schemas.microsoft.com/office/drawing/2014/main" id="{5F27B5E1-8078-74FA-4D26-2877980D3CD8}"/>
              </a:ext>
            </a:extLst>
          </p:cNvPr>
          <p:cNvGraphicFramePr>
            <a:graphicFrameLocks noGrp="1"/>
          </p:cNvGraphicFramePr>
          <p:nvPr>
            <p:extLst>
              <p:ext uri="{D42A27DB-BD31-4B8C-83A1-F6EECF244321}">
                <p14:modId xmlns:p14="http://schemas.microsoft.com/office/powerpoint/2010/main" val="2949311714"/>
              </p:ext>
            </p:extLst>
          </p:nvPr>
        </p:nvGraphicFramePr>
        <p:xfrm>
          <a:off x="423672" y="1455420"/>
          <a:ext cx="5850255" cy="868679"/>
        </p:xfrm>
        <a:graphic>
          <a:graphicData uri="http://schemas.openxmlformats.org/drawingml/2006/table">
            <a:tbl>
              <a:tblPr/>
              <a:tblGrid>
                <a:gridCol w="5850255">
                  <a:extLst>
                    <a:ext uri="{9D8B030D-6E8A-4147-A177-3AD203B41FA5}">
                      <a16:colId xmlns:a16="http://schemas.microsoft.com/office/drawing/2014/main" val="2588501225"/>
                    </a:ext>
                  </a:extLst>
                </a:gridCol>
              </a:tblGrid>
              <a:tr h="868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100" b="0" i="0" dirty="0">
                          <a:solidFill>
                            <a:srgbClr val="000000"/>
                          </a:solidFill>
                          <a:effectLst/>
                          <a:latin typeface="宋体" pitchFamily="2" charset="-122"/>
                          <a:ea typeface="宋体" pitchFamily="2" charset="-122"/>
                        </a:rPr>
                        <a:t>全球园艺设备和电动工具用无刷直流电机市场按区域分析</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宋体" pitchFamily="2" charset="-122"/>
                        <a:ea typeface="宋体" pitchFamily="2" charset="-122"/>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5033085"/>
                  </a:ext>
                </a:extLst>
              </a:tr>
            </a:tbl>
          </a:graphicData>
        </a:graphic>
      </p:graphicFrame>
      <p:sp>
        <p:nvSpPr>
          <p:cNvPr id="9" name="Rectangle 2">
            <a:extLst>
              <a:ext uri="{FF2B5EF4-FFF2-40B4-BE49-F238E27FC236}">
                <a16:creationId xmlns:a16="http://schemas.microsoft.com/office/drawing/2014/main" id="{189E15A5-9527-B10B-C832-528BACDF31E5}"/>
              </a:ext>
            </a:extLst>
          </p:cNvPr>
          <p:cNvSpPr>
            <a:spLocks noChangeArrowheads="1"/>
          </p:cNvSpPr>
          <p:nvPr/>
        </p:nvSpPr>
        <p:spPr bwMode="auto">
          <a:xfrm>
            <a:off x="3476625" y="334157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l-SI" altLang="sl-SI" sz="1800" b="0" i="0" u="none" strike="noStrike" cap="none" normalizeH="0" baseline="0">
                <a:ln>
                  <a:noFill/>
                </a:ln>
                <a:solidFill>
                  <a:schemeClr val="tx1"/>
                </a:solidFill>
                <a:effectLst/>
                <a:latin typeface="宋体" pitchFamily="2" charset="-122"/>
                <a:ea typeface="宋体" pitchFamily="2" charset="-122"/>
              </a:rPr>
            </a:br>
            <a:endParaRPr kumimoji="0" lang="sl-SI" altLang="sl-SI" sz="1800" b="0" i="0" u="none" strike="noStrike" cap="none" normalizeH="0" baseline="0">
              <a:ln>
                <a:noFill/>
              </a:ln>
              <a:solidFill>
                <a:schemeClr val="tx1"/>
              </a:solidFill>
              <a:effectLst/>
              <a:latin typeface="宋体" pitchFamily="2" charset="-122"/>
              <a:ea typeface="宋体" pitchFamily="2" charset="-122"/>
            </a:endParaRPr>
          </a:p>
        </p:txBody>
      </p:sp>
      <p:pic>
        <p:nvPicPr>
          <p:cNvPr id="11" name="Slika 10">
            <a:extLst>
              <a:ext uri="{FF2B5EF4-FFF2-40B4-BE49-F238E27FC236}">
                <a16:creationId xmlns:a16="http://schemas.microsoft.com/office/drawing/2014/main" id="{9E74AC2E-AD29-C87A-8668-80EC15476C09}"/>
              </a:ext>
            </a:extLst>
          </p:cNvPr>
          <p:cNvPicPr>
            <a:picLocks noChangeAspect="1"/>
          </p:cNvPicPr>
          <p:nvPr/>
        </p:nvPicPr>
        <p:blipFill>
          <a:blip r:embed="rId3" cstate="print"/>
          <a:stretch>
            <a:fillRect/>
          </a:stretch>
        </p:blipFill>
        <p:spPr>
          <a:xfrm>
            <a:off x="6713192" y="1968832"/>
            <a:ext cx="4584444" cy="4066039"/>
          </a:xfrm>
          <a:prstGeom prst="rect">
            <a:avLst/>
          </a:prstGeom>
        </p:spPr>
      </p:pic>
      <p:sp>
        <p:nvSpPr>
          <p:cNvPr id="6" name="TextBox 15">
            <a:extLst>
              <a:ext uri="{FF2B5EF4-FFF2-40B4-BE49-F238E27FC236}">
                <a16:creationId xmlns:a16="http://schemas.microsoft.com/office/drawing/2014/main" id="{95A025AF-35D6-48DB-A2F6-808D1B24FD60}"/>
              </a:ext>
            </a:extLst>
          </p:cNvPr>
          <p:cNvSpPr txBox="1"/>
          <p:nvPr/>
        </p:nvSpPr>
        <p:spPr>
          <a:xfrm>
            <a:off x="4655976" y="139808"/>
            <a:ext cx="6179664" cy="830997"/>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rPr>
              <a:t>园艺设备用电机</a:t>
            </a:r>
          </a:p>
          <a:p>
            <a:pPr algn="r"/>
            <a:r>
              <a:rPr lang="en-US" sz="2400" b="0" i="0" dirty="0">
                <a:solidFill>
                  <a:schemeClr val="bg1"/>
                </a:solidFill>
                <a:effectLst/>
                <a:latin typeface="宋体" pitchFamily="2" charset="-122"/>
                <a:ea typeface="宋体" pitchFamily="2" charset="-122"/>
              </a:rPr>
              <a:t> </a:t>
            </a:r>
            <a:endParaRPr lang="ko-KR" altLang="en-US" sz="2400" dirty="0">
              <a:solidFill>
                <a:schemeClr val="bg1"/>
              </a:solidFill>
              <a:latin typeface="宋体" pitchFamily="2" charset="-122"/>
              <a:cs typeface="Arial" pitchFamily="34" charset="0"/>
            </a:endParaRPr>
          </a:p>
        </p:txBody>
      </p:sp>
    </p:spTree>
    <p:extLst>
      <p:ext uri="{BB962C8B-B14F-4D97-AF65-F5344CB8AC3E}">
        <p14:creationId xmlns:p14="http://schemas.microsoft.com/office/powerpoint/2010/main" val="2593371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značba mesta vsebine 8">
            <a:extLst>
              <a:ext uri="{FF2B5EF4-FFF2-40B4-BE49-F238E27FC236}">
                <a16:creationId xmlns:a16="http://schemas.microsoft.com/office/drawing/2014/main" id="{1F841250-9B06-C789-12D5-8E622107F040}"/>
              </a:ext>
            </a:extLst>
          </p:cNvPr>
          <p:cNvPicPr>
            <a:picLocks noGrp="1" noChangeAspect="1"/>
          </p:cNvPicPr>
          <p:nvPr>
            <p:ph idx="1"/>
          </p:nvPr>
        </p:nvPicPr>
        <p:blipFill>
          <a:blip r:embed="rId2" cstate="print"/>
          <a:stretch>
            <a:fillRect/>
          </a:stretch>
        </p:blipFill>
        <p:spPr>
          <a:xfrm>
            <a:off x="236220" y="2613212"/>
            <a:ext cx="5619146" cy="2177419"/>
          </a:xfrm>
          <a:prstGeom prst="rect">
            <a:avLst/>
          </a:prstGeom>
        </p:spPr>
      </p:pic>
      <p:graphicFrame>
        <p:nvGraphicFramePr>
          <p:cNvPr id="12" name="Tabela 11">
            <a:extLst>
              <a:ext uri="{FF2B5EF4-FFF2-40B4-BE49-F238E27FC236}">
                <a16:creationId xmlns:a16="http://schemas.microsoft.com/office/drawing/2014/main" id="{77E3EDC4-37B7-9915-284D-E01EC3D7699B}"/>
              </a:ext>
            </a:extLst>
          </p:cNvPr>
          <p:cNvGraphicFramePr>
            <a:graphicFrameLocks noGrp="1"/>
          </p:cNvGraphicFramePr>
          <p:nvPr>
            <p:extLst>
              <p:ext uri="{D42A27DB-BD31-4B8C-83A1-F6EECF244321}">
                <p14:modId xmlns:p14="http://schemas.microsoft.com/office/powerpoint/2010/main" val="46980640"/>
              </p:ext>
            </p:extLst>
          </p:nvPr>
        </p:nvGraphicFramePr>
        <p:xfrm>
          <a:off x="751354" y="1473009"/>
          <a:ext cx="5238750" cy="426720"/>
        </p:xfrm>
        <a:graphic>
          <a:graphicData uri="http://schemas.openxmlformats.org/drawingml/2006/table">
            <a:tbl>
              <a:tblPr/>
              <a:tblGrid>
                <a:gridCol w="5238750">
                  <a:extLst>
                    <a:ext uri="{9D8B030D-6E8A-4147-A177-3AD203B41FA5}">
                      <a16:colId xmlns:a16="http://schemas.microsoft.com/office/drawing/2014/main" val="611131718"/>
                    </a:ext>
                  </a:extLst>
                </a:gridCol>
              </a:tblGrid>
              <a:tr h="0">
                <a:tc>
                  <a:txBody>
                    <a:bodyPr/>
                    <a:lstStyle/>
                    <a:p>
                      <a:r>
                        <a:rPr lang="zh-CN" altLang="en-US" sz="1100" b="0" i="0" dirty="0">
                          <a:solidFill>
                            <a:srgbClr val="000000"/>
                          </a:solidFill>
                          <a:effectLst/>
                          <a:latin typeface="宋体" pitchFamily="2" charset="-122"/>
                          <a:ea typeface="宋体" pitchFamily="2" charset="-122"/>
                        </a:rPr>
                        <a:t>欧洲：</a:t>
                      </a:r>
                      <a:r>
                        <a:rPr lang="en-US" altLang="zh-CN" sz="1100" b="0" i="0" dirty="0">
                          <a:solidFill>
                            <a:srgbClr val="000000"/>
                          </a:solidFill>
                          <a:effectLst/>
                          <a:latin typeface="宋体" pitchFamily="2" charset="-122"/>
                          <a:ea typeface="宋体" pitchFamily="2" charset="-122"/>
                        </a:rPr>
                        <a:t>2019</a:t>
                      </a:r>
                      <a:r>
                        <a:rPr lang="zh-CN" altLang="en-US" sz="1100" b="0" i="0" dirty="0">
                          <a:solidFill>
                            <a:srgbClr val="000000"/>
                          </a:solidFill>
                          <a:effectLst/>
                          <a:latin typeface="宋体" pitchFamily="2" charset="-122"/>
                          <a:ea typeface="宋体" pitchFamily="2" charset="-122"/>
                        </a:rPr>
                        <a:t>年和</a:t>
                      </a:r>
                      <a:r>
                        <a:rPr lang="en-US" altLang="zh-CN" sz="1100" b="0" i="0" dirty="0">
                          <a:solidFill>
                            <a:srgbClr val="000000"/>
                          </a:solidFill>
                          <a:effectLst/>
                          <a:latin typeface="宋体" pitchFamily="2" charset="-122"/>
                          <a:ea typeface="宋体" pitchFamily="2" charset="-122"/>
                        </a:rPr>
                        <a:t>2026</a:t>
                      </a:r>
                      <a:r>
                        <a:rPr lang="zh-CN" altLang="en-US" sz="1100" b="0" i="0" dirty="0">
                          <a:solidFill>
                            <a:srgbClr val="000000"/>
                          </a:solidFill>
                          <a:effectLst/>
                          <a:latin typeface="宋体" pitchFamily="2" charset="-122"/>
                          <a:ea typeface="宋体" pitchFamily="2" charset="-122"/>
                        </a:rPr>
                        <a:t>年园艺设备和电动工具用无刷直流电机市场规模及份额分国别对比分析</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420677"/>
                  </a:ext>
                </a:extLst>
              </a:tr>
            </a:tbl>
          </a:graphicData>
        </a:graphic>
      </p:graphicFrame>
      <p:sp>
        <p:nvSpPr>
          <p:cNvPr id="13" name="Rectangle 1">
            <a:extLst>
              <a:ext uri="{FF2B5EF4-FFF2-40B4-BE49-F238E27FC236}">
                <a16:creationId xmlns:a16="http://schemas.microsoft.com/office/drawing/2014/main" id="{B69749E8-93C1-ECF9-C424-BC12D0CBF2F8}"/>
              </a:ext>
            </a:extLst>
          </p:cNvPr>
          <p:cNvSpPr>
            <a:spLocks noChangeArrowheads="1"/>
          </p:cNvSpPr>
          <p:nvPr/>
        </p:nvSpPr>
        <p:spPr bwMode="auto">
          <a:xfrm>
            <a:off x="751354" y="114936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l-SI" altLang="sl-SI" sz="1800" b="0" i="0" u="none" strike="noStrike" cap="none" normalizeH="0" baseline="0">
                <a:ln>
                  <a:noFill/>
                </a:ln>
                <a:solidFill>
                  <a:schemeClr val="tx1"/>
                </a:solidFill>
                <a:effectLst/>
                <a:latin typeface="宋体" pitchFamily="2" charset="-122"/>
                <a:ea typeface="宋体" pitchFamily="2" charset="-122"/>
              </a:rPr>
            </a:br>
            <a:endParaRPr kumimoji="0" lang="sl-SI" altLang="sl-SI" sz="1800" b="0" i="0" u="none" strike="noStrike" cap="none" normalizeH="0" baseline="0">
              <a:ln>
                <a:noFill/>
              </a:ln>
              <a:solidFill>
                <a:schemeClr val="tx1"/>
              </a:solidFill>
              <a:effectLst/>
              <a:latin typeface="宋体" pitchFamily="2" charset="-122"/>
              <a:ea typeface="宋体" pitchFamily="2" charset="-122"/>
            </a:endParaRPr>
          </a:p>
        </p:txBody>
      </p:sp>
      <p:pic>
        <p:nvPicPr>
          <p:cNvPr id="16" name="Slika 15">
            <a:extLst>
              <a:ext uri="{FF2B5EF4-FFF2-40B4-BE49-F238E27FC236}">
                <a16:creationId xmlns:a16="http://schemas.microsoft.com/office/drawing/2014/main" id="{56308F42-DF39-611A-39EF-D2438BB704D3}"/>
              </a:ext>
            </a:extLst>
          </p:cNvPr>
          <p:cNvPicPr>
            <a:picLocks noChangeAspect="1"/>
          </p:cNvPicPr>
          <p:nvPr/>
        </p:nvPicPr>
        <p:blipFill>
          <a:blip r:embed="rId3" cstate="print"/>
          <a:stretch>
            <a:fillRect/>
          </a:stretch>
        </p:blipFill>
        <p:spPr>
          <a:xfrm>
            <a:off x="6080675" y="4183382"/>
            <a:ext cx="5976080" cy="2333956"/>
          </a:xfrm>
          <a:prstGeom prst="rect">
            <a:avLst/>
          </a:prstGeom>
        </p:spPr>
      </p:pic>
      <p:graphicFrame>
        <p:nvGraphicFramePr>
          <p:cNvPr id="18" name="Tabela 17">
            <a:extLst>
              <a:ext uri="{FF2B5EF4-FFF2-40B4-BE49-F238E27FC236}">
                <a16:creationId xmlns:a16="http://schemas.microsoft.com/office/drawing/2014/main" id="{C62FB12D-1622-C9C3-4E72-90175A2727BE}"/>
              </a:ext>
            </a:extLst>
          </p:cNvPr>
          <p:cNvGraphicFramePr>
            <a:graphicFrameLocks noGrp="1"/>
          </p:cNvGraphicFramePr>
          <p:nvPr>
            <p:extLst>
              <p:ext uri="{D42A27DB-BD31-4B8C-83A1-F6EECF244321}">
                <p14:modId xmlns:p14="http://schemas.microsoft.com/office/powerpoint/2010/main" val="481261542"/>
              </p:ext>
            </p:extLst>
          </p:nvPr>
        </p:nvGraphicFramePr>
        <p:xfrm>
          <a:off x="6336636" y="3014981"/>
          <a:ext cx="5238750" cy="426720"/>
        </p:xfrm>
        <a:graphic>
          <a:graphicData uri="http://schemas.openxmlformats.org/drawingml/2006/table">
            <a:tbl>
              <a:tblPr/>
              <a:tblGrid>
                <a:gridCol w="5238750">
                  <a:extLst>
                    <a:ext uri="{9D8B030D-6E8A-4147-A177-3AD203B41FA5}">
                      <a16:colId xmlns:a16="http://schemas.microsoft.com/office/drawing/2014/main" val="1430431860"/>
                    </a:ext>
                  </a:extLst>
                </a:gridCol>
              </a:tblGrid>
              <a:tr h="0">
                <a:tc>
                  <a:txBody>
                    <a:bodyPr/>
                    <a:lstStyle/>
                    <a:p>
                      <a:r>
                        <a:rPr lang="en-US" altLang="zh-CN" sz="1100" b="0" i="0" dirty="0">
                          <a:solidFill>
                            <a:srgbClr val="000000"/>
                          </a:solidFill>
                          <a:effectLst/>
                          <a:latin typeface="宋体" pitchFamily="2" charset="-122"/>
                          <a:ea typeface="宋体" pitchFamily="2" charset="-122"/>
                        </a:rPr>
                        <a:t>2018</a:t>
                      </a:r>
                      <a:r>
                        <a:rPr lang="zh-CN" altLang="en-US" sz="1100" b="0" i="0" dirty="0">
                          <a:solidFill>
                            <a:srgbClr val="000000"/>
                          </a:solidFill>
                          <a:effectLst/>
                          <a:latin typeface="宋体" pitchFamily="2" charset="-122"/>
                          <a:ea typeface="宋体" pitchFamily="2" charset="-122"/>
                        </a:rPr>
                        <a:t>年至</a:t>
                      </a:r>
                      <a:r>
                        <a:rPr lang="en-US" altLang="zh-CN" sz="1100" b="0" i="0" dirty="0">
                          <a:solidFill>
                            <a:srgbClr val="000000"/>
                          </a:solidFill>
                          <a:effectLst/>
                          <a:latin typeface="宋体" pitchFamily="2" charset="-122"/>
                          <a:ea typeface="宋体" pitchFamily="2" charset="-122"/>
                        </a:rPr>
                        <a:t>2026</a:t>
                      </a:r>
                      <a:r>
                        <a:rPr lang="zh-CN" altLang="en-US" sz="1100" b="0" i="0" dirty="0">
                          <a:solidFill>
                            <a:srgbClr val="000000"/>
                          </a:solidFill>
                          <a:effectLst/>
                          <a:latin typeface="宋体" pitchFamily="2" charset="-122"/>
                          <a:ea typeface="宋体" pitchFamily="2" charset="-122"/>
                        </a:rPr>
                        <a:t>年全球园艺设备和电动工具用无刷直流电机市场按扭矩分析（百万美元）</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773103"/>
                  </a:ext>
                </a:extLst>
              </a:tr>
            </a:tbl>
          </a:graphicData>
        </a:graphic>
      </p:graphicFrame>
      <p:sp>
        <p:nvSpPr>
          <p:cNvPr id="10" name="TextBox 15">
            <a:extLst>
              <a:ext uri="{FF2B5EF4-FFF2-40B4-BE49-F238E27FC236}">
                <a16:creationId xmlns:a16="http://schemas.microsoft.com/office/drawing/2014/main" id="{47A21CBA-E147-4759-B031-A796EBE5A47C}"/>
              </a:ext>
            </a:extLst>
          </p:cNvPr>
          <p:cNvSpPr txBox="1"/>
          <p:nvPr/>
        </p:nvSpPr>
        <p:spPr>
          <a:xfrm>
            <a:off x="4655976" y="324473"/>
            <a:ext cx="6179664" cy="461665"/>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rPr>
              <a:t>园艺设备用电机</a:t>
            </a:r>
          </a:p>
        </p:txBody>
      </p:sp>
    </p:spTree>
    <p:extLst>
      <p:ext uri="{BB962C8B-B14F-4D97-AF65-F5344CB8AC3E}">
        <p14:creationId xmlns:p14="http://schemas.microsoft.com/office/powerpoint/2010/main" val="413792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a:extLst>
              <a:ext uri="{FF2B5EF4-FFF2-40B4-BE49-F238E27FC236}">
                <a16:creationId xmlns:a16="http://schemas.microsoft.com/office/drawing/2014/main" id="{89148BF7-1B3F-4654-809F-0E1B490052E6}"/>
              </a:ext>
            </a:extLst>
          </p:cNvPr>
          <p:cNvPicPr>
            <a:picLocks noGrp="1" noChangeAspect="1"/>
          </p:cNvPicPr>
          <p:nvPr>
            <p:ph idx="1"/>
          </p:nvPr>
        </p:nvPicPr>
        <p:blipFill>
          <a:blip r:embed="rId2" cstate="print"/>
          <a:stretch>
            <a:fillRect/>
          </a:stretch>
        </p:blipFill>
        <p:spPr>
          <a:xfrm>
            <a:off x="641268" y="1833245"/>
            <a:ext cx="5621183" cy="4351338"/>
          </a:xfrm>
          <a:prstGeom prst="rect">
            <a:avLst/>
          </a:prstGeom>
        </p:spPr>
      </p:pic>
      <p:graphicFrame>
        <p:nvGraphicFramePr>
          <p:cNvPr id="5" name="Tabela 4">
            <a:extLst>
              <a:ext uri="{FF2B5EF4-FFF2-40B4-BE49-F238E27FC236}">
                <a16:creationId xmlns:a16="http://schemas.microsoft.com/office/drawing/2014/main" id="{F69489F4-52C3-4491-82CB-DAF1C830EFE3}"/>
              </a:ext>
            </a:extLst>
          </p:cNvPr>
          <p:cNvGraphicFramePr>
            <a:graphicFrameLocks noGrp="1"/>
          </p:cNvGraphicFramePr>
          <p:nvPr>
            <p:extLst>
              <p:ext uri="{D42A27DB-BD31-4B8C-83A1-F6EECF244321}">
                <p14:modId xmlns:p14="http://schemas.microsoft.com/office/powerpoint/2010/main" val="1777933207"/>
              </p:ext>
            </p:extLst>
          </p:nvPr>
        </p:nvGraphicFramePr>
        <p:xfrm>
          <a:off x="641268" y="1238885"/>
          <a:ext cx="5238750" cy="533400"/>
        </p:xfrm>
        <a:graphic>
          <a:graphicData uri="http://schemas.openxmlformats.org/drawingml/2006/table">
            <a:tbl>
              <a:tblPr/>
              <a:tblGrid>
                <a:gridCol w="5238750">
                  <a:extLst>
                    <a:ext uri="{9D8B030D-6E8A-4147-A177-3AD203B41FA5}">
                      <a16:colId xmlns:a16="http://schemas.microsoft.com/office/drawing/2014/main" val="143043186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100" b="0" i="0" dirty="0">
                          <a:solidFill>
                            <a:srgbClr val="000000"/>
                          </a:solidFill>
                          <a:effectLst/>
                          <a:latin typeface="宋体" pitchFamily="2" charset="-122"/>
                          <a:ea typeface="宋体" pitchFamily="2" charset="-122"/>
                        </a:rPr>
                        <a:t>全球园艺设备和电动工具用无刷直流电机市场按应用分析</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773103"/>
                  </a:ext>
                </a:extLst>
              </a:tr>
            </a:tbl>
          </a:graphicData>
        </a:graphic>
      </p:graphicFrame>
      <p:pic>
        <p:nvPicPr>
          <p:cNvPr id="6" name="Označba mesta vsebine 4">
            <a:extLst>
              <a:ext uri="{FF2B5EF4-FFF2-40B4-BE49-F238E27FC236}">
                <a16:creationId xmlns:a16="http://schemas.microsoft.com/office/drawing/2014/main" id="{40A7F45E-BFFE-4ECA-9704-7A7286E12C42}"/>
              </a:ext>
            </a:extLst>
          </p:cNvPr>
          <p:cNvPicPr>
            <a:picLocks noChangeAspect="1"/>
          </p:cNvPicPr>
          <p:nvPr/>
        </p:nvPicPr>
        <p:blipFill>
          <a:blip r:embed="rId3" cstate="print"/>
          <a:stretch>
            <a:fillRect/>
          </a:stretch>
        </p:blipFill>
        <p:spPr>
          <a:xfrm>
            <a:off x="8688156" y="3862987"/>
            <a:ext cx="3485029" cy="2903077"/>
          </a:xfrm>
          <a:prstGeom prst="rect">
            <a:avLst/>
          </a:prstGeom>
        </p:spPr>
      </p:pic>
      <p:sp>
        <p:nvSpPr>
          <p:cNvPr id="7" name="PoljeZBesedilom 6">
            <a:extLst>
              <a:ext uri="{FF2B5EF4-FFF2-40B4-BE49-F238E27FC236}">
                <a16:creationId xmlns:a16="http://schemas.microsoft.com/office/drawing/2014/main" id="{7AECAC8A-79CA-41F4-8104-E68D3068F66E}"/>
              </a:ext>
            </a:extLst>
          </p:cNvPr>
          <p:cNvSpPr txBox="1"/>
          <p:nvPr/>
        </p:nvSpPr>
        <p:spPr>
          <a:xfrm>
            <a:off x="6563208" y="1107589"/>
            <a:ext cx="3485029" cy="4739759"/>
          </a:xfrm>
          <a:prstGeom prst="rect">
            <a:avLst/>
          </a:prstGeom>
          <a:noFill/>
        </p:spPr>
        <p:txBody>
          <a:bodyPr wrap="square" rtlCol="0">
            <a:spAutoFit/>
          </a:bodyPr>
          <a:lstStyle/>
          <a:p>
            <a:r>
              <a:rPr lang="zh-CN" altLang="en-US" dirty="0">
                <a:solidFill>
                  <a:srgbClr val="000000"/>
                </a:solidFill>
                <a:latin typeface="宋体" pitchFamily="2" charset="-122"/>
                <a:ea typeface="宋体" pitchFamily="2" charset="-122"/>
              </a:rPr>
              <a:t>主要竞争对手情况</a:t>
            </a:r>
          </a:p>
          <a:p>
            <a:endParaRPr lang="sl-SI" sz="1400" dirty="0">
              <a:solidFill>
                <a:srgbClr val="000000"/>
              </a:solidFill>
              <a:latin typeface="宋体" pitchFamily="2" charset="-122"/>
              <a:ea typeface="宋体" pitchFamily="2" charset="-122"/>
            </a:endParaRPr>
          </a:p>
          <a:p>
            <a:r>
              <a:rPr lang="zh-CN" altLang="zh-CN" sz="1400" dirty="0">
                <a:latin typeface="宋体" pitchFamily="2" charset="-122"/>
                <a:ea typeface="宋体" pitchFamily="2" charset="-122"/>
              </a:rPr>
              <a:t>德昌电机（</a:t>
            </a:r>
            <a:r>
              <a:rPr lang="sl-SI" altLang="zh-CN" sz="1400" dirty="0">
                <a:latin typeface="宋体" pitchFamily="2" charset="-122"/>
                <a:ea typeface="宋体" pitchFamily="2" charset="-122"/>
              </a:rPr>
              <a:t>Johnson Electric</a:t>
            </a:r>
            <a:r>
              <a:rPr lang="zh-CN" altLang="zh-CN" sz="1400" dirty="0">
                <a:latin typeface="宋体" pitchFamily="2" charset="-122"/>
                <a:ea typeface="宋体" pitchFamily="2" charset="-122"/>
              </a:rPr>
              <a:t>）</a:t>
            </a:r>
            <a:r>
              <a:rPr lang="zh-CN" altLang="zh-CN" sz="1400" b="1" dirty="0">
                <a:solidFill>
                  <a:srgbClr val="0F577D"/>
                </a:solidFill>
                <a:latin typeface="宋体" pitchFamily="2" charset="-122"/>
                <a:ea typeface="宋体" pitchFamily="2" charset="-122"/>
              </a:rPr>
              <a:t>员工数</a:t>
            </a:r>
            <a:r>
              <a:rPr lang="zh-CN" altLang="zh-CN" sz="1400" dirty="0">
                <a:latin typeface="宋体" pitchFamily="2" charset="-122"/>
                <a:ea typeface="宋体" pitchFamily="2" charset="-122"/>
              </a:rPr>
              <a:t>：</a:t>
            </a:r>
            <a:r>
              <a:rPr lang="zh-CN" altLang="en-US" sz="1400" dirty="0">
                <a:latin typeface="宋体" pitchFamily="2" charset="-122"/>
                <a:ea typeface="宋体" pitchFamily="2" charset="-122"/>
              </a:rPr>
              <a:t>约</a:t>
            </a:r>
            <a:r>
              <a:rPr lang="sl-SI" altLang="zh-CN" sz="1400" dirty="0">
                <a:latin typeface="宋体" pitchFamily="2" charset="-122"/>
                <a:ea typeface="宋体" pitchFamily="2" charset="-122"/>
              </a:rPr>
              <a:t>35,000</a:t>
            </a:r>
            <a:endParaRPr lang="en-US" altLang="zh-CN" sz="1400" dirty="0">
              <a:latin typeface="宋体" pitchFamily="2" charset="-122"/>
              <a:ea typeface="宋体" pitchFamily="2" charset="-122"/>
            </a:endParaRPr>
          </a:p>
          <a:p>
            <a:endParaRPr lang="sl-SI" sz="1400" dirty="0">
              <a:latin typeface="宋体" pitchFamily="2" charset="-122"/>
              <a:ea typeface="宋体" pitchFamily="2" charset="-122"/>
            </a:endParaRPr>
          </a:p>
          <a:p>
            <a:r>
              <a:rPr lang="zh-CN" altLang="zh-CN" sz="1400" dirty="0">
                <a:latin typeface="宋体" pitchFamily="2" charset="-122"/>
                <a:ea typeface="宋体" pitchFamily="2" charset="-122"/>
              </a:rPr>
              <a:t>德州仪器（</a:t>
            </a:r>
            <a:r>
              <a:rPr lang="sl-SI" altLang="zh-CN" sz="1400" dirty="0">
                <a:latin typeface="宋体" pitchFamily="2" charset="-122"/>
                <a:ea typeface="宋体" pitchFamily="2" charset="-122"/>
              </a:rPr>
              <a:t>Texas Instruments</a:t>
            </a:r>
            <a:r>
              <a:rPr lang="zh-CN" altLang="zh-CN" sz="1400" dirty="0">
                <a:latin typeface="宋体" pitchFamily="2" charset="-122"/>
                <a:ea typeface="宋体" pitchFamily="2" charset="-122"/>
              </a:rPr>
              <a:t>）</a:t>
            </a:r>
            <a:r>
              <a:rPr lang="zh-CN" altLang="zh-CN" sz="1400" b="1" dirty="0">
                <a:solidFill>
                  <a:srgbClr val="0F577D"/>
                </a:solidFill>
                <a:latin typeface="宋体" pitchFamily="2" charset="-122"/>
                <a:ea typeface="宋体" pitchFamily="2" charset="-122"/>
              </a:rPr>
              <a:t>员工数</a:t>
            </a:r>
            <a:r>
              <a:rPr lang="zh-CN" altLang="zh-CN" sz="1400" dirty="0">
                <a:latin typeface="宋体" pitchFamily="2" charset="-122"/>
                <a:ea typeface="宋体" pitchFamily="2" charset="-122"/>
              </a:rPr>
              <a:t>：</a:t>
            </a:r>
            <a:r>
              <a:rPr lang="zh-CN" altLang="en-US" sz="1400" dirty="0">
                <a:latin typeface="宋体" pitchFamily="2" charset="-122"/>
                <a:ea typeface="宋体" pitchFamily="2" charset="-122"/>
              </a:rPr>
              <a:t>约</a:t>
            </a:r>
            <a:r>
              <a:rPr lang="sl-SI" altLang="zh-CN" sz="1400" dirty="0">
                <a:latin typeface="宋体" pitchFamily="2" charset="-122"/>
                <a:ea typeface="宋体" pitchFamily="2" charset="-122"/>
              </a:rPr>
              <a:t>29,768</a:t>
            </a:r>
            <a:endParaRPr lang="en-US" altLang="zh-CN" sz="1400" dirty="0">
              <a:latin typeface="宋体" pitchFamily="2" charset="-122"/>
              <a:ea typeface="宋体" pitchFamily="2" charset="-122"/>
            </a:endParaRPr>
          </a:p>
          <a:p>
            <a:endParaRPr lang="sl-SI" sz="1400" dirty="0">
              <a:latin typeface="宋体" pitchFamily="2" charset="-122"/>
              <a:ea typeface="宋体" pitchFamily="2" charset="-122"/>
            </a:endParaRPr>
          </a:p>
          <a:p>
            <a:r>
              <a:rPr lang="zh-CN" altLang="zh-CN" sz="1400" dirty="0">
                <a:latin typeface="宋体" pitchFamily="2" charset="-122"/>
                <a:ea typeface="宋体" pitchFamily="2" charset="-122"/>
              </a:rPr>
              <a:t>艾莱德摩新（</a:t>
            </a:r>
            <a:r>
              <a:rPr lang="sl-SI" altLang="zh-CN" sz="1400" dirty="0">
                <a:latin typeface="宋体" pitchFamily="2" charset="-122"/>
                <a:ea typeface="宋体" pitchFamily="2" charset="-122"/>
              </a:rPr>
              <a:t>Allied Motion</a:t>
            </a:r>
            <a:r>
              <a:rPr lang="zh-CN" altLang="zh-CN" sz="1400" dirty="0">
                <a:latin typeface="宋体" pitchFamily="2" charset="-122"/>
                <a:ea typeface="宋体" pitchFamily="2" charset="-122"/>
              </a:rPr>
              <a:t>）</a:t>
            </a:r>
            <a:r>
              <a:rPr lang="zh-CN" altLang="zh-CN" sz="1400" b="1" dirty="0">
                <a:solidFill>
                  <a:srgbClr val="0F577D"/>
                </a:solidFill>
                <a:latin typeface="宋体" pitchFamily="2" charset="-122"/>
                <a:ea typeface="宋体" pitchFamily="2" charset="-122"/>
              </a:rPr>
              <a:t>员工数</a:t>
            </a:r>
            <a:r>
              <a:rPr lang="zh-CN" altLang="en-US" sz="1400" b="1" dirty="0">
                <a:solidFill>
                  <a:srgbClr val="0F577D"/>
                </a:solidFill>
                <a:latin typeface="宋体" pitchFamily="2" charset="-122"/>
                <a:ea typeface="宋体" pitchFamily="2" charset="-122"/>
              </a:rPr>
              <a:t>：</a:t>
            </a:r>
            <a:r>
              <a:rPr lang="zh-CN" altLang="en-US" sz="1400" dirty="0">
                <a:latin typeface="宋体" pitchFamily="2" charset="-122"/>
                <a:ea typeface="宋体" pitchFamily="2" charset="-122"/>
              </a:rPr>
              <a:t>约</a:t>
            </a:r>
            <a:r>
              <a:rPr lang="sl-SI" altLang="zh-CN" sz="1400" dirty="0">
                <a:latin typeface="宋体" pitchFamily="2" charset="-122"/>
                <a:ea typeface="宋体" pitchFamily="2" charset="-122"/>
              </a:rPr>
              <a:t>2,000</a:t>
            </a:r>
            <a:endParaRPr lang="en-US" altLang="zh-CN" sz="1400" dirty="0">
              <a:latin typeface="宋体" pitchFamily="2" charset="-122"/>
              <a:ea typeface="宋体" pitchFamily="2" charset="-122"/>
            </a:endParaRPr>
          </a:p>
          <a:p>
            <a:endParaRPr lang="sl-SI" sz="1400" dirty="0">
              <a:latin typeface="宋体" pitchFamily="2" charset="-122"/>
              <a:ea typeface="宋体" pitchFamily="2" charset="-122"/>
            </a:endParaRPr>
          </a:p>
          <a:p>
            <a:r>
              <a:rPr lang="zh-CN" altLang="zh-CN" sz="1400" dirty="0">
                <a:latin typeface="宋体" pitchFamily="2" charset="-122"/>
                <a:ea typeface="宋体" pitchFamily="2" charset="-122"/>
              </a:rPr>
              <a:t>奥创动力传动（</a:t>
            </a:r>
            <a:r>
              <a:rPr lang="sl-SI" altLang="zh-CN" sz="1400" dirty="0">
                <a:latin typeface="宋体" pitchFamily="2" charset="-122"/>
                <a:ea typeface="宋体" pitchFamily="2" charset="-122"/>
              </a:rPr>
              <a:t>Altra Industrial Motion</a:t>
            </a:r>
            <a:r>
              <a:rPr lang="zh-CN" altLang="zh-CN" sz="1400" dirty="0">
                <a:latin typeface="宋体" pitchFamily="2" charset="-122"/>
                <a:ea typeface="宋体" pitchFamily="2" charset="-122"/>
              </a:rPr>
              <a:t>）</a:t>
            </a:r>
            <a:r>
              <a:rPr lang="zh-CN" altLang="zh-CN" sz="1400" b="1" dirty="0">
                <a:solidFill>
                  <a:srgbClr val="0F577D"/>
                </a:solidFill>
                <a:latin typeface="宋体" pitchFamily="2" charset="-122"/>
                <a:ea typeface="宋体" pitchFamily="2" charset="-122"/>
              </a:rPr>
              <a:t>员工数</a:t>
            </a:r>
            <a:r>
              <a:rPr lang="zh-CN" altLang="en-US" sz="1400" b="1" dirty="0">
                <a:solidFill>
                  <a:srgbClr val="0F577D"/>
                </a:solidFill>
                <a:latin typeface="宋体" pitchFamily="2" charset="-122"/>
                <a:ea typeface="宋体" pitchFamily="2" charset="-122"/>
              </a:rPr>
              <a:t>：</a:t>
            </a:r>
            <a:r>
              <a:rPr lang="zh-CN" altLang="en-US" sz="1400" dirty="0">
                <a:latin typeface="宋体" pitchFamily="2" charset="-122"/>
                <a:ea typeface="宋体" pitchFamily="2" charset="-122"/>
              </a:rPr>
              <a:t>约</a:t>
            </a:r>
            <a:r>
              <a:rPr lang="sl-SI" altLang="zh-CN" sz="1400" dirty="0">
                <a:latin typeface="宋体" pitchFamily="2" charset="-122"/>
                <a:ea typeface="宋体" pitchFamily="2" charset="-122"/>
              </a:rPr>
              <a:t>9,500</a:t>
            </a:r>
            <a:endParaRPr lang="en-US" altLang="zh-CN" sz="1400" dirty="0">
              <a:latin typeface="宋体" pitchFamily="2" charset="-122"/>
              <a:ea typeface="宋体" pitchFamily="2" charset="-122"/>
            </a:endParaRPr>
          </a:p>
          <a:p>
            <a:br>
              <a:rPr lang="sl-SI" sz="1400" dirty="0">
                <a:latin typeface="宋体" pitchFamily="2" charset="-122"/>
                <a:ea typeface="宋体" pitchFamily="2" charset="-122"/>
              </a:rPr>
            </a:br>
            <a:r>
              <a:rPr lang="zh-CN" altLang="zh-CN" sz="1400" dirty="0">
                <a:latin typeface="宋体" pitchFamily="2" charset="-122"/>
                <a:ea typeface="宋体" pitchFamily="2" charset="-122"/>
              </a:rPr>
              <a:t>马克森电机（</a:t>
            </a:r>
            <a:r>
              <a:rPr lang="sl-SI" altLang="zh-CN" sz="1400" dirty="0">
                <a:latin typeface="宋体" pitchFamily="2" charset="-122"/>
                <a:ea typeface="宋体" pitchFamily="2" charset="-122"/>
              </a:rPr>
              <a:t>Maxon Motors</a:t>
            </a:r>
            <a:r>
              <a:rPr lang="zh-CN" altLang="zh-CN" sz="1400" dirty="0">
                <a:latin typeface="宋体" pitchFamily="2" charset="-122"/>
                <a:ea typeface="宋体" pitchFamily="2" charset="-122"/>
              </a:rPr>
              <a:t>）</a:t>
            </a:r>
            <a:r>
              <a:rPr lang="zh-CN" altLang="zh-CN" sz="1400" b="1" dirty="0">
                <a:solidFill>
                  <a:srgbClr val="0F577D"/>
                </a:solidFill>
                <a:latin typeface="宋体" pitchFamily="2" charset="-122"/>
                <a:ea typeface="宋体" pitchFamily="2" charset="-122"/>
              </a:rPr>
              <a:t>员工数</a:t>
            </a:r>
            <a:r>
              <a:rPr lang="zh-CN" altLang="en-US" sz="1400" b="1" dirty="0">
                <a:solidFill>
                  <a:srgbClr val="0F577D"/>
                </a:solidFill>
                <a:latin typeface="宋体" pitchFamily="2" charset="-122"/>
                <a:ea typeface="宋体" pitchFamily="2" charset="-122"/>
              </a:rPr>
              <a:t>：</a:t>
            </a:r>
            <a:endParaRPr lang="en-US" altLang="zh-CN" sz="1400" b="1" dirty="0">
              <a:solidFill>
                <a:srgbClr val="0F577D"/>
              </a:solidFill>
              <a:latin typeface="宋体" pitchFamily="2" charset="-122"/>
              <a:ea typeface="宋体" pitchFamily="2" charset="-122"/>
            </a:endParaRPr>
          </a:p>
          <a:p>
            <a:r>
              <a:rPr lang="zh-CN" altLang="en-US" sz="1400" dirty="0">
                <a:latin typeface="宋体" pitchFamily="2" charset="-122"/>
                <a:ea typeface="宋体" pitchFamily="2" charset="-122"/>
              </a:rPr>
              <a:t>约</a:t>
            </a:r>
            <a:r>
              <a:rPr lang="sl-SI" altLang="zh-CN" sz="1400" dirty="0">
                <a:latin typeface="宋体" pitchFamily="2" charset="-122"/>
                <a:ea typeface="宋体" pitchFamily="2" charset="-122"/>
              </a:rPr>
              <a:t>3,200</a:t>
            </a:r>
            <a:endParaRPr lang="sl-SI" sz="1400" b="0" i="0" dirty="0">
              <a:solidFill>
                <a:srgbClr val="000000"/>
              </a:solidFill>
              <a:effectLst/>
              <a:latin typeface="宋体" pitchFamily="2" charset="-122"/>
              <a:ea typeface="宋体" pitchFamily="2" charset="-122"/>
            </a:endParaRPr>
          </a:p>
          <a:p>
            <a:endParaRPr lang="sl-SI" dirty="0">
              <a:solidFill>
                <a:srgbClr val="000000"/>
              </a:solidFill>
              <a:latin typeface="宋体" pitchFamily="2" charset="-122"/>
              <a:ea typeface="宋体" pitchFamily="2" charset="-122"/>
            </a:endParaRPr>
          </a:p>
          <a:p>
            <a:r>
              <a:rPr lang="zh-CN" altLang="en-US" sz="1400" dirty="0">
                <a:latin typeface="宋体" pitchFamily="2" charset="-122"/>
                <a:ea typeface="宋体" pitchFamily="2" charset="-122"/>
              </a:rPr>
              <a:t>道迈尔</a:t>
            </a:r>
            <a:r>
              <a:rPr lang="zh-CN" altLang="zh-CN" sz="1400" b="1" dirty="0">
                <a:solidFill>
                  <a:srgbClr val="0F577D"/>
                </a:solidFill>
                <a:latin typeface="宋体" pitchFamily="2" charset="-122"/>
                <a:ea typeface="宋体" pitchFamily="2" charset="-122"/>
              </a:rPr>
              <a:t>员工数</a:t>
            </a:r>
            <a:r>
              <a:rPr lang="zh-CN" altLang="en-US" sz="1400" b="1" dirty="0">
                <a:solidFill>
                  <a:srgbClr val="0F577D"/>
                </a:solidFill>
                <a:latin typeface="宋体" pitchFamily="2" charset="-122"/>
                <a:ea typeface="宋体" pitchFamily="2" charset="-122"/>
              </a:rPr>
              <a:t>：</a:t>
            </a:r>
            <a:r>
              <a:rPr lang="zh-CN" altLang="en-US" sz="1400" dirty="0">
                <a:latin typeface="宋体" pitchFamily="2" charset="-122"/>
                <a:ea typeface="宋体" pitchFamily="2" charset="-122"/>
              </a:rPr>
              <a:t>约</a:t>
            </a:r>
            <a:r>
              <a:rPr lang="en-US" altLang="zh-CN" sz="1400" dirty="0">
                <a:latin typeface="宋体" pitchFamily="2" charset="-122"/>
                <a:ea typeface="宋体" pitchFamily="2" charset="-122"/>
              </a:rPr>
              <a:t>1,400</a:t>
            </a:r>
          </a:p>
          <a:p>
            <a:br>
              <a:rPr lang="sl-SI" sz="1400" dirty="0">
                <a:latin typeface="宋体" pitchFamily="2" charset="-122"/>
                <a:ea typeface="宋体" pitchFamily="2" charset="-122"/>
              </a:rPr>
            </a:br>
            <a:br>
              <a:rPr lang="sl-SI" sz="1400" dirty="0">
                <a:latin typeface="宋体" pitchFamily="2" charset="-122"/>
                <a:ea typeface="宋体" pitchFamily="2" charset="-122"/>
              </a:rPr>
            </a:br>
            <a:endParaRPr lang="sl-SI" sz="1400" dirty="0">
              <a:latin typeface="宋体" pitchFamily="2" charset="-122"/>
              <a:ea typeface="宋体" pitchFamily="2" charset="-122"/>
            </a:endParaRPr>
          </a:p>
        </p:txBody>
      </p:sp>
      <p:sp>
        <p:nvSpPr>
          <p:cNvPr id="8" name="TextBox 15">
            <a:extLst>
              <a:ext uri="{FF2B5EF4-FFF2-40B4-BE49-F238E27FC236}">
                <a16:creationId xmlns:a16="http://schemas.microsoft.com/office/drawing/2014/main" id="{D0B3E9D1-1C44-4E1B-9322-28FC37F4D2B6}"/>
              </a:ext>
            </a:extLst>
          </p:cNvPr>
          <p:cNvSpPr txBox="1"/>
          <p:nvPr/>
        </p:nvSpPr>
        <p:spPr>
          <a:xfrm>
            <a:off x="4655976" y="324473"/>
            <a:ext cx="6179664" cy="461665"/>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rPr>
              <a:t>园艺设备用电机</a:t>
            </a:r>
          </a:p>
        </p:txBody>
      </p:sp>
    </p:spTree>
    <p:extLst>
      <p:ext uri="{BB962C8B-B14F-4D97-AF65-F5344CB8AC3E}">
        <p14:creationId xmlns:p14="http://schemas.microsoft.com/office/powerpoint/2010/main" val="4189205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0F4719C-914B-457B-851D-6249A1EF6BB4}"/>
              </a:ext>
            </a:extLst>
          </p:cNvPr>
          <p:cNvSpPr txBox="1"/>
          <p:nvPr/>
        </p:nvSpPr>
        <p:spPr>
          <a:xfrm>
            <a:off x="4655976" y="324473"/>
            <a:ext cx="6179664" cy="461665"/>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rPr>
              <a:t>汽车泵市场</a:t>
            </a:r>
          </a:p>
        </p:txBody>
      </p:sp>
      <p:pic>
        <p:nvPicPr>
          <p:cNvPr id="8" name="Slika 7">
            <a:extLst>
              <a:ext uri="{FF2B5EF4-FFF2-40B4-BE49-F238E27FC236}">
                <a16:creationId xmlns:a16="http://schemas.microsoft.com/office/drawing/2014/main" id="{8CBE5B8F-1FDD-4C20-A52B-31B1465F26C1}"/>
              </a:ext>
            </a:extLst>
          </p:cNvPr>
          <p:cNvPicPr>
            <a:picLocks noChangeAspect="1"/>
          </p:cNvPicPr>
          <p:nvPr/>
        </p:nvPicPr>
        <p:blipFill>
          <a:blip r:embed="rId2" cstate="print"/>
          <a:stretch>
            <a:fillRect/>
          </a:stretch>
        </p:blipFill>
        <p:spPr>
          <a:xfrm>
            <a:off x="1080695" y="1250099"/>
            <a:ext cx="9023425" cy="4651250"/>
          </a:xfrm>
          <a:prstGeom prst="rect">
            <a:avLst/>
          </a:prstGeom>
        </p:spPr>
      </p:pic>
      <p:sp>
        <p:nvSpPr>
          <p:cNvPr id="10" name="PoljeZBesedilom 9">
            <a:extLst>
              <a:ext uri="{FF2B5EF4-FFF2-40B4-BE49-F238E27FC236}">
                <a16:creationId xmlns:a16="http://schemas.microsoft.com/office/drawing/2014/main" id="{DCC68A12-A97D-4268-B6AD-ADD7BA266294}"/>
              </a:ext>
            </a:extLst>
          </p:cNvPr>
          <p:cNvSpPr txBox="1"/>
          <p:nvPr/>
        </p:nvSpPr>
        <p:spPr>
          <a:xfrm>
            <a:off x="320040" y="6042144"/>
            <a:ext cx="3930884" cy="646331"/>
          </a:xfrm>
          <a:prstGeom prst="rect">
            <a:avLst/>
          </a:prstGeom>
          <a:noFill/>
        </p:spPr>
        <p:txBody>
          <a:bodyPr wrap="none" rtlCol="0">
            <a:spAutoFit/>
          </a:bodyPr>
          <a:lstStyle/>
          <a:p>
            <a:pPr marL="285750" indent="-285750">
              <a:buFont typeface="Arial" panose="020B0604020202020204" pitchFamily="34" charset="0"/>
              <a:buChar char="•"/>
            </a:pPr>
            <a:r>
              <a:rPr lang="en-US" altLang="zh-CN" dirty="0">
                <a:latin typeface="宋体" pitchFamily="2" charset="-122"/>
                <a:ea typeface="宋体" pitchFamily="2" charset="-122"/>
              </a:rPr>
              <a:t>2021</a:t>
            </a:r>
            <a:r>
              <a:rPr lang="zh-CN" altLang="en-US" dirty="0">
                <a:latin typeface="宋体" pitchFamily="2" charset="-122"/>
                <a:ea typeface="宋体" pitchFamily="2" charset="-122"/>
              </a:rPr>
              <a:t>全球汽车泵市值</a:t>
            </a:r>
            <a:r>
              <a:rPr lang="en-US" altLang="zh-CN" dirty="0">
                <a:latin typeface="宋体" pitchFamily="2" charset="-122"/>
                <a:ea typeface="宋体" pitchFamily="2" charset="-122"/>
              </a:rPr>
              <a:t>141.7</a:t>
            </a:r>
            <a:r>
              <a:rPr lang="zh-CN" altLang="en-US" dirty="0">
                <a:latin typeface="宋体" pitchFamily="2" charset="-122"/>
                <a:ea typeface="宋体" pitchFamily="2" charset="-122"/>
              </a:rPr>
              <a:t>亿美元</a:t>
            </a:r>
          </a:p>
          <a:p>
            <a:pPr marL="285750" indent="-285750">
              <a:buFont typeface="Arial" panose="020B0604020202020204" pitchFamily="34" charset="0"/>
              <a:buChar char="•"/>
            </a:pPr>
            <a:r>
              <a:rPr lang="zh-CN" altLang="en-US" dirty="0">
                <a:latin typeface="宋体" pitchFamily="2" charset="-122"/>
                <a:ea typeface="宋体" pitchFamily="2" charset="-122"/>
              </a:rPr>
              <a:t>预测期内预计复合年增长率为</a:t>
            </a:r>
            <a:r>
              <a:rPr lang="en-US" altLang="zh-CN" dirty="0">
                <a:latin typeface="宋体" pitchFamily="2" charset="-122"/>
                <a:ea typeface="宋体" pitchFamily="2" charset="-122"/>
              </a:rPr>
              <a:t>4.3%</a:t>
            </a:r>
          </a:p>
        </p:txBody>
      </p:sp>
      <p:sp>
        <p:nvSpPr>
          <p:cNvPr id="5" name="TextBox 4"/>
          <p:cNvSpPr txBox="1"/>
          <p:nvPr/>
        </p:nvSpPr>
        <p:spPr>
          <a:xfrm>
            <a:off x="1756228" y="1320799"/>
            <a:ext cx="8226932" cy="523220"/>
          </a:xfrm>
          <a:prstGeom prst="rect">
            <a:avLst/>
          </a:prstGeom>
          <a:solidFill>
            <a:schemeClr val="bg1"/>
          </a:solidFill>
          <a:ln>
            <a:noFill/>
          </a:ln>
        </p:spPr>
        <p:txBody>
          <a:bodyPr wrap="none" rtlCol="0">
            <a:spAutoFit/>
          </a:bodyPr>
          <a:lstStyle/>
          <a:p>
            <a:r>
              <a:rPr lang="en-US" altLang="zh-CN" sz="2800" dirty="0">
                <a:latin typeface="宋体" pitchFamily="2" charset="-122"/>
                <a:ea typeface="宋体" pitchFamily="2" charset="-122"/>
              </a:rPr>
              <a:t>2018-2030</a:t>
            </a:r>
            <a:r>
              <a:rPr lang="zh-CN" altLang="en-US" sz="2800" dirty="0">
                <a:latin typeface="宋体" pitchFamily="2" charset="-122"/>
                <a:ea typeface="宋体" pitchFamily="2" charset="-122"/>
              </a:rPr>
              <a:t>汽车泵市场规模按区域分析（</a:t>
            </a:r>
            <a:r>
              <a:rPr lang="en-US" altLang="zh-CN" sz="2800" dirty="0">
                <a:latin typeface="宋体" pitchFamily="2" charset="-122"/>
                <a:ea typeface="宋体" pitchFamily="2" charset="-122"/>
              </a:rPr>
              <a:t>10</a:t>
            </a:r>
            <a:r>
              <a:rPr lang="zh-CN" altLang="en-US" sz="2800" dirty="0">
                <a:latin typeface="宋体" pitchFamily="2" charset="-122"/>
                <a:ea typeface="宋体" pitchFamily="2" charset="-122"/>
              </a:rPr>
              <a:t>亿美元）</a:t>
            </a:r>
          </a:p>
        </p:txBody>
      </p:sp>
      <p:sp>
        <p:nvSpPr>
          <p:cNvPr id="6" name="TextBox 5"/>
          <p:cNvSpPr txBox="1"/>
          <p:nvPr/>
        </p:nvSpPr>
        <p:spPr>
          <a:xfrm>
            <a:off x="2873829" y="5341258"/>
            <a:ext cx="957943" cy="276999"/>
          </a:xfrm>
          <a:prstGeom prst="rect">
            <a:avLst/>
          </a:prstGeom>
          <a:solidFill>
            <a:schemeClr val="bg1"/>
          </a:solidFill>
        </p:spPr>
        <p:txBody>
          <a:bodyPr wrap="square" rtlCol="0">
            <a:spAutoFit/>
          </a:bodyPr>
          <a:lstStyle/>
          <a:p>
            <a:r>
              <a:rPr lang="zh-CN" altLang="en-US" sz="1200" dirty="0">
                <a:latin typeface="宋体" pitchFamily="2" charset="-122"/>
                <a:ea typeface="宋体" pitchFamily="2" charset="-122"/>
              </a:rPr>
              <a:t>北美</a:t>
            </a:r>
          </a:p>
        </p:txBody>
      </p:sp>
      <p:sp>
        <p:nvSpPr>
          <p:cNvPr id="7" name="TextBox 6"/>
          <p:cNvSpPr txBox="1"/>
          <p:nvPr/>
        </p:nvSpPr>
        <p:spPr>
          <a:xfrm>
            <a:off x="4136571" y="5312229"/>
            <a:ext cx="492443" cy="276999"/>
          </a:xfrm>
          <a:prstGeom prst="rect">
            <a:avLst/>
          </a:prstGeom>
          <a:solidFill>
            <a:schemeClr val="bg1"/>
          </a:solidFill>
        </p:spPr>
        <p:txBody>
          <a:bodyPr wrap="none" rtlCol="0">
            <a:spAutoFit/>
          </a:bodyPr>
          <a:lstStyle/>
          <a:p>
            <a:r>
              <a:rPr lang="zh-CN" altLang="en-US" sz="1200" dirty="0">
                <a:latin typeface="宋体" pitchFamily="2" charset="-122"/>
                <a:ea typeface="宋体" pitchFamily="2" charset="-122"/>
              </a:rPr>
              <a:t>欧洲</a:t>
            </a:r>
          </a:p>
        </p:txBody>
      </p:sp>
      <p:sp>
        <p:nvSpPr>
          <p:cNvPr id="9" name="TextBox 8"/>
          <p:cNvSpPr txBox="1"/>
          <p:nvPr/>
        </p:nvSpPr>
        <p:spPr>
          <a:xfrm>
            <a:off x="4963885" y="5326743"/>
            <a:ext cx="856343" cy="276999"/>
          </a:xfrm>
          <a:prstGeom prst="rect">
            <a:avLst/>
          </a:prstGeom>
          <a:solidFill>
            <a:schemeClr val="bg1"/>
          </a:solidFill>
        </p:spPr>
        <p:txBody>
          <a:bodyPr wrap="square" rtlCol="0">
            <a:spAutoFit/>
          </a:bodyPr>
          <a:lstStyle/>
          <a:p>
            <a:r>
              <a:rPr lang="zh-CN" altLang="en-US" sz="1200" dirty="0">
                <a:latin typeface="宋体" pitchFamily="2" charset="-122"/>
                <a:ea typeface="宋体" pitchFamily="2" charset="-122"/>
              </a:rPr>
              <a:t>亚太地区</a:t>
            </a:r>
          </a:p>
        </p:txBody>
      </p:sp>
      <p:sp>
        <p:nvSpPr>
          <p:cNvPr id="11" name="TextBox 10"/>
          <p:cNvSpPr txBox="1"/>
          <p:nvPr/>
        </p:nvSpPr>
        <p:spPr>
          <a:xfrm>
            <a:off x="6023429" y="5326744"/>
            <a:ext cx="986971" cy="276999"/>
          </a:xfrm>
          <a:prstGeom prst="rect">
            <a:avLst/>
          </a:prstGeom>
          <a:solidFill>
            <a:schemeClr val="bg1"/>
          </a:solidFill>
        </p:spPr>
        <p:txBody>
          <a:bodyPr wrap="square" rtlCol="0">
            <a:spAutoFit/>
          </a:bodyPr>
          <a:lstStyle/>
          <a:p>
            <a:r>
              <a:rPr lang="zh-CN" altLang="en-US" sz="1200" dirty="0">
                <a:latin typeface="宋体" pitchFamily="2" charset="-122"/>
                <a:ea typeface="宋体" pitchFamily="2" charset="-122"/>
              </a:rPr>
              <a:t>拉丁美洲</a:t>
            </a:r>
          </a:p>
        </p:txBody>
      </p:sp>
      <p:sp>
        <p:nvSpPr>
          <p:cNvPr id="12" name="TextBox 11"/>
          <p:cNvSpPr txBox="1"/>
          <p:nvPr/>
        </p:nvSpPr>
        <p:spPr>
          <a:xfrm>
            <a:off x="7242629" y="5283200"/>
            <a:ext cx="1382371" cy="276999"/>
          </a:xfrm>
          <a:prstGeom prst="rect">
            <a:avLst/>
          </a:prstGeom>
          <a:solidFill>
            <a:schemeClr val="bg1"/>
          </a:solidFill>
        </p:spPr>
        <p:txBody>
          <a:bodyPr wrap="square" rtlCol="0">
            <a:spAutoFit/>
          </a:bodyPr>
          <a:lstStyle/>
          <a:p>
            <a:r>
              <a:rPr lang="zh-CN" altLang="en-US" sz="1200" dirty="0">
                <a:latin typeface="宋体" pitchFamily="2" charset="-122"/>
                <a:ea typeface="宋体" pitchFamily="2" charset="-122"/>
              </a:rPr>
              <a:t>中东和非洲</a:t>
            </a:r>
          </a:p>
        </p:txBody>
      </p:sp>
      <p:sp>
        <p:nvSpPr>
          <p:cNvPr id="13" name="TextBox 12"/>
          <p:cNvSpPr txBox="1"/>
          <p:nvPr/>
        </p:nvSpPr>
        <p:spPr>
          <a:xfrm>
            <a:off x="1117600" y="5617029"/>
            <a:ext cx="2743200" cy="307777"/>
          </a:xfrm>
          <a:prstGeom prst="rect">
            <a:avLst/>
          </a:prstGeom>
          <a:solidFill>
            <a:schemeClr val="bg1"/>
          </a:solidFill>
        </p:spPr>
        <p:txBody>
          <a:bodyPr wrap="square" rtlCol="0">
            <a:spAutoFit/>
          </a:bodyPr>
          <a:lstStyle/>
          <a:p>
            <a:r>
              <a:rPr lang="zh-CN" altLang="en-US" sz="1400" b="1" dirty="0">
                <a:latin typeface="宋体" pitchFamily="2" charset="-122"/>
                <a:ea typeface="宋体" pitchFamily="2" charset="-122"/>
              </a:rPr>
              <a:t>来源：北极星市场研究分析</a:t>
            </a:r>
          </a:p>
        </p:txBody>
      </p:sp>
    </p:spTree>
    <p:extLst>
      <p:ext uri="{BB962C8B-B14F-4D97-AF65-F5344CB8AC3E}">
        <p14:creationId xmlns:p14="http://schemas.microsoft.com/office/powerpoint/2010/main" val="17757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23C9A9C1-19EC-43CA-A456-0CACFA84E291}"/>
              </a:ext>
            </a:extLst>
          </p:cNvPr>
          <p:cNvSpPr txBox="1"/>
          <p:nvPr/>
        </p:nvSpPr>
        <p:spPr>
          <a:xfrm>
            <a:off x="4655976" y="324474"/>
            <a:ext cx="6953318" cy="461665"/>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rPr>
              <a:t>汽车</a:t>
            </a:r>
            <a:r>
              <a:rPr lang="en-US" altLang="zh-CN" sz="2400" dirty="0">
                <a:solidFill>
                  <a:schemeClr val="bg1"/>
                </a:solidFill>
                <a:latin typeface="宋体" pitchFamily="2" charset="-122"/>
                <a:ea typeface="宋体" pitchFamily="2" charset="-122"/>
              </a:rPr>
              <a:t>——</a:t>
            </a:r>
            <a:r>
              <a:rPr lang="zh-CN" altLang="en-US" sz="2400" dirty="0">
                <a:solidFill>
                  <a:schemeClr val="bg1"/>
                </a:solidFill>
                <a:latin typeface="宋体" pitchFamily="2" charset="-122"/>
                <a:ea typeface="宋体" pitchFamily="2" charset="-122"/>
              </a:rPr>
              <a:t>高等级无取向电工钢预测</a:t>
            </a:r>
            <a:endParaRPr lang="en-US" altLang="ko-KR" sz="2400" dirty="0">
              <a:solidFill>
                <a:schemeClr val="bg1"/>
              </a:solidFill>
              <a:latin typeface="宋体" pitchFamily="2" charset="-122"/>
              <a:ea typeface="宋体" pitchFamily="2" charset="-122"/>
              <a:cs typeface="Arial" pitchFamily="34" charset="0"/>
            </a:endParaRPr>
          </a:p>
        </p:txBody>
      </p:sp>
      <p:pic>
        <p:nvPicPr>
          <p:cNvPr id="6" name="Slika 5">
            <a:extLst>
              <a:ext uri="{FF2B5EF4-FFF2-40B4-BE49-F238E27FC236}">
                <a16:creationId xmlns:a16="http://schemas.microsoft.com/office/drawing/2014/main" id="{EB55C728-7376-49FE-B4C7-6940E00D2FE1}"/>
              </a:ext>
            </a:extLst>
          </p:cNvPr>
          <p:cNvPicPr>
            <a:picLocks noChangeAspect="1"/>
          </p:cNvPicPr>
          <p:nvPr/>
        </p:nvPicPr>
        <p:blipFill>
          <a:blip r:embed="rId3" cstate="print"/>
          <a:stretch>
            <a:fillRect/>
          </a:stretch>
        </p:blipFill>
        <p:spPr>
          <a:xfrm>
            <a:off x="101364" y="1278070"/>
            <a:ext cx="8190990" cy="4772210"/>
          </a:xfrm>
          <a:prstGeom prst="rect">
            <a:avLst/>
          </a:prstGeom>
        </p:spPr>
      </p:pic>
      <p:sp>
        <p:nvSpPr>
          <p:cNvPr id="7" name="PoljeZBesedilom 6">
            <a:extLst>
              <a:ext uri="{FF2B5EF4-FFF2-40B4-BE49-F238E27FC236}">
                <a16:creationId xmlns:a16="http://schemas.microsoft.com/office/drawing/2014/main" id="{03AFCC9C-460F-4D51-A489-7E8619E4B97F}"/>
              </a:ext>
            </a:extLst>
          </p:cNvPr>
          <p:cNvSpPr txBox="1"/>
          <p:nvPr/>
        </p:nvSpPr>
        <p:spPr>
          <a:xfrm>
            <a:off x="8359140" y="1402080"/>
            <a:ext cx="3718560" cy="2031325"/>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solidFill>
                  <a:schemeClr val="bg1">
                    <a:lumMod val="50000"/>
                  </a:schemeClr>
                </a:solidFill>
                <a:latin typeface="宋体" pitchFamily="2" charset="-122"/>
                <a:ea typeface="宋体" pitchFamily="2" charset="-122"/>
              </a:rPr>
              <a:t>具有更丰富化学成分的</a:t>
            </a:r>
            <a:r>
              <a:rPr lang="en-US" altLang="zh-CN" dirty="0" err="1">
                <a:solidFill>
                  <a:schemeClr val="bg1">
                    <a:lumMod val="50000"/>
                  </a:schemeClr>
                </a:solidFill>
                <a:latin typeface="宋体" pitchFamily="2" charset="-122"/>
                <a:ea typeface="宋体" pitchFamily="2" charset="-122"/>
              </a:rPr>
              <a:t>xEV</a:t>
            </a:r>
            <a:r>
              <a:rPr lang="zh-CN" altLang="en-US" dirty="0">
                <a:solidFill>
                  <a:schemeClr val="bg1">
                    <a:lumMod val="50000"/>
                  </a:schemeClr>
                </a:solidFill>
                <a:latin typeface="宋体" pitchFamily="2" charset="-122"/>
                <a:ea typeface="宋体" pitchFamily="2" charset="-122"/>
              </a:rPr>
              <a:t>高级无取向电工钢（厚度</a:t>
            </a:r>
            <a:r>
              <a:rPr lang="en-US" altLang="zh-CN" dirty="0">
                <a:solidFill>
                  <a:schemeClr val="bg1">
                    <a:lumMod val="50000"/>
                  </a:schemeClr>
                </a:solidFill>
                <a:latin typeface="宋体" pitchFamily="2" charset="-122"/>
                <a:ea typeface="宋体" pitchFamily="2" charset="-122"/>
              </a:rPr>
              <a:t>&lt;=0.35</a:t>
            </a:r>
            <a:r>
              <a:rPr lang="zh-CN" altLang="en-US" dirty="0">
                <a:solidFill>
                  <a:schemeClr val="bg1">
                    <a:lumMod val="50000"/>
                  </a:schemeClr>
                </a:solidFill>
                <a:latin typeface="宋体" pitchFamily="2" charset="-122"/>
                <a:ea typeface="宋体" pitchFamily="2" charset="-122"/>
              </a:rPr>
              <a:t>）</a:t>
            </a:r>
            <a:endParaRPr lang="en-US" dirty="0">
              <a:solidFill>
                <a:schemeClr val="bg1">
                  <a:lumMod val="50000"/>
                </a:schemeClr>
              </a:solidFill>
              <a:latin typeface="宋体" pitchFamily="2" charset="-122"/>
              <a:ea typeface="宋体" pitchFamily="2" charset="-122"/>
            </a:endParaRPr>
          </a:p>
          <a:p>
            <a:pPr marL="285750" indent="-285750">
              <a:buFont typeface="Arial" panose="020B0604020202020204" pitchFamily="34" charset="0"/>
              <a:buChar char="•"/>
            </a:pPr>
            <a:r>
              <a:rPr lang="zh-CN" altLang="en-US" dirty="0">
                <a:solidFill>
                  <a:schemeClr val="bg1">
                    <a:lumMod val="50000"/>
                  </a:schemeClr>
                </a:solidFill>
                <a:latin typeface="宋体" pitchFamily="2" charset="-122"/>
                <a:ea typeface="宋体" pitchFamily="2" charset="-122"/>
              </a:rPr>
              <a:t>用于混合动力和纯电动汽车驱动电机的</a:t>
            </a:r>
            <a:r>
              <a:rPr lang="en-US" altLang="zh-CN" dirty="0" err="1">
                <a:solidFill>
                  <a:schemeClr val="bg1">
                    <a:lumMod val="50000"/>
                  </a:schemeClr>
                </a:solidFill>
                <a:latin typeface="宋体" pitchFamily="2" charset="-122"/>
                <a:ea typeface="宋体" pitchFamily="2" charset="-122"/>
              </a:rPr>
              <a:t>xEV</a:t>
            </a:r>
            <a:r>
              <a:rPr lang="zh-CN" altLang="en-US" dirty="0">
                <a:solidFill>
                  <a:schemeClr val="bg1">
                    <a:lumMod val="50000"/>
                  </a:schemeClr>
                </a:solidFill>
                <a:latin typeface="宋体" pitchFamily="2" charset="-122"/>
                <a:ea typeface="宋体" pitchFamily="2" charset="-122"/>
              </a:rPr>
              <a:t>级无取向电工钢</a:t>
            </a:r>
            <a:endParaRPr lang="sl-SI" dirty="0">
              <a:solidFill>
                <a:schemeClr val="bg1">
                  <a:lumMod val="50000"/>
                </a:schemeClr>
              </a:solidFill>
              <a:latin typeface="宋体" pitchFamily="2" charset="-122"/>
              <a:ea typeface="宋体" pitchFamily="2" charset="-122"/>
            </a:endParaRPr>
          </a:p>
          <a:p>
            <a:pPr marL="285750" indent="-285750">
              <a:buFont typeface="Arial" panose="020B0604020202020204" pitchFamily="34" charset="0"/>
              <a:buChar char="•"/>
            </a:pPr>
            <a:r>
              <a:rPr lang="zh-CN" altLang="en-US" dirty="0">
                <a:solidFill>
                  <a:schemeClr val="bg1">
                    <a:lumMod val="50000"/>
                  </a:schemeClr>
                </a:solidFill>
                <a:latin typeface="宋体" pitchFamily="2" charset="-122"/>
                <a:ea typeface="宋体" pitchFamily="2" charset="-122"/>
              </a:rPr>
              <a:t>当前市场份额（</a:t>
            </a:r>
            <a:r>
              <a:rPr lang="en-US" altLang="zh-CN" dirty="0" err="1">
                <a:solidFill>
                  <a:schemeClr val="bg1">
                    <a:lumMod val="50000"/>
                  </a:schemeClr>
                </a:solidFill>
                <a:latin typeface="宋体" pitchFamily="2" charset="-122"/>
                <a:ea typeface="宋体" pitchFamily="2" charset="-122"/>
              </a:rPr>
              <a:t>cca</a:t>
            </a:r>
            <a:r>
              <a:rPr lang="en-US" altLang="zh-CN" dirty="0">
                <a:solidFill>
                  <a:schemeClr val="bg1">
                    <a:lumMod val="50000"/>
                  </a:schemeClr>
                </a:solidFill>
                <a:latin typeface="宋体" pitchFamily="2" charset="-122"/>
                <a:ea typeface="宋体" pitchFamily="2" charset="-122"/>
              </a:rPr>
              <a:t> 4%</a:t>
            </a:r>
            <a:r>
              <a:rPr lang="zh-CN" altLang="en-US" dirty="0">
                <a:solidFill>
                  <a:schemeClr val="bg1">
                    <a:lumMod val="50000"/>
                  </a:schemeClr>
                </a:solidFill>
                <a:latin typeface="宋体" pitchFamily="2" charset="-122"/>
                <a:ea typeface="宋体" pitchFamily="2" charset="-122"/>
              </a:rPr>
              <a:t>）</a:t>
            </a:r>
            <a:endParaRPr lang="en-US" altLang="zh-CN" dirty="0">
              <a:solidFill>
                <a:schemeClr val="bg1">
                  <a:lumMod val="50000"/>
                </a:schemeClr>
              </a:solidFill>
              <a:latin typeface="宋体" pitchFamily="2" charset="-122"/>
              <a:ea typeface="宋体" pitchFamily="2" charset="-122"/>
            </a:endParaRPr>
          </a:p>
          <a:p>
            <a:pPr marL="285750" indent="-285750">
              <a:buFont typeface="Arial" panose="020B0604020202020204" pitchFamily="34" charset="0"/>
              <a:buChar char="•"/>
            </a:pPr>
            <a:endParaRPr lang="en-US" dirty="0">
              <a:solidFill>
                <a:schemeClr val="bg1">
                  <a:lumMod val="50000"/>
                </a:schemeClr>
              </a:solidFill>
              <a:latin typeface="宋体" pitchFamily="2" charset="-122"/>
              <a:ea typeface="宋体" pitchFamily="2" charset="-122"/>
            </a:endParaRPr>
          </a:p>
          <a:p>
            <a:pPr marL="285750" indent="-285750">
              <a:buFont typeface="Arial" panose="020B0604020202020204" pitchFamily="34" charset="0"/>
              <a:buChar char="•"/>
            </a:pPr>
            <a:endParaRPr lang="en-GB" dirty="0">
              <a:latin typeface="宋体" pitchFamily="2" charset="-122"/>
              <a:ea typeface="宋体" pitchFamily="2" charset="-122"/>
            </a:endParaRPr>
          </a:p>
        </p:txBody>
      </p:sp>
      <p:sp>
        <p:nvSpPr>
          <p:cNvPr id="5" name="TextBox 4"/>
          <p:cNvSpPr txBox="1"/>
          <p:nvPr/>
        </p:nvSpPr>
        <p:spPr>
          <a:xfrm>
            <a:off x="1973943" y="1204685"/>
            <a:ext cx="4682692" cy="646331"/>
          </a:xfrm>
          <a:prstGeom prst="rect">
            <a:avLst/>
          </a:prstGeom>
          <a:solidFill>
            <a:schemeClr val="bg1"/>
          </a:solidFill>
        </p:spPr>
        <p:txBody>
          <a:bodyPr wrap="none" rtlCol="0">
            <a:spAutoFit/>
          </a:bodyPr>
          <a:lstStyle/>
          <a:p>
            <a:r>
              <a:rPr lang="zh-CN" altLang="en-US" dirty="0">
                <a:solidFill>
                  <a:schemeClr val="bg1">
                    <a:lumMod val="50000"/>
                  </a:schemeClr>
                </a:solidFill>
                <a:latin typeface="宋体" pitchFamily="2" charset="-122"/>
                <a:ea typeface="宋体" pitchFamily="2" charset="-122"/>
              </a:rPr>
              <a:t>全球</a:t>
            </a:r>
            <a:r>
              <a:rPr lang="en-US" altLang="zh-CN" dirty="0" err="1">
                <a:solidFill>
                  <a:schemeClr val="bg1">
                    <a:lumMod val="50000"/>
                  </a:schemeClr>
                </a:solidFill>
                <a:latin typeface="宋体" pitchFamily="2" charset="-122"/>
                <a:ea typeface="宋体" pitchFamily="2" charset="-122"/>
              </a:rPr>
              <a:t>xEV</a:t>
            </a:r>
            <a:r>
              <a:rPr lang="zh-CN" altLang="en-US" dirty="0">
                <a:solidFill>
                  <a:schemeClr val="bg1">
                    <a:lumMod val="50000"/>
                  </a:schemeClr>
                </a:solidFill>
                <a:latin typeface="宋体" pitchFamily="2" charset="-122"/>
                <a:ea typeface="宋体" pitchFamily="2" charset="-122"/>
              </a:rPr>
              <a:t>级无取向电工钢市场需求及港产产能</a:t>
            </a:r>
          </a:p>
          <a:p>
            <a:endParaRPr lang="zh-CN" altLang="en-US" dirty="0">
              <a:latin typeface="宋体" pitchFamily="2" charset="-122"/>
              <a:ea typeface="宋体" pitchFamily="2" charset="-122"/>
            </a:endParaRPr>
          </a:p>
        </p:txBody>
      </p:sp>
    </p:spTree>
    <p:extLst>
      <p:ext uri="{BB962C8B-B14F-4D97-AF65-F5344CB8AC3E}">
        <p14:creationId xmlns:p14="http://schemas.microsoft.com/office/powerpoint/2010/main" val="214058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Skupina 31">
            <a:extLst>
              <a:ext uri="{FF2B5EF4-FFF2-40B4-BE49-F238E27FC236}">
                <a16:creationId xmlns:a16="http://schemas.microsoft.com/office/drawing/2014/main" id="{68D41D75-5839-2B61-7A2B-0B87080FF4C2}"/>
              </a:ext>
            </a:extLst>
          </p:cNvPr>
          <p:cNvGrpSpPr/>
          <p:nvPr/>
        </p:nvGrpSpPr>
        <p:grpSpPr>
          <a:xfrm>
            <a:off x="1767362" y="3476534"/>
            <a:ext cx="2303622" cy="2544455"/>
            <a:chOff x="1627940" y="2753028"/>
            <a:chExt cx="2303622" cy="2544455"/>
          </a:xfrm>
        </p:grpSpPr>
        <p:grpSp>
          <p:nvGrpSpPr>
            <p:cNvPr id="22" name="Skupina 21">
              <a:extLst>
                <a:ext uri="{FF2B5EF4-FFF2-40B4-BE49-F238E27FC236}">
                  <a16:creationId xmlns:a16="http://schemas.microsoft.com/office/drawing/2014/main" id="{8A87D9DC-19B4-5D9A-288E-8FA1700EA364}"/>
                </a:ext>
              </a:extLst>
            </p:cNvPr>
            <p:cNvGrpSpPr/>
            <p:nvPr/>
          </p:nvGrpSpPr>
          <p:grpSpPr>
            <a:xfrm>
              <a:off x="1627940" y="2753028"/>
              <a:ext cx="2303622" cy="2175123"/>
              <a:chOff x="1834038" y="3474720"/>
              <a:chExt cx="2303622" cy="2175123"/>
            </a:xfrm>
          </p:grpSpPr>
          <p:pic>
            <p:nvPicPr>
              <p:cNvPr id="15" name="Slika 14">
                <a:extLst>
                  <a:ext uri="{FF2B5EF4-FFF2-40B4-BE49-F238E27FC236}">
                    <a16:creationId xmlns:a16="http://schemas.microsoft.com/office/drawing/2014/main" id="{A6997686-49B7-A74C-7E28-6A0679C186A0}"/>
                  </a:ext>
                </a:extLst>
              </p:cNvPr>
              <p:cNvPicPr>
                <a:picLocks noChangeAspect="1"/>
              </p:cNvPicPr>
              <p:nvPr/>
            </p:nvPicPr>
            <p:blipFill>
              <a:blip r:embed="rId2" cstate="print"/>
              <a:stretch>
                <a:fillRect/>
              </a:stretch>
            </p:blipFill>
            <p:spPr>
              <a:xfrm>
                <a:off x="2139315" y="4161449"/>
                <a:ext cx="1998345" cy="1488394"/>
              </a:xfrm>
              <a:prstGeom prst="rect">
                <a:avLst/>
              </a:prstGeom>
            </p:spPr>
          </p:pic>
          <p:pic>
            <p:nvPicPr>
              <p:cNvPr id="5" name="Slika 4">
                <a:extLst>
                  <a:ext uri="{FF2B5EF4-FFF2-40B4-BE49-F238E27FC236}">
                    <a16:creationId xmlns:a16="http://schemas.microsoft.com/office/drawing/2014/main" id="{BAB3B44A-23B7-57E1-76C9-5677AB958615}"/>
                  </a:ext>
                </a:extLst>
              </p:cNvPr>
              <p:cNvPicPr>
                <a:picLocks noChangeAspect="1"/>
              </p:cNvPicPr>
              <p:nvPr/>
            </p:nvPicPr>
            <p:blipFill>
              <a:blip r:embed="rId3" cstate="print"/>
              <a:stretch>
                <a:fillRect/>
              </a:stretch>
            </p:blipFill>
            <p:spPr>
              <a:xfrm>
                <a:off x="1834038" y="3474720"/>
                <a:ext cx="900113" cy="914400"/>
              </a:xfrm>
              <a:prstGeom prst="rect">
                <a:avLst/>
              </a:prstGeom>
            </p:spPr>
          </p:pic>
        </p:grpSp>
        <p:sp>
          <p:nvSpPr>
            <p:cNvPr id="29" name="PoljeZBesedilom 28">
              <a:extLst>
                <a:ext uri="{FF2B5EF4-FFF2-40B4-BE49-F238E27FC236}">
                  <a16:creationId xmlns:a16="http://schemas.microsoft.com/office/drawing/2014/main" id="{AADA95FB-8266-1AE6-C933-3610458467EC}"/>
                </a:ext>
              </a:extLst>
            </p:cNvPr>
            <p:cNvSpPr txBox="1"/>
            <p:nvPr/>
          </p:nvSpPr>
          <p:spPr>
            <a:xfrm>
              <a:off x="1889433" y="4928151"/>
              <a:ext cx="1107996" cy="369332"/>
            </a:xfrm>
            <a:prstGeom prst="rect">
              <a:avLst/>
            </a:prstGeom>
            <a:noFill/>
          </p:spPr>
          <p:txBody>
            <a:bodyPr wrap="none" rtlCol="0">
              <a:spAutoFit/>
            </a:bodyPr>
            <a:lstStyle/>
            <a:p>
              <a:r>
                <a:rPr lang="zh-CN" altLang="en-US" dirty="0">
                  <a:latin typeface="宋体" pitchFamily="2" charset="-122"/>
                  <a:ea typeface="宋体" pitchFamily="2" charset="-122"/>
                </a:rPr>
                <a:t>几何定义</a:t>
              </a:r>
              <a:endParaRPr lang="en-US" dirty="0">
                <a:latin typeface="宋体" pitchFamily="2" charset="-122"/>
                <a:ea typeface="宋体" pitchFamily="2" charset="-122"/>
              </a:endParaRPr>
            </a:p>
          </p:txBody>
        </p:sp>
      </p:grpSp>
      <p:grpSp>
        <p:nvGrpSpPr>
          <p:cNvPr id="33" name="Skupina 32">
            <a:extLst>
              <a:ext uri="{FF2B5EF4-FFF2-40B4-BE49-F238E27FC236}">
                <a16:creationId xmlns:a16="http://schemas.microsoft.com/office/drawing/2014/main" id="{A1690EA0-A683-68E9-1D55-05ADF548ACDC}"/>
              </a:ext>
            </a:extLst>
          </p:cNvPr>
          <p:cNvGrpSpPr/>
          <p:nvPr/>
        </p:nvGrpSpPr>
        <p:grpSpPr>
          <a:xfrm>
            <a:off x="4848701" y="1711409"/>
            <a:ext cx="2494597" cy="2286001"/>
            <a:chOff x="4848701" y="1690276"/>
            <a:chExt cx="2494597" cy="2286001"/>
          </a:xfrm>
        </p:grpSpPr>
        <p:grpSp>
          <p:nvGrpSpPr>
            <p:cNvPr id="28" name="Skupina 27">
              <a:extLst>
                <a:ext uri="{FF2B5EF4-FFF2-40B4-BE49-F238E27FC236}">
                  <a16:creationId xmlns:a16="http://schemas.microsoft.com/office/drawing/2014/main" id="{48BFB615-196F-C70E-8CF7-A993850A219E}"/>
                </a:ext>
              </a:extLst>
            </p:cNvPr>
            <p:cNvGrpSpPr/>
            <p:nvPr/>
          </p:nvGrpSpPr>
          <p:grpSpPr>
            <a:xfrm>
              <a:off x="4848701" y="1690276"/>
              <a:ext cx="2494597" cy="1916669"/>
              <a:chOff x="4762022" y="1943100"/>
              <a:chExt cx="2494597" cy="1916669"/>
            </a:xfrm>
          </p:grpSpPr>
          <p:grpSp>
            <p:nvGrpSpPr>
              <p:cNvPr id="23" name="Skupina 22">
                <a:extLst>
                  <a:ext uri="{FF2B5EF4-FFF2-40B4-BE49-F238E27FC236}">
                    <a16:creationId xmlns:a16="http://schemas.microsoft.com/office/drawing/2014/main" id="{A0781466-138E-F44D-5574-7E8A29D24959}"/>
                  </a:ext>
                </a:extLst>
              </p:cNvPr>
              <p:cNvGrpSpPr/>
              <p:nvPr/>
            </p:nvGrpSpPr>
            <p:grpSpPr>
              <a:xfrm>
                <a:off x="4762022" y="1943100"/>
                <a:ext cx="2494597" cy="1916669"/>
                <a:chOff x="4762022" y="1943100"/>
                <a:chExt cx="2494597" cy="1916669"/>
              </a:xfrm>
            </p:grpSpPr>
            <p:pic>
              <p:nvPicPr>
                <p:cNvPr id="17" name="Slika 16">
                  <a:extLst>
                    <a:ext uri="{FF2B5EF4-FFF2-40B4-BE49-F238E27FC236}">
                      <a16:creationId xmlns:a16="http://schemas.microsoft.com/office/drawing/2014/main" id="{A4930759-69C4-56A4-AC5F-B9421BFCE631}"/>
                    </a:ext>
                  </a:extLst>
                </p:cNvPr>
                <p:cNvPicPr>
                  <a:picLocks noChangeAspect="1"/>
                </p:cNvPicPr>
                <p:nvPr/>
              </p:nvPicPr>
              <p:blipFill>
                <a:blip r:embed="rId4" cstate="print"/>
                <a:stretch>
                  <a:fillRect/>
                </a:stretch>
              </p:blipFill>
              <p:spPr>
                <a:xfrm>
                  <a:off x="5258274" y="2540861"/>
                  <a:ext cx="1998345" cy="1318908"/>
                </a:xfrm>
                <a:prstGeom prst="rect">
                  <a:avLst/>
                </a:prstGeom>
              </p:spPr>
            </p:pic>
            <p:pic>
              <p:nvPicPr>
                <p:cNvPr id="9" name="Slika 8">
                  <a:extLst>
                    <a:ext uri="{FF2B5EF4-FFF2-40B4-BE49-F238E27FC236}">
                      <a16:creationId xmlns:a16="http://schemas.microsoft.com/office/drawing/2014/main" id="{F84C3EB4-DB99-4535-5972-90856775CD04}"/>
                    </a:ext>
                  </a:extLst>
                </p:cNvPr>
                <p:cNvPicPr>
                  <a:picLocks noChangeAspect="1"/>
                </p:cNvPicPr>
                <p:nvPr/>
              </p:nvPicPr>
              <p:blipFill>
                <a:blip r:embed="rId5" cstate="print"/>
                <a:stretch>
                  <a:fillRect/>
                </a:stretch>
              </p:blipFill>
              <p:spPr>
                <a:xfrm>
                  <a:off x="4762022" y="1943100"/>
                  <a:ext cx="826770" cy="784621"/>
                </a:xfrm>
                <a:prstGeom prst="rect">
                  <a:avLst/>
                </a:prstGeom>
              </p:spPr>
            </p:pic>
          </p:grpSp>
          <p:sp>
            <p:nvSpPr>
              <p:cNvPr id="25" name="PoljeZBesedilom 24">
                <a:extLst>
                  <a:ext uri="{FF2B5EF4-FFF2-40B4-BE49-F238E27FC236}">
                    <a16:creationId xmlns:a16="http://schemas.microsoft.com/office/drawing/2014/main" id="{7C91B678-19EA-81EE-80E9-F8B3A5089280}"/>
                  </a:ext>
                </a:extLst>
              </p:cNvPr>
              <p:cNvSpPr txBox="1"/>
              <p:nvPr/>
            </p:nvSpPr>
            <p:spPr>
              <a:xfrm>
                <a:off x="4784882" y="2636520"/>
                <a:ext cx="1529239" cy="646331"/>
              </a:xfrm>
              <a:prstGeom prst="rect">
                <a:avLst/>
              </a:prstGeom>
              <a:noFill/>
            </p:spPr>
            <p:txBody>
              <a:bodyPr wrap="square" rtlCol="0">
                <a:spAutoFit/>
              </a:bodyPr>
              <a:lstStyle/>
              <a:p>
                <a:r>
                  <a:rPr lang="zh-CN" altLang="en-US" dirty="0">
                    <a:latin typeface="宋体" pitchFamily="2" charset="-122"/>
                    <a:ea typeface="宋体" pitchFamily="2" charset="-122"/>
                  </a:rPr>
                  <a:t>模拟实验室（</a:t>
                </a:r>
                <a:r>
                  <a:rPr lang="en-US" altLang="zh-CN" dirty="0" err="1">
                    <a:latin typeface="宋体" pitchFamily="2" charset="-122"/>
                    <a:ea typeface="宋体" pitchFamily="2" charset="-122"/>
                  </a:rPr>
                  <a:t>Simlab</a:t>
                </a:r>
                <a:r>
                  <a:rPr lang="zh-CN" altLang="en-US" dirty="0">
                    <a:latin typeface="宋体" pitchFamily="2" charset="-122"/>
                    <a:ea typeface="宋体" pitchFamily="2" charset="-122"/>
                  </a:rPr>
                  <a:t>）</a:t>
                </a:r>
                <a:endParaRPr lang="en-US" dirty="0">
                  <a:latin typeface="宋体" pitchFamily="2" charset="-122"/>
                  <a:ea typeface="宋体" pitchFamily="2" charset="-122"/>
                </a:endParaRPr>
              </a:p>
            </p:txBody>
          </p:sp>
        </p:grpSp>
        <p:sp>
          <p:nvSpPr>
            <p:cNvPr id="30" name="PoljeZBesedilom 29">
              <a:extLst>
                <a:ext uri="{FF2B5EF4-FFF2-40B4-BE49-F238E27FC236}">
                  <a16:creationId xmlns:a16="http://schemas.microsoft.com/office/drawing/2014/main" id="{1615A96D-8B4E-8A48-1905-6FF5C193166F}"/>
                </a:ext>
              </a:extLst>
            </p:cNvPr>
            <p:cNvSpPr txBox="1"/>
            <p:nvPr/>
          </p:nvSpPr>
          <p:spPr>
            <a:xfrm>
              <a:off x="5405042" y="3606945"/>
              <a:ext cx="1868882" cy="369332"/>
            </a:xfrm>
            <a:prstGeom prst="rect">
              <a:avLst/>
            </a:prstGeom>
            <a:noFill/>
          </p:spPr>
          <p:txBody>
            <a:bodyPr wrap="square" rtlCol="0">
              <a:spAutoFit/>
            </a:bodyPr>
            <a:lstStyle/>
            <a:p>
              <a:r>
                <a:rPr lang="zh-CN" altLang="en-US" dirty="0">
                  <a:latin typeface="宋体" pitchFamily="2" charset="-122"/>
                  <a:ea typeface="宋体" pitchFamily="2" charset="-122"/>
                </a:rPr>
                <a:t>物理</a:t>
              </a:r>
              <a:r>
                <a:rPr lang="en-US" altLang="zh-CN" dirty="0">
                  <a:latin typeface="宋体" pitchFamily="2" charset="-122"/>
                  <a:ea typeface="宋体" pitchFamily="2" charset="-122"/>
                </a:rPr>
                <a:t>&amp;</a:t>
              </a:r>
              <a:r>
                <a:rPr lang="zh-CN" altLang="en-US" dirty="0">
                  <a:latin typeface="宋体" pitchFamily="2" charset="-122"/>
                  <a:ea typeface="宋体" pitchFamily="2" charset="-122"/>
                </a:rPr>
                <a:t>解析</a:t>
              </a:r>
              <a:endParaRPr lang="en-US" dirty="0">
                <a:latin typeface="宋体" pitchFamily="2" charset="-122"/>
                <a:ea typeface="宋体" pitchFamily="2" charset="-122"/>
              </a:endParaRPr>
            </a:p>
          </p:txBody>
        </p:sp>
      </p:grpSp>
      <p:grpSp>
        <p:nvGrpSpPr>
          <p:cNvPr id="34" name="Skupina 33">
            <a:extLst>
              <a:ext uri="{FF2B5EF4-FFF2-40B4-BE49-F238E27FC236}">
                <a16:creationId xmlns:a16="http://schemas.microsoft.com/office/drawing/2014/main" id="{2AA882E2-7652-2743-7EBD-282AEEEABE6A}"/>
              </a:ext>
            </a:extLst>
          </p:cNvPr>
          <p:cNvGrpSpPr/>
          <p:nvPr/>
        </p:nvGrpSpPr>
        <p:grpSpPr>
          <a:xfrm>
            <a:off x="8199479" y="3549828"/>
            <a:ext cx="3041256" cy="2471161"/>
            <a:chOff x="8260439" y="2826322"/>
            <a:chExt cx="3041256" cy="2471161"/>
          </a:xfrm>
        </p:grpSpPr>
        <p:grpSp>
          <p:nvGrpSpPr>
            <p:cNvPr id="27" name="Skupina 26">
              <a:extLst>
                <a:ext uri="{FF2B5EF4-FFF2-40B4-BE49-F238E27FC236}">
                  <a16:creationId xmlns:a16="http://schemas.microsoft.com/office/drawing/2014/main" id="{AD3BD34A-65A5-DD78-43F6-72CFA379C022}"/>
                </a:ext>
              </a:extLst>
            </p:cNvPr>
            <p:cNvGrpSpPr/>
            <p:nvPr/>
          </p:nvGrpSpPr>
          <p:grpSpPr>
            <a:xfrm>
              <a:off x="8260439" y="2826322"/>
              <a:ext cx="2986327" cy="2101829"/>
              <a:chOff x="8100535" y="3617992"/>
              <a:chExt cx="2986327" cy="2101829"/>
            </a:xfrm>
          </p:grpSpPr>
          <p:grpSp>
            <p:nvGrpSpPr>
              <p:cNvPr id="24" name="Skupina 23">
                <a:extLst>
                  <a:ext uri="{FF2B5EF4-FFF2-40B4-BE49-F238E27FC236}">
                    <a16:creationId xmlns:a16="http://schemas.microsoft.com/office/drawing/2014/main" id="{4A6B001D-EA5C-7975-7D59-D61EF211BB8D}"/>
                  </a:ext>
                </a:extLst>
              </p:cNvPr>
              <p:cNvGrpSpPr/>
              <p:nvPr/>
            </p:nvGrpSpPr>
            <p:grpSpPr>
              <a:xfrm>
                <a:off x="8223885" y="3617992"/>
                <a:ext cx="2862977" cy="2101829"/>
                <a:chOff x="8223885" y="3617992"/>
                <a:chExt cx="2862977" cy="2101829"/>
              </a:xfrm>
            </p:grpSpPr>
            <p:pic>
              <p:nvPicPr>
                <p:cNvPr id="21" name="Slika 20">
                  <a:extLst>
                    <a:ext uri="{FF2B5EF4-FFF2-40B4-BE49-F238E27FC236}">
                      <a16:creationId xmlns:a16="http://schemas.microsoft.com/office/drawing/2014/main" id="{3D6037F6-1B75-E5E5-8217-DFDA5661A9A9}"/>
                    </a:ext>
                  </a:extLst>
                </p:cNvPr>
                <p:cNvPicPr>
                  <a:picLocks noChangeAspect="1"/>
                </p:cNvPicPr>
                <p:nvPr/>
              </p:nvPicPr>
              <p:blipFill>
                <a:blip r:embed="rId6" cstate="print"/>
                <a:stretch>
                  <a:fillRect/>
                </a:stretch>
              </p:blipFill>
              <p:spPr>
                <a:xfrm>
                  <a:off x="8623697" y="4478258"/>
                  <a:ext cx="2463165" cy="1241563"/>
                </a:xfrm>
                <a:prstGeom prst="rect">
                  <a:avLst/>
                </a:prstGeom>
              </p:spPr>
            </p:pic>
            <p:pic>
              <p:nvPicPr>
                <p:cNvPr id="13" name="Slika 12">
                  <a:extLst>
                    <a:ext uri="{FF2B5EF4-FFF2-40B4-BE49-F238E27FC236}">
                      <a16:creationId xmlns:a16="http://schemas.microsoft.com/office/drawing/2014/main" id="{AE1DF404-2883-C290-7E6D-53EFFAE6C3A2}"/>
                    </a:ext>
                  </a:extLst>
                </p:cNvPr>
                <p:cNvPicPr>
                  <a:picLocks noChangeAspect="1"/>
                </p:cNvPicPr>
                <p:nvPr/>
              </p:nvPicPr>
              <p:blipFill>
                <a:blip r:embed="rId7" cstate="print"/>
                <a:stretch>
                  <a:fillRect/>
                </a:stretch>
              </p:blipFill>
              <p:spPr>
                <a:xfrm>
                  <a:off x="8223885" y="3617992"/>
                  <a:ext cx="1077278" cy="1010984"/>
                </a:xfrm>
                <a:prstGeom prst="rect">
                  <a:avLst/>
                </a:prstGeom>
              </p:spPr>
            </p:pic>
          </p:grpSp>
          <p:sp>
            <p:nvSpPr>
              <p:cNvPr id="26" name="PoljeZBesedilom 25">
                <a:extLst>
                  <a:ext uri="{FF2B5EF4-FFF2-40B4-BE49-F238E27FC236}">
                    <a16:creationId xmlns:a16="http://schemas.microsoft.com/office/drawing/2014/main" id="{CC9EC37E-3D06-5393-7447-E215F8808937}"/>
                  </a:ext>
                </a:extLst>
              </p:cNvPr>
              <p:cNvSpPr txBox="1"/>
              <p:nvPr/>
            </p:nvSpPr>
            <p:spPr>
              <a:xfrm>
                <a:off x="8100535" y="4420380"/>
                <a:ext cx="2192750" cy="646331"/>
              </a:xfrm>
              <a:prstGeom prst="rect">
                <a:avLst/>
              </a:prstGeom>
              <a:noFill/>
            </p:spPr>
            <p:txBody>
              <a:bodyPr wrap="square" rtlCol="0">
                <a:spAutoFit/>
              </a:bodyPr>
              <a:lstStyle/>
              <a:p>
                <a:r>
                  <a:rPr lang="zh-CN" altLang="en-US" dirty="0">
                    <a:latin typeface="宋体" pitchFamily="2" charset="-122"/>
                    <a:ea typeface="宋体" pitchFamily="2" charset="-122"/>
                  </a:rPr>
                  <a:t>超级研究（</a:t>
                </a:r>
                <a:r>
                  <a:rPr lang="en-US" altLang="zh-CN" dirty="0">
                    <a:latin typeface="宋体" pitchFamily="2" charset="-122"/>
                    <a:ea typeface="宋体" pitchFamily="2" charset="-122"/>
                  </a:rPr>
                  <a:t> </a:t>
                </a:r>
                <a:r>
                  <a:rPr lang="en-US" altLang="zh-CN" dirty="0" err="1">
                    <a:latin typeface="宋体" pitchFamily="2" charset="-122"/>
                    <a:ea typeface="宋体" pitchFamily="2" charset="-122"/>
                  </a:rPr>
                  <a:t>HyperStudy</a:t>
                </a:r>
                <a:r>
                  <a:rPr lang="en-US" altLang="zh-CN" dirty="0">
                    <a:latin typeface="宋体" pitchFamily="2" charset="-122"/>
                    <a:ea typeface="宋体" pitchFamily="2" charset="-122"/>
                  </a:rPr>
                  <a:t> </a:t>
                </a:r>
                <a:r>
                  <a:rPr lang="zh-CN" altLang="en-US" dirty="0">
                    <a:latin typeface="宋体" pitchFamily="2" charset="-122"/>
                    <a:ea typeface="宋体" pitchFamily="2" charset="-122"/>
                  </a:rPr>
                  <a:t>）</a:t>
                </a:r>
                <a:endParaRPr lang="en-US" dirty="0">
                  <a:solidFill>
                    <a:srgbClr val="FF0000"/>
                  </a:solidFill>
                  <a:latin typeface="宋体" pitchFamily="2" charset="-122"/>
                  <a:ea typeface="宋体" pitchFamily="2" charset="-122"/>
                </a:endParaRPr>
              </a:p>
            </p:txBody>
          </p:sp>
        </p:grpSp>
        <p:sp>
          <p:nvSpPr>
            <p:cNvPr id="31" name="PoljeZBesedilom 30">
              <a:extLst>
                <a:ext uri="{FF2B5EF4-FFF2-40B4-BE49-F238E27FC236}">
                  <a16:creationId xmlns:a16="http://schemas.microsoft.com/office/drawing/2014/main" id="{6C8E5D33-ED9D-CE44-208C-D4A30BF70DDB}"/>
                </a:ext>
              </a:extLst>
            </p:cNvPr>
            <p:cNvSpPr txBox="1"/>
            <p:nvPr/>
          </p:nvSpPr>
          <p:spPr>
            <a:xfrm>
              <a:off x="8838530" y="4928151"/>
              <a:ext cx="2463165" cy="369332"/>
            </a:xfrm>
            <a:prstGeom prst="rect">
              <a:avLst/>
            </a:prstGeom>
            <a:noFill/>
          </p:spPr>
          <p:txBody>
            <a:bodyPr wrap="square" rtlCol="0">
              <a:spAutoFit/>
            </a:bodyPr>
            <a:lstStyle/>
            <a:p>
              <a:r>
                <a:rPr lang="zh-CN" altLang="en-US" dirty="0">
                  <a:latin typeface="宋体" pitchFamily="2" charset="-122"/>
                  <a:ea typeface="宋体" pitchFamily="2" charset="-122"/>
                </a:rPr>
                <a:t>优化算法</a:t>
              </a:r>
              <a:endParaRPr lang="en-US" dirty="0">
                <a:latin typeface="宋体" pitchFamily="2" charset="-122"/>
                <a:ea typeface="宋体" pitchFamily="2" charset="-122"/>
              </a:endParaRPr>
            </a:p>
          </p:txBody>
        </p:sp>
      </p:grpSp>
      <p:cxnSp>
        <p:nvCxnSpPr>
          <p:cNvPr id="36" name="Raven puščični povezovalnik 35">
            <a:extLst>
              <a:ext uri="{FF2B5EF4-FFF2-40B4-BE49-F238E27FC236}">
                <a16:creationId xmlns:a16="http://schemas.microsoft.com/office/drawing/2014/main" id="{690F8833-2FDB-49BE-EE39-FD8B24CBD6A9}"/>
              </a:ext>
            </a:extLst>
          </p:cNvPr>
          <p:cNvCxnSpPr/>
          <p:nvPr/>
        </p:nvCxnSpPr>
        <p:spPr>
          <a:xfrm flipV="1">
            <a:off x="3358515" y="2807510"/>
            <a:ext cx="1264920" cy="742319"/>
          </a:xfrm>
          <a:prstGeom prst="straightConnector1">
            <a:avLst/>
          </a:prstGeom>
          <a:ln w="28575">
            <a:solidFill>
              <a:srgbClr val="FF151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aven puščični povezovalnik 36">
            <a:extLst>
              <a:ext uri="{FF2B5EF4-FFF2-40B4-BE49-F238E27FC236}">
                <a16:creationId xmlns:a16="http://schemas.microsoft.com/office/drawing/2014/main" id="{3C27BBB7-7163-C945-50C8-563A4FF5FCE0}"/>
              </a:ext>
            </a:extLst>
          </p:cNvPr>
          <p:cNvCxnSpPr>
            <a:cxnSpLocks/>
          </p:cNvCxnSpPr>
          <p:nvPr/>
        </p:nvCxnSpPr>
        <p:spPr>
          <a:xfrm>
            <a:off x="7688580" y="2644140"/>
            <a:ext cx="1673848" cy="905688"/>
          </a:xfrm>
          <a:prstGeom prst="straightConnector1">
            <a:avLst/>
          </a:prstGeom>
          <a:ln w="28575">
            <a:solidFill>
              <a:srgbClr val="FF151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aven puščični povezovalnik 37">
            <a:extLst>
              <a:ext uri="{FF2B5EF4-FFF2-40B4-BE49-F238E27FC236}">
                <a16:creationId xmlns:a16="http://schemas.microsoft.com/office/drawing/2014/main" id="{B2A63FD6-D06B-EBBA-7950-A66664B51BAD}"/>
              </a:ext>
            </a:extLst>
          </p:cNvPr>
          <p:cNvCxnSpPr>
            <a:cxnSpLocks/>
          </p:cNvCxnSpPr>
          <p:nvPr/>
        </p:nvCxnSpPr>
        <p:spPr>
          <a:xfrm flipH="1">
            <a:off x="4694849" y="5563188"/>
            <a:ext cx="3289267" cy="0"/>
          </a:xfrm>
          <a:prstGeom prst="straightConnector1">
            <a:avLst/>
          </a:prstGeom>
          <a:ln w="28575">
            <a:solidFill>
              <a:srgbClr val="FF1515"/>
            </a:solidFill>
            <a:tailEnd type="triangle"/>
          </a:ln>
        </p:spPr>
        <p:style>
          <a:lnRef idx="1">
            <a:schemeClr val="accent1"/>
          </a:lnRef>
          <a:fillRef idx="0">
            <a:schemeClr val="accent1"/>
          </a:fillRef>
          <a:effectRef idx="0">
            <a:schemeClr val="accent1"/>
          </a:effectRef>
          <a:fontRef idx="minor">
            <a:schemeClr val="tx1"/>
          </a:fontRef>
        </p:style>
      </p:cxnSp>
      <p:pic>
        <p:nvPicPr>
          <p:cNvPr id="45" name="Slika 44">
            <a:extLst>
              <a:ext uri="{FF2B5EF4-FFF2-40B4-BE49-F238E27FC236}">
                <a16:creationId xmlns:a16="http://schemas.microsoft.com/office/drawing/2014/main" id="{E5472F3B-D087-9043-9AA1-B812467E6C0A}"/>
              </a:ext>
            </a:extLst>
          </p:cNvPr>
          <p:cNvPicPr>
            <a:picLocks noChangeAspect="1"/>
          </p:cNvPicPr>
          <p:nvPr/>
        </p:nvPicPr>
        <p:blipFill>
          <a:blip r:embed="rId8" cstate="print"/>
          <a:stretch>
            <a:fillRect/>
          </a:stretch>
        </p:blipFill>
        <p:spPr>
          <a:xfrm>
            <a:off x="0" y="6369839"/>
            <a:ext cx="1406369" cy="488161"/>
          </a:xfrm>
          <a:prstGeom prst="rect">
            <a:avLst/>
          </a:prstGeom>
        </p:spPr>
      </p:pic>
      <p:sp>
        <p:nvSpPr>
          <p:cNvPr id="39" name="TextBox 15">
            <a:extLst>
              <a:ext uri="{FF2B5EF4-FFF2-40B4-BE49-F238E27FC236}">
                <a16:creationId xmlns:a16="http://schemas.microsoft.com/office/drawing/2014/main" id="{6ACE582F-1BDA-4646-B137-1F1AFA746ED0}"/>
              </a:ext>
            </a:extLst>
          </p:cNvPr>
          <p:cNvSpPr txBox="1"/>
          <p:nvPr/>
        </p:nvSpPr>
        <p:spPr>
          <a:xfrm>
            <a:off x="3628253" y="371126"/>
            <a:ext cx="7572733" cy="461665"/>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cs typeface="Arial" pitchFamily="34" charset="0"/>
              </a:rPr>
              <a:t>复杂的三维几何体优化</a:t>
            </a:r>
            <a:r>
              <a:rPr lang="en-US" altLang="zh-CN" sz="2400" dirty="0">
                <a:solidFill>
                  <a:schemeClr val="bg1"/>
                </a:solidFill>
                <a:latin typeface="宋体" pitchFamily="2" charset="-122"/>
                <a:ea typeface="宋体" pitchFamily="2" charset="-122"/>
                <a:cs typeface="Arial" pitchFamily="34" charset="0"/>
              </a:rPr>
              <a:t>-</a:t>
            </a:r>
            <a:r>
              <a:rPr lang="zh-CN" altLang="en-US" sz="2400" dirty="0">
                <a:solidFill>
                  <a:schemeClr val="bg1"/>
                </a:solidFill>
                <a:latin typeface="宋体" pitchFamily="2" charset="-122"/>
                <a:ea typeface="宋体" pitchFamily="2" charset="-122"/>
                <a:cs typeface="Arial" pitchFamily="34" charset="0"/>
              </a:rPr>
              <a:t>案例研究</a:t>
            </a:r>
          </a:p>
        </p:txBody>
      </p:sp>
    </p:spTree>
    <p:extLst>
      <p:ext uri="{BB962C8B-B14F-4D97-AF65-F5344CB8AC3E}">
        <p14:creationId xmlns:p14="http://schemas.microsoft.com/office/powerpoint/2010/main" val="111013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4D6F935F-2769-FAEB-BCBE-C826080D527E}"/>
              </a:ext>
            </a:extLst>
          </p:cNvPr>
          <p:cNvPicPr>
            <a:picLocks noChangeAspect="1"/>
          </p:cNvPicPr>
          <p:nvPr/>
        </p:nvPicPr>
        <p:blipFill>
          <a:blip r:embed="rId2" cstate="print"/>
          <a:stretch>
            <a:fillRect/>
          </a:stretch>
        </p:blipFill>
        <p:spPr>
          <a:xfrm>
            <a:off x="2884815" y="2233974"/>
            <a:ext cx="3211185" cy="3523733"/>
          </a:xfrm>
          <a:prstGeom prst="rect">
            <a:avLst/>
          </a:prstGeom>
        </p:spPr>
      </p:pic>
      <p:pic>
        <p:nvPicPr>
          <p:cNvPr id="7" name="Slika 6">
            <a:extLst>
              <a:ext uri="{FF2B5EF4-FFF2-40B4-BE49-F238E27FC236}">
                <a16:creationId xmlns:a16="http://schemas.microsoft.com/office/drawing/2014/main" id="{CC0F9396-AE7C-7A26-7FFC-2C4D2FBABA99}"/>
              </a:ext>
            </a:extLst>
          </p:cNvPr>
          <p:cNvPicPr>
            <a:picLocks noChangeAspect="1"/>
          </p:cNvPicPr>
          <p:nvPr/>
        </p:nvPicPr>
        <p:blipFill>
          <a:blip r:embed="rId3" cstate="print"/>
          <a:stretch>
            <a:fillRect/>
          </a:stretch>
        </p:blipFill>
        <p:spPr>
          <a:xfrm>
            <a:off x="6356033" y="2233975"/>
            <a:ext cx="5835967" cy="3523733"/>
          </a:xfrm>
          <a:prstGeom prst="rect">
            <a:avLst/>
          </a:prstGeom>
        </p:spPr>
      </p:pic>
      <p:sp>
        <p:nvSpPr>
          <p:cNvPr id="9" name="PoljeZBesedilom 8">
            <a:extLst>
              <a:ext uri="{FF2B5EF4-FFF2-40B4-BE49-F238E27FC236}">
                <a16:creationId xmlns:a16="http://schemas.microsoft.com/office/drawing/2014/main" id="{FBBA4BAE-6D89-35D6-ED5F-10CC9AB100C1}"/>
              </a:ext>
            </a:extLst>
          </p:cNvPr>
          <p:cNvSpPr txBox="1"/>
          <p:nvPr/>
        </p:nvSpPr>
        <p:spPr>
          <a:xfrm>
            <a:off x="571500" y="1475155"/>
            <a:ext cx="6096000" cy="646331"/>
          </a:xfrm>
          <a:prstGeom prst="rect">
            <a:avLst/>
          </a:prstGeom>
          <a:noFill/>
        </p:spPr>
        <p:txBody>
          <a:bodyPr wrap="square">
            <a:spAutoFit/>
          </a:bodyPr>
          <a:lstStyle/>
          <a:p>
            <a:r>
              <a:rPr lang="zh-CN" altLang="en-US" dirty="0">
                <a:latin typeface="宋体" pitchFamily="2" charset="-122"/>
                <a:ea typeface="宋体" pitchFamily="2" charset="-122"/>
              </a:rPr>
              <a:t>三维电机的优化工作流程</a:t>
            </a:r>
          </a:p>
          <a:p>
            <a:endParaRPr lang="en-US" sz="1800" dirty="0">
              <a:latin typeface="宋体" pitchFamily="2" charset="-122"/>
              <a:ea typeface="宋体" pitchFamily="2" charset="-122"/>
            </a:endParaRPr>
          </a:p>
        </p:txBody>
      </p:sp>
      <p:pic>
        <p:nvPicPr>
          <p:cNvPr id="12" name="Slika 11">
            <a:extLst>
              <a:ext uri="{FF2B5EF4-FFF2-40B4-BE49-F238E27FC236}">
                <a16:creationId xmlns:a16="http://schemas.microsoft.com/office/drawing/2014/main" id="{60BB0FF7-211B-C16E-B9E8-35379AAABF26}"/>
              </a:ext>
            </a:extLst>
          </p:cNvPr>
          <p:cNvPicPr>
            <a:picLocks noChangeAspect="1"/>
          </p:cNvPicPr>
          <p:nvPr/>
        </p:nvPicPr>
        <p:blipFill rotWithShape="1">
          <a:blip r:embed="rId4" cstate="print"/>
          <a:srcRect l="6516" t="2627" r="2593" b="4550"/>
          <a:stretch/>
        </p:blipFill>
        <p:spPr>
          <a:xfrm>
            <a:off x="184260" y="2598420"/>
            <a:ext cx="2700555" cy="3159287"/>
          </a:xfrm>
          <a:prstGeom prst="rect">
            <a:avLst/>
          </a:prstGeom>
        </p:spPr>
      </p:pic>
      <p:sp>
        <p:nvSpPr>
          <p:cNvPr id="8" name="TextBox 15">
            <a:extLst>
              <a:ext uri="{FF2B5EF4-FFF2-40B4-BE49-F238E27FC236}">
                <a16:creationId xmlns:a16="http://schemas.microsoft.com/office/drawing/2014/main" id="{EC0B4EC2-80E7-43ED-B49A-561B1E4B465D}"/>
              </a:ext>
            </a:extLst>
          </p:cNvPr>
          <p:cNvSpPr txBox="1"/>
          <p:nvPr/>
        </p:nvSpPr>
        <p:spPr>
          <a:xfrm>
            <a:off x="3628253" y="371126"/>
            <a:ext cx="7572733" cy="461665"/>
          </a:xfrm>
          <a:prstGeom prst="rect">
            <a:avLst/>
          </a:prstGeom>
          <a:noFill/>
        </p:spPr>
        <p:txBody>
          <a:bodyPr wrap="square" rtlCol="0" anchor="ctr">
            <a:spAutoFit/>
          </a:bodyPr>
          <a:lstStyle/>
          <a:p>
            <a:pPr algn="r"/>
            <a:r>
              <a:rPr lang="zh-CN" altLang="en-US" sz="2400" dirty="0">
                <a:solidFill>
                  <a:schemeClr val="bg1"/>
                </a:solidFill>
                <a:latin typeface="宋体" pitchFamily="2" charset="-122"/>
                <a:ea typeface="宋体" pitchFamily="2" charset="-122"/>
                <a:cs typeface="Arial" pitchFamily="34" charset="0"/>
              </a:rPr>
              <a:t>复杂的三维几何体优化</a:t>
            </a:r>
            <a:r>
              <a:rPr lang="en-US" altLang="zh-CN" sz="2400" dirty="0">
                <a:solidFill>
                  <a:schemeClr val="bg1"/>
                </a:solidFill>
                <a:latin typeface="宋体" pitchFamily="2" charset="-122"/>
                <a:ea typeface="宋体" pitchFamily="2" charset="-122"/>
                <a:cs typeface="Arial" pitchFamily="34" charset="0"/>
              </a:rPr>
              <a:t>-</a:t>
            </a:r>
            <a:r>
              <a:rPr lang="zh-CN" altLang="en-US" sz="2400" dirty="0">
                <a:solidFill>
                  <a:schemeClr val="bg1"/>
                </a:solidFill>
                <a:latin typeface="宋体" pitchFamily="2" charset="-122"/>
                <a:ea typeface="宋体" pitchFamily="2" charset="-122"/>
                <a:cs typeface="Arial" pitchFamily="34" charset="0"/>
              </a:rPr>
              <a:t>案例研究</a:t>
            </a:r>
          </a:p>
        </p:txBody>
      </p:sp>
      <p:sp>
        <p:nvSpPr>
          <p:cNvPr id="10" name="PoljeZBesedilom 9">
            <a:extLst>
              <a:ext uri="{FF2B5EF4-FFF2-40B4-BE49-F238E27FC236}">
                <a16:creationId xmlns:a16="http://schemas.microsoft.com/office/drawing/2014/main" id="{956A9690-FA11-4D24-B68B-013122A1B138}"/>
              </a:ext>
            </a:extLst>
          </p:cNvPr>
          <p:cNvSpPr txBox="1"/>
          <p:nvPr/>
        </p:nvSpPr>
        <p:spPr>
          <a:xfrm>
            <a:off x="6294040" y="1713622"/>
            <a:ext cx="4678760" cy="369332"/>
          </a:xfrm>
          <a:prstGeom prst="rect">
            <a:avLst/>
          </a:prstGeom>
          <a:noFill/>
        </p:spPr>
        <p:txBody>
          <a:bodyPr wrap="square">
            <a:spAutoFit/>
          </a:bodyPr>
          <a:lstStyle/>
          <a:p>
            <a:pPr algn="ctr"/>
            <a:r>
              <a:rPr lang="zh-CN" altLang="en-US" dirty="0">
                <a:latin typeface="宋体" pitchFamily="2" charset="-122"/>
                <a:ea typeface="宋体" pitchFamily="2" charset="-122"/>
              </a:rPr>
              <a:t>用以优化的几何参数</a:t>
            </a:r>
            <a:endParaRPr lang="en-US" sz="1800" dirty="0">
              <a:latin typeface="宋体" pitchFamily="2" charset="-122"/>
              <a:ea typeface="宋体" pitchFamily="2" charset="-122"/>
            </a:endParaRPr>
          </a:p>
        </p:txBody>
      </p:sp>
      <p:sp>
        <p:nvSpPr>
          <p:cNvPr id="11" name="PoljeZBesedilom 10">
            <a:extLst>
              <a:ext uri="{FF2B5EF4-FFF2-40B4-BE49-F238E27FC236}">
                <a16:creationId xmlns:a16="http://schemas.microsoft.com/office/drawing/2014/main" id="{03D9605C-0035-4624-A2A0-F0FA1B5E2B4B}"/>
              </a:ext>
            </a:extLst>
          </p:cNvPr>
          <p:cNvSpPr txBox="1"/>
          <p:nvPr/>
        </p:nvSpPr>
        <p:spPr>
          <a:xfrm>
            <a:off x="184260" y="2162766"/>
            <a:ext cx="4678760" cy="646331"/>
          </a:xfrm>
          <a:prstGeom prst="rect">
            <a:avLst/>
          </a:prstGeom>
          <a:noFill/>
        </p:spPr>
        <p:txBody>
          <a:bodyPr wrap="square">
            <a:spAutoFit/>
          </a:bodyPr>
          <a:lstStyle/>
          <a:p>
            <a:r>
              <a:rPr lang="zh-CN" altLang="en-US" dirty="0">
                <a:latin typeface="宋体" pitchFamily="2" charset="-122"/>
                <a:ea typeface="宋体" pitchFamily="2" charset="-122"/>
              </a:rPr>
              <a:t>三维电机拓扑</a:t>
            </a:r>
            <a:endParaRPr lang="en-US" sz="1800" dirty="0">
              <a:latin typeface="宋体" pitchFamily="2" charset="-122"/>
              <a:ea typeface="宋体" pitchFamily="2" charset="-122"/>
            </a:endParaRPr>
          </a:p>
          <a:p>
            <a:endParaRPr lang="en-US" sz="1800" dirty="0">
              <a:latin typeface="宋体" pitchFamily="2" charset="-122"/>
              <a:ea typeface="宋体" pitchFamily="2" charset="-122"/>
            </a:endParaRPr>
          </a:p>
        </p:txBody>
      </p:sp>
      <p:pic>
        <p:nvPicPr>
          <p:cNvPr id="13" name="Slika 12">
            <a:extLst>
              <a:ext uri="{FF2B5EF4-FFF2-40B4-BE49-F238E27FC236}">
                <a16:creationId xmlns:a16="http://schemas.microsoft.com/office/drawing/2014/main" id="{C6408E12-3255-4199-9C85-B4D734350068}"/>
              </a:ext>
            </a:extLst>
          </p:cNvPr>
          <p:cNvPicPr>
            <a:picLocks noChangeAspect="1"/>
          </p:cNvPicPr>
          <p:nvPr/>
        </p:nvPicPr>
        <p:blipFill>
          <a:blip r:embed="rId5" cstate="print"/>
          <a:stretch>
            <a:fillRect/>
          </a:stretch>
        </p:blipFill>
        <p:spPr>
          <a:xfrm>
            <a:off x="0" y="6369839"/>
            <a:ext cx="1406369" cy="488161"/>
          </a:xfrm>
          <a:prstGeom prst="rect">
            <a:avLst/>
          </a:prstGeom>
        </p:spPr>
      </p:pic>
    </p:spTree>
    <p:extLst>
      <p:ext uri="{BB962C8B-B14F-4D97-AF65-F5344CB8AC3E}">
        <p14:creationId xmlns:p14="http://schemas.microsoft.com/office/powerpoint/2010/main" val="82434484"/>
      </p:ext>
    </p:extLst>
  </p:cSld>
  <p:clrMapOvr>
    <a:masterClrMapping/>
  </p:clrMapOvr>
</p:sld>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ova 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19894</TotalTime>
  <Words>1016</Words>
  <Application>Microsoft Office PowerPoint</Application>
  <PresentationFormat>宽屏</PresentationFormat>
  <Paragraphs>223</Paragraphs>
  <Slides>24</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宋体</vt:lpstr>
      <vt:lpstr>Arial</vt:lpstr>
      <vt:lpstr>Calibri</vt:lpstr>
      <vt:lpstr>Calibri Light</vt:lpstr>
      <vt:lpstr>Officeova tema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中扭矩范围</vt:lpstr>
      <vt:lpstr>高扭矩范围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Nina Drol</dc:creator>
  <cp:lastModifiedBy>Vivian Pang</cp:lastModifiedBy>
  <cp:revision>526</cp:revision>
  <dcterms:created xsi:type="dcterms:W3CDTF">2019-03-07T08:00:39Z</dcterms:created>
  <dcterms:modified xsi:type="dcterms:W3CDTF">2023-05-06T02:20:43Z</dcterms:modified>
</cp:coreProperties>
</file>