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5" r:id="rId4"/>
  </p:sldMasterIdLst>
  <p:sldIdLst>
    <p:sldId id="256" r:id="rId5"/>
    <p:sldId id="264" r:id="rId6"/>
    <p:sldId id="261" r:id="rId7"/>
    <p:sldId id="270" r:id="rId8"/>
    <p:sldId id="265" r:id="rId9"/>
    <p:sldId id="269" r:id="rId10"/>
    <p:sldId id="318" r:id="rId11"/>
    <p:sldId id="319" r:id="rId12"/>
    <p:sldId id="333" r:id="rId13"/>
    <p:sldId id="262" r:id="rId14"/>
    <p:sldId id="282" r:id="rId15"/>
    <p:sldId id="323" r:id="rId16"/>
    <p:sldId id="324" r:id="rId17"/>
    <p:sldId id="343" r:id="rId18"/>
    <p:sldId id="289" r:id="rId19"/>
    <p:sldId id="263" r:id="rId20"/>
    <p:sldId id="302" r:id="rId21"/>
    <p:sldId id="260" r:id="rId22"/>
    <p:sldId id="266" r:id="rId23"/>
    <p:sldId id="305"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230"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gs" Target="tags/tag88.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32A708-1EFF-4FEB-930B-AFE4D3A53E2E}" type="slidenum">
              <a:rPr lang="zh-CN" altLang="en-US" smtClean="0"/>
            </a:fld>
            <a:endParaRPr lang="zh-CN" altLang="en-US"/>
          </a:p>
        </p:txBody>
      </p:sp>
      <p:sp>
        <p:nvSpPr>
          <p:cNvPr id="11" name="TextBox 9"/>
          <p:cNvSpPr txBox="1"/>
          <p:nvPr userDrawn="1"/>
        </p:nvSpPr>
        <p:spPr>
          <a:xfrm>
            <a:off x="2209800" y="6412545"/>
            <a:ext cx="432049"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下载</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http://www.1ppt.com/xiazai/</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D32A708-1EFF-4FEB-930B-AFE4D3A53E2E}" type="slidenum">
              <a:rPr lang="zh-CN" altLang="en-US" smtClean="0"/>
            </a:fld>
            <a:endParaRPr lang="zh-CN" altLang="en-US"/>
          </a:p>
        </p:txBody>
      </p:sp>
      <p:pic>
        <p:nvPicPr>
          <p:cNvPr id="6" name="图片 5" descr="微信图片_20220610111944"/>
          <p:cNvPicPr>
            <a:picLocks noChangeAspect="1"/>
          </p:cNvPicPr>
          <p:nvPr userDrawn="1">
            <p:custDataLst>
              <p:tags r:id="rId2"/>
            </p:custDataLst>
          </p:nvPr>
        </p:nvPicPr>
        <p:blipFill>
          <a:blip r:embed="rId3"/>
          <a:stretch>
            <a:fillRect/>
          </a:stretch>
        </p:blipFill>
        <p:spPr>
          <a:xfrm>
            <a:off x="9593580" y="59690"/>
            <a:ext cx="2392680" cy="61595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32A708-1EFF-4FEB-930B-AFE4D3A53E2E}" type="slidenum">
              <a:rPr lang="zh-CN" altLang="en-US" smtClean="0"/>
            </a:fld>
            <a:endParaRPr lang="zh-CN" altLang="en-US"/>
          </a:p>
        </p:txBody>
      </p:sp>
      <p:sp>
        <p:nvSpPr>
          <p:cNvPr id="11" name="TextBox 9"/>
          <p:cNvSpPr txBox="1"/>
          <p:nvPr userDrawn="1"/>
        </p:nvSpPr>
        <p:spPr>
          <a:xfrm>
            <a:off x="2209800" y="6412545"/>
            <a:ext cx="432049"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下载</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http://www.1ppt.com/xiazai/</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653CF2-1F84-44CC-AADA-55213997E5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32A708-1EFF-4FEB-930B-AFE4D3A53E2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53CF2-1F84-44CC-AADA-55213997E5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2A708-1EFF-4FEB-930B-AFE4D3A53E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53CF2-1F84-44CC-AADA-55213997E5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2A708-1EFF-4FEB-930B-AFE4D3A53E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3.xml"/><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44.xml"/><Relationship Id="rId2" Type="http://schemas.openxmlformats.org/officeDocument/2006/relationships/image" Target="../media/image1.png"/><Relationship Id="rId1" Type="http://schemas.openxmlformats.org/officeDocument/2006/relationships/tags" Target="../tags/tag43.xml"/></Relationships>
</file>

<file path=ppt/slides/_rels/slide11.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image" Target="../media/image16.png"/><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5.png"/><Relationship Id="rId2" Type="http://schemas.openxmlformats.org/officeDocument/2006/relationships/tags" Target="../tags/tag46.xml"/><Relationship Id="rId11" Type="http://schemas.openxmlformats.org/officeDocument/2006/relationships/slideLayout" Target="../slideLayouts/slideLayout8.xml"/><Relationship Id="rId10" Type="http://schemas.openxmlformats.org/officeDocument/2006/relationships/image" Target="../media/image1.png"/><Relationship Id="rId1" Type="http://schemas.openxmlformats.org/officeDocument/2006/relationships/tags" Target="../tags/tag45.xml"/></Relationships>
</file>

<file path=ppt/slides/_rels/slide12.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image" Target="../media/image18.png"/><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image" Target="../media/image17.png"/><Relationship Id="rId3" Type="http://schemas.openxmlformats.org/officeDocument/2006/relationships/tags" Target="../tags/tag54.xml"/><Relationship Id="rId2" Type="http://schemas.openxmlformats.org/officeDocument/2006/relationships/tags" Target="../tags/tag53.xml"/><Relationship Id="rId10" Type="http://schemas.openxmlformats.org/officeDocument/2006/relationships/slideLayout" Target="../slideLayouts/slideLayout23.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20.png"/><Relationship Id="rId7" Type="http://schemas.openxmlformats.org/officeDocument/2006/relationships/tags" Target="../tags/tag64.xml"/><Relationship Id="rId6" Type="http://schemas.openxmlformats.org/officeDocument/2006/relationships/image" Target="../media/image19.pn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1" Type="http://schemas.openxmlformats.org/officeDocument/2006/relationships/slideLayout" Target="../slideLayouts/slideLayout23.xml"/><Relationship Id="rId10" Type="http://schemas.openxmlformats.org/officeDocument/2006/relationships/tags" Target="../tags/tag66.xml"/><Relationship Id="rId1" Type="http://schemas.openxmlformats.org/officeDocument/2006/relationships/tags" Target="../tags/tag5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1.png"/><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image" Target="../media/image21.jpeg"/><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77.xml"/><Relationship Id="rId2" Type="http://schemas.openxmlformats.org/officeDocument/2006/relationships/image" Target="../media/image1.png"/><Relationship Id="rId1" Type="http://schemas.openxmlformats.org/officeDocument/2006/relationships/tags" Target="../tags/tag7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png"/><Relationship Id="rId2" Type="http://schemas.openxmlformats.org/officeDocument/2006/relationships/tags" Target="../tags/tag79.xml"/><Relationship Id="rId1" Type="http://schemas.openxmlformats.org/officeDocument/2006/relationships/tags" Target="../tags/tag7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png"/><Relationship Id="rId1" Type="http://schemas.openxmlformats.org/officeDocument/2006/relationships/tags" Target="../tags/tag8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png"/><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image" Target="../media/image1.png"/><Relationship Id="rId3" Type="http://schemas.openxmlformats.org/officeDocument/2006/relationships/tags" Target="../tags/tag81.xml"/><Relationship Id="rId2" Type="http://schemas.openxmlformats.org/officeDocument/2006/relationships/image" Target="../media/image23.jpeg"/><Relationship Id="rId11" Type="http://schemas.openxmlformats.org/officeDocument/2006/relationships/slideLayout" Target="../slideLayouts/slideLayout8.xml"/><Relationship Id="rId10" Type="http://schemas.openxmlformats.org/officeDocument/2006/relationships/tags" Target="../tags/tag87.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png"/><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1.png"/><Relationship Id="rId7" Type="http://schemas.openxmlformats.org/officeDocument/2006/relationships/tags" Target="../tags/tag9.xml"/><Relationship Id="rId6" Type="http://schemas.openxmlformats.org/officeDocument/2006/relationships/image" Target="../media/image5.png"/><Relationship Id="rId5" Type="http://schemas.openxmlformats.org/officeDocument/2006/relationships/tags" Target="../tags/tag8.xml"/><Relationship Id="rId4" Type="http://schemas.openxmlformats.org/officeDocument/2006/relationships/image" Target="../media/image4.png"/><Relationship Id="rId3" Type="http://schemas.openxmlformats.org/officeDocument/2006/relationships/tags" Target="../tags/tag7.xml"/><Relationship Id="rId2" Type="http://schemas.openxmlformats.org/officeDocument/2006/relationships/image" Target="../media/image3.png"/><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ags" Target="../tags/tag12.xml"/><Relationship Id="rId4" Type="http://schemas.openxmlformats.org/officeDocument/2006/relationships/image" Target="../media/image7.png"/><Relationship Id="rId3" Type="http://schemas.openxmlformats.org/officeDocument/2006/relationships/tags" Target="../tags/tag11.xml"/><Relationship Id="rId2" Type="http://schemas.openxmlformats.org/officeDocument/2006/relationships/image" Target="../media/image6.png"/><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1.png"/><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9.png"/><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8.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11.pn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1" Type="http://schemas.openxmlformats.org/officeDocument/2006/relationships/slideLayout" Target="../slideLayouts/slideLayout23.xml"/><Relationship Id="rId10" Type="http://schemas.openxmlformats.org/officeDocument/2006/relationships/tags" Target="../tags/tag33.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39.xml"/><Relationship Id="rId7" Type="http://schemas.openxmlformats.org/officeDocument/2006/relationships/image" Target="../media/image13.png"/><Relationship Id="rId6" Type="http://schemas.openxmlformats.org/officeDocument/2006/relationships/tags" Target="../tags/tag38.xml"/><Relationship Id="rId5" Type="http://schemas.openxmlformats.org/officeDocument/2006/relationships/image" Target="../media/image12.pn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3" Type="http://schemas.openxmlformats.org/officeDocument/2006/relationships/slideLayout" Target="../slideLayouts/slideLayout2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氟化稀土"/>
          <p:cNvPicPr>
            <a:picLocks noChangeAspect="1"/>
          </p:cNvPicPr>
          <p:nvPr/>
        </p:nvPicPr>
        <p:blipFill>
          <a:blip r:embed="rId1">
            <a:alphaModFix amt="40000"/>
          </a:blip>
          <a:stretch>
            <a:fillRect/>
          </a:stretch>
        </p:blipFill>
        <p:spPr>
          <a:xfrm>
            <a:off x="-64770" y="-73025"/>
            <a:ext cx="12192000" cy="6856730"/>
          </a:xfrm>
          <a:prstGeom prst="rect">
            <a:avLst/>
          </a:prstGeom>
        </p:spPr>
      </p:pic>
      <p:sp>
        <p:nvSpPr>
          <p:cNvPr id="9" name="TextBox 9"/>
          <p:cNvSpPr txBox="1"/>
          <p:nvPr/>
        </p:nvSpPr>
        <p:spPr>
          <a:xfrm>
            <a:off x="502821" y="256297"/>
            <a:ext cx="453651"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下载 </a:t>
            </a:r>
            <a:r>
              <a:rPr lang="en-US" altLang="zh-CN" sz="100" dirty="0">
                <a:solidFill>
                  <a:schemeClr val="bg1"/>
                </a:solidFill>
                <a:latin typeface="微软雅黑" panose="020B0503020204020204" pitchFamily="34" charset="-122"/>
                <a:ea typeface="微软雅黑" panose="020B0503020204020204" pitchFamily="34" charset="-122"/>
              </a:rPr>
              <a:t>http://www.1ppt.com/xiazai/</a:t>
            </a:r>
            <a:endParaRPr lang="en-US" altLang="zh-CN" sz="100" dirty="0">
              <a:solidFill>
                <a:schemeClr val="bg1"/>
              </a:solidFill>
              <a:latin typeface="微软雅黑" panose="020B0503020204020204" pitchFamily="34" charset="-122"/>
              <a:ea typeface="微软雅黑" panose="020B0503020204020204" pitchFamily="34" charset="-122"/>
            </a:endParaRPr>
          </a:p>
        </p:txBody>
      </p:sp>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031875" y="2829560"/>
            <a:ext cx="10542270" cy="1198880"/>
          </a:xfrm>
          <a:prstGeom prst="rect">
            <a:avLst/>
          </a:prstGeom>
          <a:pattFill prst="pct5">
            <a:fgClr>
              <a:schemeClr val="bg2"/>
            </a:fgClr>
            <a:bgClr>
              <a:schemeClr val="bg1"/>
            </a:bgClr>
          </a:pattFill>
        </p:spPr>
        <p:txBody>
          <a:bodyPr wrap="square">
            <a:spAutoFit/>
            <a:scene3d>
              <a:camera prst="orthographicFront"/>
              <a:lightRig rig="threePt" dir="t"/>
            </a:scene3d>
          </a:bodyPr>
          <a:lstStyle/>
          <a:p>
            <a:pPr algn="ctr"/>
            <a:r>
              <a:rPr lang="zh-CN" altLang="en-US" sz="72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rPr>
              <a:t>氟化稀土行业现状及展望</a:t>
            </a:r>
            <a:endParaRPr lang="zh-CN" altLang="en-US" sz="72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endParaRPr>
          </a:p>
        </p:txBody>
      </p:sp>
      <p:pic>
        <p:nvPicPr>
          <p:cNvPr id="7" name="图片 6" descr="微信图片_20220610111944"/>
          <p:cNvPicPr>
            <a:picLocks noChangeAspect="1"/>
          </p:cNvPicPr>
          <p:nvPr userDrawn="1">
            <p:custDataLst>
              <p:tags r:id="rId2"/>
            </p:custDataLst>
          </p:nvPr>
        </p:nvPicPr>
        <p:blipFill>
          <a:blip r:embed="rId3"/>
          <a:stretch>
            <a:fillRect/>
          </a:stretch>
        </p:blipFill>
        <p:spPr>
          <a:xfrm>
            <a:off x="114935" y="169545"/>
            <a:ext cx="2392680" cy="615950"/>
          </a:xfrm>
          <a:prstGeom prst="rect">
            <a:avLst/>
          </a:prstGeom>
        </p:spPr>
      </p:pic>
      <p:sp>
        <p:nvSpPr>
          <p:cNvPr id="6" name="文本框 5"/>
          <p:cNvSpPr txBox="1"/>
          <p:nvPr>
            <p:custDataLst>
              <p:tags r:id="rId4"/>
            </p:custDataLst>
          </p:nvPr>
        </p:nvSpPr>
        <p:spPr>
          <a:xfrm>
            <a:off x="4060190" y="5094605"/>
            <a:ext cx="4328795" cy="768350"/>
          </a:xfrm>
          <a:prstGeom prst="rect">
            <a:avLst/>
          </a:prstGeom>
          <a:solidFill>
            <a:schemeClr val="bg1"/>
          </a:solidFill>
        </p:spPr>
        <p:txBody>
          <a:bodyPr wrap="square">
            <a:spAutoFit/>
            <a:scene3d>
              <a:camera prst="orthographicFront"/>
              <a:lightRig rig="threePt" dir="t"/>
            </a:scene3d>
          </a:bodyPr>
          <a:p>
            <a:pPr algn="ctr"/>
            <a:r>
              <a:rPr lang="zh-CN" altLang="en-US" sz="44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rPr>
              <a:t>报告人</a:t>
            </a:r>
            <a:r>
              <a:rPr lang="en-US" altLang="zh-CN" sz="44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rPr>
              <a:t>:</a:t>
            </a:r>
            <a:r>
              <a:rPr lang="zh-CN" altLang="en-US" sz="44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rPr>
              <a:t>刘建平</a:t>
            </a:r>
            <a:endParaRPr lang="zh-CN" altLang="en-US" sz="4400" b="1" dirty="0">
              <a:solidFill>
                <a:schemeClr val="accent1">
                  <a:lumMod val="60000"/>
                  <a:lumOff val="40000"/>
                </a:schemeClr>
              </a:solidFill>
              <a:effectLst>
                <a:outerShdw blurRad="50800" dist="38100" dir="2700000" algn="tl" rotWithShape="0">
                  <a:prstClr val="black">
                    <a:alpha val="40000"/>
                  </a:prstClr>
                </a:outerShdw>
              </a:effectLst>
              <a:latin typeface="宋体" panose="02010600030101010101" pitchFamily="2" charset="-122"/>
              <a:ea typeface="宋体" panose="02010600030101010101" pitchFamily="2" charset="-122"/>
              <a:cs typeface="阿里巴巴普惠体 Medium" panose="00020600040101010101" pitchFamily="18"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586730" y="1696085"/>
            <a:ext cx="525780" cy="922020"/>
          </a:xfrm>
          <a:prstGeom prst="rect">
            <a:avLst/>
          </a:prstGeom>
          <a:noFill/>
        </p:spPr>
        <p:txBody>
          <a:bodyPr wrap="none" rtlCol="0">
            <a:spAutoFit/>
          </a:bodyPr>
          <a:lstStyle/>
          <a:p>
            <a:r>
              <a:rPr lang="en-US" altLang="zh-CN" sz="54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3</a:t>
            </a:r>
            <a:endParaRPr lang="zh-CN" altLang="en-US" sz="54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pic>
        <p:nvPicPr>
          <p:cNvPr id="10" name="图片 9" descr="微信图片_20220610111944"/>
          <p:cNvPicPr>
            <a:picLocks noChangeAspect="1"/>
          </p:cNvPicPr>
          <p:nvPr userDrawn="1">
            <p:custDataLst>
              <p:tags r:id="rId1"/>
            </p:custDataLst>
          </p:nvPr>
        </p:nvPicPr>
        <p:blipFill>
          <a:blip r:embed="rId2"/>
          <a:stretch>
            <a:fillRect/>
          </a:stretch>
        </p:blipFill>
        <p:spPr>
          <a:xfrm>
            <a:off x="0" y="121285"/>
            <a:ext cx="2392680" cy="615950"/>
          </a:xfrm>
          <a:prstGeom prst="rect">
            <a:avLst/>
          </a:prstGeom>
        </p:spPr>
      </p:pic>
      <p:sp>
        <p:nvSpPr>
          <p:cNvPr id="13" name="文本框 12"/>
          <p:cNvSpPr txBox="1"/>
          <p:nvPr>
            <p:custDataLst>
              <p:tags r:id="rId3"/>
            </p:custDataLst>
          </p:nvPr>
        </p:nvSpPr>
        <p:spPr>
          <a:xfrm>
            <a:off x="1160145" y="3008630"/>
            <a:ext cx="10288905" cy="1198880"/>
          </a:xfrm>
          <a:prstGeom prst="rect">
            <a:avLst/>
          </a:prstGeom>
          <a:noFill/>
        </p:spPr>
        <p:txBody>
          <a:bodyPr wrap="square">
            <a:spAutoFit/>
          </a:bodyPr>
          <a:p>
            <a:pPr algn="ct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二、</a:t>
            </a:r>
            <a:r>
              <a:rPr lang="zh-CN" altLang="en-US" sz="7200" b="1"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氟化稀土行业现状</a:t>
            </a:r>
            <a:endParaRPr lang="zh-CN" altLang="en-US" sz="72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258423"/>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30935" y="307340"/>
            <a:ext cx="306895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3.1 金属产能</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endParaRPr>
          </a:p>
        </p:txBody>
      </p:sp>
      <p:grpSp>
        <p:nvGrpSpPr>
          <p:cNvPr id="28" name="组合 27"/>
          <p:cNvGrpSpPr/>
          <p:nvPr/>
        </p:nvGrpSpPr>
        <p:grpSpPr>
          <a:xfrm>
            <a:off x="887095" y="1077595"/>
            <a:ext cx="2334895" cy="438785"/>
            <a:chOff x="1329798" y="1102562"/>
            <a:chExt cx="5134609" cy="877267"/>
          </a:xfrm>
        </p:grpSpPr>
        <p:sp>
          <p:nvSpPr>
            <p:cNvPr id="22" name="矩形 21"/>
            <p:cNvSpPr/>
            <p:nvPr/>
          </p:nvSpPr>
          <p:spPr>
            <a:xfrm>
              <a:off x="1329798" y="1102562"/>
              <a:ext cx="5134609" cy="87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444302" y="1153344"/>
              <a:ext cx="4648658" cy="797285"/>
            </a:xfrm>
            <a:prstGeom prst="rect">
              <a:avLst/>
            </a:prstGeom>
            <a:noFill/>
          </p:spPr>
          <p:txBody>
            <a:bodyPr wrap="square">
              <a:spAutoFit/>
            </a:bodyPr>
            <a:lstStyle/>
            <a:p>
              <a:pPr lvl="0">
                <a:buNone/>
              </a:pP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中国市场回顾</a:t>
              </a:r>
              <a:endPar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4" name="文本框 3"/>
          <p:cNvSpPr txBox="1"/>
          <p:nvPr>
            <p:custDataLst>
              <p:tags r:id="rId1"/>
            </p:custDataLst>
          </p:nvPr>
        </p:nvSpPr>
        <p:spPr>
          <a:xfrm>
            <a:off x="1033145" y="1744345"/>
            <a:ext cx="4641850" cy="1227455"/>
          </a:xfrm>
          <a:prstGeom prst="rect">
            <a:avLst/>
          </a:prstGeom>
          <a:noFill/>
        </p:spPr>
        <p:txBody>
          <a:bodyPr wrap="square" rtlCol="0">
            <a:noAutofit/>
          </a:bodyPr>
          <a:p>
            <a:r>
              <a:rPr lang="en-US" altLang="zh-CN"/>
              <a:t>  </a:t>
            </a:r>
            <a:r>
              <a:rPr lang="zh-CN" altLang="en-US"/>
              <a:t>2023 年 3 月，中国</a:t>
            </a:r>
            <a:r>
              <a:rPr lang="zh-CN" altLang="en-US" b="1">
                <a:solidFill>
                  <a:srgbClr val="FF0000"/>
                </a:solidFill>
              </a:rPr>
              <a:t>氧化镨钕</a:t>
            </a:r>
            <a:r>
              <a:rPr lang="zh-CN" altLang="en-US"/>
              <a:t>消费商推迟采购，市场成交有限。截至月底，氧化</a:t>
            </a:r>
            <a:r>
              <a:rPr lang="zh-CN" altLang="en-US"/>
              <a:t>镨钕价格降至 520,000-530,000 元/吨出厂现金，环比下滑 8.5%。</a:t>
            </a:r>
            <a:endParaRPr lang="zh-CN" altLang="en-US"/>
          </a:p>
        </p:txBody>
      </p:sp>
      <p:pic>
        <p:nvPicPr>
          <p:cNvPr id="14" name="图片 13"/>
          <p:cNvPicPr>
            <a:picLocks noChangeAspect="1"/>
          </p:cNvPicPr>
          <p:nvPr>
            <p:custDataLst>
              <p:tags r:id="rId2"/>
            </p:custDataLst>
          </p:nvPr>
        </p:nvPicPr>
        <p:blipFill>
          <a:blip r:embed="rId3"/>
          <a:stretch>
            <a:fillRect/>
          </a:stretch>
        </p:blipFill>
        <p:spPr>
          <a:xfrm>
            <a:off x="826135" y="3419475"/>
            <a:ext cx="5253355" cy="2990850"/>
          </a:xfrm>
          <a:prstGeom prst="rect">
            <a:avLst/>
          </a:prstGeom>
          <a:ln>
            <a:solidFill>
              <a:srgbClr val="FFFFFF">
                <a:lumMod val="50000"/>
              </a:srgbClr>
            </a:solidFill>
          </a:ln>
        </p:spPr>
      </p:pic>
      <p:sp>
        <p:nvSpPr>
          <p:cNvPr id="16" name="文本框 15"/>
          <p:cNvSpPr txBox="1"/>
          <p:nvPr>
            <p:custDataLst>
              <p:tags r:id="rId4"/>
            </p:custDataLst>
          </p:nvPr>
        </p:nvSpPr>
        <p:spPr>
          <a:xfrm>
            <a:off x="887095" y="3042920"/>
            <a:ext cx="5144135" cy="394335"/>
          </a:xfrm>
          <a:prstGeom prst="rect">
            <a:avLst/>
          </a:prstGeom>
          <a:noFill/>
        </p:spPr>
        <p:txBody>
          <a:bodyPr wrap="square" rtlCol="0">
            <a:noAutofit/>
          </a:bodyPr>
          <a:p>
            <a:r>
              <a:rPr lang="zh-CN" altLang="en-US" sz="1200"/>
              <a:t>2023-2-1至2023-3-31 中国氧化镨钕 99%min Nd203 75%价格走势（元</a:t>
            </a:r>
            <a:r>
              <a:rPr lang="en-US" altLang="zh-CN" sz="1200"/>
              <a:t>/</a:t>
            </a:r>
            <a:r>
              <a:rPr lang="zh-CN" altLang="en-US" sz="1200"/>
              <a:t>吨）</a:t>
            </a:r>
            <a:endParaRPr lang="zh-CN" altLang="en-US" sz="1200"/>
          </a:p>
        </p:txBody>
      </p:sp>
      <p:sp>
        <p:nvSpPr>
          <p:cNvPr id="26" name="文本框 25"/>
          <p:cNvSpPr txBox="1"/>
          <p:nvPr>
            <p:custDataLst>
              <p:tags r:id="rId5"/>
            </p:custDataLst>
          </p:nvPr>
        </p:nvSpPr>
        <p:spPr>
          <a:xfrm>
            <a:off x="6369685" y="1693545"/>
            <a:ext cx="4867910" cy="1259840"/>
          </a:xfrm>
          <a:prstGeom prst="rect">
            <a:avLst/>
          </a:prstGeom>
          <a:noFill/>
        </p:spPr>
        <p:txBody>
          <a:bodyPr wrap="square" rtlCol="0">
            <a:noAutofit/>
          </a:bodyPr>
          <a:p>
            <a:r>
              <a:rPr lang="en-US" altLang="zh-CN"/>
              <a:t>  </a:t>
            </a:r>
            <a:r>
              <a:rPr lang="zh-CN" altLang="en-US"/>
              <a:t>3 月份，来自陶瓷颜料行业的需求不旺，中国</a:t>
            </a:r>
            <a:r>
              <a:rPr lang="zh-CN" altLang="en-US" b="1">
                <a:solidFill>
                  <a:srgbClr val="FF0000"/>
                </a:solidFill>
              </a:rPr>
              <a:t>氧化镨</a:t>
            </a:r>
            <a:r>
              <a:rPr lang="zh-CN" altLang="en-US"/>
              <a:t>99.5%min 主流价格跌至 540,000-550,000 元/吨出现金，环比下滑 20.4%。的消费商仍然推迟补货，持货商成交困难。</a:t>
            </a:r>
            <a:endParaRPr lang="zh-CN" altLang="en-US"/>
          </a:p>
        </p:txBody>
      </p:sp>
      <p:pic>
        <p:nvPicPr>
          <p:cNvPr id="29" name="图片 28"/>
          <p:cNvPicPr>
            <a:picLocks noChangeAspect="1"/>
          </p:cNvPicPr>
          <p:nvPr>
            <p:custDataLst>
              <p:tags r:id="rId6"/>
            </p:custDataLst>
          </p:nvPr>
        </p:nvPicPr>
        <p:blipFill>
          <a:blip r:embed="rId7"/>
          <a:stretch>
            <a:fillRect/>
          </a:stretch>
        </p:blipFill>
        <p:spPr>
          <a:xfrm>
            <a:off x="6400800" y="3399155"/>
            <a:ext cx="4959350" cy="3010535"/>
          </a:xfrm>
          <a:prstGeom prst="rect">
            <a:avLst/>
          </a:prstGeom>
          <a:ln>
            <a:solidFill>
              <a:srgbClr val="FFFFFF">
                <a:lumMod val="50000"/>
              </a:srgbClr>
            </a:solidFill>
          </a:ln>
        </p:spPr>
      </p:pic>
      <p:sp>
        <p:nvSpPr>
          <p:cNvPr id="30" name="文本框 29"/>
          <p:cNvSpPr txBox="1"/>
          <p:nvPr>
            <p:custDataLst>
              <p:tags r:id="rId8"/>
            </p:custDataLst>
          </p:nvPr>
        </p:nvSpPr>
        <p:spPr>
          <a:xfrm>
            <a:off x="6522720" y="3032760"/>
            <a:ext cx="4714875" cy="275590"/>
          </a:xfrm>
          <a:prstGeom prst="rect">
            <a:avLst/>
          </a:prstGeom>
          <a:noFill/>
        </p:spPr>
        <p:txBody>
          <a:bodyPr wrap="square" rtlCol="0">
            <a:spAutoFit/>
          </a:bodyPr>
          <a:p>
            <a:pPr algn="ctr"/>
            <a:r>
              <a:rPr lang="zh-CN" altLang="en-US" sz="1200"/>
              <a:t>2023-2-1至 2023-3-31 中国氧化镨 99.5%min 价格走势(元/吨）</a:t>
            </a:r>
            <a:endParaRPr lang="zh-CN" altLang="en-US" sz="1200"/>
          </a:p>
        </p:txBody>
      </p:sp>
      <p:pic>
        <p:nvPicPr>
          <p:cNvPr id="5" name="图片 4" descr="微信图片_20220610111944"/>
          <p:cNvPicPr>
            <a:picLocks noChangeAspect="1"/>
          </p:cNvPicPr>
          <p:nvPr userDrawn="1">
            <p:custDataLst>
              <p:tags r:id="rId9"/>
            </p:custDataLst>
          </p:nvPr>
        </p:nvPicPr>
        <p:blipFill>
          <a:blip r:embed="rId10"/>
          <a:stretch>
            <a:fillRect/>
          </a:stretch>
        </p:blipFill>
        <p:spPr>
          <a:xfrm>
            <a:off x="9593580" y="59690"/>
            <a:ext cx="2392680" cy="615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25270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30935" y="252730"/>
            <a:ext cx="285305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3.1 金属产能</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endParaRPr>
          </a:p>
        </p:txBody>
      </p:sp>
      <p:sp>
        <p:nvSpPr>
          <p:cNvPr id="5" name="文本框 4"/>
          <p:cNvSpPr txBox="1"/>
          <p:nvPr>
            <p:custDataLst>
              <p:tags r:id="rId1"/>
            </p:custDataLst>
          </p:nvPr>
        </p:nvSpPr>
        <p:spPr>
          <a:xfrm>
            <a:off x="942975" y="1764665"/>
            <a:ext cx="5013325" cy="937895"/>
          </a:xfrm>
          <a:prstGeom prst="rect">
            <a:avLst/>
          </a:prstGeom>
          <a:noFill/>
        </p:spPr>
        <p:txBody>
          <a:bodyPr wrap="square" rtlCol="0">
            <a:noAutofit/>
          </a:bodyPr>
          <a:p>
            <a:r>
              <a:rPr lang="en-US" altLang="zh-CN"/>
              <a:t>  </a:t>
            </a:r>
            <a:r>
              <a:rPr lang="zh-CN" altLang="en-US"/>
              <a:t>3 月，中国</a:t>
            </a:r>
            <a:r>
              <a:rPr lang="zh-CN" altLang="en-US" b="1">
                <a:solidFill>
                  <a:srgbClr val="FF0000"/>
                </a:solidFill>
              </a:rPr>
              <a:t>氧化钕</a:t>
            </a:r>
            <a:r>
              <a:rPr lang="zh-CN" altLang="en-US"/>
              <a:t> 99.5%min 主流价格跌至 550.000-560.000元/吨出厂现金，环比降幅 22.4%。供应商成交困难。</a:t>
            </a:r>
            <a:endParaRPr lang="zh-CN" altLang="en-US"/>
          </a:p>
        </p:txBody>
      </p:sp>
      <p:sp>
        <p:nvSpPr>
          <p:cNvPr id="9" name="文本框 8"/>
          <p:cNvSpPr txBox="1"/>
          <p:nvPr>
            <p:custDataLst>
              <p:tags r:id="rId2"/>
            </p:custDataLst>
          </p:nvPr>
        </p:nvSpPr>
        <p:spPr>
          <a:xfrm>
            <a:off x="1202690" y="2722880"/>
            <a:ext cx="4314825" cy="394335"/>
          </a:xfrm>
          <a:prstGeom prst="rect">
            <a:avLst/>
          </a:prstGeom>
          <a:noFill/>
        </p:spPr>
        <p:txBody>
          <a:bodyPr wrap="square" rtlCol="0">
            <a:noAutofit/>
          </a:bodyPr>
          <a:p>
            <a:pPr algn="ctr"/>
            <a:r>
              <a:rPr lang="zh-CN" altLang="en-US" sz="1200"/>
              <a:t>2023-2-1至2023-3-31 中国氧化钕 99%min 价格走势（元</a:t>
            </a:r>
            <a:r>
              <a:rPr lang="en-US" altLang="zh-CN" sz="1200"/>
              <a:t>/</a:t>
            </a:r>
            <a:r>
              <a:rPr lang="zh-CN" altLang="en-US" sz="1200"/>
              <a:t>吨）</a:t>
            </a:r>
            <a:endParaRPr lang="zh-CN" altLang="en-US" sz="1200"/>
          </a:p>
        </p:txBody>
      </p:sp>
      <p:pic>
        <p:nvPicPr>
          <p:cNvPr id="6" name="图片 5"/>
          <p:cNvPicPr>
            <a:picLocks noChangeAspect="1"/>
          </p:cNvPicPr>
          <p:nvPr>
            <p:custDataLst>
              <p:tags r:id="rId3"/>
            </p:custDataLst>
          </p:nvPr>
        </p:nvPicPr>
        <p:blipFill>
          <a:blip r:embed="rId4"/>
          <a:stretch>
            <a:fillRect/>
          </a:stretch>
        </p:blipFill>
        <p:spPr>
          <a:xfrm>
            <a:off x="875030" y="3048635"/>
            <a:ext cx="4949190" cy="3188970"/>
          </a:xfrm>
          <a:prstGeom prst="rect">
            <a:avLst/>
          </a:prstGeom>
        </p:spPr>
      </p:pic>
      <p:sp>
        <p:nvSpPr>
          <p:cNvPr id="7" name="文本框 6"/>
          <p:cNvSpPr txBox="1"/>
          <p:nvPr/>
        </p:nvSpPr>
        <p:spPr>
          <a:xfrm>
            <a:off x="6440170" y="1754505"/>
            <a:ext cx="5482590" cy="922020"/>
          </a:xfrm>
          <a:prstGeom prst="rect">
            <a:avLst/>
          </a:prstGeom>
          <a:noFill/>
        </p:spPr>
        <p:txBody>
          <a:bodyPr wrap="square" rtlCol="0">
            <a:spAutoFit/>
          </a:bodyPr>
          <a:p>
            <a:r>
              <a:rPr lang="en-US" altLang="zh-CN"/>
              <a:t>  </a:t>
            </a:r>
            <a:r>
              <a:rPr lang="zh-CN" altLang="en-US"/>
              <a:t>3 月份，来自荧光粉和电子陶瓷行业的需求不旺且市场供应充足，中国</a:t>
            </a:r>
            <a:r>
              <a:rPr lang="zh-CN" altLang="en-US" b="1">
                <a:solidFill>
                  <a:srgbClr val="FF0000"/>
                </a:solidFill>
              </a:rPr>
              <a:t>氧化钇</a:t>
            </a:r>
            <a:r>
              <a:rPr lang="zh-CN" altLang="en-US"/>
              <a:t>99.999%min 主流价格跌至 50,500-51,500 元/吨出厂现金，环比下滑 2.9%。</a:t>
            </a:r>
            <a:endParaRPr lang="zh-CN" altLang="en-US"/>
          </a:p>
        </p:txBody>
      </p:sp>
      <p:sp>
        <p:nvSpPr>
          <p:cNvPr id="8" name="文本框 7"/>
          <p:cNvSpPr txBox="1"/>
          <p:nvPr>
            <p:custDataLst>
              <p:tags r:id="rId5"/>
            </p:custDataLst>
          </p:nvPr>
        </p:nvSpPr>
        <p:spPr>
          <a:xfrm>
            <a:off x="6936105" y="2715260"/>
            <a:ext cx="4314825" cy="394335"/>
          </a:xfrm>
          <a:prstGeom prst="rect">
            <a:avLst/>
          </a:prstGeom>
          <a:noFill/>
        </p:spPr>
        <p:txBody>
          <a:bodyPr wrap="square" rtlCol="0">
            <a:noAutofit/>
          </a:bodyPr>
          <a:p>
            <a:r>
              <a:rPr lang="zh-CN" altLang="en-US" sz="1200"/>
              <a:t>2023-2-1至2023-3-31 中国氧化</a:t>
            </a:r>
            <a:r>
              <a:rPr lang="zh-CN" altLang="en-US" sz="1200"/>
              <a:t>钇 99%min 价格走势（元</a:t>
            </a:r>
            <a:r>
              <a:rPr lang="en-US" altLang="zh-CN" sz="1200"/>
              <a:t>/</a:t>
            </a:r>
            <a:r>
              <a:rPr lang="zh-CN" altLang="en-US" sz="1200"/>
              <a:t>吨）</a:t>
            </a:r>
            <a:endParaRPr lang="zh-CN" altLang="en-US" sz="1200"/>
          </a:p>
        </p:txBody>
      </p:sp>
      <p:pic>
        <p:nvPicPr>
          <p:cNvPr id="10" name="图片 9"/>
          <p:cNvPicPr>
            <a:picLocks noChangeAspect="1"/>
          </p:cNvPicPr>
          <p:nvPr>
            <p:custDataLst>
              <p:tags r:id="rId6"/>
            </p:custDataLst>
          </p:nvPr>
        </p:nvPicPr>
        <p:blipFill>
          <a:blip r:embed="rId7"/>
          <a:stretch>
            <a:fillRect/>
          </a:stretch>
        </p:blipFill>
        <p:spPr>
          <a:xfrm>
            <a:off x="6111240" y="3048635"/>
            <a:ext cx="5671185" cy="3181985"/>
          </a:xfrm>
          <a:prstGeom prst="rect">
            <a:avLst/>
          </a:prstGeom>
        </p:spPr>
      </p:pic>
      <p:grpSp>
        <p:nvGrpSpPr>
          <p:cNvPr id="4" name="组合 3"/>
          <p:cNvGrpSpPr/>
          <p:nvPr/>
        </p:nvGrpSpPr>
        <p:grpSpPr>
          <a:xfrm>
            <a:off x="887095" y="1077595"/>
            <a:ext cx="2334895" cy="438785"/>
            <a:chOff x="1329798" y="1102562"/>
            <a:chExt cx="5134609" cy="877267"/>
          </a:xfrm>
        </p:grpSpPr>
        <p:sp>
          <p:nvSpPr>
            <p:cNvPr id="11" name="矩形 10"/>
            <p:cNvSpPr/>
            <p:nvPr>
              <p:custDataLst>
                <p:tags r:id="rId8"/>
              </p:custDataLst>
            </p:nvPr>
          </p:nvSpPr>
          <p:spPr>
            <a:xfrm>
              <a:off x="1329798" y="1102562"/>
              <a:ext cx="5134609" cy="87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9"/>
              </p:custDataLst>
            </p:nvPr>
          </p:nvSpPr>
          <p:spPr>
            <a:xfrm>
              <a:off x="1444302" y="1153344"/>
              <a:ext cx="4648658" cy="797285"/>
            </a:xfrm>
            <a:prstGeom prst="rect">
              <a:avLst/>
            </a:prstGeom>
            <a:noFill/>
          </p:spPr>
          <p:txBody>
            <a:bodyPr wrap="square">
              <a:spAutoFit/>
            </a:bodyPr>
            <a:p>
              <a:pPr lvl="0">
                <a:buNone/>
              </a:pP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中国市场回顾</a:t>
              </a:r>
              <a:endPar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3123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30935" y="320675"/>
            <a:ext cx="288353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3.1 金属产能</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endParaRPr>
          </a:p>
        </p:txBody>
      </p:sp>
      <p:sp>
        <p:nvSpPr>
          <p:cNvPr id="5" name="文本框 4"/>
          <p:cNvSpPr txBox="1"/>
          <p:nvPr>
            <p:custDataLst>
              <p:tags r:id="rId1"/>
            </p:custDataLst>
          </p:nvPr>
        </p:nvSpPr>
        <p:spPr>
          <a:xfrm>
            <a:off x="616585" y="1588135"/>
            <a:ext cx="5313680" cy="1769110"/>
          </a:xfrm>
          <a:prstGeom prst="rect">
            <a:avLst/>
          </a:prstGeom>
          <a:noFill/>
        </p:spPr>
        <p:txBody>
          <a:bodyPr wrap="square" rtlCol="0">
            <a:noAutofit/>
          </a:bodyPr>
          <a:p>
            <a:r>
              <a:rPr lang="en-US" altLang="zh-CN">
                <a:sym typeface="微软雅黑" panose="020B0503020204020204" pitchFamily="34" charset="-122"/>
              </a:rPr>
              <a:t>  </a:t>
            </a:r>
            <a:r>
              <a:rPr lang="zh-CN" altLang="en-US">
                <a:sym typeface="微软雅黑" panose="020B0503020204020204" pitchFamily="34" charset="-122"/>
              </a:rPr>
              <a:t>进入 3 月，因下游需求低迷，中国</a:t>
            </a:r>
            <a:r>
              <a:rPr lang="zh-CN" altLang="en-US" b="1">
                <a:solidFill>
                  <a:srgbClr val="FF0000"/>
                </a:solidFill>
                <a:sym typeface="微软雅黑" panose="020B0503020204020204" pitchFamily="34" charset="-122"/>
              </a:rPr>
              <a:t>氧化镝 </a:t>
            </a:r>
            <a:r>
              <a:rPr lang="zh-CN" altLang="en-US">
                <a:sym typeface="微软雅黑" panose="020B0503020204020204" pitchFamily="34" charset="-122"/>
              </a:rPr>
              <a:t>99.5%min 市场采购跟进迟缓，本月初至中旬主流价格跌至 2,160-2,180 元/公斤出厂现金。随着消费商采购积极性增加，接近月底价格略有回升截至月底，中国氧化镐 99.5%min 主流价格集中在 2.015-2,035 元/公斤出厂现金，环比下滑 6.7%。</a:t>
            </a:r>
            <a:endParaRPr lang="zh-CN" altLang="en-US"/>
          </a:p>
        </p:txBody>
      </p:sp>
      <p:sp>
        <p:nvSpPr>
          <p:cNvPr id="9" name="文本框 8"/>
          <p:cNvSpPr txBox="1"/>
          <p:nvPr>
            <p:custDataLst>
              <p:tags r:id="rId2"/>
            </p:custDataLst>
          </p:nvPr>
        </p:nvSpPr>
        <p:spPr>
          <a:xfrm>
            <a:off x="877570" y="3357245"/>
            <a:ext cx="4663440" cy="394335"/>
          </a:xfrm>
          <a:prstGeom prst="rect">
            <a:avLst/>
          </a:prstGeom>
          <a:noFill/>
        </p:spPr>
        <p:txBody>
          <a:bodyPr wrap="square" rtlCol="0">
            <a:noAutofit/>
          </a:bodyPr>
          <a:p>
            <a:pPr algn="ctr"/>
            <a:r>
              <a:rPr lang="zh-CN" altLang="en-US" sz="1200"/>
              <a:t>2023-2-1至2023-3-31 中国氧化镝 99%min 价格走势（元</a:t>
            </a:r>
            <a:r>
              <a:rPr lang="en-US" altLang="zh-CN" sz="1200"/>
              <a:t>/</a:t>
            </a:r>
            <a:r>
              <a:rPr lang="zh-CN" altLang="en-US" sz="1200"/>
              <a:t>公斤）</a:t>
            </a:r>
            <a:endParaRPr lang="zh-CN" altLang="en-US" sz="1200"/>
          </a:p>
        </p:txBody>
      </p:sp>
      <p:sp>
        <p:nvSpPr>
          <p:cNvPr id="11" name="文本框 10"/>
          <p:cNvSpPr txBox="1"/>
          <p:nvPr>
            <p:custDataLst>
              <p:tags r:id="rId3"/>
            </p:custDataLst>
          </p:nvPr>
        </p:nvSpPr>
        <p:spPr>
          <a:xfrm>
            <a:off x="6047740" y="1618615"/>
            <a:ext cx="5226685" cy="1713865"/>
          </a:xfrm>
          <a:prstGeom prst="rect">
            <a:avLst/>
          </a:prstGeom>
          <a:noFill/>
        </p:spPr>
        <p:txBody>
          <a:bodyPr wrap="square" rtlCol="0">
            <a:noAutofit/>
          </a:bodyPr>
          <a:p>
            <a:r>
              <a:rPr lang="en-US" altLang="zh-CN"/>
              <a:t>  </a:t>
            </a:r>
            <a:r>
              <a:rPr lang="zh-CN" altLang="en-US"/>
              <a:t>进入 3 月，因消费商需求低迷，月初至中旬中国</a:t>
            </a:r>
            <a:r>
              <a:rPr lang="zh-CN" altLang="en-US" b="1">
                <a:solidFill>
                  <a:srgbClr val="FF0000"/>
                </a:solidFill>
              </a:rPr>
              <a:t>氧化铽</a:t>
            </a:r>
            <a:r>
              <a:rPr lang="zh-CN" altLang="en-US"/>
              <a:t>99.99%min 总体趋降。接近月底，随着某头部消费商入市积极进行现货补库，价格回暖。截至月底，中国氧化键99.99%min 主流价格集中在 9,850-10,050 元/公斤出厂现金但环比仍有20.4%的降幅。</a:t>
            </a:r>
            <a:endParaRPr lang="zh-CN" altLang="en-US"/>
          </a:p>
        </p:txBody>
      </p:sp>
      <p:sp>
        <p:nvSpPr>
          <p:cNvPr id="13" name="文本框 12"/>
          <p:cNvSpPr txBox="1"/>
          <p:nvPr>
            <p:custDataLst>
              <p:tags r:id="rId4"/>
            </p:custDataLst>
          </p:nvPr>
        </p:nvSpPr>
        <p:spPr>
          <a:xfrm>
            <a:off x="6605905" y="3366135"/>
            <a:ext cx="4415790" cy="275590"/>
          </a:xfrm>
          <a:prstGeom prst="rect">
            <a:avLst/>
          </a:prstGeom>
          <a:noFill/>
        </p:spPr>
        <p:txBody>
          <a:bodyPr wrap="square" rtlCol="0">
            <a:spAutoFit/>
          </a:bodyPr>
          <a:p>
            <a:pPr algn="ctr"/>
            <a:r>
              <a:rPr lang="zh-CN" altLang="en-US" sz="1200"/>
              <a:t>2023-2-1至 2023-3-31 中国氧化铽 99.5%min 价格走势(元/</a:t>
            </a:r>
            <a:r>
              <a:rPr lang="zh-CN" altLang="en-US" sz="1200"/>
              <a:t>公斤）</a:t>
            </a:r>
            <a:endParaRPr lang="zh-CN" altLang="en-US" sz="1200"/>
          </a:p>
        </p:txBody>
      </p:sp>
      <p:pic>
        <p:nvPicPr>
          <p:cNvPr id="6" name="图片 5"/>
          <p:cNvPicPr>
            <a:picLocks noChangeAspect="1"/>
          </p:cNvPicPr>
          <p:nvPr>
            <p:custDataLst>
              <p:tags r:id="rId5"/>
            </p:custDataLst>
          </p:nvPr>
        </p:nvPicPr>
        <p:blipFill>
          <a:blip r:embed="rId6"/>
          <a:stretch>
            <a:fillRect/>
          </a:stretch>
        </p:blipFill>
        <p:spPr>
          <a:xfrm>
            <a:off x="687070" y="3663315"/>
            <a:ext cx="4912360" cy="292417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6047740" y="3674745"/>
            <a:ext cx="5347335" cy="2943225"/>
          </a:xfrm>
          <a:prstGeom prst="rect">
            <a:avLst/>
          </a:prstGeom>
        </p:spPr>
      </p:pic>
      <p:grpSp>
        <p:nvGrpSpPr>
          <p:cNvPr id="4" name="组合 3"/>
          <p:cNvGrpSpPr/>
          <p:nvPr/>
        </p:nvGrpSpPr>
        <p:grpSpPr>
          <a:xfrm>
            <a:off x="887095" y="1077595"/>
            <a:ext cx="2334895" cy="438785"/>
            <a:chOff x="1329798" y="1102562"/>
            <a:chExt cx="5134609" cy="877267"/>
          </a:xfrm>
        </p:grpSpPr>
        <p:sp>
          <p:nvSpPr>
            <p:cNvPr id="8" name="矩形 7"/>
            <p:cNvSpPr/>
            <p:nvPr>
              <p:custDataLst>
                <p:tags r:id="rId9"/>
              </p:custDataLst>
            </p:nvPr>
          </p:nvSpPr>
          <p:spPr>
            <a:xfrm>
              <a:off x="1329798" y="1102562"/>
              <a:ext cx="5134609" cy="87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10"/>
              </p:custDataLst>
            </p:nvPr>
          </p:nvSpPr>
          <p:spPr>
            <a:xfrm>
              <a:off x="1444302" y="1153344"/>
              <a:ext cx="4648658" cy="797285"/>
            </a:xfrm>
            <a:prstGeom prst="rect">
              <a:avLst/>
            </a:prstGeom>
            <a:noFill/>
          </p:spPr>
          <p:txBody>
            <a:bodyPr wrap="square">
              <a:spAutoFit/>
            </a:bodyPr>
            <a:p>
              <a:pPr lvl="0">
                <a:buNone/>
              </a:pP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中国市场回顾</a:t>
              </a:r>
              <a:endPar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2615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30935" y="310515"/>
            <a:ext cx="382079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3.1 金属产能</a:t>
            </a: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对应</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endParaRPr>
          </a:p>
        </p:txBody>
      </p:sp>
      <p:grpSp>
        <p:nvGrpSpPr>
          <p:cNvPr id="5" name="组合 4"/>
          <p:cNvGrpSpPr/>
          <p:nvPr/>
        </p:nvGrpSpPr>
        <p:grpSpPr>
          <a:xfrm>
            <a:off x="2175510" y="1077595"/>
            <a:ext cx="6367780" cy="537845"/>
            <a:chOff x="1329798" y="1102562"/>
            <a:chExt cx="5134609" cy="877267"/>
          </a:xfrm>
        </p:grpSpPr>
        <p:sp>
          <p:nvSpPr>
            <p:cNvPr id="6" name="矩形 5"/>
            <p:cNvSpPr/>
            <p:nvPr>
              <p:custDataLst>
                <p:tags r:id="rId1"/>
              </p:custDataLst>
            </p:nvPr>
          </p:nvSpPr>
          <p:spPr>
            <a:xfrm>
              <a:off x="1329798" y="1102562"/>
              <a:ext cx="5134609" cy="87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2"/>
              </p:custDataLst>
            </p:nvPr>
          </p:nvSpPr>
          <p:spPr>
            <a:xfrm>
              <a:off x="1850483" y="1102562"/>
              <a:ext cx="3990030" cy="826484"/>
            </a:xfrm>
            <a:prstGeom prst="rect">
              <a:avLst/>
            </a:prstGeom>
            <a:noFill/>
          </p:spPr>
          <p:txBody>
            <a:bodyPr wrap="square">
              <a:noAutofit/>
            </a:bodyPr>
            <a:p>
              <a:pPr lvl="0">
                <a:buNone/>
              </a:pP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当前国内</a:t>
              </a: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部分已立项</a:t>
              </a: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氟化稀土产能（</a:t>
              </a:r>
              <a:r>
                <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干法）</a:t>
              </a:r>
              <a:endParaRPr lang="zh-CN" altLang="en-US" sz="20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aphicFrame>
        <p:nvGraphicFramePr>
          <p:cNvPr id="9" name="表格 8"/>
          <p:cNvGraphicFramePr/>
          <p:nvPr>
            <p:custDataLst>
              <p:tags r:id="rId3"/>
            </p:custDataLst>
          </p:nvPr>
        </p:nvGraphicFramePr>
        <p:xfrm>
          <a:off x="168275" y="1809750"/>
          <a:ext cx="11855450" cy="3530600"/>
        </p:xfrm>
        <a:graphic>
          <a:graphicData uri="http://schemas.openxmlformats.org/drawingml/2006/table">
            <a:tbl>
              <a:tblPr firstRow="1" bandRow="1">
                <a:tableStyleId>{5C22544A-7EE6-4342-B048-85BDC9FD1C3A}</a:tableStyleId>
              </a:tblPr>
              <a:tblGrid>
                <a:gridCol w="847688"/>
                <a:gridCol w="813252"/>
                <a:gridCol w="1035656"/>
                <a:gridCol w="891552"/>
                <a:gridCol w="859142"/>
                <a:gridCol w="847673"/>
                <a:gridCol w="822740"/>
                <a:gridCol w="707558"/>
                <a:gridCol w="839196"/>
                <a:gridCol w="796000"/>
                <a:gridCol w="848983"/>
                <a:gridCol w="848670"/>
                <a:gridCol w="848670"/>
                <a:gridCol w="848670"/>
              </a:tblGrid>
              <a:tr h="1765300">
                <a:tc>
                  <a:txBody>
                    <a:bodyPr/>
                    <a:p>
                      <a:pPr algn="ctr">
                        <a:buNone/>
                      </a:pPr>
                      <a:r>
                        <a:rPr lang="zh-CN" altLang="en-US" sz="1600"/>
                        <a:t>赣州</a:t>
                      </a:r>
                      <a:endParaRPr lang="zh-CN" altLang="en-US" sz="1600"/>
                    </a:p>
                    <a:p>
                      <a:pPr algn="ctr">
                        <a:buNone/>
                      </a:pPr>
                      <a:r>
                        <a:rPr lang="zh-CN" altLang="en-US" sz="1600"/>
                        <a:t>石磊</a:t>
                      </a:r>
                      <a:endParaRPr lang="zh-CN" altLang="en-US" sz="1600"/>
                    </a:p>
                  </a:txBody>
                  <a:tcPr anchor="ctr" anchorCtr="0"/>
                </a:tc>
                <a:tc>
                  <a:txBody>
                    <a:bodyPr/>
                    <a:p>
                      <a:pPr algn="ctr">
                        <a:buNone/>
                      </a:pPr>
                      <a:r>
                        <a:rPr lang="zh-CN" altLang="en-US" sz="1600"/>
                        <a:t>赣州</a:t>
                      </a:r>
                      <a:endParaRPr lang="zh-CN" altLang="en-US" sz="1600"/>
                    </a:p>
                    <a:p>
                      <a:pPr algn="ctr">
                        <a:buNone/>
                      </a:pPr>
                      <a:r>
                        <a:rPr lang="zh-CN" altLang="en-US" sz="1600"/>
                        <a:t>盛和</a:t>
                      </a:r>
                      <a:endParaRPr lang="zh-CN" altLang="en-US" sz="1600"/>
                    </a:p>
                  </a:txBody>
                  <a:tcPr anchor="ctr" anchorCtr="0"/>
                </a:tc>
                <a:tc>
                  <a:txBody>
                    <a:bodyPr/>
                    <a:p>
                      <a:pPr algn="ctr">
                        <a:buNone/>
                      </a:pPr>
                      <a:r>
                        <a:rPr lang="zh-CN" altLang="en-US" sz="1600"/>
                        <a:t>会昌</a:t>
                      </a:r>
                      <a:endParaRPr lang="zh-CN" altLang="en-US" sz="1600"/>
                    </a:p>
                    <a:p>
                      <a:pPr algn="ctr">
                        <a:buNone/>
                      </a:pPr>
                      <a:r>
                        <a:rPr lang="zh-CN" altLang="en-US" sz="1600"/>
                        <a:t>福默斯</a:t>
                      </a:r>
                      <a:endParaRPr lang="zh-CN" altLang="en-US" sz="1600"/>
                    </a:p>
                  </a:txBody>
                  <a:tcPr anchor="ctr" anchorCtr="0"/>
                </a:tc>
                <a:tc>
                  <a:txBody>
                    <a:bodyPr/>
                    <a:p>
                      <a:pPr algn="ctr">
                        <a:buNone/>
                      </a:pPr>
                      <a:r>
                        <a:rPr lang="zh-CN" altLang="en-US" sz="1600"/>
                        <a:t>三明</a:t>
                      </a:r>
                      <a:endParaRPr lang="zh-CN" altLang="en-US" sz="1600"/>
                    </a:p>
                    <a:p>
                      <a:pPr algn="ctr">
                        <a:buNone/>
                      </a:pPr>
                      <a:r>
                        <a:rPr lang="zh-CN" altLang="en-US" sz="1600"/>
                        <a:t>瑞鑫</a:t>
                      </a:r>
                      <a:endParaRPr lang="zh-CN" altLang="en-US" sz="1600"/>
                    </a:p>
                  </a:txBody>
                  <a:tcPr anchor="ctr" anchorCtr="0"/>
                </a:tc>
                <a:tc>
                  <a:txBody>
                    <a:bodyPr/>
                    <a:p>
                      <a:pPr algn="ctr">
                        <a:buNone/>
                      </a:pPr>
                      <a:r>
                        <a:rPr lang="zh-CN" altLang="en-US" sz="1600"/>
                        <a:t>山东</a:t>
                      </a:r>
                      <a:endParaRPr lang="zh-CN" altLang="en-US" sz="1600"/>
                    </a:p>
                    <a:p>
                      <a:pPr algn="ctr">
                        <a:buNone/>
                      </a:pPr>
                      <a:r>
                        <a:rPr lang="zh-CN" altLang="en-US" sz="1600"/>
                        <a:t>有</a:t>
                      </a:r>
                      <a:r>
                        <a:rPr lang="zh-CN" altLang="en-US" sz="1600"/>
                        <a:t>研</a:t>
                      </a:r>
                      <a:endParaRPr lang="zh-CN" altLang="en-US" sz="1600"/>
                    </a:p>
                  </a:txBody>
                  <a:tcPr anchor="ctr" anchorCtr="0"/>
                </a:tc>
                <a:tc>
                  <a:txBody>
                    <a:bodyPr/>
                    <a:p>
                      <a:pPr algn="ctr">
                        <a:buNone/>
                      </a:pPr>
                      <a:r>
                        <a:rPr lang="zh-CN" altLang="en-US" sz="1600"/>
                        <a:t>广西</a:t>
                      </a:r>
                      <a:endParaRPr lang="zh-CN" altLang="en-US" sz="1600"/>
                    </a:p>
                    <a:p>
                      <a:pPr algn="ctr">
                        <a:buNone/>
                      </a:pPr>
                      <a:r>
                        <a:rPr lang="zh-CN" altLang="en-US" sz="1600"/>
                        <a:t>国华</a:t>
                      </a:r>
                      <a:endParaRPr lang="zh-CN" altLang="en-US" sz="1600"/>
                    </a:p>
                  </a:txBody>
                  <a:tcPr anchor="ctr" anchorCtr="0"/>
                </a:tc>
                <a:tc>
                  <a:txBody>
                    <a:bodyPr/>
                    <a:p>
                      <a:pPr algn="ctr">
                        <a:buNone/>
                      </a:pPr>
                      <a:r>
                        <a:rPr lang="zh-CN" altLang="en-US" sz="1600"/>
                        <a:t>河北</a:t>
                      </a:r>
                      <a:endParaRPr lang="zh-CN" altLang="en-US" sz="1600"/>
                    </a:p>
                    <a:p>
                      <a:pPr algn="ctr">
                        <a:buNone/>
                      </a:pPr>
                      <a:r>
                        <a:rPr lang="zh-CN" altLang="en-US" sz="1600"/>
                        <a:t>圣</a:t>
                      </a:r>
                      <a:r>
                        <a:rPr lang="zh-CN" altLang="en-US" sz="1600"/>
                        <a:t>泓</a:t>
                      </a:r>
                      <a:endParaRPr lang="zh-CN" altLang="en-US" sz="1600"/>
                    </a:p>
                  </a:txBody>
                  <a:tcPr anchor="ctr" anchorCtr="0"/>
                </a:tc>
                <a:tc>
                  <a:txBody>
                    <a:bodyPr/>
                    <a:p>
                      <a:pPr algn="ctr">
                        <a:buNone/>
                      </a:pPr>
                      <a:r>
                        <a:rPr lang="zh-CN" altLang="en-US" sz="1600">
                          <a:sym typeface="+mn-ea"/>
                        </a:rPr>
                        <a:t>宁波</a:t>
                      </a:r>
                      <a:endParaRPr lang="zh-CN" altLang="en-US" sz="1600"/>
                    </a:p>
                    <a:p>
                      <a:pPr algn="ctr">
                        <a:buNone/>
                      </a:pPr>
                      <a:r>
                        <a:rPr lang="zh-CN" altLang="en-US" sz="1600">
                          <a:sym typeface="+mn-ea"/>
                        </a:rPr>
                        <a:t>复能</a:t>
                      </a:r>
                      <a:endParaRPr lang="zh-CN" altLang="en-US" sz="1600"/>
                    </a:p>
                  </a:txBody>
                  <a:tcPr anchor="ctr" anchorCtr="0"/>
                </a:tc>
                <a:tc>
                  <a:txBody>
                    <a:bodyPr/>
                    <a:p>
                      <a:pPr algn="ctr">
                        <a:buNone/>
                      </a:pPr>
                      <a:r>
                        <a:rPr lang="zh-CN" altLang="en-US" sz="1600"/>
                        <a:t>漳平</a:t>
                      </a:r>
                      <a:endParaRPr lang="zh-CN" altLang="en-US" sz="1600"/>
                    </a:p>
                    <a:p>
                      <a:pPr algn="ctr">
                        <a:buNone/>
                      </a:pPr>
                      <a:r>
                        <a:rPr lang="zh-CN" altLang="en-US" sz="1600"/>
                        <a:t>九鼎</a:t>
                      </a:r>
                      <a:endParaRPr lang="zh-CN" altLang="en-US" sz="1600"/>
                    </a:p>
                  </a:txBody>
                  <a:tcPr anchor="ctr" anchorCtr="0"/>
                </a:tc>
                <a:tc>
                  <a:txBody>
                    <a:bodyPr/>
                    <a:p>
                      <a:pPr algn="ctr">
                        <a:buNone/>
                      </a:pPr>
                      <a:r>
                        <a:rPr lang="zh-CN" altLang="en-US" sz="1600">
                          <a:sym typeface="+mn-ea"/>
                        </a:rPr>
                        <a:t>包头</a:t>
                      </a:r>
                      <a:endParaRPr lang="zh-CN" altLang="en-US" sz="1600">
                        <a:sym typeface="+mn-ea"/>
                      </a:endParaRPr>
                    </a:p>
                    <a:p>
                      <a:pPr algn="ctr">
                        <a:buNone/>
                      </a:pPr>
                      <a:r>
                        <a:rPr lang="zh-CN" altLang="en-US" sz="1600">
                          <a:sym typeface="+mn-ea"/>
                        </a:rPr>
                        <a:t>金为达</a:t>
                      </a:r>
                      <a:endParaRPr lang="zh-CN" altLang="en-US" sz="1600"/>
                    </a:p>
                  </a:txBody>
                  <a:tcPr anchor="ctr" anchorCtr="0"/>
                </a:tc>
                <a:tc>
                  <a:txBody>
                    <a:bodyPr/>
                    <a:p>
                      <a:pPr algn="ctr">
                        <a:buNone/>
                      </a:pPr>
                      <a:r>
                        <a:rPr lang="zh-CN" altLang="en-US" sz="1600"/>
                        <a:t>包头</a:t>
                      </a:r>
                      <a:endParaRPr lang="zh-CN" altLang="en-US" sz="1600"/>
                    </a:p>
                    <a:p>
                      <a:pPr algn="ctr">
                        <a:buNone/>
                      </a:pPr>
                      <a:r>
                        <a:rPr lang="zh-CN" altLang="en-US" sz="1600"/>
                        <a:t>华</a:t>
                      </a:r>
                      <a:r>
                        <a:rPr lang="zh-CN" altLang="en-US" sz="1600"/>
                        <a:t>星</a:t>
                      </a:r>
                      <a:endParaRPr lang="zh-CN" altLang="en-US" sz="1600"/>
                    </a:p>
                  </a:txBody>
                  <a:tcPr anchor="ctr" anchorCtr="0"/>
                </a:tc>
                <a:tc>
                  <a:txBody>
                    <a:bodyPr/>
                    <a:p>
                      <a:pPr algn="ctr">
                        <a:buNone/>
                      </a:pPr>
                      <a:r>
                        <a:rPr lang="zh-CN" altLang="en-US" sz="1600"/>
                        <a:t>包头</a:t>
                      </a:r>
                      <a:endParaRPr lang="zh-CN" altLang="en-US" sz="1600"/>
                    </a:p>
                    <a:p>
                      <a:pPr algn="ctr">
                        <a:buNone/>
                      </a:pPr>
                      <a:r>
                        <a:rPr lang="zh-CN" altLang="en-US" sz="1600"/>
                        <a:t>天</a:t>
                      </a:r>
                      <a:r>
                        <a:rPr lang="zh-CN" altLang="en-US" sz="1600"/>
                        <a:t>石</a:t>
                      </a:r>
                      <a:endParaRPr lang="zh-CN" altLang="en-US" sz="1600"/>
                    </a:p>
                  </a:txBody>
                  <a:tcPr anchor="ctr" anchorCtr="0"/>
                </a:tc>
                <a:tc>
                  <a:txBody>
                    <a:bodyPr/>
                    <a:p>
                      <a:pPr algn="ctr">
                        <a:buNone/>
                      </a:pPr>
                      <a:r>
                        <a:rPr lang="zh-CN" altLang="en-US" sz="1600"/>
                        <a:t>包头</a:t>
                      </a:r>
                      <a:endParaRPr lang="zh-CN" altLang="en-US" sz="1600"/>
                    </a:p>
                    <a:p>
                      <a:pPr algn="ctr">
                        <a:buNone/>
                      </a:pPr>
                      <a:r>
                        <a:rPr lang="zh-CN" altLang="en-US" sz="1600"/>
                        <a:t>德谦</a:t>
                      </a:r>
                      <a:endParaRPr lang="zh-CN" altLang="en-US" sz="1600"/>
                    </a:p>
                  </a:txBody>
                  <a:tcPr anchor="ctr" anchorCtr="0"/>
                </a:tc>
                <a:tc>
                  <a:txBody>
                    <a:bodyPr/>
                    <a:p>
                      <a:pPr algn="ctr">
                        <a:buNone/>
                      </a:pPr>
                      <a:endParaRPr lang="zh-CN" altLang="en-US" sz="1600">
                        <a:sym typeface="+mn-ea"/>
                      </a:endParaRPr>
                    </a:p>
                    <a:p>
                      <a:pPr algn="ctr">
                        <a:buNone/>
                      </a:pPr>
                      <a:r>
                        <a:rPr lang="zh-CN" altLang="en-US" sz="1600">
                          <a:sym typeface="+mn-ea"/>
                        </a:rPr>
                        <a:t>山东</a:t>
                      </a:r>
                      <a:endParaRPr lang="zh-CN" altLang="en-US" sz="1600"/>
                    </a:p>
                    <a:p>
                      <a:pPr algn="ctr">
                        <a:buNone/>
                      </a:pPr>
                      <a:r>
                        <a:rPr lang="zh-CN" altLang="en-US" sz="1600">
                          <a:sym typeface="+mn-ea"/>
                        </a:rPr>
                        <a:t>质信</a:t>
                      </a:r>
                      <a:endParaRPr lang="en-US" altLang="zh-CN" sz="1600"/>
                    </a:p>
                    <a:p>
                      <a:pPr algn="ctr">
                        <a:buNone/>
                      </a:pPr>
                      <a:endParaRPr lang="zh-CN" altLang="en-US" sz="1600"/>
                    </a:p>
                  </a:txBody>
                  <a:tcPr anchor="ctr" anchorCtr="0"/>
                </a:tc>
              </a:tr>
              <a:tr h="1765300">
                <a:tc>
                  <a:txBody>
                    <a:bodyPr/>
                    <a:p>
                      <a:pPr algn="ctr">
                        <a:buNone/>
                      </a:pPr>
                      <a:r>
                        <a:rPr lang="en-US" altLang="zh-CN" sz="1600"/>
                        <a:t>1000T</a:t>
                      </a:r>
                      <a:endParaRPr lang="en-US" altLang="zh-CN" sz="1600"/>
                    </a:p>
                  </a:txBody>
                  <a:tcPr anchor="ctr" anchorCtr="0"/>
                </a:tc>
                <a:tc>
                  <a:txBody>
                    <a:bodyPr/>
                    <a:p>
                      <a:pPr algn="ctr">
                        <a:buNone/>
                      </a:pPr>
                      <a:r>
                        <a:rPr lang="en-US" altLang="zh-CN" sz="1600"/>
                        <a:t>3000T</a:t>
                      </a:r>
                      <a:endParaRPr lang="en-US" altLang="zh-CN" sz="1600"/>
                    </a:p>
                  </a:txBody>
                  <a:tcPr anchor="ctr" anchorCtr="0"/>
                </a:tc>
                <a:tc>
                  <a:txBody>
                    <a:bodyPr/>
                    <a:p>
                      <a:pPr algn="ctr">
                        <a:buNone/>
                      </a:pPr>
                      <a:r>
                        <a:rPr lang="en-US" altLang="zh-CN" sz="1600"/>
                        <a:t>4000T</a:t>
                      </a:r>
                      <a:endParaRPr lang="en-US" altLang="zh-CN" sz="1600"/>
                    </a:p>
                  </a:txBody>
                  <a:tcPr anchor="ctr" anchorCtr="0"/>
                </a:tc>
                <a:tc>
                  <a:txBody>
                    <a:bodyPr/>
                    <a:p>
                      <a:pPr algn="ctr">
                        <a:buNone/>
                      </a:pPr>
                      <a:r>
                        <a:rPr lang="en-US" altLang="zh-CN" sz="1600"/>
                        <a:t>5000T</a:t>
                      </a:r>
                      <a:endParaRPr lang="en-US" altLang="zh-CN" sz="1600"/>
                    </a:p>
                  </a:txBody>
                  <a:tcPr anchor="ctr" anchorCtr="0"/>
                </a:tc>
                <a:tc>
                  <a:txBody>
                    <a:bodyPr/>
                    <a:p>
                      <a:pPr algn="ctr">
                        <a:buNone/>
                      </a:pPr>
                      <a:r>
                        <a:rPr lang="en-US" altLang="zh-CN" sz="1600"/>
                        <a:t>1000T</a:t>
                      </a:r>
                      <a:endParaRPr lang="en-US" altLang="zh-CN" sz="1600"/>
                    </a:p>
                  </a:txBody>
                  <a:tcPr anchor="ctr" anchorCtr="0"/>
                </a:tc>
                <a:tc>
                  <a:txBody>
                    <a:bodyPr/>
                    <a:p>
                      <a:pPr algn="ctr">
                        <a:buNone/>
                      </a:pPr>
                      <a:r>
                        <a:rPr lang="en-US" altLang="zh-CN" sz="1600"/>
                        <a:t>1000T</a:t>
                      </a:r>
                      <a:endParaRPr lang="en-US" altLang="zh-CN" sz="1600"/>
                    </a:p>
                  </a:txBody>
                  <a:tcPr anchor="ctr" anchorCtr="0"/>
                </a:tc>
                <a:tc>
                  <a:txBody>
                    <a:bodyPr/>
                    <a:p>
                      <a:pPr algn="ctr">
                        <a:buNone/>
                      </a:pPr>
                      <a:endParaRPr lang="en-US" altLang="zh-CN" sz="1600">
                        <a:sym typeface="+mn-ea"/>
                      </a:endParaRPr>
                    </a:p>
                    <a:p>
                      <a:pPr algn="ctr">
                        <a:buNone/>
                      </a:pPr>
                      <a:r>
                        <a:rPr lang="en-US" altLang="zh-CN" sz="1600">
                          <a:sym typeface="+mn-ea"/>
                        </a:rPr>
                        <a:t>1500T</a:t>
                      </a:r>
                      <a:endParaRPr lang="en-US" altLang="zh-CN" sz="1600"/>
                    </a:p>
                    <a:p>
                      <a:pPr algn="ctr">
                        <a:buNone/>
                      </a:pPr>
                      <a:endParaRPr lang="zh-CN" altLang="en-US" sz="1600"/>
                    </a:p>
                  </a:txBody>
                  <a:tcPr anchor="ctr" anchorCtr="0"/>
                </a:tc>
                <a:tc>
                  <a:txBody>
                    <a:bodyPr/>
                    <a:p>
                      <a:pPr algn="ctr">
                        <a:buNone/>
                      </a:pPr>
                      <a:endParaRPr lang="zh-CN" altLang="en-US" sz="1600"/>
                    </a:p>
                  </a:txBody>
                  <a:tcPr anchor="ctr" anchorCtr="0"/>
                </a:tc>
                <a:tc>
                  <a:txBody>
                    <a:bodyPr/>
                    <a:p>
                      <a:pPr algn="ctr">
                        <a:buNone/>
                      </a:pPr>
                      <a:endParaRPr lang="zh-CN" altLang="en-US" sz="1600"/>
                    </a:p>
                  </a:txBody>
                  <a:tcPr anchor="ctr" anchorCtr="0"/>
                </a:tc>
                <a:tc>
                  <a:txBody>
                    <a:bodyPr/>
                    <a:p>
                      <a:pPr algn="ctr">
                        <a:buNone/>
                      </a:pPr>
                      <a:endParaRPr lang="en-US" altLang="zh-CN" sz="1600"/>
                    </a:p>
                  </a:txBody>
                  <a:tcPr anchor="ctr" anchorCtr="0"/>
                </a:tc>
                <a:tc>
                  <a:txBody>
                    <a:bodyPr/>
                    <a:p>
                      <a:pPr algn="ctr">
                        <a:buNone/>
                      </a:pPr>
                      <a:endParaRPr lang="en-US" altLang="zh-CN" sz="1600"/>
                    </a:p>
                  </a:txBody>
                  <a:tcPr anchor="ctr" anchorCtr="0"/>
                </a:tc>
                <a:tc>
                  <a:txBody>
                    <a:bodyPr/>
                    <a:p>
                      <a:pPr algn="ctr">
                        <a:buNone/>
                      </a:pPr>
                      <a:endParaRPr lang="en-US" altLang="zh-CN" sz="1600"/>
                    </a:p>
                  </a:txBody>
                  <a:tcPr anchor="ctr" anchorCtr="0"/>
                </a:tc>
                <a:tc>
                  <a:txBody>
                    <a:bodyPr/>
                    <a:p>
                      <a:pPr algn="ctr">
                        <a:buNone/>
                      </a:pPr>
                      <a:endParaRPr lang="en-US" altLang="zh-CN" sz="1600"/>
                    </a:p>
                  </a:txBody>
                  <a:tcPr anchor="ctr" anchorCtr="0"/>
                </a:tc>
                <a:tc>
                  <a:txBody>
                    <a:bodyPr/>
                    <a:p>
                      <a:pPr algn="ctr">
                        <a:buNone/>
                      </a:pPr>
                      <a:endParaRPr lang="en-US" altLang="zh-CN" sz="1600"/>
                    </a:p>
                  </a:txBody>
                  <a:tcPr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custDataLst>
              <p:tags r:id="rId1"/>
            </p:custDataLst>
          </p:nvPr>
        </p:nvSpPr>
        <p:spPr>
          <a:xfrm>
            <a:off x="413082" y="27175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custDataLst>
              <p:tags r:id="rId2"/>
            </p:custDataLst>
          </p:nvPr>
        </p:nvSpPr>
        <p:spPr>
          <a:xfrm>
            <a:off x="1130935" y="320675"/>
            <a:ext cx="3849370" cy="583565"/>
          </a:xfrm>
          <a:prstGeom prst="rect">
            <a:avLst/>
          </a:prstGeom>
          <a:noFill/>
        </p:spPr>
        <p:txBody>
          <a:bodyPr wrap="square">
            <a:spAutoFit/>
          </a:bodyPr>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rPr>
              <a:t>3.2氟化稀土的现状</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ea"/>
            </a:endParaRPr>
          </a:p>
        </p:txBody>
      </p:sp>
      <p:pic>
        <p:nvPicPr>
          <p:cNvPr id="7" name="图片 6"/>
          <p:cNvPicPr>
            <a:picLocks noChangeAspect="1"/>
          </p:cNvPicPr>
          <p:nvPr>
            <p:custDataLst>
              <p:tags r:id="rId3"/>
            </p:custDataLst>
          </p:nvPr>
        </p:nvPicPr>
        <p:blipFill rotWithShape="1">
          <a:blip r:embed="rId4" cstate="screen"/>
          <a:srcRect/>
          <a:stretch>
            <a:fillRect/>
          </a:stretch>
        </p:blipFill>
        <p:spPr>
          <a:xfrm>
            <a:off x="9845040" y="1197610"/>
            <a:ext cx="2229485" cy="2229485"/>
          </a:xfrm>
          <a:prstGeom prst="ellipse">
            <a:avLst/>
          </a:prstGeom>
        </p:spPr>
      </p:pic>
      <p:pic>
        <p:nvPicPr>
          <p:cNvPr id="8" name="图片 7"/>
          <p:cNvPicPr>
            <a:picLocks noChangeAspect="1"/>
          </p:cNvPicPr>
          <p:nvPr>
            <p:custDataLst>
              <p:tags r:id="rId5"/>
            </p:custDataLst>
          </p:nvPr>
        </p:nvPicPr>
        <p:blipFill rotWithShape="1">
          <a:blip r:embed="rId4" cstate="screen"/>
          <a:srcRect/>
          <a:stretch>
            <a:fillRect/>
          </a:stretch>
        </p:blipFill>
        <p:spPr>
          <a:xfrm>
            <a:off x="9411335" y="4020185"/>
            <a:ext cx="2426335" cy="2426335"/>
          </a:xfrm>
          <a:prstGeom prst="ellipse">
            <a:avLst/>
          </a:prstGeom>
        </p:spPr>
      </p:pic>
      <p:sp>
        <p:nvSpPr>
          <p:cNvPr id="12" name="文本框 11"/>
          <p:cNvSpPr txBox="1"/>
          <p:nvPr>
            <p:custDataLst>
              <p:tags r:id="rId6"/>
            </p:custDataLst>
          </p:nvPr>
        </p:nvSpPr>
        <p:spPr>
          <a:xfrm>
            <a:off x="454660" y="941705"/>
            <a:ext cx="8722995" cy="5631180"/>
          </a:xfrm>
          <a:prstGeom prst="rect">
            <a:avLst/>
          </a:prstGeom>
          <a:solidFill>
            <a:schemeClr val="bg2">
              <a:lumMod val="20000"/>
              <a:lumOff val="80000"/>
            </a:schemeClr>
          </a:solidFill>
        </p:spPr>
        <p:txBody>
          <a:bodyPr wrap="square" rtlCol="0">
            <a:spAutoFit/>
          </a:bodyPr>
          <a:p>
            <a:pPr marL="285750" indent="-285750">
              <a:lnSpc>
                <a:spcPct val="180000"/>
              </a:lnSpc>
              <a:spcBef>
                <a:spcPts val="0"/>
              </a:spcBef>
              <a:spcAft>
                <a:spcPts val="0"/>
              </a:spcAft>
              <a:buFont typeface="Wingdings" panose="05000000000000000000" charset="0"/>
              <a:buChar char="Ø"/>
            </a:pPr>
            <a:r>
              <a:rPr lang="zh-CN" altLang="en-US" sz="2000"/>
              <a:t>1、环保随着干法氟化的推广，除镧铈及部分高纯仍然湿法工艺外，基本实现干法生产；</a:t>
            </a:r>
            <a:endParaRPr lang="zh-CN" altLang="en-US" sz="2000"/>
          </a:p>
          <a:p>
            <a:pPr marL="285750" indent="-285750">
              <a:lnSpc>
                <a:spcPct val="180000"/>
              </a:lnSpc>
              <a:spcBef>
                <a:spcPts val="0"/>
              </a:spcBef>
              <a:spcAft>
                <a:spcPts val="0"/>
              </a:spcAft>
              <a:buFont typeface="Wingdings" panose="05000000000000000000" charset="0"/>
              <a:buChar char="Ø"/>
            </a:pPr>
            <a:r>
              <a:rPr lang="zh-CN" altLang="en-US" sz="2000"/>
              <a:t>2、安全是氟化稀土生产的最大问题，比如危险工艺，重大危险源，自动化提升改造，高危细分领域检查等监管力度加强，企业不是在安全检查，就是主要负责人在开全国全省各级安全生产会；</a:t>
            </a:r>
            <a:endParaRPr lang="zh-CN" altLang="en-US" sz="2000"/>
          </a:p>
          <a:p>
            <a:pPr marL="285750" indent="-285750">
              <a:lnSpc>
                <a:spcPct val="180000"/>
              </a:lnSpc>
              <a:spcBef>
                <a:spcPts val="0"/>
              </a:spcBef>
              <a:spcAft>
                <a:spcPts val="0"/>
              </a:spcAft>
              <a:buFont typeface="Wingdings" panose="05000000000000000000" charset="0"/>
              <a:buChar char="Ø"/>
            </a:pPr>
            <a:r>
              <a:rPr lang="zh-CN" altLang="en-US" sz="2000"/>
              <a:t>3、生产管理，技术人员学历专业的提升，要求高中以上文凭，化工专业，导致成本不断上升；</a:t>
            </a:r>
            <a:endParaRPr lang="zh-CN" altLang="en-US" sz="2000"/>
          </a:p>
          <a:p>
            <a:pPr marL="285750" indent="-285750">
              <a:lnSpc>
                <a:spcPct val="180000"/>
              </a:lnSpc>
              <a:spcBef>
                <a:spcPts val="0"/>
              </a:spcBef>
              <a:spcAft>
                <a:spcPts val="0"/>
              </a:spcAft>
              <a:buFont typeface="Wingdings" panose="05000000000000000000" charset="0"/>
              <a:buChar char="Ø"/>
            </a:pPr>
            <a:r>
              <a:rPr lang="zh-CN" altLang="en-US" sz="2000"/>
              <a:t>4、各金属企业为完善产业链纷纷立项上马氟化稀土工厂(比如近期在建江西2家，福建2家，广西1家，山东2家，包头多家，产能规模严重过剩，加工料比近理论料比，企业赢利水平严重下降，干危险事，获微利。</a:t>
            </a:r>
            <a:endParaRPr lang="zh-CN" altLang="en-US" sz="2000"/>
          </a:p>
        </p:txBody>
      </p:sp>
      <p:pic>
        <p:nvPicPr>
          <p:cNvPr id="2" name="图片 1" descr="微信图片_20220610111944"/>
          <p:cNvPicPr>
            <a:picLocks noChangeAspect="1"/>
          </p:cNvPicPr>
          <p:nvPr userDrawn="1">
            <p:custDataLst>
              <p:tags r:id="rId7"/>
            </p:custDataLst>
          </p:nvPr>
        </p:nvPicPr>
        <p:blipFill>
          <a:blip r:embed="rId8"/>
          <a:stretch>
            <a:fillRect/>
          </a:stretch>
        </p:blipFill>
        <p:spPr>
          <a:xfrm>
            <a:off x="9593580" y="59690"/>
            <a:ext cx="2392680" cy="6159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微信图片_20220610111944"/>
          <p:cNvPicPr>
            <a:picLocks noChangeAspect="1"/>
          </p:cNvPicPr>
          <p:nvPr userDrawn="1">
            <p:custDataLst>
              <p:tags r:id="rId1"/>
            </p:custDataLst>
          </p:nvPr>
        </p:nvPicPr>
        <p:blipFill>
          <a:blip r:embed="rId2"/>
          <a:stretch>
            <a:fillRect/>
          </a:stretch>
        </p:blipFill>
        <p:spPr>
          <a:xfrm>
            <a:off x="0" y="121285"/>
            <a:ext cx="2392680" cy="615950"/>
          </a:xfrm>
          <a:prstGeom prst="rect">
            <a:avLst/>
          </a:prstGeom>
        </p:spPr>
      </p:pic>
      <p:sp>
        <p:nvSpPr>
          <p:cNvPr id="13" name="文本框 12"/>
          <p:cNvSpPr txBox="1"/>
          <p:nvPr>
            <p:custDataLst>
              <p:tags r:id="rId3"/>
            </p:custDataLst>
          </p:nvPr>
        </p:nvSpPr>
        <p:spPr>
          <a:xfrm>
            <a:off x="1160145" y="3008630"/>
            <a:ext cx="10288905" cy="1198880"/>
          </a:xfrm>
          <a:prstGeom prst="rect">
            <a:avLst/>
          </a:prstGeom>
          <a:noFill/>
        </p:spPr>
        <p:txBody>
          <a:bodyPr wrap="square">
            <a:spAutoFit/>
          </a:bodyPr>
          <a:p>
            <a:pPr algn="ct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三、</a:t>
            </a:r>
            <a:r>
              <a:rPr lang="zh-CN" altLang="en-US" sz="7200" b="1"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氟化稀土未来展望</a:t>
            </a:r>
            <a:endParaRPr lang="zh-CN" altLang="en-US" sz="7200" b="0"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3123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0935" y="320675"/>
            <a:ext cx="346265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氟化稀土未来</a:t>
            </a: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展望</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sp>
        <p:nvSpPr>
          <p:cNvPr id="3" name="文本框 2"/>
          <p:cNvSpPr txBox="1"/>
          <p:nvPr>
            <p:custDataLst>
              <p:tags r:id="rId1"/>
            </p:custDataLst>
          </p:nvPr>
        </p:nvSpPr>
        <p:spPr>
          <a:xfrm>
            <a:off x="492125" y="942975"/>
            <a:ext cx="11292205" cy="5532755"/>
          </a:xfrm>
          <a:prstGeom prst="rect">
            <a:avLst/>
          </a:prstGeom>
          <a:solidFill>
            <a:schemeClr val="accent3">
              <a:lumMod val="20000"/>
              <a:lumOff val="80000"/>
            </a:schemeClr>
          </a:solidFill>
        </p:spPr>
        <p:txBody>
          <a:bodyPr wrap="square">
            <a:noAutofit/>
          </a:bodyPr>
          <a:p>
            <a:pPr algn="l">
              <a:lnSpc>
                <a:spcPct val="200000"/>
              </a:lnSpc>
            </a:pP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1</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a:t>
            </a: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干法连续化专业化生产，提高单台氟化设备产出，降低能耗电耗及人工成本，提升企业经营水平</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a:t>
            </a:r>
            <a:endPar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l">
              <a:lnSpc>
                <a:spcPct val="200000"/>
              </a:lnSpc>
            </a:pP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2</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a:t>
            </a: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有条件处理氟氯离子综合利用企业可放开湿法生产，降低生产成本，确需干法生产的高价，高纯中重稀土(铽，镝，钬，铒，钆，钇)企业可根据实际应用场景自行选择氟化工艺，提倡干法生产，有条件处理氟氯离子不外排企业可以湿法生产(体能小，细分领城全年全国不到3万T)</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a:t>
            </a:r>
            <a:endPar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a:p>
            <a:pPr algn="l">
              <a:lnSpc>
                <a:spcPct val="200000"/>
              </a:lnSpc>
            </a:pP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3</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a:t>
            </a: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高纯，低氧，特殊晶形晶貌等工艺有新宊破，提升冶炼工艺及金属品质，不断推动功能材料在高端领域的应用，稀土人为助力科技强国做出</a:t>
            </a:r>
            <a:r>
              <a:rPr lang="zh-CN"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不懈</a:t>
            </a:r>
            <a:r>
              <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rPr>
              <a:t>努力！</a:t>
            </a:r>
            <a:endParaRPr sz="2200" b="1" dirty="0">
              <a:solidFill>
                <a:schemeClr val="tx1">
                  <a:lumMod val="75000"/>
                  <a:lumOff val="2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lt"/>
            </a:endParaRPr>
          </a:p>
        </p:txBody>
      </p:sp>
      <p:pic>
        <p:nvPicPr>
          <p:cNvPr id="5" name="图片 4" descr="微信图片_20220610111944"/>
          <p:cNvPicPr>
            <a:picLocks noChangeAspect="1"/>
          </p:cNvPicPr>
          <p:nvPr userDrawn="1">
            <p:custDataLst>
              <p:tags r:id="rId2"/>
            </p:custDataLst>
          </p:nvPr>
        </p:nvPicPr>
        <p:blipFill>
          <a:blip r:embed="rId3"/>
          <a:stretch>
            <a:fillRect/>
          </a:stretch>
        </p:blipFill>
        <p:spPr>
          <a:xfrm>
            <a:off x="9593580" y="59690"/>
            <a:ext cx="2392680" cy="6159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938780" y="2957830"/>
            <a:ext cx="6313805" cy="1198880"/>
          </a:xfrm>
          <a:prstGeom prst="rect">
            <a:avLst/>
          </a:prstGeom>
          <a:noFill/>
        </p:spPr>
        <p:txBody>
          <a:bodyPr wrap="square">
            <a:spAutoFit/>
          </a:bodyPr>
          <a:lstStyle/>
          <a:p>
            <a:pPr algn="ct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四、公司简介</a:t>
            </a:r>
            <a:endPar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endParaRPr>
          </a:p>
        </p:txBody>
      </p:sp>
      <p:pic>
        <p:nvPicPr>
          <p:cNvPr id="13" name="图片 12" descr="微信图片_20220610111944"/>
          <p:cNvPicPr>
            <a:picLocks noChangeAspect="1"/>
          </p:cNvPicPr>
          <p:nvPr userDrawn="1">
            <p:custDataLst>
              <p:tags r:id="rId1"/>
            </p:custDataLst>
          </p:nvPr>
        </p:nvPicPr>
        <p:blipFill>
          <a:blip r:embed="rId2"/>
          <a:stretch>
            <a:fillRect/>
          </a:stretch>
        </p:blipFill>
        <p:spPr>
          <a:xfrm>
            <a:off x="0" y="121285"/>
            <a:ext cx="2392680" cy="6159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4647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33170" y="413385"/>
            <a:ext cx="2122170" cy="645160"/>
          </a:xfrm>
          <a:prstGeom prst="rect">
            <a:avLst/>
          </a:prstGeom>
          <a:noFill/>
        </p:spPr>
        <p:txBody>
          <a:bodyPr wrap="square" anchor="ctr" anchorCtr="0">
            <a:spAutoFit/>
          </a:bodyPr>
          <a:lstStyle/>
          <a:p>
            <a:r>
              <a:rPr lang="zh-CN" altLang="en-US" sz="36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公司简介</a:t>
            </a:r>
            <a:endParaRPr lang="zh-CN" altLang="en-US" sz="36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grpSp>
        <p:nvGrpSpPr>
          <p:cNvPr id="22" name="组合 21"/>
          <p:cNvGrpSpPr/>
          <p:nvPr/>
        </p:nvGrpSpPr>
        <p:grpSpPr>
          <a:xfrm>
            <a:off x="516255" y="1260475"/>
            <a:ext cx="11273927" cy="5521325"/>
            <a:chOff x="468746" y="1330293"/>
            <a:chExt cx="8199048" cy="5479170"/>
          </a:xfrm>
        </p:grpSpPr>
        <p:sp>
          <p:nvSpPr>
            <p:cNvPr id="17" name="矩形: 圆角 16"/>
            <p:cNvSpPr/>
            <p:nvPr/>
          </p:nvSpPr>
          <p:spPr>
            <a:xfrm>
              <a:off x="468746" y="1330293"/>
              <a:ext cx="8199048" cy="5166615"/>
            </a:xfrm>
            <a:prstGeom prst="roundRect">
              <a:avLst>
                <a:gd name="adj" fmla="val 11708"/>
              </a:avLst>
            </a:prstGeom>
            <a:solidFill>
              <a:schemeClr val="bg1"/>
            </a:solidFill>
            <a:ln>
              <a:noFill/>
            </a:ln>
            <a:effectLst>
              <a:outerShdw blurRad="635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55566" y="1642848"/>
              <a:ext cx="7994367" cy="5166615"/>
            </a:xfrm>
            <a:prstGeom prst="rect">
              <a:avLst/>
            </a:prstGeom>
            <a:noFill/>
          </p:spPr>
          <p:txBody>
            <a:bodyPr wrap="square">
              <a:noAutofit/>
            </a:bodyPr>
            <a:lstStyle/>
            <a:p>
              <a:pPr algn="l">
                <a:lnSpc>
                  <a:spcPct val="125000"/>
                </a:lnSpc>
                <a:spcBef>
                  <a:spcPct val="50000"/>
                </a:spcBef>
              </a:pPr>
              <a:r>
                <a:rPr lang="en-US" altLang="zh-CN"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 </a:t>
              </a:r>
              <a:r>
                <a:rPr lang="en-US" altLang="zh-CN" sz="3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 </a:t>
              </a:r>
              <a:r>
                <a:rPr lang="zh-CN" altLang="en-US" sz="3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江西石磊氟材料有限责任公司</a:t>
              </a:r>
              <a:r>
                <a:rPr lang="zh-CN" altLang="en-US" sz="32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位于赣州市会昌县江西省氟盐化工产业基地，是以含氟新材料研发、生产、销售为主的创新驱动型企业。目前拥有年产5万吨萤石精粉、5万吨无水氢氟酸、10万吨甲烷氯化物、1500吨六氟磷酸锂、1000吨氟化稀土产能，4万吨动力电池电解液。下属稀土材料有限</a:t>
              </a:r>
              <a:r>
                <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公司为三级安全生产</a:t>
              </a:r>
              <a:r>
                <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标准化</a:t>
              </a:r>
              <a:r>
                <a:rPr lang="zh-CN" altLang="en-US" sz="32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氟化稀土生产企业。</a:t>
              </a:r>
              <a:endParaRPr lang="zh-CN" altLang="en-US"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5000"/>
                </a:lnSpc>
                <a:spcBef>
                  <a:spcPct val="50000"/>
                </a:spcBef>
              </a:pPr>
              <a:endParaRPr lang="zh-CN" altLang="en-US" sz="32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003963" y="927504"/>
            <a:ext cx="5104916" cy="5002991"/>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2719854" y="215375"/>
            <a:ext cx="6548347" cy="6427250"/>
          </a:xfrm>
          <a:prstGeom prst="ellipse">
            <a:avLst/>
          </a:prstGeom>
          <a:noFill/>
          <a:ln w="19050">
            <a:solidFill>
              <a:schemeClr val="accent2">
                <a:alpha val="16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08221" y="-1062721"/>
            <a:ext cx="8977646" cy="8891162"/>
          </a:xfrm>
          <a:prstGeom prst="ellipse">
            <a:avLst/>
          </a:prstGeom>
          <a:noFill/>
          <a:ln w="19050">
            <a:solidFill>
              <a:schemeClr val="accent2">
                <a:alpha val="16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78013" y="2317199"/>
            <a:ext cx="1292662" cy="2214710"/>
          </a:xfrm>
          <a:prstGeom prst="rect">
            <a:avLst/>
          </a:prstGeom>
          <a:noFill/>
        </p:spPr>
        <p:txBody>
          <a:bodyPr vert="eaVert" wrap="none" rtlCol="0">
            <a:spAutoFit/>
          </a:bodyPr>
          <a:lstStyle/>
          <a:p>
            <a:pPr algn="ctr"/>
            <a:r>
              <a:rPr lang="zh-CN" altLang="en-US" sz="72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目 录</a:t>
            </a:r>
            <a:endParaRPr lang="zh-CN" altLang="en-US" sz="7200" b="1"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44" name="组合 43"/>
          <p:cNvGrpSpPr/>
          <p:nvPr/>
        </p:nvGrpSpPr>
        <p:grpSpPr>
          <a:xfrm>
            <a:off x="4448655" y="1476313"/>
            <a:ext cx="5445133" cy="4290199"/>
            <a:chOff x="4448655" y="1293433"/>
            <a:chExt cx="5445133" cy="4290199"/>
          </a:xfrm>
        </p:grpSpPr>
        <p:grpSp>
          <p:nvGrpSpPr>
            <p:cNvPr id="31" name="组合 30"/>
            <p:cNvGrpSpPr/>
            <p:nvPr/>
          </p:nvGrpSpPr>
          <p:grpSpPr>
            <a:xfrm>
              <a:off x="4505267" y="1293433"/>
              <a:ext cx="4758690" cy="1409129"/>
              <a:chOff x="3969441" y="2294742"/>
              <a:chExt cx="4758690" cy="1409129"/>
            </a:xfrm>
          </p:grpSpPr>
          <p:sp>
            <p:nvSpPr>
              <p:cNvPr id="9" name="椭圆 8"/>
              <p:cNvSpPr/>
              <p:nvPr/>
            </p:nvSpPr>
            <p:spPr>
              <a:xfrm>
                <a:off x="3969441" y="2294742"/>
                <a:ext cx="697450" cy="68435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838121" y="2355067"/>
                <a:ext cx="3890010" cy="1348804"/>
              </a:xfrm>
              <a:prstGeom prst="rect">
                <a:avLst/>
              </a:prstGeom>
              <a:noFill/>
            </p:spPr>
            <p:txBody>
              <a:bodyPr wrap="square">
                <a:spAutoFit/>
              </a:bodyPr>
              <a:lstStyle/>
              <a:p>
                <a:r>
                  <a:rPr lang="zh-CN" altLang="en-US" sz="2800" b="1"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无水氟化氢来源及运用</a:t>
                </a:r>
                <a:endParaRPr lang="en-US" altLang="zh-CN"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4" name="文本框 23"/>
              <p:cNvSpPr txBox="1"/>
              <p:nvPr/>
            </p:nvSpPr>
            <p:spPr>
              <a:xfrm>
                <a:off x="3994312" y="2345572"/>
                <a:ext cx="678392" cy="584775"/>
              </a:xfrm>
              <a:prstGeom prst="rect">
                <a:avLst/>
              </a:prstGeom>
              <a:noFill/>
            </p:spPr>
            <p:txBody>
              <a:bodyPr wrap="none" rtlCol="0">
                <a:spAutoFit/>
              </a:bodyPr>
              <a:lstStyle/>
              <a:p>
                <a:pPr algn="ctr"/>
                <a:r>
                  <a:rPr lang="en-US" altLang="zh-CN"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01</a:t>
                </a:r>
                <a:endParaRPr lang="zh-CN" altLang="en-US"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grpSp>
          <p:nvGrpSpPr>
            <p:cNvPr id="30" name="组合 29"/>
            <p:cNvGrpSpPr/>
            <p:nvPr/>
          </p:nvGrpSpPr>
          <p:grpSpPr>
            <a:xfrm>
              <a:off x="4735683" y="2470543"/>
              <a:ext cx="5158105" cy="693242"/>
              <a:chOff x="3964463" y="3918763"/>
              <a:chExt cx="5158105" cy="693242"/>
            </a:xfrm>
          </p:grpSpPr>
          <p:sp>
            <p:nvSpPr>
              <p:cNvPr id="11" name="椭圆 10"/>
              <p:cNvSpPr/>
              <p:nvPr/>
            </p:nvSpPr>
            <p:spPr>
              <a:xfrm>
                <a:off x="3964463" y="3927653"/>
                <a:ext cx="697450" cy="68435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838223" y="3918763"/>
                <a:ext cx="4284345" cy="685800"/>
              </a:xfrm>
              <a:prstGeom prst="rect">
                <a:avLst/>
              </a:prstGeom>
              <a:noFill/>
            </p:spPr>
            <p:txBody>
              <a:bodyPr wrap="square" anchor="ctr" anchorCtr="0">
                <a:noAutofit/>
              </a:bodyPr>
              <a:lstStyle/>
              <a:p>
                <a:r>
                  <a:rPr lang="zh-CN" altLang="en-US" sz="2800" b="1"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氟化稀土行业现状</a:t>
                </a:r>
                <a:endParaRPr lang="zh-CN" altLang="en-US"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5" name="文本框 24"/>
              <p:cNvSpPr txBox="1"/>
              <p:nvPr/>
            </p:nvSpPr>
            <p:spPr>
              <a:xfrm>
                <a:off x="3964463" y="3976400"/>
                <a:ext cx="678391" cy="584775"/>
              </a:xfrm>
              <a:prstGeom prst="rect">
                <a:avLst/>
              </a:prstGeom>
              <a:noFill/>
            </p:spPr>
            <p:txBody>
              <a:bodyPr wrap="none" rtlCol="0">
                <a:spAutoFit/>
              </a:bodyPr>
              <a:lstStyle/>
              <a:p>
                <a:pPr algn="ctr"/>
                <a:r>
                  <a:rPr lang="en-US" altLang="zh-CN"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02</a:t>
                </a:r>
                <a:endParaRPr lang="zh-CN" altLang="en-US"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grpSp>
          <p:nvGrpSpPr>
            <p:cNvPr id="29" name="组合 28"/>
            <p:cNvGrpSpPr/>
            <p:nvPr/>
          </p:nvGrpSpPr>
          <p:grpSpPr>
            <a:xfrm>
              <a:off x="4735683" y="3713280"/>
              <a:ext cx="4217670" cy="684352"/>
              <a:chOff x="7854969" y="2294742"/>
              <a:chExt cx="4217670" cy="684352"/>
            </a:xfrm>
          </p:grpSpPr>
          <p:sp>
            <p:nvSpPr>
              <p:cNvPr id="19" name="文本框 18"/>
              <p:cNvSpPr txBox="1"/>
              <p:nvPr/>
            </p:nvSpPr>
            <p:spPr>
              <a:xfrm>
                <a:off x="8728729" y="2450951"/>
                <a:ext cx="3343910" cy="374920"/>
              </a:xfrm>
              <a:prstGeom prst="rect">
                <a:avLst/>
              </a:prstGeom>
              <a:noFill/>
            </p:spPr>
            <p:txBody>
              <a:bodyPr wrap="square" anchor="ctr" anchorCtr="0">
                <a:spAutoFit/>
              </a:bodyPr>
              <a:lstStyle/>
              <a:p>
                <a:pPr algn="l">
                  <a:buClrTx/>
                  <a:buSzTx/>
                  <a:buFontTx/>
                </a:pPr>
                <a:r>
                  <a:rPr lang="zh-CN" altLang="en-US" sz="2800" b="1"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氟化稀土未来展望</a:t>
                </a:r>
                <a:endParaRPr lang="zh-CN" altLang="en-US"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2" name="椭圆 21"/>
              <p:cNvSpPr/>
              <p:nvPr/>
            </p:nvSpPr>
            <p:spPr>
              <a:xfrm>
                <a:off x="7854969" y="2294742"/>
                <a:ext cx="697450" cy="68435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7876635" y="2345572"/>
                <a:ext cx="678391" cy="584775"/>
              </a:xfrm>
              <a:prstGeom prst="rect">
                <a:avLst/>
              </a:prstGeom>
              <a:noFill/>
            </p:spPr>
            <p:txBody>
              <a:bodyPr wrap="none" rtlCol="0">
                <a:spAutoFit/>
              </a:bodyPr>
              <a:lstStyle/>
              <a:p>
                <a:pPr algn="ctr"/>
                <a:r>
                  <a:rPr lang="en-US" altLang="zh-CN"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03</a:t>
                </a:r>
                <a:endParaRPr lang="zh-CN" altLang="en-US"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grpSp>
          <p:nvGrpSpPr>
            <p:cNvPr id="28" name="组合 27"/>
            <p:cNvGrpSpPr/>
            <p:nvPr/>
          </p:nvGrpSpPr>
          <p:grpSpPr>
            <a:xfrm>
              <a:off x="4448655" y="4899280"/>
              <a:ext cx="5042523" cy="684352"/>
              <a:chOff x="7849991" y="3927653"/>
              <a:chExt cx="5042523" cy="684352"/>
            </a:xfrm>
          </p:grpSpPr>
          <p:sp>
            <p:nvSpPr>
              <p:cNvPr id="21" name="文本框 20"/>
              <p:cNvSpPr txBox="1"/>
              <p:nvPr/>
            </p:nvSpPr>
            <p:spPr>
              <a:xfrm>
                <a:off x="8656429" y="4007663"/>
                <a:ext cx="4236085" cy="521970"/>
              </a:xfrm>
              <a:prstGeom prst="rect">
                <a:avLst/>
              </a:prstGeom>
              <a:noFill/>
            </p:spPr>
            <p:txBody>
              <a:bodyPr wrap="square" anchor="ctr" anchorCtr="0">
                <a:spAutoFit/>
              </a:bodyPr>
              <a:lstStyle/>
              <a:p>
                <a:pPr algn="l">
                  <a:buClrTx/>
                  <a:buSzTx/>
                  <a:buFontTx/>
                </a:pPr>
                <a:r>
                  <a:rPr lang="zh-CN" altLang="en-US"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公司</a:t>
                </a:r>
                <a:r>
                  <a:rPr lang="zh-CN" altLang="en-US"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简介</a:t>
                </a:r>
                <a:endParaRPr lang="zh-CN" altLang="en-US" sz="2800" b="1"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3" name="椭圆 22"/>
              <p:cNvSpPr/>
              <p:nvPr/>
            </p:nvSpPr>
            <p:spPr>
              <a:xfrm>
                <a:off x="7849991" y="3927653"/>
                <a:ext cx="697450" cy="68435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7859320" y="3968145"/>
                <a:ext cx="678391" cy="584775"/>
              </a:xfrm>
              <a:prstGeom prst="rect">
                <a:avLst/>
              </a:prstGeom>
              <a:noFill/>
            </p:spPr>
            <p:txBody>
              <a:bodyPr wrap="none" rtlCol="0">
                <a:spAutoFit/>
              </a:bodyPr>
              <a:lstStyle/>
              <a:p>
                <a:pPr algn="ctr"/>
                <a:r>
                  <a:rPr lang="en-US" altLang="zh-CN"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04</a:t>
                </a:r>
                <a:endParaRPr lang="zh-CN" altLang="en-US" sz="3200" dirty="0">
                  <a:solidFill>
                    <a:schemeClr val="bg1"/>
                  </a:soli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grpSp>
      <p:sp>
        <p:nvSpPr>
          <p:cNvPr id="43" name="文本框 42"/>
          <p:cNvSpPr txBox="1"/>
          <p:nvPr/>
        </p:nvSpPr>
        <p:spPr>
          <a:xfrm>
            <a:off x="9264274" y="2600185"/>
            <a:ext cx="615553" cy="1589538"/>
          </a:xfrm>
          <a:prstGeom prst="rect">
            <a:avLst/>
          </a:prstGeom>
          <a:noFill/>
        </p:spPr>
        <p:txBody>
          <a:bodyPr vert="eaVert" wrap="none" rtlCol="0">
            <a:spAutoFit/>
          </a:bodyPr>
          <a:lstStyle/>
          <a:p>
            <a:pPr algn="ctr"/>
            <a:r>
              <a:rPr lang="en-US" altLang="zh-CN"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Contents</a:t>
            </a:r>
            <a:endParaRPr lang="zh-CN" altLang="en-US" sz="28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5" name="图片 4" descr="微信图片_20220610111944"/>
          <p:cNvPicPr>
            <a:picLocks noChangeAspect="1"/>
          </p:cNvPicPr>
          <p:nvPr userDrawn="1">
            <p:custDataLst>
              <p:tags r:id="rId1"/>
            </p:custDataLst>
          </p:nvPr>
        </p:nvPicPr>
        <p:blipFill>
          <a:blip r:embed="rId2"/>
          <a:stretch>
            <a:fillRect/>
          </a:stretch>
        </p:blipFill>
        <p:spPr>
          <a:xfrm>
            <a:off x="9593580" y="59690"/>
            <a:ext cx="2392680" cy="615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down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D:\稀土-刘总\相关图片\微信图片_202304191548371.png微信图片_202304191548371"/>
          <p:cNvPicPr>
            <a:picLocks noChangeAspect="1"/>
          </p:cNvPicPr>
          <p:nvPr/>
        </p:nvPicPr>
        <p:blipFill>
          <a:blip r:embed="rId1">
            <a:alphaModFix amt="40000"/>
          </a:blip>
          <a:srcRect/>
          <a:stretch>
            <a:fillRect/>
          </a:stretch>
        </p:blipFill>
        <p:spPr>
          <a:xfrm>
            <a:off x="0" y="635"/>
            <a:ext cx="12192000" cy="6856730"/>
          </a:xfrm>
          <a:prstGeom prst="rect">
            <a:avLst/>
          </a:prstGeom>
        </p:spPr>
      </p:pic>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781810" y="2230120"/>
            <a:ext cx="9363075" cy="1198880"/>
          </a:xfrm>
          <a:prstGeom prst="rect">
            <a:avLst/>
          </a:prstGeom>
          <a:noFill/>
        </p:spPr>
        <p:txBody>
          <a:bodyPr wrap="square">
            <a:spAutoFit/>
          </a:bodyPr>
          <a:lstStyle/>
          <a:p>
            <a:pPr algn="ctr"/>
            <a:r>
              <a:rPr lang="zh-CN" altLang="en-US" sz="7200" b="1" dirty="0">
                <a:gradFill>
                  <a:gsLst>
                    <a:gs pos="0">
                      <a:srgbClr val="007BD3"/>
                    </a:gs>
                    <a:gs pos="100000">
                      <a:srgbClr val="034373"/>
                    </a:gs>
                  </a:gsLst>
                  <a:lin scaled="0"/>
                </a:gradFill>
                <a:effectLst>
                  <a:outerShdw blurRad="50800" dist="38100" dir="5400000" algn="t" rotWithShape="0">
                    <a:prstClr val="black">
                      <a:alpha val="40000"/>
                    </a:prstClr>
                  </a:outerShdw>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感谢聆听</a:t>
            </a:r>
            <a:r>
              <a:rPr lang="en-US" altLang="zh-CN" sz="7200" b="1" dirty="0">
                <a:gradFill>
                  <a:gsLst>
                    <a:gs pos="0">
                      <a:srgbClr val="007BD3"/>
                    </a:gs>
                    <a:gs pos="100000">
                      <a:srgbClr val="034373"/>
                    </a:gs>
                  </a:gsLst>
                  <a:lin scaled="0"/>
                </a:gradFill>
                <a:effectLst>
                  <a:outerShdw blurRad="50800" dist="38100" dir="5400000" algn="t" rotWithShape="0">
                    <a:prstClr val="black">
                      <a:alpha val="40000"/>
                    </a:prstClr>
                  </a:outerShdw>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lang="zh-CN" altLang="en-US" sz="7200" b="1" dirty="0">
                <a:gradFill>
                  <a:gsLst>
                    <a:gs pos="0">
                      <a:srgbClr val="007BD3"/>
                    </a:gs>
                    <a:gs pos="100000">
                      <a:srgbClr val="034373"/>
                    </a:gs>
                  </a:gsLst>
                  <a:lin scaled="0"/>
                </a:gradFill>
                <a:effectLst>
                  <a:outerShdw blurRad="50800" dist="38100" dir="5400000" algn="t" rotWithShape="0">
                    <a:prstClr val="black">
                      <a:alpha val="40000"/>
                    </a:prstClr>
                  </a:outerShdw>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欢迎指导！</a:t>
            </a:r>
            <a:endParaRPr lang="zh-CN" altLang="en-US" sz="7200" b="1" dirty="0">
              <a:gradFill>
                <a:gsLst>
                  <a:gs pos="0">
                    <a:srgbClr val="007BD3"/>
                  </a:gs>
                  <a:gs pos="100000">
                    <a:srgbClr val="034373"/>
                  </a:gs>
                </a:gsLst>
                <a:lin scaled="0"/>
              </a:gradFill>
              <a:effectLst>
                <a:outerShdw blurRad="50800" dist="38100" dir="5400000" algn="t" rotWithShape="0">
                  <a:prstClr val="black">
                    <a:alpha val="40000"/>
                  </a:prstClr>
                </a:outerShdw>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pic>
        <p:nvPicPr>
          <p:cNvPr id="9" name="图片 8" descr="微信图片_20230422160337"/>
          <p:cNvPicPr>
            <a:picLocks noChangeAspect="1"/>
          </p:cNvPicPr>
          <p:nvPr/>
        </p:nvPicPr>
        <p:blipFill>
          <a:blip r:embed="rId2"/>
          <a:srcRect t="22981" b="34315"/>
          <a:stretch>
            <a:fillRect/>
          </a:stretch>
        </p:blipFill>
        <p:spPr>
          <a:xfrm>
            <a:off x="6511925" y="3832860"/>
            <a:ext cx="2769870" cy="2628900"/>
          </a:xfrm>
          <a:prstGeom prst="rect">
            <a:avLst/>
          </a:prstGeom>
        </p:spPr>
      </p:pic>
      <p:pic>
        <p:nvPicPr>
          <p:cNvPr id="13" name="图片 12" descr="微信图片_20220610111944"/>
          <p:cNvPicPr>
            <a:picLocks noChangeAspect="1"/>
          </p:cNvPicPr>
          <p:nvPr userDrawn="1">
            <p:custDataLst>
              <p:tags r:id="rId3"/>
            </p:custDataLst>
          </p:nvPr>
        </p:nvPicPr>
        <p:blipFill>
          <a:blip r:embed="rId4"/>
          <a:stretch>
            <a:fillRect/>
          </a:stretch>
        </p:blipFill>
        <p:spPr>
          <a:xfrm>
            <a:off x="0" y="121285"/>
            <a:ext cx="2392680" cy="615950"/>
          </a:xfrm>
          <a:prstGeom prst="rect">
            <a:avLst/>
          </a:prstGeom>
        </p:spPr>
      </p:pic>
      <p:grpSp>
        <p:nvGrpSpPr>
          <p:cNvPr id="24" name="组合 23"/>
          <p:cNvGrpSpPr/>
          <p:nvPr/>
        </p:nvGrpSpPr>
        <p:grpSpPr>
          <a:xfrm>
            <a:off x="2916879" y="3833028"/>
            <a:ext cx="1706492" cy="465064"/>
            <a:chOff x="3779908" y="4441842"/>
            <a:chExt cx="1706492" cy="465064"/>
          </a:xfrm>
        </p:grpSpPr>
        <p:sp>
          <p:nvSpPr>
            <p:cNvPr id="22" name="矩形: 圆角 21"/>
            <p:cNvSpPr/>
            <p:nvPr>
              <p:custDataLst>
                <p:tags r:id="rId5"/>
              </p:custDataLst>
            </p:nvPr>
          </p:nvSpPr>
          <p:spPr>
            <a:xfrm>
              <a:off x="3779908" y="4441842"/>
              <a:ext cx="1706492" cy="465064"/>
            </a:xfrm>
            <a:prstGeom prst="roundRect">
              <a:avLst>
                <a:gd name="adj" fmla="val 50000"/>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custDataLst>
                <p:tags r:id="rId6"/>
              </p:custDataLst>
            </p:nvPr>
          </p:nvSpPr>
          <p:spPr>
            <a:xfrm>
              <a:off x="3919414" y="4520485"/>
              <a:ext cx="1427480" cy="306705"/>
            </a:xfrm>
            <a:prstGeom prst="rect">
              <a:avLst/>
            </a:prstGeom>
            <a:noFill/>
          </p:spPr>
          <p:txBody>
            <a:bodyPr wrap="none" rtlCol="0">
              <a:spAutoFit/>
            </a:bodyPr>
            <a:p>
              <a:pPr algn="ctr"/>
              <a:r>
                <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联系人：</a:t>
              </a:r>
              <a:r>
                <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刘建平</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25" name="组合 24"/>
          <p:cNvGrpSpPr/>
          <p:nvPr/>
        </p:nvGrpSpPr>
        <p:grpSpPr>
          <a:xfrm>
            <a:off x="2943225" y="5761990"/>
            <a:ext cx="2539365" cy="464820"/>
            <a:chOff x="3779716" y="4441842"/>
            <a:chExt cx="2539365" cy="464820"/>
          </a:xfrm>
        </p:grpSpPr>
        <p:sp>
          <p:nvSpPr>
            <p:cNvPr id="26" name="矩形: 圆角 25"/>
            <p:cNvSpPr/>
            <p:nvPr>
              <p:custDataLst>
                <p:tags r:id="rId7"/>
              </p:custDataLst>
            </p:nvPr>
          </p:nvSpPr>
          <p:spPr>
            <a:xfrm>
              <a:off x="3779716" y="4441842"/>
              <a:ext cx="2539365" cy="464820"/>
            </a:xfrm>
            <a:prstGeom prst="roundRect">
              <a:avLst>
                <a:gd name="adj" fmla="val 50000"/>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custDataLst>
                <p:tags r:id="rId8"/>
              </p:custDataLst>
            </p:nvPr>
          </p:nvSpPr>
          <p:spPr>
            <a:xfrm>
              <a:off x="3836231" y="4520485"/>
              <a:ext cx="2405380" cy="306705"/>
            </a:xfrm>
            <a:prstGeom prst="rect">
              <a:avLst/>
            </a:prstGeom>
            <a:noFill/>
          </p:spPr>
          <p:txBody>
            <a:bodyPr wrap="square" rtlCol="0">
              <a:spAutoFit/>
            </a:bodyPr>
            <a:p>
              <a:pPr algn="ctr"/>
              <a:r>
                <a:rPr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邮</a:t>
              </a:r>
              <a:r>
                <a:rPr 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箱：</a:t>
              </a:r>
              <a:r>
                <a:rPr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13970703109@139.com</a:t>
              </a:r>
              <a:endParaRPr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8" name="组合 7"/>
          <p:cNvGrpSpPr/>
          <p:nvPr/>
        </p:nvGrpSpPr>
        <p:grpSpPr>
          <a:xfrm>
            <a:off x="2891155" y="4837430"/>
            <a:ext cx="2302510" cy="464820"/>
            <a:chOff x="3608264" y="4441842"/>
            <a:chExt cx="2120900" cy="464820"/>
          </a:xfrm>
        </p:grpSpPr>
        <p:sp>
          <p:nvSpPr>
            <p:cNvPr id="6" name="矩形: 圆角 21"/>
            <p:cNvSpPr/>
            <p:nvPr>
              <p:custDataLst>
                <p:tags r:id="rId9"/>
              </p:custDataLst>
            </p:nvPr>
          </p:nvSpPr>
          <p:spPr>
            <a:xfrm>
              <a:off x="3632394" y="4441842"/>
              <a:ext cx="2096770" cy="464820"/>
            </a:xfrm>
            <a:prstGeom prst="roundRect">
              <a:avLst>
                <a:gd name="adj" fmla="val 50000"/>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10"/>
              </p:custDataLst>
            </p:nvPr>
          </p:nvSpPr>
          <p:spPr>
            <a:xfrm>
              <a:off x="3608264" y="4520485"/>
              <a:ext cx="2049780" cy="306705"/>
            </a:xfrm>
            <a:prstGeom prst="rect">
              <a:avLst/>
            </a:prstGeom>
            <a:noFill/>
          </p:spPr>
          <p:txBody>
            <a:bodyPr wrap="square" rtlCol="0">
              <a:spAutoFit/>
            </a:bodyPr>
            <a:p>
              <a:pPr algn="ctr"/>
              <a:r>
                <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手机号码：13970703109</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849662" y="-849664"/>
            <a:ext cx="2710832"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1"/>
          <p:cNvSpPr/>
          <p:nvPr/>
        </p:nvSpPr>
        <p:spPr>
          <a:xfrm rot="16200000" flipH="1">
            <a:off x="9268756" y="-1486913"/>
            <a:ext cx="1436335" cy="4410159"/>
          </a:xfrm>
          <a:custGeom>
            <a:avLst/>
            <a:gdLst>
              <a:gd name="connsiteX0" fmla="*/ 0 w 2710832"/>
              <a:gd name="connsiteY0" fmla="*/ 4410159 h 4410159"/>
              <a:gd name="connsiteX1" fmla="*/ 0 w 2710832"/>
              <a:gd name="connsiteY1" fmla="*/ 0 h 4410159"/>
              <a:gd name="connsiteX2" fmla="*/ 2710832 w 2710832"/>
              <a:gd name="connsiteY2" fmla="*/ 4410159 h 4410159"/>
              <a:gd name="connsiteX3" fmla="*/ 0 w 2710832"/>
              <a:gd name="connsiteY3" fmla="*/ 4410159 h 4410159"/>
              <a:gd name="connsiteX0-1" fmla="*/ 0 w 2710832"/>
              <a:gd name="connsiteY0-2" fmla="*/ 4410159 h 4410159"/>
              <a:gd name="connsiteX1-3" fmla="*/ 0 w 2710832"/>
              <a:gd name="connsiteY1-4" fmla="*/ 0 h 4410159"/>
              <a:gd name="connsiteX2-5" fmla="*/ 2103930 w 2710832"/>
              <a:gd name="connsiteY2-6" fmla="*/ 3398654 h 4410159"/>
              <a:gd name="connsiteX3-7" fmla="*/ 2710832 w 2710832"/>
              <a:gd name="connsiteY3-8" fmla="*/ 4410159 h 4410159"/>
              <a:gd name="connsiteX4" fmla="*/ 0 w 2710832"/>
              <a:gd name="connsiteY4" fmla="*/ 4410159 h 4410159"/>
              <a:gd name="connsiteX0-9" fmla="*/ 0 w 2710832"/>
              <a:gd name="connsiteY0-10" fmla="*/ 4410159 h 4410159"/>
              <a:gd name="connsiteX1-11" fmla="*/ 0 w 2710832"/>
              <a:gd name="connsiteY1-12" fmla="*/ 0 h 4410159"/>
              <a:gd name="connsiteX2-13" fmla="*/ 1205714 w 2710832"/>
              <a:gd name="connsiteY2-14" fmla="*/ 1909719 h 4410159"/>
              <a:gd name="connsiteX3-15" fmla="*/ 2103930 w 2710832"/>
              <a:gd name="connsiteY3-16" fmla="*/ 3398654 h 4410159"/>
              <a:gd name="connsiteX4-17" fmla="*/ 2710832 w 2710832"/>
              <a:gd name="connsiteY4-18" fmla="*/ 4410159 h 4410159"/>
              <a:gd name="connsiteX5" fmla="*/ 0 w 2710832"/>
              <a:gd name="connsiteY5" fmla="*/ 4410159 h 4410159"/>
              <a:gd name="connsiteX0-19" fmla="*/ 0 w 2710832"/>
              <a:gd name="connsiteY0-20" fmla="*/ 4410159 h 4410159"/>
              <a:gd name="connsiteX1-21" fmla="*/ 0 w 2710832"/>
              <a:gd name="connsiteY1-22" fmla="*/ 0 h 4410159"/>
              <a:gd name="connsiteX2-23" fmla="*/ 1205714 w 2710832"/>
              <a:gd name="connsiteY2-24" fmla="*/ 1909719 h 4410159"/>
              <a:gd name="connsiteX3-25" fmla="*/ 2103930 w 2710832"/>
              <a:gd name="connsiteY3-26" fmla="*/ 3398654 h 4410159"/>
              <a:gd name="connsiteX4-27" fmla="*/ 2710832 w 2710832"/>
              <a:gd name="connsiteY4-28" fmla="*/ 4410159 h 4410159"/>
              <a:gd name="connsiteX5-29" fmla="*/ 0 w 2710832"/>
              <a:gd name="connsiteY5-30" fmla="*/ 4410159 h 4410159"/>
              <a:gd name="connsiteX0-31" fmla="*/ 0 w 2710832"/>
              <a:gd name="connsiteY0-32" fmla="*/ 4410159 h 4410159"/>
              <a:gd name="connsiteX1-33" fmla="*/ 0 w 2710832"/>
              <a:gd name="connsiteY1-34" fmla="*/ 0 h 4410159"/>
              <a:gd name="connsiteX2-35" fmla="*/ 1205714 w 2710832"/>
              <a:gd name="connsiteY2-36" fmla="*/ 1909719 h 4410159"/>
              <a:gd name="connsiteX3-37" fmla="*/ 2103930 w 2710832"/>
              <a:gd name="connsiteY3-38" fmla="*/ 3398654 h 4410159"/>
              <a:gd name="connsiteX4-39" fmla="*/ 2710832 w 2710832"/>
              <a:gd name="connsiteY4-40" fmla="*/ 4410159 h 4410159"/>
              <a:gd name="connsiteX5-41" fmla="*/ 0 w 2710832"/>
              <a:gd name="connsiteY5-42" fmla="*/ 4410159 h 4410159"/>
              <a:gd name="connsiteX0-43" fmla="*/ 0 w 2710832"/>
              <a:gd name="connsiteY0-44" fmla="*/ 4410159 h 4410159"/>
              <a:gd name="connsiteX1-45" fmla="*/ 0 w 2710832"/>
              <a:gd name="connsiteY1-46" fmla="*/ 0 h 4410159"/>
              <a:gd name="connsiteX2-47" fmla="*/ 1205714 w 2710832"/>
              <a:gd name="connsiteY2-48" fmla="*/ 1909719 h 4410159"/>
              <a:gd name="connsiteX3-49" fmla="*/ 1675055 w 2710832"/>
              <a:gd name="connsiteY3-50" fmla="*/ 3495758 h 4410159"/>
              <a:gd name="connsiteX4-51" fmla="*/ 2710832 w 2710832"/>
              <a:gd name="connsiteY4-52" fmla="*/ 4410159 h 4410159"/>
              <a:gd name="connsiteX5-53" fmla="*/ 0 w 2710832"/>
              <a:gd name="connsiteY5-54" fmla="*/ 4410159 h 4410159"/>
              <a:gd name="connsiteX0-55" fmla="*/ 0 w 2710832"/>
              <a:gd name="connsiteY0-56" fmla="*/ 4410159 h 4410159"/>
              <a:gd name="connsiteX1-57" fmla="*/ 0 w 2710832"/>
              <a:gd name="connsiteY1-58" fmla="*/ 0 h 4410159"/>
              <a:gd name="connsiteX2-59" fmla="*/ 1205714 w 2710832"/>
              <a:gd name="connsiteY2-60" fmla="*/ 1909719 h 4410159"/>
              <a:gd name="connsiteX3-61" fmla="*/ 1675055 w 2710832"/>
              <a:gd name="connsiteY3-62" fmla="*/ 3495758 h 4410159"/>
              <a:gd name="connsiteX4-63" fmla="*/ 2710832 w 2710832"/>
              <a:gd name="connsiteY4-64" fmla="*/ 4410159 h 4410159"/>
              <a:gd name="connsiteX5-65" fmla="*/ 0 w 2710832"/>
              <a:gd name="connsiteY5-66" fmla="*/ 4410159 h 4410159"/>
              <a:gd name="connsiteX0-67" fmla="*/ 0 w 2710832"/>
              <a:gd name="connsiteY0-68" fmla="*/ 4410159 h 4410159"/>
              <a:gd name="connsiteX1-69" fmla="*/ 0 w 2710832"/>
              <a:gd name="connsiteY1-70" fmla="*/ 0 h 4410159"/>
              <a:gd name="connsiteX2-71" fmla="*/ 1302822 w 2710832"/>
              <a:gd name="connsiteY2-72" fmla="*/ 2209124 h 4410159"/>
              <a:gd name="connsiteX3-73" fmla="*/ 1675055 w 2710832"/>
              <a:gd name="connsiteY3-74" fmla="*/ 3495758 h 4410159"/>
              <a:gd name="connsiteX4-75" fmla="*/ 2710832 w 2710832"/>
              <a:gd name="connsiteY4-76" fmla="*/ 4410159 h 4410159"/>
              <a:gd name="connsiteX5-77" fmla="*/ 0 w 2710832"/>
              <a:gd name="connsiteY5-78" fmla="*/ 4410159 h 4410159"/>
              <a:gd name="connsiteX0-79" fmla="*/ 0 w 2710832"/>
              <a:gd name="connsiteY0-80" fmla="*/ 4410159 h 4410159"/>
              <a:gd name="connsiteX1-81" fmla="*/ 0 w 2710832"/>
              <a:gd name="connsiteY1-82" fmla="*/ 0 h 4410159"/>
              <a:gd name="connsiteX2-83" fmla="*/ 760652 w 2710832"/>
              <a:gd name="connsiteY2-84" fmla="*/ 1270448 h 4410159"/>
              <a:gd name="connsiteX3-85" fmla="*/ 1302822 w 2710832"/>
              <a:gd name="connsiteY3-86" fmla="*/ 2209124 h 4410159"/>
              <a:gd name="connsiteX4-87" fmla="*/ 1675055 w 2710832"/>
              <a:gd name="connsiteY4-88" fmla="*/ 3495758 h 4410159"/>
              <a:gd name="connsiteX5-89" fmla="*/ 2710832 w 2710832"/>
              <a:gd name="connsiteY5-90" fmla="*/ 4410159 h 4410159"/>
              <a:gd name="connsiteX6" fmla="*/ 0 w 2710832"/>
              <a:gd name="connsiteY6" fmla="*/ 4410159 h 4410159"/>
              <a:gd name="connsiteX0-91" fmla="*/ 0 w 2710832"/>
              <a:gd name="connsiteY0-92" fmla="*/ 4410159 h 4410159"/>
              <a:gd name="connsiteX1-93" fmla="*/ 0 w 2710832"/>
              <a:gd name="connsiteY1-94" fmla="*/ 0 h 4410159"/>
              <a:gd name="connsiteX2-95" fmla="*/ 534075 w 2710832"/>
              <a:gd name="connsiteY2-96" fmla="*/ 1610314 h 4410159"/>
              <a:gd name="connsiteX3-97" fmla="*/ 1302822 w 2710832"/>
              <a:gd name="connsiteY3-98" fmla="*/ 2209124 h 4410159"/>
              <a:gd name="connsiteX4-99" fmla="*/ 1675055 w 2710832"/>
              <a:gd name="connsiteY4-100" fmla="*/ 3495758 h 4410159"/>
              <a:gd name="connsiteX5-101" fmla="*/ 2710832 w 2710832"/>
              <a:gd name="connsiteY5-102" fmla="*/ 4410159 h 4410159"/>
              <a:gd name="connsiteX6-103" fmla="*/ 0 w 2710832"/>
              <a:gd name="connsiteY6-104" fmla="*/ 4410159 h 4410159"/>
              <a:gd name="connsiteX0-105" fmla="*/ 0 w 2710832"/>
              <a:gd name="connsiteY0-106" fmla="*/ 4410159 h 4410159"/>
              <a:gd name="connsiteX1-107" fmla="*/ 0 w 2710832"/>
              <a:gd name="connsiteY1-108" fmla="*/ 0 h 4410159"/>
              <a:gd name="connsiteX2-109" fmla="*/ 534075 w 2710832"/>
              <a:gd name="connsiteY2-110" fmla="*/ 1610314 h 4410159"/>
              <a:gd name="connsiteX3-111" fmla="*/ 1302822 w 2710832"/>
              <a:gd name="connsiteY3-112" fmla="*/ 2209124 h 4410159"/>
              <a:gd name="connsiteX4-113" fmla="*/ 1675055 w 2710832"/>
              <a:gd name="connsiteY4-114" fmla="*/ 3495758 h 4410159"/>
              <a:gd name="connsiteX5-115" fmla="*/ 2710832 w 2710832"/>
              <a:gd name="connsiteY5-116" fmla="*/ 4410159 h 4410159"/>
              <a:gd name="connsiteX6-117" fmla="*/ 0 w 2710832"/>
              <a:gd name="connsiteY6-118" fmla="*/ 4410159 h 4410159"/>
              <a:gd name="connsiteX0-119" fmla="*/ 0 w 2710832"/>
              <a:gd name="connsiteY0-120" fmla="*/ 4410159 h 4410159"/>
              <a:gd name="connsiteX1-121" fmla="*/ 0 w 2710832"/>
              <a:gd name="connsiteY1-122" fmla="*/ 0 h 4410159"/>
              <a:gd name="connsiteX2-123" fmla="*/ 534075 w 2710832"/>
              <a:gd name="connsiteY2-124" fmla="*/ 1610314 h 4410159"/>
              <a:gd name="connsiteX3-125" fmla="*/ 1302822 w 2710832"/>
              <a:gd name="connsiteY3-126" fmla="*/ 2209124 h 4410159"/>
              <a:gd name="connsiteX4-127" fmla="*/ 1675055 w 2710832"/>
              <a:gd name="connsiteY4-128" fmla="*/ 3495758 h 4410159"/>
              <a:gd name="connsiteX5-129" fmla="*/ 2710832 w 2710832"/>
              <a:gd name="connsiteY5-130" fmla="*/ 4410159 h 4410159"/>
              <a:gd name="connsiteX6-131" fmla="*/ 0 w 2710832"/>
              <a:gd name="connsiteY6-132" fmla="*/ 4410159 h 4410159"/>
              <a:gd name="connsiteX0-133" fmla="*/ 0 w 2710832"/>
              <a:gd name="connsiteY0-134" fmla="*/ 4410159 h 4410159"/>
              <a:gd name="connsiteX1-135" fmla="*/ 0 w 2710832"/>
              <a:gd name="connsiteY1-136" fmla="*/ 0 h 4410159"/>
              <a:gd name="connsiteX2-137" fmla="*/ 534075 w 2710832"/>
              <a:gd name="connsiteY2-138" fmla="*/ 1610314 h 4410159"/>
              <a:gd name="connsiteX3-139" fmla="*/ 1302822 w 2710832"/>
              <a:gd name="connsiteY3-140" fmla="*/ 2209124 h 4410159"/>
              <a:gd name="connsiteX4-141" fmla="*/ 1675055 w 2710832"/>
              <a:gd name="connsiteY4-142" fmla="*/ 3495758 h 4410159"/>
              <a:gd name="connsiteX5-143" fmla="*/ 2710832 w 2710832"/>
              <a:gd name="connsiteY5-144" fmla="*/ 4410159 h 4410159"/>
              <a:gd name="connsiteX6-145" fmla="*/ 0 w 2710832"/>
              <a:gd name="connsiteY6-146" fmla="*/ 4410159 h 4410159"/>
              <a:gd name="connsiteX0-147" fmla="*/ 0 w 2710832"/>
              <a:gd name="connsiteY0-148" fmla="*/ 4410159 h 4410159"/>
              <a:gd name="connsiteX1-149" fmla="*/ 0 w 2710832"/>
              <a:gd name="connsiteY1-150" fmla="*/ 0 h 4410159"/>
              <a:gd name="connsiteX2-151" fmla="*/ 534075 w 2710832"/>
              <a:gd name="connsiteY2-152" fmla="*/ 1610314 h 4410159"/>
              <a:gd name="connsiteX3-153" fmla="*/ 1302822 w 2710832"/>
              <a:gd name="connsiteY3-154" fmla="*/ 2209124 h 4410159"/>
              <a:gd name="connsiteX4-155" fmla="*/ 1675055 w 2710832"/>
              <a:gd name="connsiteY4-156" fmla="*/ 3495758 h 4410159"/>
              <a:gd name="connsiteX5-157" fmla="*/ 2710832 w 2710832"/>
              <a:gd name="connsiteY5-158" fmla="*/ 4410159 h 4410159"/>
              <a:gd name="connsiteX6-159" fmla="*/ 0 w 2710832"/>
              <a:gd name="connsiteY6-160" fmla="*/ 4410159 h 4410159"/>
              <a:gd name="connsiteX0-161" fmla="*/ 0 w 2710832"/>
              <a:gd name="connsiteY0-162" fmla="*/ 4410159 h 4410159"/>
              <a:gd name="connsiteX1-163" fmla="*/ 0 w 2710832"/>
              <a:gd name="connsiteY1-164" fmla="*/ 0 h 4410159"/>
              <a:gd name="connsiteX2-165" fmla="*/ 534075 w 2710832"/>
              <a:gd name="connsiteY2-166" fmla="*/ 1610314 h 4410159"/>
              <a:gd name="connsiteX3-167" fmla="*/ 1302822 w 2710832"/>
              <a:gd name="connsiteY3-168" fmla="*/ 2209124 h 4410159"/>
              <a:gd name="connsiteX4-169" fmla="*/ 1675055 w 2710832"/>
              <a:gd name="connsiteY4-170" fmla="*/ 3495758 h 4410159"/>
              <a:gd name="connsiteX5-171" fmla="*/ 2710832 w 2710832"/>
              <a:gd name="connsiteY5-172" fmla="*/ 4410159 h 4410159"/>
              <a:gd name="connsiteX6-173" fmla="*/ 0 w 2710832"/>
              <a:gd name="connsiteY6-174" fmla="*/ 4410159 h 4410159"/>
              <a:gd name="connsiteX0-175" fmla="*/ 0 w 2710832"/>
              <a:gd name="connsiteY0-176" fmla="*/ 4410159 h 4410159"/>
              <a:gd name="connsiteX1-177" fmla="*/ 0 w 2710832"/>
              <a:gd name="connsiteY1-178" fmla="*/ 0 h 4410159"/>
              <a:gd name="connsiteX2-179" fmla="*/ 534075 w 2710832"/>
              <a:gd name="connsiteY2-180" fmla="*/ 1610314 h 4410159"/>
              <a:gd name="connsiteX3-181" fmla="*/ 1302822 w 2710832"/>
              <a:gd name="connsiteY3-182" fmla="*/ 2209124 h 4410159"/>
              <a:gd name="connsiteX4-183" fmla="*/ 1545583 w 2710832"/>
              <a:gd name="connsiteY4-184" fmla="*/ 3317733 h 4410159"/>
              <a:gd name="connsiteX5-185" fmla="*/ 1675055 w 2710832"/>
              <a:gd name="connsiteY5-186" fmla="*/ 3495758 h 4410159"/>
              <a:gd name="connsiteX6-187" fmla="*/ 2710832 w 2710832"/>
              <a:gd name="connsiteY6-188" fmla="*/ 4410159 h 4410159"/>
              <a:gd name="connsiteX7" fmla="*/ 0 w 2710832"/>
              <a:gd name="connsiteY7" fmla="*/ 4410159 h 4410159"/>
              <a:gd name="connsiteX0-189" fmla="*/ 0 w 2710832"/>
              <a:gd name="connsiteY0-190" fmla="*/ 4410159 h 4410159"/>
              <a:gd name="connsiteX1-191" fmla="*/ 0 w 2710832"/>
              <a:gd name="connsiteY1-192" fmla="*/ 0 h 4410159"/>
              <a:gd name="connsiteX2-193" fmla="*/ 534075 w 2710832"/>
              <a:gd name="connsiteY2-194" fmla="*/ 1610314 h 4410159"/>
              <a:gd name="connsiteX3-195" fmla="*/ 1302822 w 2710832"/>
              <a:gd name="connsiteY3-196" fmla="*/ 2209124 h 4410159"/>
              <a:gd name="connsiteX4-197" fmla="*/ 1545583 w 2710832"/>
              <a:gd name="connsiteY4-198" fmla="*/ 3317733 h 4410159"/>
              <a:gd name="connsiteX5-199" fmla="*/ 1545580 w 2710832"/>
              <a:gd name="connsiteY5-200" fmla="*/ 3350101 h 4410159"/>
              <a:gd name="connsiteX6-201" fmla="*/ 1675055 w 2710832"/>
              <a:gd name="connsiteY6-202" fmla="*/ 3495758 h 4410159"/>
              <a:gd name="connsiteX7-203" fmla="*/ 2710832 w 2710832"/>
              <a:gd name="connsiteY7-204" fmla="*/ 4410159 h 4410159"/>
              <a:gd name="connsiteX8" fmla="*/ 0 w 2710832"/>
              <a:gd name="connsiteY8" fmla="*/ 4410159 h 4410159"/>
              <a:gd name="connsiteX0-205" fmla="*/ 0 w 2710832"/>
              <a:gd name="connsiteY0-206" fmla="*/ 4410159 h 4410159"/>
              <a:gd name="connsiteX1-207" fmla="*/ 0 w 2710832"/>
              <a:gd name="connsiteY1-208" fmla="*/ 0 h 4410159"/>
              <a:gd name="connsiteX2-209" fmla="*/ 534075 w 2710832"/>
              <a:gd name="connsiteY2-210" fmla="*/ 1610314 h 4410159"/>
              <a:gd name="connsiteX3-211" fmla="*/ 1302822 w 2710832"/>
              <a:gd name="connsiteY3-212" fmla="*/ 2209124 h 4410159"/>
              <a:gd name="connsiteX4-213" fmla="*/ 1545583 w 2710832"/>
              <a:gd name="connsiteY4-214" fmla="*/ 3317733 h 4410159"/>
              <a:gd name="connsiteX5-215" fmla="*/ 1675055 w 2710832"/>
              <a:gd name="connsiteY5-216" fmla="*/ 3495758 h 4410159"/>
              <a:gd name="connsiteX6-217" fmla="*/ 2710832 w 2710832"/>
              <a:gd name="connsiteY6-218" fmla="*/ 4410159 h 4410159"/>
              <a:gd name="connsiteX7-219" fmla="*/ 0 w 2710832"/>
              <a:gd name="connsiteY7-220" fmla="*/ 4410159 h 4410159"/>
              <a:gd name="connsiteX0-221" fmla="*/ 0 w 2710832"/>
              <a:gd name="connsiteY0-222" fmla="*/ 4410159 h 4410159"/>
              <a:gd name="connsiteX1-223" fmla="*/ 0 w 2710832"/>
              <a:gd name="connsiteY1-224" fmla="*/ 0 h 4410159"/>
              <a:gd name="connsiteX2-225" fmla="*/ 534075 w 2710832"/>
              <a:gd name="connsiteY2-226" fmla="*/ 1610314 h 4410159"/>
              <a:gd name="connsiteX3-227" fmla="*/ 1302822 w 2710832"/>
              <a:gd name="connsiteY3-228" fmla="*/ 2209124 h 4410159"/>
              <a:gd name="connsiteX4-229" fmla="*/ 1675055 w 2710832"/>
              <a:gd name="connsiteY4-230" fmla="*/ 3495758 h 4410159"/>
              <a:gd name="connsiteX5-231" fmla="*/ 2710832 w 2710832"/>
              <a:gd name="connsiteY5-232" fmla="*/ 4410159 h 4410159"/>
              <a:gd name="connsiteX6-233" fmla="*/ 0 w 2710832"/>
              <a:gd name="connsiteY6-234" fmla="*/ 4410159 h 4410159"/>
              <a:gd name="connsiteX0-235" fmla="*/ 0 w 2710832"/>
              <a:gd name="connsiteY0-236" fmla="*/ 4410159 h 4410159"/>
              <a:gd name="connsiteX1-237" fmla="*/ 0 w 2710832"/>
              <a:gd name="connsiteY1-238" fmla="*/ 0 h 4410159"/>
              <a:gd name="connsiteX2-239" fmla="*/ 534075 w 2710832"/>
              <a:gd name="connsiteY2-240" fmla="*/ 1610314 h 4410159"/>
              <a:gd name="connsiteX3-241" fmla="*/ 1302822 w 2710832"/>
              <a:gd name="connsiteY3-242" fmla="*/ 2209124 h 4410159"/>
              <a:gd name="connsiteX4-243" fmla="*/ 1675055 w 2710832"/>
              <a:gd name="connsiteY4-244" fmla="*/ 3495758 h 4410159"/>
              <a:gd name="connsiteX5-245" fmla="*/ 2710832 w 2710832"/>
              <a:gd name="connsiteY5-246" fmla="*/ 4410159 h 4410159"/>
              <a:gd name="connsiteX6-247" fmla="*/ 0 w 2710832"/>
              <a:gd name="connsiteY6-248" fmla="*/ 4410159 h 4410159"/>
              <a:gd name="connsiteX0-249" fmla="*/ 0 w 2710832"/>
              <a:gd name="connsiteY0-250" fmla="*/ 4410159 h 4410159"/>
              <a:gd name="connsiteX1-251" fmla="*/ 0 w 2710832"/>
              <a:gd name="connsiteY1-252" fmla="*/ 0 h 4410159"/>
              <a:gd name="connsiteX2-253" fmla="*/ 534075 w 2710832"/>
              <a:gd name="connsiteY2-254" fmla="*/ 1610314 h 4410159"/>
              <a:gd name="connsiteX3-255" fmla="*/ 1302822 w 2710832"/>
              <a:gd name="connsiteY3-256" fmla="*/ 2209124 h 4410159"/>
              <a:gd name="connsiteX4-257" fmla="*/ 1828807 w 2710832"/>
              <a:gd name="connsiteY4-258" fmla="*/ 3722335 h 4410159"/>
              <a:gd name="connsiteX5-259" fmla="*/ 2710832 w 2710832"/>
              <a:gd name="connsiteY5-260" fmla="*/ 4410159 h 4410159"/>
              <a:gd name="connsiteX6-261" fmla="*/ 0 w 2710832"/>
              <a:gd name="connsiteY6-262" fmla="*/ 4410159 h 4410159"/>
              <a:gd name="connsiteX0-263" fmla="*/ 0 w 2710832"/>
              <a:gd name="connsiteY0-264" fmla="*/ 4410159 h 4410159"/>
              <a:gd name="connsiteX1-265" fmla="*/ 0 w 2710832"/>
              <a:gd name="connsiteY1-266" fmla="*/ 0 h 4410159"/>
              <a:gd name="connsiteX2-267" fmla="*/ 534075 w 2710832"/>
              <a:gd name="connsiteY2-268" fmla="*/ 1610314 h 4410159"/>
              <a:gd name="connsiteX3-269" fmla="*/ 1302822 w 2710832"/>
              <a:gd name="connsiteY3-270" fmla="*/ 2209124 h 4410159"/>
              <a:gd name="connsiteX4-271" fmla="*/ 1828807 w 2710832"/>
              <a:gd name="connsiteY4-272" fmla="*/ 3722335 h 4410159"/>
              <a:gd name="connsiteX5-273" fmla="*/ 2710832 w 2710832"/>
              <a:gd name="connsiteY5-274" fmla="*/ 4410159 h 4410159"/>
              <a:gd name="connsiteX6-275" fmla="*/ 0 w 2710832"/>
              <a:gd name="connsiteY6-276" fmla="*/ 4410159 h 4410159"/>
              <a:gd name="connsiteX0-277" fmla="*/ 0 w 2710832"/>
              <a:gd name="connsiteY0-278" fmla="*/ 4410159 h 4410159"/>
              <a:gd name="connsiteX1-279" fmla="*/ 0 w 2710832"/>
              <a:gd name="connsiteY1-280" fmla="*/ 0 h 4410159"/>
              <a:gd name="connsiteX2-281" fmla="*/ 534075 w 2710832"/>
              <a:gd name="connsiteY2-282" fmla="*/ 1610314 h 4410159"/>
              <a:gd name="connsiteX3-283" fmla="*/ 1302822 w 2710832"/>
              <a:gd name="connsiteY3-284" fmla="*/ 2209124 h 4410159"/>
              <a:gd name="connsiteX4-285" fmla="*/ 1828807 w 2710832"/>
              <a:gd name="connsiteY4-286" fmla="*/ 3722335 h 4410159"/>
              <a:gd name="connsiteX5-287" fmla="*/ 2710832 w 2710832"/>
              <a:gd name="connsiteY5-288" fmla="*/ 4410159 h 4410159"/>
              <a:gd name="connsiteX6-289" fmla="*/ 0 w 2710832"/>
              <a:gd name="connsiteY6-290" fmla="*/ 4410159 h 4410159"/>
              <a:gd name="connsiteX0-291" fmla="*/ 0 w 2710832"/>
              <a:gd name="connsiteY0-292" fmla="*/ 4410159 h 4410159"/>
              <a:gd name="connsiteX1-293" fmla="*/ 0 w 2710832"/>
              <a:gd name="connsiteY1-294" fmla="*/ 0 h 4410159"/>
              <a:gd name="connsiteX2-295" fmla="*/ 534075 w 2710832"/>
              <a:gd name="connsiteY2-296" fmla="*/ 1610314 h 4410159"/>
              <a:gd name="connsiteX3-297" fmla="*/ 1302822 w 2710832"/>
              <a:gd name="connsiteY3-298" fmla="*/ 2209124 h 4410159"/>
              <a:gd name="connsiteX4-299" fmla="*/ 1828807 w 2710832"/>
              <a:gd name="connsiteY4-300" fmla="*/ 3722335 h 4410159"/>
              <a:gd name="connsiteX5-301" fmla="*/ 2710832 w 2710832"/>
              <a:gd name="connsiteY5-302" fmla="*/ 4410159 h 4410159"/>
              <a:gd name="connsiteX6-303" fmla="*/ 0 w 2710832"/>
              <a:gd name="connsiteY6-304" fmla="*/ 4410159 h 4410159"/>
              <a:gd name="connsiteX0-305" fmla="*/ 0 w 2710832"/>
              <a:gd name="connsiteY0-306" fmla="*/ 4410159 h 4410159"/>
              <a:gd name="connsiteX1-307" fmla="*/ 0 w 2710832"/>
              <a:gd name="connsiteY1-308" fmla="*/ 0 h 4410159"/>
              <a:gd name="connsiteX2-309" fmla="*/ 534075 w 2710832"/>
              <a:gd name="connsiteY2-310" fmla="*/ 1610314 h 4410159"/>
              <a:gd name="connsiteX3-311" fmla="*/ 1302822 w 2710832"/>
              <a:gd name="connsiteY3-312" fmla="*/ 2209124 h 4410159"/>
              <a:gd name="connsiteX4-313" fmla="*/ 1828807 w 2710832"/>
              <a:gd name="connsiteY4-314" fmla="*/ 3722335 h 4410159"/>
              <a:gd name="connsiteX5-315" fmla="*/ 2710832 w 2710832"/>
              <a:gd name="connsiteY5-316" fmla="*/ 4410159 h 4410159"/>
              <a:gd name="connsiteX6-317" fmla="*/ 0 w 2710832"/>
              <a:gd name="connsiteY6-318" fmla="*/ 4410159 h 4410159"/>
              <a:gd name="connsiteX0-319" fmla="*/ 0 w 2710832"/>
              <a:gd name="connsiteY0-320" fmla="*/ 4410159 h 4410159"/>
              <a:gd name="connsiteX1-321" fmla="*/ 0 w 2710832"/>
              <a:gd name="connsiteY1-322" fmla="*/ 0 h 4410159"/>
              <a:gd name="connsiteX2-323" fmla="*/ 534075 w 2710832"/>
              <a:gd name="connsiteY2-324" fmla="*/ 1610314 h 4410159"/>
              <a:gd name="connsiteX3-325" fmla="*/ 1416113 w 2710832"/>
              <a:gd name="connsiteY3-326" fmla="*/ 2281953 h 4410159"/>
              <a:gd name="connsiteX4-327" fmla="*/ 1828807 w 2710832"/>
              <a:gd name="connsiteY4-328" fmla="*/ 3722335 h 4410159"/>
              <a:gd name="connsiteX5-329" fmla="*/ 2710832 w 2710832"/>
              <a:gd name="connsiteY5-330" fmla="*/ 4410159 h 4410159"/>
              <a:gd name="connsiteX6-331" fmla="*/ 0 w 2710832"/>
              <a:gd name="connsiteY6-332" fmla="*/ 4410159 h 4410159"/>
              <a:gd name="connsiteX0-333" fmla="*/ 0 w 2710832"/>
              <a:gd name="connsiteY0-334" fmla="*/ 4410159 h 4410159"/>
              <a:gd name="connsiteX1-335" fmla="*/ 0 w 2710832"/>
              <a:gd name="connsiteY1-336" fmla="*/ 0 h 4410159"/>
              <a:gd name="connsiteX2-337" fmla="*/ 534075 w 2710832"/>
              <a:gd name="connsiteY2-338" fmla="*/ 1610314 h 4410159"/>
              <a:gd name="connsiteX3-339" fmla="*/ 1416113 w 2710832"/>
              <a:gd name="connsiteY3-340" fmla="*/ 2281953 h 4410159"/>
              <a:gd name="connsiteX4-341" fmla="*/ 1828807 w 2710832"/>
              <a:gd name="connsiteY4-342" fmla="*/ 3722335 h 4410159"/>
              <a:gd name="connsiteX5-343" fmla="*/ 2710832 w 2710832"/>
              <a:gd name="connsiteY5-344" fmla="*/ 4410159 h 4410159"/>
              <a:gd name="connsiteX6-345" fmla="*/ 0 w 2710832"/>
              <a:gd name="connsiteY6-346" fmla="*/ 4410159 h 4410159"/>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 ang="0">
                <a:pos x="connsiteX6-103" y="connsiteY6-104"/>
              </a:cxn>
            </a:cxnLst>
            <a:rect l="l" t="t" r="r" b="b"/>
            <a:pathLst>
              <a:path w="2710832" h="4410159">
                <a:moveTo>
                  <a:pt x="0" y="4410159"/>
                </a:moveTo>
                <a:lnTo>
                  <a:pt x="0" y="0"/>
                </a:lnTo>
                <a:cubicBezTo>
                  <a:pt x="501706" y="383020"/>
                  <a:pt x="356050" y="1073543"/>
                  <a:pt x="534075" y="1610314"/>
                </a:cubicBezTo>
                <a:cubicBezTo>
                  <a:pt x="660851" y="1996034"/>
                  <a:pt x="1289346" y="2122810"/>
                  <a:pt x="1416113" y="2281953"/>
                </a:cubicBezTo>
                <a:cubicBezTo>
                  <a:pt x="1840948" y="2555733"/>
                  <a:pt x="1618421" y="3517337"/>
                  <a:pt x="1828807" y="3722335"/>
                </a:cubicBezTo>
                <a:cubicBezTo>
                  <a:pt x="2031108" y="4059503"/>
                  <a:pt x="2629918" y="3805954"/>
                  <a:pt x="2710832" y="4410159"/>
                </a:cubicBezTo>
                <a:lnTo>
                  <a:pt x="0" y="4410159"/>
                </a:lnTo>
                <a:close/>
              </a:path>
            </a:pathLst>
          </a:custGeom>
          <a:gradFill>
            <a:gsLst>
              <a:gs pos="0">
                <a:schemeClr val="accent2"/>
              </a:gs>
              <a:gs pos="54000">
                <a:schemeClr val="accent2"/>
              </a:gs>
              <a:gs pos="100000">
                <a:schemeClr val="accent2">
                  <a:lumMod val="75000"/>
                </a:schemeClr>
              </a:gs>
            </a:gsLst>
            <a:lin ang="81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rot="16200000">
            <a:off x="10032104" y="4873429"/>
            <a:ext cx="1234034" cy="2735107"/>
          </a:xfrm>
          <a:custGeom>
            <a:avLst/>
            <a:gdLst>
              <a:gd name="connsiteX0" fmla="*/ 0 w 1157159"/>
              <a:gd name="connsiteY0" fmla="*/ 3006191 h 3006191"/>
              <a:gd name="connsiteX1" fmla="*/ 0 w 1157159"/>
              <a:gd name="connsiteY1" fmla="*/ 0 h 3006191"/>
              <a:gd name="connsiteX2" fmla="*/ 1157159 w 1157159"/>
              <a:gd name="connsiteY2" fmla="*/ 3006191 h 3006191"/>
              <a:gd name="connsiteX3" fmla="*/ 0 w 1157159"/>
              <a:gd name="connsiteY3" fmla="*/ 3006191 h 3006191"/>
              <a:gd name="connsiteX0-1" fmla="*/ 0 w 1157159"/>
              <a:gd name="connsiteY0-2" fmla="*/ 3006191 h 3006191"/>
              <a:gd name="connsiteX1-3" fmla="*/ 0 w 1157159"/>
              <a:gd name="connsiteY1-4" fmla="*/ 0 h 3006191"/>
              <a:gd name="connsiteX2-5" fmla="*/ 250850 w 1157159"/>
              <a:gd name="connsiteY2-6" fmla="*/ 606902 h 3006191"/>
              <a:gd name="connsiteX3-7" fmla="*/ 1157159 w 1157159"/>
              <a:gd name="connsiteY3-8" fmla="*/ 3006191 h 3006191"/>
              <a:gd name="connsiteX4" fmla="*/ 0 w 1157159"/>
              <a:gd name="connsiteY4" fmla="*/ 3006191 h 3006191"/>
              <a:gd name="connsiteX0-9" fmla="*/ 0 w 1157159"/>
              <a:gd name="connsiteY0-10" fmla="*/ 3006191 h 3006191"/>
              <a:gd name="connsiteX1-11" fmla="*/ 0 w 1157159"/>
              <a:gd name="connsiteY1-12" fmla="*/ 0 h 3006191"/>
              <a:gd name="connsiteX2-13" fmla="*/ 250850 w 1157159"/>
              <a:gd name="connsiteY2-14" fmla="*/ 606902 h 3006191"/>
              <a:gd name="connsiteX3-15" fmla="*/ 663544 w 1157159"/>
              <a:gd name="connsiteY3-16" fmla="*/ 1658867 h 3006191"/>
              <a:gd name="connsiteX4-17" fmla="*/ 1157159 w 1157159"/>
              <a:gd name="connsiteY4-18" fmla="*/ 3006191 h 3006191"/>
              <a:gd name="connsiteX5" fmla="*/ 0 w 1157159"/>
              <a:gd name="connsiteY5" fmla="*/ 3006191 h 3006191"/>
              <a:gd name="connsiteX0-19" fmla="*/ 0 w 1157159"/>
              <a:gd name="connsiteY0-20" fmla="*/ 3006191 h 3006191"/>
              <a:gd name="connsiteX1-21" fmla="*/ 0 w 1157159"/>
              <a:gd name="connsiteY1-22" fmla="*/ 0 h 3006191"/>
              <a:gd name="connsiteX2-23" fmla="*/ 250850 w 1157159"/>
              <a:gd name="connsiteY2-24" fmla="*/ 606902 h 3006191"/>
              <a:gd name="connsiteX3-25" fmla="*/ 663544 w 1157159"/>
              <a:gd name="connsiteY3-26" fmla="*/ 1658867 h 3006191"/>
              <a:gd name="connsiteX4-27" fmla="*/ 1157159 w 1157159"/>
              <a:gd name="connsiteY4-28" fmla="*/ 3006191 h 3006191"/>
              <a:gd name="connsiteX5-29" fmla="*/ 0 w 1157159"/>
              <a:gd name="connsiteY5-30" fmla="*/ 3006191 h 3006191"/>
              <a:gd name="connsiteX0-31" fmla="*/ 0 w 1157159"/>
              <a:gd name="connsiteY0-32" fmla="*/ 3006191 h 3006191"/>
              <a:gd name="connsiteX1-33" fmla="*/ 0 w 1157159"/>
              <a:gd name="connsiteY1-34" fmla="*/ 0 h 3006191"/>
              <a:gd name="connsiteX2-35" fmla="*/ 315586 w 1157159"/>
              <a:gd name="connsiteY2-36" fmla="*/ 865848 h 3006191"/>
              <a:gd name="connsiteX3-37" fmla="*/ 663544 w 1157159"/>
              <a:gd name="connsiteY3-38" fmla="*/ 1658867 h 3006191"/>
              <a:gd name="connsiteX4-39" fmla="*/ 1157159 w 1157159"/>
              <a:gd name="connsiteY4-40" fmla="*/ 3006191 h 3006191"/>
              <a:gd name="connsiteX5-41" fmla="*/ 0 w 1157159"/>
              <a:gd name="connsiteY5-42" fmla="*/ 3006191 h 3006191"/>
              <a:gd name="connsiteX0-43" fmla="*/ 0 w 1618404"/>
              <a:gd name="connsiteY0-44" fmla="*/ 3006191 h 3006191"/>
              <a:gd name="connsiteX1-45" fmla="*/ 0 w 1618404"/>
              <a:gd name="connsiteY1-46" fmla="*/ 0 h 3006191"/>
              <a:gd name="connsiteX2-47" fmla="*/ 315586 w 1618404"/>
              <a:gd name="connsiteY2-48" fmla="*/ 865848 h 3006191"/>
              <a:gd name="connsiteX3-49" fmla="*/ 1618404 w 1618404"/>
              <a:gd name="connsiteY3-50" fmla="*/ 1836892 h 3006191"/>
              <a:gd name="connsiteX4-51" fmla="*/ 1157159 w 1618404"/>
              <a:gd name="connsiteY4-52" fmla="*/ 3006191 h 3006191"/>
              <a:gd name="connsiteX5-53" fmla="*/ 0 w 1618404"/>
              <a:gd name="connsiteY5-54" fmla="*/ 3006191 h 3006191"/>
              <a:gd name="connsiteX0-55" fmla="*/ 0 w 1618404"/>
              <a:gd name="connsiteY0-56" fmla="*/ 3006191 h 3272330"/>
              <a:gd name="connsiteX1-57" fmla="*/ 0 w 1618404"/>
              <a:gd name="connsiteY1-58" fmla="*/ 0 h 3272330"/>
              <a:gd name="connsiteX2-59" fmla="*/ 315586 w 1618404"/>
              <a:gd name="connsiteY2-60" fmla="*/ 865848 h 3272330"/>
              <a:gd name="connsiteX3-61" fmla="*/ 1618404 w 1618404"/>
              <a:gd name="connsiteY3-62" fmla="*/ 1836892 h 3272330"/>
              <a:gd name="connsiteX4-63" fmla="*/ 1157159 w 1618404"/>
              <a:gd name="connsiteY4-64" fmla="*/ 3006191 h 3272330"/>
              <a:gd name="connsiteX5-65" fmla="*/ 0 w 1618404"/>
              <a:gd name="connsiteY5-66" fmla="*/ 3006191 h 3272330"/>
              <a:gd name="connsiteX0-67" fmla="*/ 0 w 1618404"/>
              <a:gd name="connsiteY0-68" fmla="*/ 3006191 h 3006191"/>
              <a:gd name="connsiteX1-69" fmla="*/ 0 w 1618404"/>
              <a:gd name="connsiteY1-70" fmla="*/ 0 h 3006191"/>
              <a:gd name="connsiteX2-71" fmla="*/ 315586 w 1618404"/>
              <a:gd name="connsiteY2-72" fmla="*/ 865848 h 3006191"/>
              <a:gd name="connsiteX3-73" fmla="*/ 1618404 w 1618404"/>
              <a:gd name="connsiteY3-74" fmla="*/ 1836892 h 3006191"/>
              <a:gd name="connsiteX4-75" fmla="*/ 0 w 1618404"/>
              <a:gd name="connsiteY4-76" fmla="*/ 3006191 h 3006191"/>
              <a:gd name="connsiteX0-77" fmla="*/ 0 w 1618404"/>
              <a:gd name="connsiteY0-78" fmla="*/ 3030470 h 3030470"/>
              <a:gd name="connsiteX1-79" fmla="*/ 0 w 1618404"/>
              <a:gd name="connsiteY1-80" fmla="*/ 0 h 3030470"/>
              <a:gd name="connsiteX2-81" fmla="*/ 315586 w 1618404"/>
              <a:gd name="connsiteY2-82" fmla="*/ 865848 h 3030470"/>
              <a:gd name="connsiteX3-83" fmla="*/ 1618404 w 1618404"/>
              <a:gd name="connsiteY3-84" fmla="*/ 1836892 h 3030470"/>
              <a:gd name="connsiteX4-85" fmla="*/ 0 w 1618404"/>
              <a:gd name="connsiteY4-86" fmla="*/ 3030470 h 3030470"/>
              <a:gd name="connsiteX0-87" fmla="*/ 0 w 1618404"/>
              <a:gd name="connsiteY0-88" fmla="*/ 3030470 h 3411502"/>
              <a:gd name="connsiteX1-89" fmla="*/ 0 w 1618404"/>
              <a:gd name="connsiteY1-90" fmla="*/ 0 h 3411502"/>
              <a:gd name="connsiteX2-91" fmla="*/ 315586 w 1618404"/>
              <a:gd name="connsiteY2-92" fmla="*/ 865848 h 3411502"/>
              <a:gd name="connsiteX3-93" fmla="*/ 1618404 w 1618404"/>
              <a:gd name="connsiteY3-94" fmla="*/ 1836892 h 3411502"/>
              <a:gd name="connsiteX4-95" fmla="*/ 0 w 1618404"/>
              <a:gd name="connsiteY4-96" fmla="*/ 3030470 h 3411502"/>
              <a:gd name="connsiteX0-97" fmla="*/ 0 w 1780245"/>
              <a:gd name="connsiteY0-98" fmla="*/ 3030470 h 3504030"/>
              <a:gd name="connsiteX1-99" fmla="*/ 0 w 1780245"/>
              <a:gd name="connsiteY1-100" fmla="*/ 0 h 3504030"/>
              <a:gd name="connsiteX2-101" fmla="*/ 315586 w 1780245"/>
              <a:gd name="connsiteY2-102" fmla="*/ 865848 h 3504030"/>
              <a:gd name="connsiteX3-103" fmla="*/ 1780245 w 1780245"/>
              <a:gd name="connsiteY3-104" fmla="*/ 2411426 h 3504030"/>
              <a:gd name="connsiteX4-105" fmla="*/ 0 w 1780245"/>
              <a:gd name="connsiteY4-106" fmla="*/ 3030470 h 3504030"/>
              <a:gd name="connsiteX0-107" fmla="*/ 0 w 1780245"/>
              <a:gd name="connsiteY0-108" fmla="*/ 3030470 h 3349149"/>
              <a:gd name="connsiteX1-109" fmla="*/ 0 w 1780245"/>
              <a:gd name="connsiteY1-110" fmla="*/ 0 h 3349149"/>
              <a:gd name="connsiteX2-111" fmla="*/ 315586 w 1780245"/>
              <a:gd name="connsiteY2-112" fmla="*/ 865848 h 3349149"/>
              <a:gd name="connsiteX3-113" fmla="*/ 1780245 w 1780245"/>
              <a:gd name="connsiteY3-114" fmla="*/ 2411426 h 3349149"/>
              <a:gd name="connsiteX4-115" fmla="*/ 0 w 1780245"/>
              <a:gd name="connsiteY4-116" fmla="*/ 3030470 h 3349149"/>
              <a:gd name="connsiteX0-117" fmla="*/ 0 w 1785060"/>
              <a:gd name="connsiteY0-118" fmla="*/ 3030470 h 3345296"/>
              <a:gd name="connsiteX1-119" fmla="*/ 0 w 1785060"/>
              <a:gd name="connsiteY1-120" fmla="*/ 0 h 3345296"/>
              <a:gd name="connsiteX2-121" fmla="*/ 315586 w 1785060"/>
              <a:gd name="connsiteY2-122" fmla="*/ 865848 h 3345296"/>
              <a:gd name="connsiteX3-123" fmla="*/ 1780245 w 1785060"/>
              <a:gd name="connsiteY3-124" fmla="*/ 2411426 h 3345296"/>
              <a:gd name="connsiteX4-125" fmla="*/ 0 w 1785060"/>
              <a:gd name="connsiteY4-126" fmla="*/ 3030470 h 3345296"/>
              <a:gd name="connsiteX0-127" fmla="*/ 0 w 1785060"/>
              <a:gd name="connsiteY0-128" fmla="*/ 3030470 h 3345296"/>
              <a:gd name="connsiteX1-129" fmla="*/ 0 w 1785060"/>
              <a:gd name="connsiteY1-130" fmla="*/ 0 h 3345296"/>
              <a:gd name="connsiteX2-131" fmla="*/ 315586 w 1785060"/>
              <a:gd name="connsiteY2-132" fmla="*/ 865848 h 3345296"/>
              <a:gd name="connsiteX3-133" fmla="*/ 1780245 w 1785060"/>
              <a:gd name="connsiteY3-134" fmla="*/ 2411426 h 3345296"/>
              <a:gd name="connsiteX4-135" fmla="*/ 0 w 1785060"/>
              <a:gd name="connsiteY4-136" fmla="*/ 3030470 h 3345296"/>
              <a:gd name="connsiteX0-137" fmla="*/ 0 w 1785060"/>
              <a:gd name="connsiteY0-138" fmla="*/ 3030470 h 3345296"/>
              <a:gd name="connsiteX1-139" fmla="*/ 0 w 1785060"/>
              <a:gd name="connsiteY1-140" fmla="*/ 0 h 3345296"/>
              <a:gd name="connsiteX2-141" fmla="*/ 315586 w 1785060"/>
              <a:gd name="connsiteY2-142" fmla="*/ 865848 h 3345296"/>
              <a:gd name="connsiteX3-143" fmla="*/ 1780245 w 1785060"/>
              <a:gd name="connsiteY3-144" fmla="*/ 2411426 h 3345296"/>
              <a:gd name="connsiteX4-145" fmla="*/ 0 w 1785060"/>
              <a:gd name="connsiteY4-146" fmla="*/ 3030470 h 3345296"/>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785060" h="3345296">
                <a:moveTo>
                  <a:pt x="0" y="3030470"/>
                </a:moveTo>
                <a:lnTo>
                  <a:pt x="0" y="0"/>
                </a:lnTo>
                <a:cubicBezTo>
                  <a:pt x="585324" y="121380"/>
                  <a:pt x="231969" y="663547"/>
                  <a:pt x="315586" y="865848"/>
                </a:cubicBezTo>
                <a:cubicBezTo>
                  <a:pt x="285916" y="1356765"/>
                  <a:pt x="1753271" y="1693932"/>
                  <a:pt x="1780245" y="2411426"/>
                </a:cubicBezTo>
                <a:cubicBezTo>
                  <a:pt x="1855771" y="2785009"/>
                  <a:pt x="1033082" y="3878787"/>
                  <a:pt x="0" y="3030470"/>
                </a:cubicBezTo>
                <a:close/>
              </a:path>
            </a:pathLst>
          </a:custGeom>
          <a:gradFill flip="none" rotWithShape="1">
            <a:gsLst>
              <a:gs pos="0">
                <a:schemeClr val="accent2"/>
              </a:gs>
              <a:gs pos="54000">
                <a:schemeClr val="accent2"/>
              </a:gs>
              <a:gs pos="100000">
                <a:schemeClr val="accent2">
                  <a:lumMod val="75000"/>
                </a:schemeClr>
              </a:gs>
            </a:gsLst>
            <a:lin ang="81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3" y="4990632"/>
            <a:ext cx="2621821" cy="1867367"/>
          </a:xfrm>
          <a:custGeom>
            <a:avLst/>
            <a:gdLst>
              <a:gd name="connsiteX0" fmla="*/ 0 w 2621821"/>
              <a:gd name="connsiteY0" fmla="*/ 1849029 h 1849029"/>
              <a:gd name="connsiteX1" fmla="*/ 0 w 2621821"/>
              <a:gd name="connsiteY1" fmla="*/ 0 h 1849029"/>
              <a:gd name="connsiteX2" fmla="*/ 2621821 w 2621821"/>
              <a:gd name="connsiteY2" fmla="*/ 1849029 h 1849029"/>
              <a:gd name="connsiteX3" fmla="*/ 0 w 2621821"/>
              <a:gd name="connsiteY3" fmla="*/ 1849029 h 1849029"/>
              <a:gd name="connsiteX0-1" fmla="*/ 0 w 2621821"/>
              <a:gd name="connsiteY0-2" fmla="*/ 1849029 h 1849029"/>
              <a:gd name="connsiteX1-3" fmla="*/ 0 w 2621821"/>
              <a:gd name="connsiteY1-4" fmla="*/ 0 h 1849029"/>
              <a:gd name="connsiteX2-5" fmla="*/ 453157 w 2621821"/>
              <a:gd name="connsiteY2-6" fmla="*/ 291312 h 1849029"/>
              <a:gd name="connsiteX3-7" fmla="*/ 2621821 w 2621821"/>
              <a:gd name="connsiteY3-8" fmla="*/ 1849029 h 1849029"/>
              <a:gd name="connsiteX4" fmla="*/ 0 w 2621821"/>
              <a:gd name="connsiteY4" fmla="*/ 1849029 h 1849029"/>
              <a:gd name="connsiteX0-9" fmla="*/ 0 w 2621821"/>
              <a:gd name="connsiteY0-10" fmla="*/ 1849029 h 1849029"/>
              <a:gd name="connsiteX1-11" fmla="*/ 0 w 2621821"/>
              <a:gd name="connsiteY1-12" fmla="*/ 0 h 1849029"/>
              <a:gd name="connsiteX2-13" fmla="*/ 453157 w 2621821"/>
              <a:gd name="connsiteY2-14" fmla="*/ 291312 h 1849029"/>
              <a:gd name="connsiteX3-15" fmla="*/ 1278545 w 2621821"/>
              <a:gd name="connsiteY3-16" fmla="*/ 857755 h 1849029"/>
              <a:gd name="connsiteX4-17" fmla="*/ 2621821 w 2621821"/>
              <a:gd name="connsiteY4-18" fmla="*/ 1849029 h 1849029"/>
              <a:gd name="connsiteX5" fmla="*/ 0 w 2621821"/>
              <a:gd name="connsiteY5" fmla="*/ 1849029 h 1849029"/>
              <a:gd name="connsiteX0-19" fmla="*/ 0 w 2621821"/>
              <a:gd name="connsiteY0-20" fmla="*/ 1849029 h 1849029"/>
              <a:gd name="connsiteX1-21" fmla="*/ 0 w 2621821"/>
              <a:gd name="connsiteY1-22" fmla="*/ 0 h 1849029"/>
              <a:gd name="connsiteX2-23" fmla="*/ 453157 w 2621821"/>
              <a:gd name="connsiteY2-24" fmla="*/ 291312 h 1849029"/>
              <a:gd name="connsiteX3-25" fmla="*/ 1278545 w 2621821"/>
              <a:gd name="connsiteY3-26" fmla="*/ 857755 h 1849029"/>
              <a:gd name="connsiteX4-27" fmla="*/ 2006828 w 2621821"/>
              <a:gd name="connsiteY4-28" fmla="*/ 1408013 h 1849029"/>
              <a:gd name="connsiteX5-29" fmla="*/ 2621821 w 2621821"/>
              <a:gd name="connsiteY5-30" fmla="*/ 1849029 h 1849029"/>
              <a:gd name="connsiteX6" fmla="*/ 0 w 2621821"/>
              <a:gd name="connsiteY6" fmla="*/ 1849029 h 1849029"/>
              <a:gd name="connsiteX0-31" fmla="*/ 0 w 2621821"/>
              <a:gd name="connsiteY0-32" fmla="*/ 1884802 h 1884802"/>
              <a:gd name="connsiteX1-33" fmla="*/ 0 w 2621821"/>
              <a:gd name="connsiteY1-34" fmla="*/ 35773 h 1884802"/>
              <a:gd name="connsiteX2-35" fmla="*/ 453157 w 2621821"/>
              <a:gd name="connsiteY2-36" fmla="*/ 327085 h 1884802"/>
              <a:gd name="connsiteX3-37" fmla="*/ 1278545 w 2621821"/>
              <a:gd name="connsiteY3-38" fmla="*/ 893528 h 1884802"/>
              <a:gd name="connsiteX4-39" fmla="*/ 2006828 w 2621821"/>
              <a:gd name="connsiteY4-40" fmla="*/ 1443786 h 1884802"/>
              <a:gd name="connsiteX5-41" fmla="*/ 2621821 w 2621821"/>
              <a:gd name="connsiteY5-42" fmla="*/ 1884802 h 1884802"/>
              <a:gd name="connsiteX6-43" fmla="*/ 0 w 2621821"/>
              <a:gd name="connsiteY6-44" fmla="*/ 1884802 h 1884802"/>
              <a:gd name="connsiteX0-45" fmla="*/ 0 w 2621821"/>
              <a:gd name="connsiteY0-46" fmla="*/ 1871596 h 1871596"/>
              <a:gd name="connsiteX1-47" fmla="*/ 0 w 2621821"/>
              <a:gd name="connsiteY1-48" fmla="*/ 22567 h 1871596"/>
              <a:gd name="connsiteX2-49" fmla="*/ 1278545 w 2621821"/>
              <a:gd name="connsiteY2-50" fmla="*/ 880322 h 1871596"/>
              <a:gd name="connsiteX3-51" fmla="*/ 2006828 w 2621821"/>
              <a:gd name="connsiteY3-52" fmla="*/ 1430580 h 1871596"/>
              <a:gd name="connsiteX4-53" fmla="*/ 2621821 w 2621821"/>
              <a:gd name="connsiteY4-54" fmla="*/ 1871596 h 1871596"/>
              <a:gd name="connsiteX5-55" fmla="*/ 0 w 2621821"/>
              <a:gd name="connsiteY5-56" fmla="*/ 1871596 h 1871596"/>
              <a:gd name="connsiteX0-57" fmla="*/ 0 w 2621821"/>
              <a:gd name="connsiteY0-58" fmla="*/ 1879447 h 1879447"/>
              <a:gd name="connsiteX1-59" fmla="*/ 0 w 2621821"/>
              <a:gd name="connsiteY1-60" fmla="*/ 30418 h 1879447"/>
              <a:gd name="connsiteX2-61" fmla="*/ 1278545 w 2621821"/>
              <a:gd name="connsiteY2-62" fmla="*/ 888173 h 1879447"/>
              <a:gd name="connsiteX3-63" fmla="*/ 2006828 w 2621821"/>
              <a:gd name="connsiteY3-64" fmla="*/ 1438431 h 1879447"/>
              <a:gd name="connsiteX4-65" fmla="*/ 2621821 w 2621821"/>
              <a:gd name="connsiteY4-66" fmla="*/ 1879447 h 1879447"/>
              <a:gd name="connsiteX5-67" fmla="*/ 0 w 2621821"/>
              <a:gd name="connsiteY5-68" fmla="*/ 1879447 h 1879447"/>
              <a:gd name="connsiteX0-69" fmla="*/ 0 w 2621821"/>
              <a:gd name="connsiteY0-70" fmla="*/ 1867831 h 1867831"/>
              <a:gd name="connsiteX1-71" fmla="*/ 0 w 2621821"/>
              <a:gd name="connsiteY1-72" fmla="*/ 18802 h 1867831"/>
              <a:gd name="connsiteX2-73" fmla="*/ 1076245 w 2621821"/>
              <a:gd name="connsiteY2-74" fmla="*/ 1475367 h 1867831"/>
              <a:gd name="connsiteX3-75" fmla="*/ 2006828 w 2621821"/>
              <a:gd name="connsiteY3-76" fmla="*/ 1426815 h 1867831"/>
              <a:gd name="connsiteX4-77" fmla="*/ 2621821 w 2621821"/>
              <a:gd name="connsiteY4-78" fmla="*/ 1867831 h 1867831"/>
              <a:gd name="connsiteX5-79" fmla="*/ 0 w 2621821"/>
              <a:gd name="connsiteY5-80" fmla="*/ 1867831 h 1867831"/>
              <a:gd name="connsiteX0-81" fmla="*/ 0 w 2621821"/>
              <a:gd name="connsiteY0-82" fmla="*/ 1867831 h 1867831"/>
              <a:gd name="connsiteX1-83" fmla="*/ 0 w 2621821"/>
              <a:gd name="connsiteY1-84" fmla="*/ 18802 h 1867831"/>
              <a:gd name="connsiteX2-85" fmla="*/ 1076245 w 2621821"/>
              <a:gd name="connsiteY2-86" fmla="*/ 1475367 h 1867831"/>
              <a:gd name="connsiteX3-87" fmla="*/ 2006828 w 2621821"/>
              <a:gd name="connsiteY3-88" fmla="*/ 1426815 h 1867831"/>
              <a:gd name="connsiteX4-89" fmla="*/ 2621821 w 2621821"/>
              <a:gd name="connsiteY4-90" fmla="*/ 1867831 h 1867831"/>
              <a:gd name="connsiteX5-91" fmla="*/ 0 w 2621821"/>
              <a:gd name="connsiteY5-92" fmla="*/ 1867831 h 1867831"/>
              <a:gd name="connsiteX0-93" fmla="*/ 0 w 2621821"/>
              <a:gd name="connsiteY0-94" fmla="*/ 1867831 h 1867831"/>
              <a:gd name="connsiteX1-95" fmla="*/ 0 w 2621821"/>
              <a:gd name="connsiteY1-96" fmla="*/ 18802 h 1867831"/>
              <a:gd name="connsiteX2-97" fmla="*/ 1076245 w 2621821"/>
              <a:gd name="connsiteY2-98" fmla="*/ 1475367 h 1867831"/>
              <a:gd name="connsiteX3-99" fmla="*/ 2006828 w 2621821"/>
              <a:gd name="connsiteY3-100" fmla="*/ 1426815 h 1867831"/>
              <a:gd name="connsiteX4-101" fmla="*/ 2621821 w 2621821"/>
              <a:gd name="connsiteY4-102" fmla="*/ 1867831 h 1867831"/>
              <a:gd name="connsiteX5-103" fmla="*/ 0 w 2621821"/>
              <a:gd name="connsiteY5-104" fmla="*/ 1867831 h 1867831"/>
              <a:gd name="connsiteX0-105" fmla="*/ 0 w 2621821"/>
              <a:gd name="connsiteY0-106" fmla="*/ 1867831 h 1867831"/>
              <a:gd name="connsiteX1-107" fmla="*/ 0 w 2621821"/>
              <a:gd name="connsiteY1-108" fmla="*/ 18802 h 1867831"/>
              <a:gd name="connsiteX2-109" fmla="*/ 1076245 w 2621821"/>
              <a:gd name="connsiteY2-110" fmla="*/ 1475367 h 1867831"/>
              <a:gd name="connsiteX3-111" fmla="*/ 2006828 w 2621821"/>
              <a:gd name="connsiteY3-112" fmla="*/ 1426815 h 1867831"/>
              <a:gd name="connsiteX4-113" fmla="*/ 2621821 w 2621821"/>
              <a:gd name="connsiteY4-114" fmla="*/ 1867831 h 1867831"/>
              <a:gd name="connsiteX5-115" fmla="*/ 0 w 2621821"/>
              <a:gd name="connsiteY5-116" fmla="*/ 1867831 h 1867831"/>
              <a:gd name="connsiteX0-117" fmla="*/ 0 w 2621821"/>
              <a:gd name="connsiteY0-118" fmla="*/ 1867831 h 1867831"/>
              <a:gd name="connsiteX1-119" fmla="*/ 0 w 2621821"/>
              <a:gd name="connsiteY1-120" fmla="*/ 18802 h 1867831"/>
              <a:gd name="connsiteX2-121" fmla="*/ 1076245 w 2621821"/>
              <a:gd name="connsiteY2-122" fmla="*/ 1475367 h 1867831"/>
              <a:gd name="connsiteX3-123" fmla="*/ 2087748 w 2621821"/>
              <a:gd name="connsiteY3-124" fmla="*/ 1386355 h 1867831"/>
              <a:gd name="connsiteX4-125" fmla="*/ 2621821 w 2621821"/>
              <a:gd name="connsiteY4-126" fmla="*/ 1867831 h 1867831"/>
              <a:gd name="connsiteX5-127" fmla="*/ 0 w 2621821"/>
              <a:gd name="connsiteY5-128" fmla="*/ 1867831 h 1867831"/>
              <a:gd name="connsiteX0-129" fmla="*/ 0 w 2621821"/>
              <a:gd name="connsiteY0-130" fmla="*/ 1867831 h 1867831"/>
              <a:gd name="connsiteX1-131" fmla="*/ 0 w 2621821"/>
              <a:gd name="connsiteY1-132" fmla="*/ 18802 h 1867831"/>
              <a:gd name="connsiteX2-133" fmla="*/ 1076245 w 2621821"/>
              <a:gd name="connsiteY2-134" fmla="*/ 1475367 h 1867831"/>
              <a:gd name="connsiteX3-135" fmla="*/ 2087748 w 2621821"/>
              <a:gd name="connsiteY3-136" fmla="*/ 1386355 h 1867831"/>
              <a:gd name="connsiteX4-137" fmla="*/ 2621821 w 2621821"/>
              <a:gd name="connsiteY4-138" fmla="*/ 1867831 h 1867831"/>
              <a:gd name="connsiteX5-139" fmla="*/ 0 w 2621821"/>
              <a:gd name="connsiteY5-140" fmla="*/ 1867831 h 1867831"/>
              <a:gd name="connsiteX0-141" fmla="*/ 0 w 2621821"/>
              <a:gd name="connsiteY0-142" fmla="*/ 1867831 h 1867831"/>
              <a:gd name="connsiteX1-143" fmla="*/ 0 w 2621821"/>
              <a:gd name="connsiteY1-144" fmla="*/ 18802 h 1867831"/>
              <a:gd name="connsiteX2-145" fmla="*/ 1076245 w 2621821"/>
              <a:gd name="connsiteY2-146" fmla="*/ 1475367 h 1867831"/>
              <a:gd name="connsiteX3-147" fmla="*/ 2087748 w 2621821"/>
              <a:gd name="connsiteY3-148" fmla="*/ 1386355 h 1867831"/>
              <a:gd name="connsiteX4-149" fmla="*/ 2621821 w 2621821"/>
              <a:gd name="connsiteY4-150" fmla="*/ 1867831 h 1867831"/>
              <a:gd name="connsiteX5-151" fmla="*/ 0 w 2621821"/>
              <a:gd name="connsiteY5-152" fmla="*/ 1867831 h 1867831"/>
              <a:gd name="connsiteX0-153" fmla="*/ 0 w 2621821"/>
              <a:gd name="connsiteY0-154" fmla="*/ 1867367 h 1867367"/>
              <a:gd name="connsiteX1-155" fmla="*/ 0 w 2621821"/>
              <a:gd name="connsiteY1-156" fmla="*/ 18338 h 1867367"/>
              <a:gd name="connsiteX2-157" fmla="*/ 1076245 w 2621821"/>
              <a:gd name="connsiteY2-158" fmla="*/ 1474903 h 1867367"/>
              <a:gd name="connsiteX3-159" fmla="*/ 2087748 w 2621821"/>
              <a:gd name="connsiteY3-160" fmla="*/ 1385891 h 1867367"/>
              <a:gd name="connsiteX4-161" fmla="*/ 2621821 w 2621821"/>
              <a:gd name="connsiteY4-162" fmla="*/ 1867367 h 1867367"/>
              <a:gd name="connsiteX5-163" fmla="*/ 0 w 2621821"/>
              <a:gd name="connsiteY5-164" fmla="*/ 1867367 h 1867367"/>
              <a:gd name="connsiteX0-165" fmla="*/ 0 w 2621821"/>
              <a:gd name="connsiteY0-166" fmla="*/ 1867367 h 1867367"/>
              <a:gd name="connsiteX1-167" fmla="*/ 0 w 2621821"/>
              <a:gd name="connsiteY1-168" fmla="*/ 18338 h 1867367"/>
              <a:gd name="connsiteX2-169" fmla="*/ 1076245 w 2621821"/>
              <a:gd name="connsiteY2-170" fmla="*/ 1474903 h 1867367"/>
              <a:gd name="connsiteX3-171" fmla="*/ 2087748 w 2621821"/>
              <a:gd name="connsiteY3-172" fmla="*/ 1385891 h 1867367"/>
              <a:gd name="connsiteX4-173" fmla="*/ 2621821 w 2621821"/>
              <a:gd name="connsiteY4-174" fmla="*/ 1867367 h 1867367"/>
              <a:gd name="connsiteX5-175" fmla="*/ 0 w 2621821"/>
              <a:gd name="connsiteY5-176" fmla="*/ 1867367 h 1867367"/>
              <a:gd name="connsiteX0-177" fmla="*/ 0 w 2621821"/>
              <a:gd name="connsiteY0-178" fmla="*/ 1867367 h 1867367"/>
              <a:gd name="connsiteX1-179" fmla="*/ 0 w 2621821"/>
              <a:gd name="connsiteY1-180" fmla="*/ 18338 h 1867367"/>
              <a:gd name="connsiteX2-181" fmla="*/ 1076245 w 2621821"/>
              <a:gd name="connsiteY2-182" fmla="*/ 1474903 h 1867367"/>
              <a:gd name="connsiteX3-183" fmla="*/ 2087748 w 2621821"/>
              <a:gd name="connsiteY3-184" fmla="*/ 1385891 h 1867367"/>
              <a:gd name="connsiteX4-185" fmla="*/ 2621821 w 2621821"/>
              <a:gd name="connsiteY4-186" fmla="*/ 1867367 h 1867367"/>
              <a:gd name="connsiteX5-187" fmla="*/ 0 w 2621821"/>
              <a:gd name="connsiteY5-188" fmla="*/ 1867367 h 1867367"/>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2621821" h="1867367">
                <a:moveTo>
                  <a:pt x="0" y="1867367"/>
                </a:moveTo>
                <a:lnTo>
                  <a:pt x="0" y="18338"/>
                </a:lnTo>
                <a:cubicBezTo>
                  <a:pt x="876638" y="-179242"/>
                  <a:pt x="579933" y="1280695"/>
                  <a:pt x="1076245" y="1474903"/>
                </a:cubicBezTo>
                <a:cubicBezTo>
                  <a:pt x="1240783" y="1572008"/>
                  <a:pt x="1745186" y="1296878"/>
                  <a:pt x="2087748" y="1385891"/>
                </a:cubicBezTo>
                <a:cubicBezTo>
                  <a:pt x="2292746" y="1403423"/>
                  <a:pt x="2570571" y="1598982"/>
                  <a:pt x="2621821" y="1867367"/>
                </a:cubicBezTo>
                <a:lnTo>
                  <a:pt x="0" y="1867367"/>
                </a:lnTo>
                <a:close/>
              </a:path>
            </a:pathLst>
          </a:custGeom>
          <a:gradFill flip="none" rotWithShape="1">
            <a:gsLst>
              <a:gs pos="0">
                <a:schemeClr val="accent2"/>
              </a:gs>
              <a:gs pos="22000">
                <a:schemeClr val="accent2"/>
              </a:gs>
              <a:gs pos="72000">
                <a:schemeClr val="accent2">
                  <a:lumMod val="75000"/>
                </a:schemeClr>
              </a:gs>
              <a:gs pos="100000">
                <a:schemeClr val="accent2"/>
              </a:gs>
            </a:gsLst>
            <a:lin ang="81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573530" y="2509520"/>
            <a:ext cx="9374505" cy="2306955"/>
          </a:xfrm>
          <a:prstGeom prst="rect">
            <a:avLst/>
          </a:prstGeom>
          <a:noFill/>
        </p:spPr>
        <p:txBody>
          <a:bodyPr wrap="square">
            <a:spAutoFit/>
          </a:bodyPr>
          <a:lstStyle/>
          <a:p>
            <a:pPr algn="ct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一、无水氟化氢</a:t>
            </a: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来源</a:t>
            </a:r>
            <a:endPar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endParaRPr>
          </a:p>
          <a:p>
            <a:pPr algn="ctr"/>
            <a:r>
              <a:rPr lang="zh-CN" altLang="en-US" sz="72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rPr>
              <a:t>与应用</a:t>
            </a:r>
            <a:endParaRPr lang="zh-CN" altLang="en-US" sz="7200" b="0" i="0" dirty="0">
              <a:solidFill>
                <a:schemeClr val="tx1">
                  <a:lumMod val="75000"/>
                  <a:lumOff val="25000"/>
                </a:schemeClr>
              </a:solidFill>
              <a:effectLst/>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pic>
        <p:nvPicPr>
          <p:cNvPr id="13" name="图片 12" descr="微信图片_20220610111944"/>
          <p:cNvPicPr>
            <a:picLocks noChangeAspect="1"/>
          </p:cNvPicPr>
          <p:nvPr userDrawn="1">
            <p:custDataLst>
              <p:tags r:id="rId1"/>
            </p:custDataLst>
          </p:nvPr>
        </p:nvPicPr>
        <p:blipFill>
          <a:blip r:embed="rId2"/>
          <a:stretch>
            <a:fillRect/>
          </a:stretch>
        </p:blipFill>
        <p:spPr>
          <a:xfrm>
            <a:off x="0" y="121285"/>
            <a:ext cx="2392680" cy="6159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2742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2205" y="274320"/>
            <a:ext cx="449516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2.1 </a:t>
            </a: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无水氟化氢的来源</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pic>
        <p:nvPicPr>
          <p:cNvPr id="3" name="图片 2" descr="微信图片_202304191548376"/>
          <p:cNvPicPr>
            <a:picLocks noChangeAspect="1"/>
          </p:cNvPicPr>
          <p:nvPr>
            <p:custDataLst>
              <p:tags r:id="rId1"/>
            </p:custDataLst>
          </p:nvPr>
        </p:nvPicPr>
        <p:blipFill>
          <a:blip r:embed="rId2"/>
          <a:stretch>
            <a:fillRect/>
          </a:stretch>
        </p:blipFill>
        <p:spPr>
          <a:xfrm>
            <a:off x="989965" y="2006600"/>
            <a:ext cx="3545205" cy="2147570"/>
          </a:xfrm>
          <a:prstGeom prst="rect">
            <a:avLst/>
          </a:prstGeom>
          <a:ln>
            <a:noFill/>
          </a:ln>
        </p:spPr>
      </p:pic>
      <p:pic>
        <p:nvPicPr>
          <p:cNvPr id="5" name="图片 4" descr="微信图片_202304191548375"/>
          <p:cNvPicPr>
            <a:picLocks noChangeAspect="1"/>
          </p:cNvPicPr>
          <p:nvPr>
            <p:custDataLst>
              <p:tags r:id="rId3"/>
            </p:custDataLst>
          </p:nvPr>
        </p:nvPicPr>
        <p:blipFill>
          <a:blip r:embed="rId4"/>
          <a:stretch>
            <a:fillRect/>
          </a:stretch>
        </p:blipFill>
        <p:spPr>
          <a:xfrm>
            <a:off x="6602095" y="1998345"/>
            <a:ext cx="3498850" cy="2155190"/>
          </a:xfrm>
          <a:prstGeom prst="rect">
            <a:avLst/>
          </a:prstGeom>
          <a:ln>
            <a:noFill/>
          </a:ln>
        </p:spPr>
      </p:pic>
      <p:sp>
        <p:nvSpPr>
          <p:cNvPr id="11" name="文本框 10"/>
          <p:cNvSpPr txBox="1"/>
          <p:nvPr>
            <p:custDataLst>
              <p:tags r:id="rId5"/>
            </p:custDataLst>
          </p:nvPr>
        </p:nvSpPr>
        <p:spPr>
          <a:xfrm>
            <a:off x="782955" y="966470"/>
            <a:ext cx="10963910" cy="953135"/>
          </a:xfrm>
          <a:prstGeom prst="rect">
            <a:avLst/>
          </a:prstGeom>
          <a:noFill/>
        </p:spPr>
        <p:txBody>
          <a:bodyPr wrap="square">
            <a:spAutoFit/>
          </a:bodyPr>
          <a:p>
            <a:pPr algn="l"/>
            <a:r>
              <a:rPr lang="en-US" altLang="zh-CN" sz="2800" b="1">
                <a:latin typeface="宋体" panose="02010600030101010101" pitchFamily="2" charset="-122"/>
                <a:ea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sym typeface="+mn-ea"/>
              </a:rPr>
              <a:t>萤石粉</a:t>
            </a:r>
            <a:r>
              <a:rPr lang="en-US" altLang="zh-CN" sz="2800" b="1">
                <a:latin typeface="宋体" panose="02010600030101010101" pitchFamily="2" charset="-122"/>
                <a:ea typeface="宋体" panose="02010600030101010101" pitchFamily="2" charset="-122"/>
                <a:sym typeface="+mn-ea"/>
              </a:rPr>
              <a:t>+</a:t>
            </a:r>
            <a:r>
              <a:rPr lang="zh-CN" altLang="en-US" sz="2800" b="1">
                <a:latin typeface="宋体" panose="02010600030101010101" pitchFamily="2" charset="-122"/>
                <a:ea typeface="宋体" panose="02010600030101010101" pitchFamily="2" charset="-122"/>
                <a:sym typeface="+mn-ea"/>
              </a:rPr>
              <a:t>硫酸生成无水氟化氢，主要原材料萤石粉来自本公司石磊矿业，硫酸外购，经氟化学项目加工制得无水氟化氢。</a:t>
            </a:r>
            <a:endParaRPr lang="zh-CN" altLang="en-US" sz="2800" b="1" i="0" dirty="0">
              <a:solidFill>
                <a:schemeClr val="tx1">
                  <a:lumMod val="75000"/>
                  <a:lumOff val="25000"/>
                </a:schemeClr>
              </a:solidFill>
              <a:effectLst/>
              <a:latin typeface="宋体" panose="02010600030101010101" pitchFamily="2" charset="-122"/>
              <a:ea typeface="宋体" panose="02010600030101010101" pitchFamily="2" charset="-122"/>
              <a:cs typeface="阿里巴巴普惠体 Medium" panose="00020600040101010101" pitchFamily="18" charset="-122"/>
              <a:sym typeface="+mn-ea"/>
            </a:endParaRPr>
          </a:p>
        </p:txBody>
      </p:sp>
      <p:sp>
        <p:nvSpPr>
          <p:cNvPr id="7" name="文本框 6"/>
          <p:cNvSpPr txBox="1"/>
          <p:nvPr/>
        </p:nvSpPr>
        <p:spPr>
          <a:xfrm>
            <a:off x="5391785" y="2745105"/>
            <a:ext cx="868680" cy="922020"/>
          </a:xfrm>
          <a:prstGeom prst="rect">
            <a:avLst/>
          </a:prstGeom>
          <a:noFill/>
        </p:spPr>
        <p:txBody>
          <a:bodyPr wrap="none" rtlCol="0" anchor="t">
            <a:spAutoFit/>
          </a:bodyPr>
          <a:p>
            <a:r>
              <a:rPr lang="zh-CN" altLang="en-US" sz="5400">
                <a:gradFill>
                  <a:gsLst>
                    <a:gs pos="0">
                      <a:srgbClr val="007BD3"/>
                    </a:gs>
                    <a:gs pos="100000">
                      <a:srgbClr val="034373"/>
                    </a:gs>
                  </a:gsLst>
                  <a:lin scaled="0"/>
                </a:gradFill>
                <a:latin typeface="微软雅黑" panose="020B0503020204020204" pitchFamily="34" charset="-122"/>
                <a:ea typeface="微软雅黑" panose="020B0503020204020204" pitchFamily="34" charset="-122"/>
              </a:rPr>
              <a:t>➩</a:t>
            </a:r>
            <a:endParaRPr lang="zh-CN" altLang="en-US" sz="5400">
              <a:gradFill>
                <a:gsLst>
                  <a:gs pos="0">
                    <a:srgbClr val="007BD3"/>
                  </a:gs>
                  <a:gs pos="100000">
                    <a:srgbClr val="034373"/>
                  </a:gs>
                </a:gsLst>
                <a:lin scaled="0"/>
              </a:gradFill>
              <a:latin typeface="微软雅黑" panose="020B0503020204020204" pitchFamily="34" charset="-122"/>
              <a:ea typeface="微软雅黑" panose="020B0503020204020204" pitchFamily="34" charset="-122"/>
            </a:endParaRPr>
          </a:p>
        </p:txBody>
      </p:sp>
      <p:pic>
        <p:nvPicPr>
          <p:cNvPr id="12" name="图片 11" descr="微信图片_2023041915483717"/>
          <p:cNvPicPr>
            <a:picLocks noChangeAspect="1"/>
          </p:cNvPicPr>
          <p:nvPr/>
        </p:nvPicPr>
        <p:blipFill>
          <a:blip r:embed="rId6"/>
          <a:stretch>
            <a:fillRect/>
          </a:stretch>
        </p:blipFill>
        <p:spPr>
          <a:xfrm>
            <a:off x="413385" y="4241165"/>
            <a:ext cx="10884535" cy="2496820"/>
          </a:xfrm>
          <a:prstGeom prst="rect">
            <a:avLst/>
          </a:prstGeom>
        </p:spPr>
      </p:pic>
      <p:sp>
        <p:nvSpPr>
          <p:cNvPr id="15" name="右弧形箭头 14"/>
          <p:cNvSpPr/>
          <p:nvPr/>
        </p:nvSpPr>
        <p:spPr>
          <a:xfrm>
            <a:off x="11297920" y="3493135"/>
            <a:ext cx="739140" cy="2007235"/>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6" name="图片 5" descr="微信图片_20220610111944"/>
          <p:cNvPicPr>
            <a:picLocks noChangeAspect="1"/>
          </p:cNvPicPr>
          <p:nvPr userDrawn="1">
            <p:custDataLst>
              <p:tags r:id="rId7"/>
            </p:custDataLst>
          </p:nvPr>
        </p:nvPicPr>
        <p:blipFill>
          <a:blip r:embed="rId8"/>
          <a:stretch>
            <a:fillRect/>
          </a:stretch>
        </p:blipFill>
        <p:spPr>
          <a:xfrm>
            <a:off x="9593580" y="59690"/>
            <a:ext cx="2392680" cy="6159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989965" y="1753870"/>
            <a:ext cx="1257935" cy="422021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413082" y="464798"/>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1170" y="464987"/>
            <a:ext cx="6094268"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2.2  氟化氢的应用</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grpSp>
        <p:nvGrpSpPr>
          <p:cNvPr id="11" name="组合 10"/>
          <p:cNvGrpSpPr/>
          <p:nvPr/>
        </p:nvGrpSpPr>
        <p:grpSpPr>
          <a:xfrm>
            <a:off x="1662430" y="1965325"/>
            <a:ext cx="4782820" cy="3573780"/>
            <a:chOff x="2018600" y="2743200"/>
            <a:chExt cx="5206838" cy="3573559"/>
          </a:xfrm>
        </p:grpSpPr>
        <p:sp>
          <p:nvSpPr>
            <p:cNvPr id="9" name="矩形: 圆角 8"/>
            <p:cNvSpPr/>
            <p:nvPr/>
          </p:nvSpPr>
          <p:spPr>
            <a:xfrm>
              <a:off x="2018600" y="2743200"/>
              <a:ext cx="5206838" cy="1084832"/>
            </a:xfrm>
            <a:prstGeom prst="roundRect">
              <a:avLst/>
            </a:prstGeom>
            <a:solidFill>
              <a:schemeClr val="bg1"/>
            </a:solidFill>
            <a:ln>
              <a:noFill/>
            </a:ln>
            <a:effectLst>
              <a:outerShdw blurRad="635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328725" y="2978512"/>
              <a:ext cx="4586587" cy="706711"/>
            </a:xfrm>
            <a:prstGeom prst="rect">
              <a:avLst/>
            </a:prstGeom>
            <a:noFill/>
          </p:spPr>
          <p:txBody>
            <a:bodyPr wrap="square">
              <a:spAutoFit/>
            </a:bodyPr>
            <a:lstStyle/>
            <a:p>
              <a:pPr marL="285750" indent="-285750" algn="just">
                <a:lnSpc>
                  <a:spcPct val="125000"/>
                </a:lnSpc>
                <a:buFont typeface="Arial" panose="020B0604020202020204" pitchFamily="34" charset="0"/>
                <a:buChar char="•"/>
              </a:pPr>
              <a:r>
                <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氟化稀土</a:t>
              </a:r>
              <a:endPar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0" name="矩形: 圆角 9"/>
            <p:cNvSpPr/>
            <p:nvPr/>
          </p:nvSpPr>
          <p:spPr>
            <a:xfrm>
              <a:off x="2018600" y="5231927"/>
              <a:ext cx="5206838" cy="1084832"/>
            </a:xfrm>
            <a:prstGeom prst="round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328724" y="5458984"/>
              <a:ext cx="4654495" cy="706711"/>
            </a:xfrm>
            <a:prstGeom prst="rect">
              <a:avLst/>
            </a:prstGeom>
            <a:noFill/>
          </p:spPr>
          <p:txBody>
            <a:bodyPr wrap="square">
              <a:spAutoFit/>
            </a:bodyPr>
            <a:lstStyle/>
            <a:p>
              <a:pPr marL="285750" indent="-285750">
                <a:lnSpc>
                  <a:spcPct val="125000"/>
                </a:lnSpc>
                <a:buFont typeface="Arial" panose="020B0604020202020204" pitchFamily="34" charset="0"/>
                <a:buChar char="•"/>
              </a:pPr>
              <a:r>
                <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六氟磷酸锂</a:t>
              </a:r>
              <a:endParaRPr lang="zh-CN" altLang="en-US" sz="32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3" name="图片 2" descr="微信图片_2023041915483713"/>
          <p:cNvPicPr>
            <a:picLocks noChangeAspect="1"/>
          </p:cNvPicPr>
          <p:nvPr>
            <p:custDataLst>
              <p:tags r:id="rId1"/>
            </p:custDataLst>
          </p:nvPr>
        </p:nvPicPr>
        <p:blipFill>
          <a:blip r:embed="rId2"/>
          <a:srcRect t="1859" r="-354"/>
          <a:stretch>
            <a:fillRect/>
          </a:stretch>
        </p:blipFill>
        <p:spPr>
          <a:xfrm>
            <a:off x="7569835" y="1249680"/>
            <a:ext cx="3772535" cy="2520315"/>
          </a:xfrm>
          <a:prstGeom prst="rect">
            <a:avLst/>
          </a:prstGeom>
        </p:spPr>
      </p:pic>
      <p:pic>
        <p:nvPicPr>
          <p:cNvPr id="7" name="图片 6" descr="微信图片_2023041915483711"/>
          <p:cNvPicPr>
            <a:picLocks noChangeAspect="1"/>
          </p:cNvPicPr>
          <p:nvPr>
            <p:custDataLst>
              <p:tags r:id="rId3"/>
            </p:custDataLst>
          </p:nvPr>
        </p:nvPicPr>
        <p:blipFill>
          <a:blip r:embed="rId4"/>
          <a:stretch>
            <a:fillRect/>
          </a:stretch>
        </p:blipFill>
        <p:spPr>
          <a:xfrm>
            <a:off x="7620000" y="3994785"/>
            <a:ext cx="3722370" cy="2520315"/>
          </a:xfrm>
          <a:prstGeom prst="rect">
            <a:avLst/>
          </a:prstGeom>
        </p:spPr>
      </p:pic>
      <p:pic>
        <p:nvPicPr>
          <p:cNvPr id="13" name="图片 12" descr="微信图片_20220610111944"/>
          <p:cNvPicPr>
            <a:picLocks noChangeAspect="1"/>
          </p:cNvPicPr>
          <p:nvPr userDrawn="1">
            <p:custDataLst>
              <p:tags r:id="rId5"/>
            </p:custDataLst>
          </p:nvPr>
        </p:nvPicPr>
        <p:blipFill>
          <a:blip r:embed="rId6"/>
          <a:stretch>
            <a:fillRect/>
          </a:stretch>
        </p:blipFill>
        <p:spPr>
          <a:xfrm>
            <a:off x="9593580" y="59690"/>
            <a:ext cx="2392680" cy="615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304143"/>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0935" y="304165"/>
            <a:ext cx="4427855"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2.3 氟化稀土应用领域</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sp>
        <p:nvSpPr>
          <p:cNvPr id="3" name="文本框 2"/>
          <p:cNvSpPr txBox="1"/>
          <p:nvPr/>
        </p:nvSpPr>
        <p:spPr>
          <a:xfrm>
            <a:off x="571500" y="962025"/>
            <a:ext cx="11306810" cy="2030095"/>
          </a:xfrm>
          <a:prstGeom prst="rect">
            <a:avLst/>
          </a:prstGeom>
          <a:noFill/>
        </p:spPr>
        <p:txBody>
          <a:bodyPr wrap="square" rtlCol="0" anchor="t">
            <a:spAutoFit/>
          </a:bodyPr>
          <a:p>
            <a:pPr>
              <a:lnSpc>
                <a:spcPct val="150000"/>
              </a:lnSpc>
            </a:pPr>
            <a:r>
              <a:rPr lang="en-US" altLang="zh-CN" sz="2800" b="1">
                <a:solidFill>
                  <a:srgbClr val="000000"/>
                </a:solidFill>
                <a:latin typeface="Arial" panose="020B0604020202020204" pitchFamily="34" charset="0"/>
                <a:ea typeface="宋体" panose="02010600030101010101" pitchFamily="2" charset="-122"/>
                <a:cs typeface="+mn-ea"/>
                <a:sym typeface="+mn-ea"/>
              </a:rPr>
              <a:t>  </a:t>
            </a:r>
            <a:r>
              <a:rPr lang="zh-CN" altLang="en-US" sz="2800" b="1">
                <a:solidFill>
                  <a:schemeClr val="tx1"/>
                </a:solidFill>
                <a:latin typeface="Arial" panose="020B0604020202020204" pitchFamily="34" charset="0"/>
                <a:ea typeface="宋体" panose="02010600030101010101" pitchFamily="2" charset="-122"/>
                <a:cs typeface="+mn-ea"/>
                <a:sym typeface="+mn-ea"/>
              </a:rPr>
              <a:t>氟化稀土，又称稀土氟化物。是指原子序数由57到71的镧系元素以及原子序数21和39的钪和钇共17种稀土元素氟化物，外观一般为灰色粉末状，不溶于水，易溶于酸，化学性质稳定。其应用领域大致如下：</a:t>
            </a:r>
            <a:endParaRPr lang="zh-CN" altLang="en-US" sz="2800" b="1">
              <a:solidFill>
                <a:schemeClr val="tx1"/>
              </a:solidFill>
              <a:latin typeface="Arial" panose="020B0604020202020204" pitchFamily="34" charset="0"/>
              <a:ea typeface="宋体" panose="02010600030101010101" pitchFamily="2" charset="-122"/>
              <a:cs typeface="+mn-ea"/>
              <a:sym typeface="+mn-ea"/>
            </a:endParaRPr>
          </a:p>
        </p:txBody>
      </p:sp>
      <p:sp>
        <p:nvSpPr>
          <p:cNvPr id="27" name="椭圆 26"/>
          <p:cNvSpPr/>
          <p:nvPr>
            <p:custDataLst>
              <p:tags r:id="rId1"/>
            </p:custDataLst>
          </p:nvPr>
        </p:nvSpPr>
        <p:spPr>
          <a:xfrm>
            <a:off x="2598420" y="4004310"/>
            <a:ext cx="3184525" cy="2190115"/>
          </a:xfrm>
          <a:prstGeom prst="ellipse">
            <a:avLst/>
          </a:prstGeom>
          <a:solidFill>
            <a:schemeClr val="accent2"/>
          </a:solidFill>
          <a:ln>
            <a:solidFill>
              <a:srgbClr val="FFD865">
                <a:shade val="50000"/>
              </a:srgbClr>
            </a:solidFill>
          </a:ln>
        </p:spPr>
        <p:style>
          <a:lnRef idx="2">
            <a:srgbClr val="FFD865">
              <a:shade val="50000"/>
            </a:srgbClr>
          </a:lnRef>
          <a:fillRef idx="1">
            <a:srgbClr val="FFD865"/>
          </a:fillRef>
          <a:effectRef idx="0">
            <a:srgbClr val="FFD865"/>
          </a:effectRef>
          <a:fontRef idx="minor">
            <a:srgbClr val="FFFFFF"/>
          </a:fontRef>
        </p:style>
        <p:txBody>
          <a:bodyPr rtlCol="0" anchor="ctr"/>
          <a:p>
            <a:pPr algn="ctr"/>
            <a:r>
              <a:rPr lang="zh-CN" altLang="en-US" sz="2800" b="1">
                <a:solidFill>
                  <a:srgbClr val="000000">
                    <a:lumMod val="85000"/>
                    <a:lumOff val="15000"/>
                  </a:srgbClr>
                </a:solidFill>
                <a:latin typeface="宋体" panose="02010600030101010101" pitchFamily="2" charset="-122"/>
                <a:ea typeface="宋体" panose="02010600030101010101" pitchFamily="2" charset="-122"/>
              </a:rPr>
              <a:t>氟化稀土</a:t>
            </a:r>
            <a:endParaRPr lang="zh-CN" altLang="en-US" sz="2800" b="1">
              <a:solidFill>
                <a:srgbClr val="000000">
                  <a:lumMod val="85000"/>
                  <a:lumOff val="15000"/>
                </a:srgbClr>
              </a:solidFill>
              <a:latin typeface="宋体" panose="02010600030101010101" pitchFamily="2" charset="-122"/>
              <a:ea typeface="宋体" panose="02010600030101010101" pitchFamily="2" charset="-122"/>
            </a:endParaRPr>
          </a:p>
          <a:p>
            <a:pPr algn="ctr"/>
            <a:r>
              <a:rPr lang="zh-CN" altLang="en-US" sz="2800" b="1">
                <a:solidFill>
                  <a:srgbClr val="000000">
                    <a:lumMod val="85000"/>
                    <a:lumOff val="15000"/>
                  </a:srgbClr>
                </a:solidFill>
                <a:latin typeface="宋体" panose="02010600030101010101" pitchFamily="2" charset="-122"/>
                <a:ea typeface="宋体" panose="02010600030101010101" pitchFamily="2" charset="-122"/>
              </a:rPr>
              <a:t>应用领域</a:t>
            </a:r>
            <a:endParaRPr lang="zh-CN" altLang="en-US" sz="2800" b="1">
              <a:solidFill>
                <a:srgbClr val="000000">
                  <a:lumMod val="85000"/>
                  <a:lumOff val="15000"/>
                </a:srgbClr>
              </a:solidFill>
              <a:latin typeface="宋体" panose="02010600030101010101" pitchFamily="2" charset="-122"/>
              <a:ea typeface="宋体" panose="02010600030101010101" pitchFamily="2" charset="-122"/>
            </a:endParaRPr>
          </a:p>
        </p:txBody>
      </p:sp>
      <p:sp>
        <p:nvSpPr>
          <p:cNvPr id="28" name="文本框 27"/>
          <p:cNvSpPr txBox="1"/>
          <p:nvPr>
            <p:custDataLst>
              <p:tags r:id="rId2"/>
            </p:custDataLst>
          </p:nvPr>
        </p:nvSpPr>
        <p:spPr>
          <a:xfrm>
            <a:off x="6355080" y="3337560"/>
            <a:ext cx="4697730" cy="666750"/>
          </a:xfrm>
          <a:prstGeom prst="rect">
            <a:avLst/>
          </a:prstGeom>
          <a:solidFill>
            <a:srgbClr val="A3E8C2">
              <a:alpha val="0"/>
            </a:srgbClr>
          </a:solidFill>
          <a:ln>
            <a:noFill/>
          </a:ln>
          <a:effectLst>
            <a:innerShdw blurRad="63500" dist="50800" dir="13500000">
              <a:prstClr val="black">
                <a:alpha val="50000"/>
              </a:prstClr>
            </a:innerShdw>
          </a:effectLst>
        </p:spPr>
        <p:txBody>
          <a:bodyPr wrap="square" rtlCol="0" anchor="ctr" anchorCtr="0">
            <a:noAutofit/>
          </a:bodyPr>
          <a:p>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、稀土金属电解、还原</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29" name="文本框 28"/>
          <p:cNvSpPr txBox="1"/>
          <p:nvPr>
            <p:custDataLst>
              <p:tags r:id="rId3"/>
            </p:custDataLst>
          </p:nvPr>
        </p:nvSpPr>
        <p:spPr>
          <a:xfrm>
            <a:off x="6920865" y="4102735"/>
            <a:ext cx="2665730" cy="575310"/>
          </a:xfrm>
          <a:prstGeom prst="rect">
            <a:avLst/>
          </a:prstGeom>
          <a:noFill/>
          <a:ln>
            <a:noFill/>
          </a:ln>
        </p:spPr>
        <p:txBody>
          <a:bodyPr wrap="square" rtlCol="0">
            <a:noAutofit/>
          </a:bodyPr>
          <a:p>
            <a:pPr algn="l">
              <a:buClrTx/>
              <a:buSzTx/>
              <a:buFontTx/>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2、特种玻璃</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30" name="文本框 29"/>
          <p:cNvSpPr txBox="1"/>
          <p:nvPr>
            <p:custDataLst>
              <p:tags r:id="rId4"/>
            </p:custDataLst>
          </p:nvPr>
        </p:nvSpPr>
        <p:spPr>
          <a:xfrm>
            <a:off x="7487285" y="4772660"/>
            <a:ext cx="2432685" cy="643255"/>
          </a:xfrm>
          <a:prstGeom prst="rect">
            <a:avLst/>
          </a:prstGeom>
          <a:noFill/>
          <a:ln>
            <a:noFill/>
          </a:ln>
        </p:spPr>
        <p:txBody>
          <a:bodyPr wrap="square" rtlCol="0">
            <a:noAutofit/>
          </a:bodyPr>
          <a:p>
            <a:pPr algn="l">
              <a:buClrTx/>
              <a:buSzTx/>
              <a:buFontTx/>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3、晶界扩散</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31" name="文本框 30"/>
          <p:cNvSpPr txBox="1"/>
          <p:nvPr>
            <p:custDataLst>
              <p:tags r:id="rId5"/>
            </p:custDataLst>
          </p:nvPr>
        </p:nvSpPr>
        <p:spPr>
          <a:xfrm>
            <a:off x="8053070" y="5444490"/>
            <a:ext cx="2097405" cy="558800"/>
          </a:xfrm>
          <a:prstGeom prst="rect">
            <a:avLst/>
          </a:prstGeom>
          <a:noFill/>
          <a:ln>
            <a:noFill/>
          </a:ln>
        </p:spPr>
        <p:txBody>
          <a:bodyPr wrap="square" rtlCol="0">
            <a:noAutofit/>
          </a:bodyPr>
          <a:p>
            <a:pPr algn="l">
              <a:buClrTx/>
              <a:buSzTx/>
              <a:buFontTx/>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4、陶瓷</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32" name="文本框 31"/>
          <p:cNvSpPr txBox="1"/>
          <p:nvPr>
            <p:custDataLst>
              <p:tags r:id="rId6"/>
            </p:custDataLst>
          </p:nvPr>
        </p:nvSpPr>
        <p:spPr>
          <a:xfrm>
            <a:off x="8674100" y="6097270"/>
            <a:ext cx="2564130" cy="643255"/>
          </a:xfrm>
          <a:prstGeom prst="rect">
            <a:avLst/>
          </a:prstGeom>
          <a:noFill/>
          <a:ln>
            <a:noFill/>
          </a:ln>
        </p:spPr>
        <p:txBody>
          <a:bodyPr wrap="square" rtlCol="0">
            <a:noAutofit/>
          </a:bodyPr>
          <a:p>
            <a:pPr algn="l">
              <a:buClrTx/>
              <a:buSzTx/>
              <a:buFontTx/>
            </a:pPr>
            <a:r>
              <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5、功能材料</a:t>
            </a:r>
            <a:endParaRPr lang="en-US" altLang="zh-CN"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微信图片_20220610111944"/>
          <p:cNvPicPr>
            <a:picLocks noChangeAspect="1"/>
          </p:cNvPicPr>
          <p:nvPr userDrawn="1">
            <p:custDataLst>
              <p:tags r:id="rId7"/>
            </p:custDataLst>
          </p:nvPr>
        </p:nvPicPr>
        <p:blipFill>
          <a:blip r:embed="rId8"/>
          <a:stretch>
            <a:fillRect/>
          </a:stretch>
        </p:blipFill>
        <p:spPr>
          <a:xfrm>
            <a:off x="9593580" y="59690"/>
            <a:ext cx="2392680" cy="6159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82" y="292713"/>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1570" y="304800"/>
            <a:ext cx="4438650" cy="583565"/>
          </a:xfrm>
          <a:prstGeom prst="rect">
            <a:avLst/>
          </a:prstGeom>
          <a:noFill/>
        </p:spPr>
        <p:txBody>
          <a:bodyPr wrap="square">
            <a:spAutoFit/>
          </a:bodyPr>
          <a:lstStyle/>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2.3.1 氟化稀土的应用</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sp>
        <p:nvSpPr>
          <p:cNvPr id="28" name="文本框 27"/>
          <p:cNvSpPr txBox="1"/>
          <p:nvPr>
            <p:custDataLst>
              <p:tags r:id="rId1"/>
            </p:custDataLst>
          </p:nvPr>
        </p:nvSpPr>
        <p:spPr>
          <a:xfrm>
            <a:off x="483235" y="1155065"/>
            <a:ext cx="3688715" cy="478155"/>
          </a:xfrm>
          <a:prstGeom prst="rect">
            <a:avLst/>
          </a:prstGeom>
          <a:solidFill>
            <a:srgbClr val="A3E8C2">
              <a:alpha val="0"/>
            </a:srgbClr>
          </a:solidFill>
          <a:ln>
            <a:noFill/>
          </a:ln>
          <a:effectLst>
            <a:innerShdw blurRad="63500" dist="50800" dir="13500000">
              <a:prstClr val="black">
                <a:alpha val="50000"/>
              </a:prstClr>
            </a:innerShdw>
          </a:effectLst>
        </p:spPr>
        <p:txBody>
          <a:bodyPr wrap="square" rtlCol="0">
            <a:noAutofit/>
          </a:bodyPr>
          <a:p>
            <a:r>
              <a:rPr lang="en-US" altLang="zh-CN" sz="2400" b="1">
                <a:solidFill>
                  <a:srgbClr val="000000"/>
                </a:solidFill>
                <a:latin typeface="微软雅黑" panose="020B0503020204020204" pitchFamily="34" charset="-122"/>
                <a:ea typeface="微软雅黑" panose="020B0503020204020204" pitchFamily="34" charset="-122"/>
              </a:rPr>
              <a:t>1</a:t>
            </a:r>
            <a:r>
              <a:rPr lang="zh-CN" altLang="en-US"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稀土金属电解、还原</a:t>
            </a:r>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
            </p:custDataLst>
          </p:nvPr>
        </p:nvSpPr>
        <p:spPr>
          <a:xfrm>
            <a:off x="589915" y="3883025"/>
            <a:ext cx="2022475" cy="380365"/>
          </a:xfrm>
          <a:prstGeom prst="rect">
            <a:avLst/>
          </a:prstGeom>
          <a:noFill/>
          <a:ln>
            <a:noFill/>
          </a:ln>
        </p:spPr>
        <p:txBody>
          <a:bodyPr wrap="square" rtlCol="0">
            <a:noAutofit/>
          </a:bodyPr>
          <a:p>
            <a:r>
              <a:rPr lang="en-US" altLang="zh-CN" sz="2400" b="1">
                <a:solidFill>
                  <a:srgbClr val="000000"/>
                </a:solidFill>
                <a:latin typeface="微软雅黑" panose="020B0503020204020204" pitchFamily="34" charset="-122"/>
                <a:ea typeface="微软雅黑" panose="020B0503020204020204" pitchFamily="34" charset="-122"/>
              </a:rPr>
              <a:t>2</a:t>
            </a:r>
            <a:r>
              <a:rPr lang="zh-CN" altLang="en-US"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特种玻璃</a:t>
            </a:r>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3"/>
            </p:custDataLst>
          </p:nvPr>
        </p:nvSpPr>
        <p:spPr>
          <a:xfrm>
            <a:off x="590550" y="1503045"/>
            <a:ext cx="7840345" cy="2379345"/>
          </a:xfrm>
          <a:prstGeom prst="rect">
            <a:avLst/>
          </a:prstGeom>
          <a:noFill/>
        </p:spPr>
        <p:txBody>
          <a:bodyPr wrap="square" rtlCol="0">
            <a:noAutofit/>
          </a:bodyPr>
          <a:p>
            <a:pPr>
              <a:lnSpc>
                <a:spcPct val="150000"/>
              </a:lnSpc>
            </a:pPr>
            <a:r>
              <a:rPr lang="en-US" altLang="zh-CN" sz="2400"/>
              <a:t>  </a:t>
            </a:r>
            <a:r>
              <a:rPr lang="zh-CN" altLang="en-US" sz="2400"/>
              <a:t>在稀土氧化物中加入</a:t>
            </a:r>
            <a:r>
              <a:rPr lang="en-US" altLang="zh-CN" sz="2400"/>
              <a:t>8.0%</a:t>
            </a:r>
            <a:r>
              <a:rPr lang="zh-CN" altLang="en-US" sz="2400"/>
              <a:t>该元素氟化物，通过电解后该稀土氧化物被电解成稀土金属。稀土</a:t>
            </a:r>
            <a:r>
              <a:rPr lang="zh-CN" altLang="en-US" sz="2400">
                <a:sym typeface="+mn-lt"/>
              </a:rPr>
              <a:t>氟</a:t>
            </a:r>
            <a:r>
              <a:rPr lang="zh-CN" altLang="en-US" sz="2400"/>
              <a:t>化物的作用有两个：</a:t>
            </a:r>
            <a:r>
              <a:rPr lang="zh-CN" altLang="en-US" sz="2400">
                <a:latin typeface="微软雅黑" panose="020B0503020204020204" pitchFamily="34" charset="-122"/>
                <a:ea typeface="微软雅黑" panose="020B0503020204020204" pitchFamily="34" charset="-122"/>
              </a:rPr>
              <a:t>①</a:t>
            </a:r>
            <a:r>
              <a:rPr lang="en-US" altLang="zh-CN" sz="2400">
                <a:latin typeface="微软雅黑" panose="020B0503020204020204" pitchFamily="34" charset="-122"/>
                <a:ea typeface="微软雅黑" panose="020B0503020204020204" pitchFamily="34" charset="-122"/>
              </a:rPr>
              <a:t> </a:t>
            </a:r>
            <a:r>
              <a:rPr lang="zh-CN" altLang="en-US" sz="2400"/>
              <a:t>降低稀土氧化物熔点，增加电导率；</a:t>
            </a:r>
            <a:r>
              <a:rPr lang="zh-CN" altLang="en-US" sz="2400">
                <a:latin typeface="微软雅黑" panose="020B0503020204020204" pitchFamily="34" charset="-122"/>
                <a:ea typeface="微软雅黑" panose="020B0503020204020204" pitchFamily="34" charset="-122"/>
              </a:rPr>
              <a:t>②</a:t>
            </a:r>
            <a:r>
              <a:rPr lang="en-US" altLang="zh-CN" sz="2400">
                <a:latin typeface="微软雅黑" panose="020B0503020204020204" pitchFamily="34" charset="-122"/>
                <a:ea typeface="微软雅黑" panose="020B0503020204020204" pitchFamily="34" charset="-122"/>
              </a:rPr>
              <a:t> </a:t>
            </a:r>
            <a:r>
              <a:rPr lang="zh-CN" altLang="en-US" sz="2400"/>
              <a:t>稀土</a:t>
            </a:r>
            <a:r>
              <a:rPr lang="zh-CN" altLang="en-US" sz="2400"/>
              <a:t>氟化物</a:t>
            </a:r>
            <a:r>
              <a:rPr lang="zh-CN" altLang="en-US" sz="2400"/>
              <a:t>中加入金属钙，发生还原反应生成对应的稀土</a:t>
            </a:r>
            <a:r>
              <a:rPr lang="zh-CN" altLang="en-US" sz="2400"/>
              <a:t>金属。</a:t>
            </a:r>
            <a:endParaRPr lang="zh-CN" altLang="en-US" sz="2400"/>
          </a:p>
        </p:txBody>
      </p:sp>
      <p:pic>
        <p:nvPicPr>
          <p:cNvPr id="9" name="图片 8" descr="微信图片_202304200833082"/>
          <p:cNvPicPr>
            <a:picLocks noChangeAspect="1"/>
          </p:cNvPicPr>
          <p:nvPr>
            <p:custDataLst>
              <p:tags r:id="rId4"/>
            </p:custDataLst>
          </p:nvPr>
        </p:nvPicPr>
        <p:blipFill>
          <a:blip r:embed="rId5"/>
          <a:stretch>
            <a:fillRect/>
          </a:stretch>
        </p:blipFill>
        <p:spPr>
          <a:xfrm>
            <a:off x="8704580" y="1405255"/>
            <a:ext cx="3047365" cy="2633980"/>
          </a:xfrm>
          <a:prstGeom prst="rect">
            <a:avLst/>
          </a:prstGeom>
        </p:spPr>
      </p:pic>
      <p:sp>
        <p:nvSpPr>
          <p:cNvPr id="10" name="文本框 9"/>
          <p:cNvSpPr txBox="1"/>
          <p:nvPr>
            <p:custDataLst>
              <p:tags r:id="rId6"/>
            </p:custDataLst>
          </p:nvPr>
        </p:nvSpPr>
        <p:spPr>
          <a:xfrm>
            <a:off x="591185" y="4237990"/>
            <a:ext cx="8062595" cy="1198880"/>
          </a:xfrm>
          <a:prstGeom prst="rect">
            <a:avLst/>
          </a:prstGeom>
          <a:noFill/>
        </p:spPr>
        <p:txBody>
          <a:bodyPr wrap="square" rtlCol="0">
            <a:spAutoFit/>
          </a:bodyPr>
          <a:p>
            <a:pPr algn="l">
              <a:lnSpc>
                <a:spcPct val="150000"/>
              </a:lnSpc>
              <a:buClrTx/>
              <a:buSzTx/>
              <a:buFontTx/>
            </a:pPr>
            <a:r>
              <a:rPr lang="en-US" altLang="zh-CN" sz="2400"/>
              <a:t>  </a:t>
            </a:r>
            <a:r>
              <a:rPr lang="zh-CN" altLang="en-US" sz="2400"/>
              <a:t>在特种光学玻璃中添加微量氟化钇，可以制造出发绿色荧光光学玻璃（ 稀土发光源于其有着特殊的4f轨道电子）。</a:t>
            </a:r>
            <a:endParaRPr lang="zh-CN" altLang="en-US" sz="2400"/>
          </a:p>
        </p:txBody>
      </p:sp>
      <p:pic>
        <p:nvPicPr>
          <p:cNvPr id="33" name="图片 32" descr="微信图片_20230420083842"/>
          <p:cNvPicPr>
            <a:picLocks noChangeAspect="1"/>
          </p:cNvPicPr>
          <p:nvPr>
            <p:custDataLst>
              <p:tags r:id="rId7"/>
            </p:custDataLst>
          </p:nvPr>
        </p:nvPicPr>
        <p:blipFill>
          <a:blip r:embed="rId8"/>
          <a:stretch>
            <a:fillRect/>
          </a:stretch>
        </p:blipFill>
        <p:spPr>
          <a:xfrm>
            <a:off x="8740775" y="4446270"/>
            <a:ext cx="3047365" cy="203771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690880" y="1338580"/>
            <a:ext cx="1976755" cy="388620"/>
          </a:xfrm>
          <a:prstGeom prst="rect">
            <a:avLst/>
          </a:prstGeom>
          <a:noFill/>
          <a:ln>
            <a:noFill/>
          </a:ln>
        </p:spPr>
        <p:txBody>
          <a:bodyPr wrap="square" rtlCol="0">
            <a:noAutofit/>
          </a:bodyPr>
          <a:p>
            <a:pPr algn="l">
              <a:buClrTx/>
              <a:buSzTx/>
              <a:buFontTx/>
            </a:pPr>
            <a:r>
              <a:rPr lang="zh-CN" altLang="en-US" sz="2400" b="1">
                <a:solidFill>
                  <a:srgbClr val="000000"/>
                </a:solidFill>
                <a:latin typeface="微软雅黑" panose="020B0503020204020204" pitchFamily="34" charset="-122"/>
                <a:ea typeface="微软雅黑" panose="020B0503020204020204" pitchFamily="34" charset="-122"/>
              </a:rPr>
              <a:t>3、晶界扩散</a:t>
            </a:r>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2"/>
            </p:custDataLst>
          </p:nvPr>
        </p:nvSpPr>
        <p:spPr>
          <a:xfrm>
            <a:off x="788670" y="3845560"/>
            <a:ext cx="1781175" cy="362585"/>
          </a:xfrm>
          <a:prstGeom prst="rect">
            <a:avLst/>
          </a:prstGeom>
          <a:noFill/>
          <a:ln>
            <a:noFill/>
          </a:ln>
        </p:spPr>
        <p:txBody>
          <a:bodyPr wrap="square" rtlCol="0">
            <a:noAutofit/>
          </a:bodyPr>
          <a:p>
            <a:pPr algn="l">
              <a:buClrTx/>
              <a:buSzTx/>
              <a:buFontTx/>
            </a:pPr>
            <a:r>
              <a:rPr lang="zh-CN" altLang="en-US" sz="2400" b="1">
                <a:solidFill>
                  <a:srgbClr val="000000"/>
                </a:solidFill>
                <a:latin typeface="微软雅黑" panose="020B0503020204020204" pitchFamily="34" charset="-122"/>
                <a:ea typeface="微软雅黑" panose="020B0503020204020204" pitchFamily="34" charset="-122"/>
              </a:rPr>
              <a:t>4、陶瓷</a:t>
            </a:r>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3"/>
            </p:custDataLst>
          </p:nvPr>
        </p:nvSpPr>
        <p:spPr>
          <a:xfrm>
            <a:off x="788670" y="4277995"/>
            <a:ext cx="8203565" cy="2351405"/>
          </a:xfrm>
          <a:prstGeom prst="rect">
            <a:avLst/>
          </a:prstGeom>
          <a:noFill/>
        </p:spPr>
        <p:txBody>
          <a:bodyPr wrap="square" rtlCol="0">
            <a:noAutofit/>
          </a:bodyPr>
          <a:p>
            <a:pPr>
              <a:lnSpc>
                <a:spcPct val="150000"/>
              </a:lnSpc>
            </a:pPr>
            <a:r>
              <a:rPr lang="zh-CN" altLang="en-US" sz="2400"/>
              <a:t>   </a:t>
            </a:r>
            <a:r>
              <a:rPr lang="en-US" altLang="zh-CN"/>
              <a:t>  </a:t>
            </a:r>
            <a:r>
              <a:rPr lang="zh-CN" altLang="en-US" sz="2400"/>
              <a:t>稀土在日用陶瓷中的应用是作陶瓷颜料，含稀土陶瓷颜料的主要工业应用是利用镨黄作瓷釉光亮的纯黄色瓷砖釉料。这种颜色在温度高达 1000C下仍是稳定的，可用于一次和二次烧成工艺。</a:t>
            </a:r>
            <a:endParaRPr lang="zh-CN" altLang="en-US" sz="2400"/>
          </a:p>
        </p:txBody>
      </p:sp>
      <p:pic>
        <p:nvPicPr>
          <p:cNvPr id="5" name="图片 4" descr="微信图片_20230420085754"/>
          <p:cNvPicPr>
            <a:picLocks noChangeAspect="1"/>
          </p:cNvPicPr>
          <p:nvPr>
            <p:custDataLst>
              <p:tags r:id="rId4"/>
            </p:custDataLst>
          </p:nvPr>
        </p:nvPicPr>
        <p:blipFill>
          <a:blip r:embed="rId5"/>
          <a:stretch>
            <a:fillRect/>
          </a:stretch>
        </p:blipFill>
        <p:spPr>
          <a:xfrm>
            <a:off x="9385935" y="4703445"/>
            <a:ext cx="1617345" cy="1508760"/>
          </a:xfrm>
          <a:prstGeom prst="rect">
            <a:avLst/>
          </a:prstGeom>
        </p:spPr>
      </p:pic>
      <p:sp>
        <p:nvSpPr>
          <p:cNvPr id="11" name="文本框 10"/>
          <p:cNvSpPr txBox="1"/>
          <p:nvPr>
            <p:custDataLst>
              <p:tags r:id="rId6"/>
            </p:custDataLst>
          </p:nvPr>
        </p:nvSpPr>
        <p:spPr>
          <a:xfrm>
            <a:off x="788670" y="1703070"/>
            <a:ext cx="6826250" cy="2072640"/>
          </a:xfrm>
          <a:prstGeom prst="rect">
            <a:avLst/>
          </a:prstGeom>
          <a:noFill/>
        </p:spPr>
        <p:txBody>
          <a:bodyPr wrap="square" rtlCol="0">
            <a:noAutofit/>
          </a:bodyPr>
          <a:p>
            <a:pPr>
              <a:lnSpc>
                <a:spcPct val="150000"/>
              </a:lnSpc>
            </a:pPr>
            <a:r>
              <a:rPr lang="en-US" altLang="zh-CN" sz="2800"/>
              <a:t>    </a:t>
            </a:r>
            <a:r>
              <a:rPr lang="zh-CN" altLang="en-US" sz="2800"/>
              <a:t>通过晶界扩散技术，把</a:t>
            </a:r>
            <a:r>
              <a:rPr lang="zh-CN" altLang="en-US" sz="2800"/>
              <a:t>氟化铽（镝）等渗透到钕铁硼磁铁结晶表面，提高磁铁材料的</a:t>
            </a:r>
            <a:r>
              <a:rPr lang="zh-CN" altLang="en-US" sz="2800"/>
              <a:t>矫顽力、柔韧性和温度稳定性。</a:t>
            </a:r>
            <a:endParaRPr lang="zh-CN" altLang="en-US" sz="2800"/>
          </a:p>
        </p:txBody>
      </p:sp>
      <p:pic>
        <p:nvPicPr>
          <p:cNvPr id="35" name="图片 34" descr="微信图片_20230420084354"/>
          <p:cNvPicPr>
            <a:picLocks noChangeAspect="1"/>
          </p:cNvPicPr>
          <p:nvPr>
            <p:custDataLst>
              <p:tags r:id="rId7"/>
            </p:custDataLst>
          </p:nvPr>
        </p:nvPicPr>
        <p:blipFill>
          <a:blip r:embed="rId8"/>
          <a:stretch>
            <a:fillRect/>
          </a:stretch>
        </p:blipFill>
        <p:spPr>
          <a:xfrm>
            <a:off x="8326120" y="1727200"/>
            <a:ext cx="3149600" cy="1293495"/>
          </a:xfrm>
          <a:prstGeom prst="rect">
            <a:avLst/>
          </a:prstGeom>
        </p:spPr>
      </p:pic>
      <p:sp>
        <p:nvSpPr>
          <p:cNvPr id="6" name="椭圆 5"/>
          <p:cNvSpPr/>
          <p:nvPr>
            <p:custDataLst>
              <p:tags r:id="rId9"/>
            </p:custDataLst>
          </p:nvPr>
        </p:nvSpPr>
        <p:spPr>
          <a:xfrm>
            <a:off x="413082" y="292713"/>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10"/>
            </p:custDataLst>
          </p:nvPr>
        </p:nvSpPr>
        <p:spPr>
          <a:xfrm>
            <a:off x="1090930" y="335280"/>
            <a:ext cx="4366895" cy="583565"/>
          </a:xfrm>
          <a:prstGeom prst="rect">
            <a:avLst/>
          </a:prstGeom>
          <a:noFill/>
        </p:spPr>
        <p:txBody>
          <a:bodyPr wrap="square">
            <a:spAutoFit/>
          </a:bodyPr>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2.3.2 氟化稀土的应用</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文本框 31"/>
          <p:cNvSpPr txBox="1"/>
          <p:nvPr>
            <p:custDataLst>
              <p:tags r:id="rId1"/>
            </p:custDataLst>
          </p:nvPr>
        </p:nvSpPr>
        <p:spPr>
          <a:xfrm>
            <a:off x="1131570" y="1334135"/>
            <a:ext cx="3084830" cy="708660"/>
          </a:xfrm>
          <a:prstGeom prst="rect">
            <a:avLst/>
          </a:prstGeom>
          <a:noFill/>
          <a:ln>
            <a:noFill/>
          </a:ln>
        </p:spPr>
        <p:txBody>
          <a:bodyPr wrap="square" rtlCol="0" anchor="ctr" anchorCtr="0">
            <a:noAutofit/>
          </a:bodyPr>
          <a:p>
            <a:pPr algn="l">
              <a:buClrTx/>
              <a:buSzTx/>
              <a:buFontTx/>
            </a:pPr>
            <a:r>
              <a:rPr lang="zh-CN" altLang="en-US" sz="3200" b="1">
                <a:solidFill>
                  <a:srgbClr val="000000"/>
                </a:solidFill>
                <a:latin typeface="微软雅黑" panose="020B0503020204020204" pitchFamily="34" charset="-122"/>
                <a:ea typeface="微软雅黑" panose="020B0503020204020204" pitchFamily="34" charset="-122"/>
              </a:rPr>
              <a:t>5、功能材料</a:t>
            </a:r>
            <a:endParaRPr lang="zh-CN" altLang="en-US" sz="3200" b="1">
              <a:solidFill>
                <a:srgbClr val="000000"/>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2"/>
            </p:custDataLst>
          </p:nvPr>
        </p:nvSpPr>
        <p:spPr>
          <a:xfrm>
            <a:off x="749935" y="3441700"/>
            <a:ext cx="1149350" cy="1076325"/>
          </a:xfrm>
          <a:prstGeom prst="rect">
            <a:avLst/>
          </a:prstGeom>
          <a:noFill/>
        </p:spPr>
        <p:txBody>
          <a:bodyPr wrap="square" rtlCol="0">
            <a:spAutoFit/>
          </a:bodyPr>
          <a:p>
            <a:pPr algn="ctr"/>
            <a:r>
              <a:rPr lang="zh-CN" altLang="en-US" sz="3200" b="1"/>
              <a:t>荧光材料</a:t>
            </a:r>
            <a:endParaRPr lang="zh-CN" altLang="en-US" sz="3200" b="1"/>
          </a:p>
        </p:txBody>
      </p:sp>
      <p:sp>
        <p:nvSpPr>
          <p:cNvPr id="13" name="文本框 12"/>
          <p:cNvSpPr txBox="1"/>
          <p:nvPr>
            <p:custDataLst>
              <p:tags r:id="rId3"/>
            </p:custDataLst>
          </p:nvPr>
        </p:nvSpPr>
        <p:spPr>
          <a:xfrm>
            <a:off x="8091170" y="3522980"/>
            <a:ext cx="1130300" cy="1076325"/>
          </a:xfrm>
          <a:prstGeom prst="rect">
            <a:avLst/>
          </a:prstGeom>
          <a:noFill/>
        </p:spPr>
        <p:txBody>
          <a:bodyPr wrap="square" rtlCol="0">
            <a:spAutoFit/>
          </a:bodyPr>
          <a:p>
            <a:pPr algn="ctr"/>
            <a:r>
              <a:rPr lang="zh-CN" altLang="en-US" sz="3200" b="1"/>
              <a:t>电子</a:t>
            </a:r>
            <a:endParaRPr lang="zh-CN" altLang="en-US" sz="3200" b="1"/>
          </a:p>
          <a:p>
            <a:pPr algn="ctr"/>
            <a:r>
              <a:rPr lang="zh-CN" altLang="en-US" sz="3200" b="1"/>
              <a:t>产品</a:t>
            </a:r>
            <a:endParaRPr lang="zh-CN" altLang="en-US" sz="3200" b="1"/>
          </a:p>
        </p:txBody>
      </p:sp>
      <p:pic>
        <p:nvPicPr>
          <p:cNvPr id="18" name="图片 17" descr="微信图片_20230420091418"/>
          <p:cNvPicPr>
            <a:picLocks noChangeAspect="1"/>
          </p:cNvPicPr>
          <p:nvPr>
            <p:custDataLst>
              <p:tags r:id="rId4"/>
            </p:custDataLst>
          </p:nvPr>
        </p:nvPicPr>
        <p:blipFill>
          <a:blip r:embed="rId5"/>
          <a:stretch>
            <a:fillRect/>
          </a:stretch>
        </p:blipFill>
        <p:spPr>
          <a:xfrm>
            <a:off x="1915795" y="2838450"/>
            <a:ext cx="2158365" cy="2122805"/>
          </a:xfrm>
          <a:prstGeom prst="rect">
            <a:avLst/>
          </a:prstGeom>
        </p:spPr>
      </p:pic>
      <p:pic>
        <p:nvPicPr>
          <p:cNvPr id="19" name="图片 18" descr="微信图片_202304200914181"/>
          <p:cNvPicPr>
            <a:picLocks noChangeAspect="1"/>
          </p:cNvPicPr>
          <p:nvPr>
            <p:custDataLst>
              <p:tags r:id="rId6"/>
            </p:custDataLst>
          </p:nvPr>
        </p:nvPicPr>
        <p:blipFill>
          <a:blip r:embed="rId7"/>
          <a:stretch>
            <a:fillRect/>
          </a:stretch>
        </p:blipFill>
        <p:spPr>
          <a:xfrm>
            <a:off x="5492115" y="2889250"/>
            <a:ext cx="2239645" cy="2122805"/>
          </a:xfrm>
          <a:prstGeom prst="rect">
            <a:avLst/>
          </a:prstGeom>
        </p:spPr>
      </p:pic>
      <p:pic>
        <p:nvPicPr>
          <p:cNvPr id="20" name="图片 19" descr="微信图片_202304200914182"/>
          <p:cNvPicPr>
            <a:picLocks noChangeAspect="1"/>
          </p:cNvPicPr>
          <p:nvPr>
            <p:custDataLst>
              <p:tags r:id="rId8"/>
            </p:custDataLst>
          </p:nvPr>
        </p:nvPicPr>
        <p:blipFill>
          <a:blip r:embed="rId9"/>
          <a:stretch>
            <a:fillRect/>
          </a:stretch>
        </p:blipFill>
        <p:spPr>
          <a:xfrm>
            <a:off x="9398000" y="2919730"/>
            <a:ext cx="1948815" cy="2080260"/>
          </a:xfrm>
          <a:prstGeom prst="rect">
            <a:avLst/>
          </a:prstGeom>
        </p:spPr>
      </p:pic>
      <p:sp>
        <p:nvSpPr>
          <p:cNvPr id="8" name="文本框 7"/>
          <p:cNvSpPr txBox="1"/>
          <p:nvPr>
            <p:custDataLst>
              <p:tags r:id="rId10"/>
            </p:custDataLst>
          </p:nvPr>
        </p:nvSpPr>
        <p:spPr>
          <a:xfrm>
            <a:off x="4321810" y="3766820"/>
            <a:ext cx="1133475" cy="583565"/>
          </a:xfrm>
          <a:prstGeom prst="rect">
            <a:avLst/>
          </a:prstGeom>
          <a:noFill/>
        </p:spPr>
        <p:txBody>
          <a:bodyPr wrap="square" rtlCol="0">
            <a:spAutoFit/>
          </a:bodyPr>
          <a:p>
            <a:pPr algn="ctr"/>
            <a:r>
              <a:rPr lang="zh-CN" altLang="en-US" sz="3200" b="1"/>
              <a:t>药物</a:t>
            </a:r>
            <a:endParaRPr lang="zh-CN" altLang="en-US" sz="3200" b="1"/>
          </a:p>
        </p:txBody>
      </p:sp>
      <p:sp>
        <p:nvSpPr>
          <p:cNvPr id="6" name="椭圆 5"/>
          <p:cNvSpPr/>
          <p:nvPr>
            <p:custDataLst>
              <p:tags r:id="rId11"/>
            </p:custDataLst>
          </p:nvPr>
        </p:nvSpPr>
        <p:spPr>
          <a:xfrm>
            <a:off x="413082" y="292713"/>
            <a:ext cx="577033" cy="559834"/>
          </a:xfrm>
          <a:prstGeom prst="ellipse">
            <a:avLst/>
          </a:prstGeom>
          <a:gradFill>
            <a:gsLst>
              <a:gs pos="0">
                <a:schemeClr val="accent2"/>
              </a:gs>
              <a:gs pos="54000">
                <a:schemeClr val="accent2"/>
              </a:gs>
              <a:gs pos="100000">
                <a:schemeClr val="accent2">
                  <a:lumMod val="75000"/>
                </a:schemeClr>
              </a:gs>
            </a:gsLst>
            <a:lin ang="81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12"/>
            </p:custDataLst>
          </p:nvPr>
        </p:nvSpPr>
        <p:spPr>
          <a:xfrm>
            <a:off x="1131570" y="294640"/>
            <a:ext cx="4415155" cy="583565"/>
          </a:xfrm>
          <a:prstGeom prst="rect">
            <a:avLst/>
          </a:prstGeom>
          <a:noFill/>
        </p:spPr>
        <p:txBody>
          <a:bodyPr wrap="square">
            <a:spAutoFit/>
          </a:bodyPr>
          <a:p>
            <a:pPr algn="l">
              <a:buClrTx/>
              <a:buSzTx/>
              <a:buFontTx/>
            </a:pPr>
            <a:r>
              <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rPr>
              <a:t>2.3.3 氟化稀土的应用</a:t>
            </a:r>
            <a:endParaRPr lang="zh-CN" altLang="en-US" sz="3200" b="1" dirty="0">
              <a:solidFill>
                <a:schemeClr val="tx1">
                  <a:lumMod val="75000"/>
                  <a:lumOff val="25000"/>
                </a:schemeClr>
              </a:solidFill>
              <a:latin typeface="黑体" panose="02010609060101010101" charset="-122"/>
              <a:ea typeface="黑体" panose="02010609060101010101" charset="-122"/>
              <a:cs typeface="阿里巴巴普惠体 Medium" panose="00020600040101010101" pitchFamily="18" charset="-122"/>
              <a:sym typeface="+mn-lt"/>
            </a:endParaRPr>
          </a:p>
        </p:txBody>
      </p:sp>
    </p:spTree>
  </p:cSld>
  <p:clrMapOvr>
    <a:masterClrMapping/>
  </p:clrMapOvr>
</p:sld>
</file>

<file path=ppt/tags/tag1.xml><?xml version="1.0" encoding="utf-8"?>
<p:tagLst xmlns:p="http://schemas.openxmlformats.org/presentationml/2006/main">
  <p:tag name="KSO_WM_UNIT_PLACING_PICTURE_USER_VIEWPORT" val="{&quot;height&quot;:3555,&quot;width&quot;:13815}"/>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3555,&quot;width&quot;:13815}"/>
  <p:tag name="KSO_WM_BEAUTIFY_FLAG" val=""/>
</p:tagLst>
</file>

<file path=ppt/tags/tag13.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14.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 name="KSO_WM_BEAUTIFY_FLAG" val=""/>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9.xml><?xml version="1.0" encoding="utf-8"?>
<p:tagLst xmlns:p="http://schemas.openxmlformats.org/presentationml/2006/main">
  <p:tag name="KSO_WM_UNIT_PLACING_PICTURE_USER_VIEWPORT" val="{&quot;height&quot;:3555,&quot;width&quot;:13815}"/>
  <p:tag name="KSO_WM_BEAUTIFY_FLAG" val=""/>
</p:tagLst>
</file>

<file path=ppt/tags/tag2.xml><?xml version="1.0" encoding="utf-8"?>
<p:tagLst xmlns:p="http://schemas.openxmlformats.org/presentationml/2006/main">
  <p:tag name="KSO_WM_UNIT_PLACING_PICTURE_USER_VIEWPORT" val="{&quot;height&quot;:3555,&quot;width&quot;:13815}"/>
  <p:tag name="KSO_WM_BEAUTIFY_FLAG" val=""/>
</p:tagLst>
</file>

<file path=ppt/tags/tag20.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 name="KSO_WM_BEAUTIFY_FLAG" val=""/>
</p:tagLst>
</file>

<file path=ppt/tags/tag2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3555,&quot;width&quot;:13815}"/>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UNIT_PLACING_PICTURE_USER_VIEWPORT" val="{&quot;height&quot;:3555,&quot;width&quot;:13815}"/>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3555,&quot;width&quot;:13815}"/>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UNIT_PLACING_PICTURE_USER_VIEWPORT" val="{&quot;height&quot;:3555,&quot;width&quot;:13815}"/>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UNIT_PLACING_PICTURE_USER_VIEWPORT" val="{&quot;height&quot;:5227,&quot;width&quot;:8628}"/>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TABLE_BEAUTIFY" val="smartTable{10f901f3-133b-4152-8330-c62252d5cd7f}"/>
  <p:tag name="TABLE_ENDDRAG_ORIGIN_RECT" val="916*278"/>
  <p:tag name="TABLE_ENDDRAG_RECT" val="18*137*916*278"/>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UNIT_PLACING_PICTURE_USER_VIEWPORT" val="{&quot;height&quot;:3555,&quot;width&quot;:13815}"/>
  <p:tag name="KSO_WM_BEAUTIFY_FLAG" val=""/>
</p:tagLst>
</file>

<file path=ppt/tags/tag76.xml><?xml version="1.0" encoding="utf-8"?>
<p:tagLst xmlns:p="http://schemas.openxmlformats.org/presentationml/2006/main">
  <p:tag name="KSO_WM_UNIT_PLACING_PICTURE_USER_VIEWPORT" val="{&quot;height&quot;:3555,&quot;width&quot;:13815}"/>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UNIT_PLACING_PICTURE_USER_VIEWPORT" val="{&quot;height&quot;:3555,&quot;width&quot;:13815}"/>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PLACING_PICTURE_USER_VIEWPORT" val="{&quot;height&quot;:3555,&quot;width&quot;:13815}"/>
  <p:tag name="KSO_WM_BEAUTIFY_FLAG" val=""/>
</p:tagLst>
</file>

<file path=ppt/tags/tag81.xml><?xml version="1.0" encoding="utf-8"?>
<p:tagLst xmlns:p="http://schemas.openxmlformats.org/presentationml/2006/main">
  <p:tag name="KSO_WM_UNIT_PLACING_PICTURE_USER_VIEWPORT" val="{&quot;height&quot;:3555,&quot;width&quot;:13815}"/>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PP_MARK_KEY" val="a6cc823b-a6a8-4e29-9768-05c25446725b"/>
  <p:tag name="COMMONDATA" val="eyJoZGlkIjoiOGMyM2M4NTZmMGQwNDJlZmYxNjc2MzUwYjQxMDdmNmEifQ=="/>
</p:tagLst>
</file>

<file path=ppt/tags/tag9.xml><?xml version="1.0" encoding="utf-8"?>
<p:tagLst xmlns:p="http://schemas.openxmlformats.org/presentationml/2006/main">
  <p:tag name="KSO_WM_UNIT_PLACING_PICTURE_USER_VIEWPORT" val="{&quot;height&quot;:3555,&quot;width&quot;:13815}"/>
  <p:tag name="KSO_WM_BEAUTIFY_FLAG" val=""/>
</p:tagLst>
</file>

<file path=ppt/theme/theme1.xml><?xml version="1.0" encoding="utf-8"?>
<a:theme xmlns:a="http://schemas.openxmlformats.org/drawingml/2006/main" name="第一PPT，www.1ppt.com">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2554</Words>
  <Application>WPS 演示</Application>
  <PresentationFormat>宽屏</PresentationFormat>
  <Paragraphs>221</Paragraphs>
  <Slides>20</Slides>
  <Notes>0</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20</vt:i4>
      </vt:variant>
    </vt:vector>
  </HeadingPairs>
  <TitlesOfParts>
    <vt:vector size="36" baseType="lpstr">
      <vt:lpstr>Arial</vt:lpstr>
      <vt:lpstr>宋体</vt:lpstr>
      <vt:lpstr>Wingdings</vt:lpstr>
      <vt:lpstr>微软雅黑</vt:lpstr>
      <vt:lpstr>阿里巴巴普惠体 Medium</vt:lpstr>
      <vt:lpstr>阿里巴巴普惠体 Heavy</vt:lpstr>
      <vt:lpstr>阿里巴巴普惠体</vt:lpstr>
      <vt:lpstr>黑体</vt:lpstr>
      <vt:lpstr>等线</vt:lpstr>
      <vt:lpstr>Arial Unicode MS</vt:lpstr>
      <vt:lpstr>等线 Light</vt:lpstr>
      <vt:lpstr>Calibri</vt:lpstr>
      <vt:lpstr>Wingdings</vt:lpstr>
      <vt:lpstr>第一PPT，www.1ppt.com</vt:lpstr>
      <vt:lpstr>自定义设计方案</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精细化管理</dc:title>
  <dc:creator>第一PPT</dc:creator>
  <cp:keywords>www.1ppt.com</cp:keywords>
  <dc:description>www.1ppt.com</dc:description>
  <cp:lastModifiedBy>pangw</cp:lastModifiedBy>
  <cp:revision>199</cp:revision>
  <dcterms:created xsi:type="dcterms:W3CDTF">2022-09-26T01:45:00Z</dcterms:created>
  <dcterms:modified xsi:type="dcterms:W3CDTF">2023-05-07T08:45:21Z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05C9B61EF5A043D69F645C68FFDCCC1C_13</vt:lpwstr>
  </property>
  <property fmtid="{D5CDD505-2E9C-101B-9397-08002B2CF9AE}" pid="3" name="KSOProductBuildVer">
    <vt:lpwstr>2052-11.1.0.11754</vt:lpwstr>
  </property>
</Properties>
</file>