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2" r:id="rId3"/>
    <p:sldId id="265" r:id="rId4"/>
    <p:sldId id="291" r:id="rId5"/>
    <p:sldId id="296" r:id="rId6"/>
    <p:sldId id="295" r:id="rId7"/>
    <p:sldId id="294" r:id="rId8"/>
    <p:sldId id="292" r:id="rId9"/>
    <p:sldId id="293" r:id="rId10"/>
    <p:sldId id="298" r:id="rId11"/>
    <p:sldId id="299" r:id="rId12"/>
    <p:sldId id="302" r:id="rId13"/>
    <p:sldId id="301" r:id="rId14"/>
    <p:sldId id="300" r:id="rId15"/>
    <p:sldId id="304" r:id="rId16"/>
    <p:sldId id="305" r:id="rId17"/>
    <p:sldId id="306" r:id="rId18"/>
    <p:sldId id="290" r:id="rId19"/>
    <p:sldId id="263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600" dirty="0"/>
              <a:t>《</a:t>
            </a:r>
            <a:r>
              <a:rPr lang="zh-CN" altLang="en-US" sz="1600" dirty="0"/>
              <a:t>国防生产法</a:t>
            </a:r>
            <a:r>
              <a:rPr lang="en-US" altLang="zh-CN" sz="1600" dirty="0"/>
              <a:t>》</a:t>
            </a:r>
            <a:r>
              <a:rPr lang="zh-CN" altLang="en-US" sz="1600" dirty="0"/>
              <a:t>第三章迄今为止的拨款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C-4E6D-B945-B73F53A844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CC-4E6D-B945-B73F53A844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CC-4E6D-B945-B73F53A844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CC-4E6D-B945-B73F53A844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'DOD Title III'!$C$20:$C$23</c:f>
              <c:strCache>
                <c:ptCount val="4"/>
                <c:pt idx="0">
                  <c:v>Lynas</c:v>
                </c:pt>
                <c:pt idx="1">
                  <c:v>MP Materials</c:v>
                </c:pt>
                <c:pt idx="2">
                  <c:v>Noveon Magnetics</c:v>
                </c:pt>
                <c:pt idx="3">
                  <c:v>TDA Magnetics</c:v>
                </c:pt>
              </c:strCache>
            </c:strRef>
          </c:cat>
          <c:val>
            <c:numRef>
              <c:f>'DOD Title III'!$D$20:$D$23</c:f>
              <c:numCache>
                <c:formatCode>_("$"* #,##0.00_);_("$"* \(#,##0.00\);_("$"* "-"??_);_(@_)</c:formatCode>
                <c:ptCount val="4"/>
                <c:pt idx="0">
                  <c:v>150000000</c:v>
                </c:pt>
                <c:pt idx="1">
                  <c:v>44600000</c:v>
                </c:pt>
                <c:pt idx="2">
                  <c:v>29660000</c:v>
                </c:pt>
                <c:pt idx="3">
                  <c:v>2300000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4E6D-B945-B73F53A844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FE-49F7-80DF-70CF1C8492BE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FE-49F7-80DF-70CF1C8492BE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4FE-49F7-80DF-70CF1C8492BE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baseline="0" dirty="0"/>
                      <a:t>镧铈
</a:t>
                    </a:r>
                    <a:fld id="{14376859-D06F-4884-959D-36A43DCC29F2}" type="PERCENTAGE">
                      <a:rPr lang="en-US" altLang="zh-CN" baseline="0" dirty="0"/>
                      <a:pPr>
                        <a:defRPr/>
                      </a:pPr>
                      <a:t>[百分比]</a:t>
                    </a:fld>
                    <a:endParaRPr lang="zh-CN" alt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FE-49F7-80DF-70CF1C8492BE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dirty="0"/>
                      <a:t>镨钕</a:t>
                    </a:r>
                    <a:r>
                      <a:rPr lang="zh-CN" altLang="en-US" baseline="0" dirty="0"/>
                      <a:t>
</a:t>
                    </a:r>
                    <a:fld id="{42641859-FD2F-43D1-BC5F-EC8ADB7AB35D}" type="PERCENTAGE">
                      <a:rPr lang="en-US" altLang="zh-CN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[百分比]</a:t>
                    </a:fld>
                    <a:endParaRPr lang="zh-CN" alt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FE-49F7-80DF-70CF1C8492BE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4FE-49F7-80DF-70CF1C8492BE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Separation!$I$16:$I$18</c:f>
              <c:strCache>
                <c:ptCount val="3"/>
                <c:pt idx="0">
                  <c:v>LaCe</c:v>
                </c:pt>
                <c:pt idx="1">
                  <c:v>NdPr</c:v>
                </c:pt>
                <c:pt idx="2">
                  <c:v>SEG+</c:v>
                </c:pt>
              </c:strCache>
            </c:strRef>
          </c:cat>
          <c:val>
            <c:numRef>
              <c:f>Separation!$K$16:$K$18</c:f>
              <c:numCache>
                <c:formatCode>General</c:formatCode>
                <c:ptCount val="3"/>
                <c:pt idx="0">
                  <c:v>20072</c:v>
                </c:pt>
                <c:pt idx="1">
                  <c:v>10132</c:v>
                </c:pt>
                <c:pt idx="2">
                  <c:v>3006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FE-49F7-80DF-70CF1C8492B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2026</a:t>
            </a:r>
            <a:r>
              <a:rPr lang="zh-CN" altLang="en-US" baseline="0" dirty="0"/>
              <a:t>年北美永磁重稀土金属需求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Sheet1!$M$17:$M$18</c:f>
              <c:strCache>
                <c:ptCount val="2"/>
                <c:pt idx="0">
                  <c:v>Dysprosium Metal</c:v>
                </c:pt>
                <c:pt idx="1">
                  <c:v>Terbium Metal</c:v>
                </c:pt>
              </c:strCache>
            </c:strRef>
          </c:cat>
          <c:val>
            <c:numRef>
              <c:f>Sheet1!$N$17:$N$18</c:f>
              <c:numCache>
                <c:formatCode>General</c:formatCode>
                <c:ptCount val="2"/>
                <c:pt idx="0">
                  <c:v>350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FA-4882-A3D8-8C1416A19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026656"/>
        <c:axId val="618028096"/>
      </c:barChart>
      <c:catAx>
        <c:axId val="61802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18028096"/>
        <c:crosses val="autoZero"/>
        <c:auto val="1"/>
        <c:lblAlgn val="ctr"/>
        <c:lblOffset val="100"/>
        <c:noMultiLvlLbl val="0"/>
      </c:catAx>
      <c:valAx>
        <c:axId val="61802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1802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2022</a:t>
            </a:r>
            <a:r>
              <a:rPr lang="zh-CN" altLang="en-US" baseline="0" dirty="0"/>
              <a:t>年美国稀土进口量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Sheet1!$E$8</c:f>
              <c:strCache>
                <c:ptCount val="1"/>
                <c:pt idx="0">
                  <c:v>MT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216-4324-B69E-11B814145E5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216-4324-B69E-11B814145E5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216-4324-B69E-11B814145E5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zh-CN" altLang="en-US"/>
                      <a:t>镧</a:t>
                    </a:r>
                    <a:r>
                      <a:rPr lang="en-US" altLang="zh-CN"/>
                      <a:t>+</a:t>
                    </a:r>
                    <a:r>
                      <a:rPr lang="zh-CN" altLang="en-US"/>
                      <a:t>铈</a:t>
                    </a:r>
                    <a:r>
                      <a:rPr lang="zh-CN" altLang="en-US" baseline="0"/>
                      <a:t>
</a:t>
                    </a:r>
                    <a:fld id="{CE58DC45-A680-4233-BA69-7AAC7D6AE94C}" type="PERCENTAGE">
                      <a:rPr lang="en-US" altLang="zh-CN" baseline="0"/>
                      <a:pPr/>
                      <a:t>[百分比]</a:t>
                    </a:fld>
                    <a:endParaRPr lang="zh-CN" alt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16-4324-B69E-11B814145E58}"/>
                </c:ext>
              </c:extLst>
            </c:dLbl>
            <c:dLbl>
              <c:idx val="1"/>
              <c:layout>
                <c:manualLayout>
                  <c:x val="-3.1515145499375709E-2"/>
                  <c:y val="2.1108179419525065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镨</a:t>
                    </a:r>
                    <a:r>
                      <a:rPr lang="en-US" altLang="zh-CN"/>
                      <a:t>+</a:t>
                    </a:r>
                    <a:r>
                      <a:rPr lang="zh-CN" altLang="en-US"/>
                      <a:t>钕</a:t>
                    </a:r>
                    <a:r>
                      <a:rPr lang="zh-CN" altLang="en-US" baseline="0"/>
                      <a:t>
</a:t>
                    </a:r>
                    <a:fld id="{0EBA5ABC-29FE-43F0-BB5E-893727EB0959}" type="PERCENTAGE">
                      <a:rPr lang="en-US" altLang="zh-CN" baseline="0"/>
                      <a:pPr/>
                      <a:t>[百分比]</a:t>
                    </a:fld>
                    <a:endParaRPr lang="zh-CN" alt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16-4324-B69E-11B814145E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zh-CN" altLang="en-US"/>
                      <a:t>钐铕钆富集物</a:t>
                    </a:r>
                    <a:r>
                      <a:rPr lang="en-US" altLang="zh-CN"/>
                      <a:t>+</a:t>
                    </a:r>
                    <a:r>
                      <a:rPr lang="zh-CN" altLang="en-US"/>
                      <a:t>重稀土</a:t>
                    </a:r>
                    <a:r>
                      <a:rPr lang="zh-CN" altLang="en-US" baseline="0"/>
                      <a:t>
</a:t>
                    </a:r>
                    <a:fld id="{2C71618F-0435-44E0-90F6-26D6D2221E99}" type="PERCENTAGE">
                      <a:rPr lang="en-US" altLang="zh-CN" baseline="0"/>
                      <a:pPr/>
                      <a:t>[百分比]</a:t>
                    </a:fld>
                    <a:endParaRPr lang="zh-CN" alt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89692447684571"/>
                      <c:h val="0.131398416886543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216-4324-B69E-11B814145E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La + Ce</c:v>
                </c:pt>
                <c:pt idx="1">
                  <c:v>Pr + Nd</c:v>
                </c:pt>
                <c:pt idx="2">
                  <c:v>SEG + HRE</c:v>
                </c:pt>
              </c:strCache>
            </c:strRef>
          </c:cat>
          <c:val>
            <c:numRef>
              <c:f>Sheet1!$E$9:$E$11</c:f>
              <c:numCache>
                <c:formatCode>#,##0.00</c:formatCode>
                <c:ptCount val="3"/>
                <c:pt idx="0">
                  <c:v>13830.123318181819</c:v>
                </c:pt>
                <c:pt idx="1">
                  <c:v>87.210999999999999</c:v>
                </c:pt>
                <c:pt idx="2">
                  <c:v>1354.4396999999997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16-4324-B69E-11B814145E5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2022</a:t>
            </a:r>
            <a:r>
              <a:rPr lang="zh-CN" altLang="en-US" baseline="0" dirty="0"/>
              <a:t>年美国镧</a:t>
            </a:r>
            <a:r>
              <a:rPr lang="en-US" altLang="zh-CN" baseline="0" dirty="0"/>
              <a:t>+</a:t>
            </a:r>
            <a:r>
              <a:rPr lang="zh-CN" altLang="en-US" baseline="0" dirty="0"/>
              <a:t>铈应用需求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Sheet1!$E$8</c:f>
              <c:strCache>
                <c:ptCount val="1"/>
                <c:pt idx="0">
                  <c:v>MT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8D4-4FF0-A853-6924ED58675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8D4-4FF0-A853-6924ED58675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8D4-4FF0-A853-6924ED5867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zh-CN" altLang="en-US" dirty="0"/>
                      <a:t>催化裂化催化剂</a:t>
                    </a:r>
                    <a:r>
                      <a:rPr lang="zh-CN" altLang="en-US" baseline="0" dirty="0"/>
                      <a:t>
</a:t>
                    </a:r>
                    <a:fld id="{FAFD0204-E9FA-4154-9B4D-ACC2FD6091B5}" type="PERCENTAGE">
                      <a:rPr lang="en-US" altLang="zh-CN" baseline="0"/>
                      <a:pPr/>
                      <a:t>[百分比]</a:t>
                    </a:fld>
                    <a:endParaRPr lang="zh-CN" alt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14731255515702"/>
                      <c:h val="0.149326073170639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D4-4FF0-A853-6924ED58675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zh-CN" altLang="en-US"/>
                      <a:t>水处理</a:t>
                    </a:r>
                    <a:r>
                      <a:rPr lang="zh-CN" altLang="en-US" baseline="0" dirty="0"/>
                      <a:t>
</a:t>
                    </a:r>
                    <a:fld id="{56961725-B16B-4DAD-B759-78BD8D5F559F}" type="PERCENTAGE">
                      <a:rPr lang="en-US" altLang="zh-CN" baseline="0"/>
                      <a:pPr/>
                      <a:t>[百分比]</a:t>
                    </a:fld>
                    <a:endParaRPr lang="zh-CN" alt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D4-4FF0-A853-6924ED58675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zh-CN" altLang="en-US"/>
                      <a:t>其它</a:t>
                    </a:r>
                    <a:r>
                      <a:rPr lang="zh-CN" altLang="en-US" baseline="0" dirty="0"/>
                      <a:t>
</a:t>
                    </a:r>
                    <a:fld id="{06D258B4-9A60-4F2B-BC28-02A5F13ADC2F}" type="PERCENTAGE">
                      <a:rPr lang="en-US" altLang="zh-CN" baseline="0"/>
                      <a:pPr/>
                      <a:t>[百分比]</a:t>
                    </a:fld>
                    <a:endParaRPr lang="zh-CN" alt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D4-4FF0-A853-6924ED586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FCC</c:v>
                </c:pt>
                <c:pt idx="1">
                  <c:v>Water Treatment</c:v>
                </c:pt>
                <c:pt idx="2">
                  <c:v>Other</c:v>
                </c:pt>
              </c:strCache>
            </c:strRef>
          </c:cat>
          <c:val>
            <c:numRef>
              <c:f>Sheet1!$E$9:$E$11</c:f>
              <c:numCache>
                <c:formatCode>#,##0.00</c:formatCode>
                <c:ptCount val="3"/>
                <c:pt idx="0">
                  <c:v>10567.07709090909</c:v>
                </c:pt>
                <c:pt idx="1">
                  <c:v>1417.106</c:v>
                </c:pt>
                <c:pt idx="2">
                  <c:v>1444.9900000000005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D4-4FF0-A853-6924ED58675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2022</a:t>
            </a:r>
            <a:r>
              <a:rPr lang="zh-CN" altLang="en-US" dirty="0"/>
              <a:t>年美国镨</a:t>
            </a:r>
            <a:r>
              <a:rPr lang="en-US" altLang="zh-CN" dirty="0"/>
              <a:t>+</a:t>
            </a:r>
            <a:r>
              <a:rPr lang="zh-CN" altLang="en-US" dirty="0"/>
              <a:t>钕进口数据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Sheet4!$D$12:$D$16</c:f>
              <c:strCache>
                <c:ptCount val="5"/>
                <c:pt idx="0">
                  <c:v>Nd Neodecanoate</c:v>
                </c:pt>
                <c:pt idx="1">
                  <c:v>Pr Oxide</c:v>
                </c:pt>
                <c:pt idx="2">
                  <c:v>Nd Oxide</c:v>
                </c:pt>
                <c:pt idx="3">
                  <c:v>PrNd Oxide</c:v>
                </c:pt>
                <c:pt idx="4">
                  <c:v>Other</c:v>
                </c:pt>
              </c:strCache>
            </c:strRef>
          </c:cat>
          <c:val>
            <c:numRef>
              <c:f>Sheet4!$E$12:$E$16</c:f>
              <c:numCache>
                <c:formatCode>#,##0.00</c:formatCode>
                <c:ptCount val="5"/>
                <c:pt idx="0">
                  <c:v>13.51</c:v>
                </c:pt>
                <c:pt idx="1">
                  <c:v>22.337</c:v>
                </c:pt>
                <c:pt idx="2">
                  <c:v>4.6639999999999997</c:v>
                </c:pt>
                <c:pt idx="3">
                  <c:v>40.159999999999997</c:v>
                </c:pt>
                <c:pt idx="4">
                  <c:v>5.516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E-41B5-AE57-4E3DC8C7D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951216"/>
        <c:axId val="332951696"/>
      </c:barChart>
      <c:catAx>
        <c:axId val="33295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2951696"/>
        <c:crosses val="autoZero"/>
        <c:auto val="1"/>
        <c:lblAlgn val="ctr"/>
        <c:lblOffset val="100"/>
        <c:noMultiLvlLbl val="0"/>
      </c:catAx>
      <c:valAx>
        <c:axId val="33295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295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2022</a:t>
            </a:r>
            <a:r>
              <a:rPr lang="zh-CN" altLang="en-US" sz="1800" dirty="0"/>
              <a:t>美国钐铕钆富集物</a:t>
            </a:r>
            <a:r>
              <a:rPr lang="en-US" altLang="zh-CN" sz="1800" dirty="0"/>
              <a:t>+</a:t>
            </a:r>
            <a:r>
              <a:rPr lang="zh-CN" altLang="en-US" sz="1800" dirty="0"/>
              <a:t>重稀土进口数据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89-4184-A31E-982B3281BA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89-4184-A31E-982B3281BA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89-4184-A31E-982B3281BA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89-4184-A31E-982B3281BA1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89-4184-A31E-982B3281BA1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89-4184-A31E-982B3281BA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Sheet5!$D$9:$D$14</c:f>
              <c:strCache>
                <c:ptCount val="6"/>
                <c:pt idx="0">
                  <c:v>Y Oxide</c:v>
                </c:pt>
                <c:pt idx="1">
                  <c:v>Y Carbonate</c:v>
                </c:pt>
                <c:pt idx="2">
                  <c:v>Other Y Compounds</c:v>
                </c:pt>
                <c:pt idx="3">
                  <c:v>Gd Oxide</c:v>
                </c:pt>
                <c:pt idx="4">
                  <c:v>Lu Oxide</c:v>
                </c:pt>
                <c:pt idx="5">
                  <c:v>Other</c:v>
                </c:pt>
              </c:strCache>
            </c:strRef>
          </c:cat>
          <c:val>
            <c:numRef>
              <c:f>Sheet5!$E$9:$E$14</c:f>
              <c:numCache>
                <c:formatCode>#,##0.00</c:formatCode>
                <c:ptCount val="6"/>
                <c:pt idx="0">
                  <c:v>514.07100000000003</c:v>
                </c:pt>
                <c:pt idx="1">
                  <c:v>578.21469999999988</c:v>
                </c:pt>
                <c:pt idx="2">
                  <c:v>91.073999999999998</c:v>
                </c:pt>
                <c:pt idx="3">
                  <c:v>50.112000000000002</c:v>
                </c:pt>
                <c:pt idx="4">
                  <c:v>54.911999999999999</c:v>
                </c:pt>
                <c:pt idx="5" formatCode="General">
                  <c:v>66.270000000000024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89-4184-A31E-982B3281BA1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22590151702855"/>
          <c:y val="0.39071292166984944"/>
          <c:w val="0.22821806643551015"/>
          <c:h val="0.32081552415771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AA14DD-2278-4603-A373-51FBB74612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A3845D-A622-4DD9-A26D-BAF014BEAF15}">
      <dgm:prSet/>
      <dgm:spPr/>
      <dgm:t>
        <a:bodyPr/>
        <a:lstStyle/>
        <a:p>
          <a:r>
            <a:rPr lang="zh-CN" altLang="en-US" dirty="0"/>
            <a:t>稀土精矿</a:t>
          </a:r>
          <a:endParaRPr lang="en-US" dirty="0"/>
        </a:p>
      </dgm:t>
    </dgm:pt>
    <dgm:pt modelId="{EF1231CA-030C-402A-BC4E-4703C15ED99E}" type="parTrans" cxnId="{BFFF98EF-6C03-4BBA-BA0A-717076880030}">
      <dgm:prSet/>
      <dgm:spPr/>
      <dgm:t>
        <a:bodyPr/>
        <a:lstStyle/>
        <a:p>
          <a:endParaRPr lang="en-US"/>
        </a:p>
      </dgm:t>
    </dgm:pt>
    <dgm:pt modelId="{75B04694-E431-47B2-AC85-E173AA2A1CE0}" type="sibTrans" cxnId="{BFFF98EF-6C03-4BBA-BA0A-717076880030}">
      <dgm:prSet/>
      <dgm:spPr/>
      <dgm:t>
        <a:bodyPr/>
        <a:lstStyle/>
        <a:p>
          <a:endParaRPr lang="en-US"/>
        </a:p>
      </dgm:t>
    </dgm:pt>
    <dgm:pt modelId="{CB58ABF3-C933-4605-B6EF-15A9504649AF}">
      <dgm:prSet/>
      <dgm:spPr/>
      <dgm:t>
        <a:bodyPr/>
        <a:lstStyle/>
        <a:p>
          <a:r>
            <a:rPr lang="zh-CN" altLang="en-US" dirty="0"/>
            <a:t>分离</a:t>
          </a:r>
          <a:r>
            <a:rPr lang="en-US" altLang="zh-CN" dirty="0"/>
            <a:t>/</a:t>
          </a:r>
          <a:r>
            <a:rPr lang="zh-CN" altLang="en-US" dirty="0"/>
            <a:t>纯稀土氧化物</a:t>
          </a:r>
          <a:endParaRPr lang="en-US" dirty="0"/>
        </a:p>
      </dgm:t>
    </dgm:pt>
    <dgm:pt modelId="{588200AC-9D82-4FCF-A512-19C0303C3B95}" type="parTrans" cxnId="{9B8D87D7-FAAD-490C-92FE-CF0288025492}">
      <dgm:prSet/>
      <dgm:spPr/>
      <dgm:t>
        <a:bodyPr/>
        <a:lstStyle/>
        <a:p>
          <a:endParaRPr lang="en-US"/>
        </a:p>
      </dgm:t>
    </dgm:pt>
    <dgm:pt modelId="{FE8FD6A6-2207-4EA7-943B-E235EDC60F8C}" type="sibTrans" cxnId="{9B8D87D7-FAAD-490C-92FE-CF0288025492}">
      <dgm:prSet/>
      <dgm:spPr/>
      <dgm:t>
        <a:bodyPr/>
        <a:lstStyle/>
        <a:p>
          <a:endParaRPr lang="en-US"/>
        </a:p>
      </dgm:t>
    </dgm:pt>
    <dgm:pt modelId="{0269C7DC-2122-459F-B69E-0E4F34DD0CF4}">
      <dgm:prSet/>
      <dgm:spPr/>
      <dgm:t>
        <a:bodyPr/>
        <a:lstStyle/>
        <a:p>
          <a:r>
            <a:rPr lang="zh-CN" altLang="en-US" dirty="0"/>
            <a:t>金属化</a:t>
          </a:r>
          <a:endParaRPr lang="en-US" dirty="0"/>
        </a:p>
      </dgm:t>
    </dgm:pt>
    <dgm:pt modelId="{FA69071B-EA12-4E44-B26F-28B357FAEAB4}" type="parTrans" cxnId="{683F8E00-C715-4675-A9F5-60657E7E7C69}">
      <dgm:prSet/>
      <dgm:spPr/>
      <dgm:t>
        <a:bodyPr/>
        <a:lstStyle/>
        <a:p>
          <a:endParaRPr lang="en-US"/>
        </a:p>
      </dgm:t>
    </dgm:pt>
    <dgm:pt modelId="{A601D2BC-3C05-4A7A-B2E7-595BEB44ECEF}" type="sibTrans" cxnId="{683F8E00-C715-4675-A9F5-60657E7E7C69}">
      <dgm:prSet/>
      <dgm:spPr/>
      <dgm:t>
        <a:bodyPr/>
        <a:lstStyle/>
        <a:p>
          <a:endParaRPr lang="en-US"/>
        </a:p>
      </dgm:t>
    </dgm:pt>
    <dgm:pt modelId="{D9536612-62FB-4A82-AB6F-866E36273F20}">
      <dgm:prSet/>
      <dgm:spPr/>
      <dgm:t>
        <a:bodyPr/>
        <a:lstStyle/>
        <a:p>
          <a:r>
            <a:rPr lang="zh-CN" altLang="en-US" dirty="0"/>
            <a:t>磁粉</a:t>
          </a:r>
          <a:r>
            <a:rPr lang="en-US" altLang="zh-CN" dirty="0"/>
            <a:t>/</a:t>
          </a:r>
          <a:r>
            <a:rPr lang="zh-CN" altLang="en-US" dirty="0"/>
            <a:t>永磁生产</a:t>
          </a:r>
          <a:endParaRPr lang="en-US" dirty="0"/>
        </a:p>
      </dgm:t>
    </dgm:pt>
    <dgm:pt modelId="{87358B55-E91C-480A-97AA-E5610CDDF959}" type="parTrans" cxnId="{62C6C802-13CE-44EA-95CC-7160B6F0B94A}">
      <dgm:prSet/>
      <dgm:spPr/>
      <dgm:t>
        <a:bodyPr/>
        <a:lstStyle/>
        <a:p>
          <a:endParaRPr lang="en-US"/>
        </a:p>
      </dgm:t>
    </dgm:pt>
    <dgm:pt modelId="{3E253149-C922-4FFB-8E6C-AF13A9FFD709}" type="sibTrans" cxnId="{62C6C802-13CE-44EA-95CC-7160B6F0B94A}">
      <dgm:prSet/>
      <dgm:spPr/>
      <dgm:t>
        <a:bodyPr/>
        <a:lstStyle/>
        <a:p>
          <a:endParaRPr lang="en-US"/>
        </a:p>
      </dgm:t>
    </dgm:pt>
    <dgm:pt modelId="{29AE39AC-C7E2-4293-8DDC-EB258F66AD2D}">
      <dgm:prSet/>
      <dgm:spPr/>
      <dgm:t>
        <a:bodyPr/>
        <a:lstStyle/>
        <a:p>
          <a:r>
            <a:rPr lang="zh-CN" altLang="en-US" dirty="0"/>
            <a:t>回收</a:t>
          </a:r>
          <a:endParaRPr lang="en-US" dirty="0"/>
        </a:p>
      </dgm:t>
    </dgm:pt>
    <dgm:pt modelId="{37CAF7E9-59F5-458F-ACFD-1E40316CEFD0}" type="parTrans" cxnId="{48028607-DFD4-4EF9-A06E-48EADDB1AA03}">
      <dgm:prSet/>
      <dgm:spPr/>
      <dgm:t>
        <a:bodyPr/>
        <a:lstStyle/>
        <a:p>
          <a:endParaRPr lang="en-US"/>
        </a:p>
      </dgm:t>
    </dgm:pt>
    <dgm:pt modelId="{2F28DC7D-8567-4074-B947-ABAC3E23DEEA}" type="sibTrans" cxnId="{48028607-DFD4-4EF9-A06E-48EADDB1AA03}">
      <dgm:prSet/>
      <dgm:spPr/>
      <dgm:t>
        <a:bodyPr/>
        <a:lstStyle/>
        <a:p>
          <a:endParaRPr lang="en-US"/>
        </a:p>
      </dgm:t>
    </dgm:pt>
    <dgm:pt modelId="{E4DD04A9-8BA3-4940-93DB-8A849CE6A7A6}" type="pres">
      <dgm:prSet presAssocID="{B5AA14DD-2278-4603-A373-51FBB7461206}" presName="linear" presStyleCnt="0">
        <dgm:presLayoutVars>
          <dgm:animLvl val="lvl"/>
          <dgm:resizeHandles val="exact"/>
        </dgm:presLayoutVars>
      </dgm:prSet>
      <dgm:spPr/>
    </dgm:pt>
    <dgm:pt modelId="{399EE7A4-B80A-4ABC-B822-1126028BF85E}" type="pres">
      <dgm:prSet presAssocID="{0BA3845D-A622-4DD9-A26D-BAF014BEAF1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5E7CF78-DEF8-4DF6-84C5-A09299F202AB}" type="pres">
      <dgm:prSet presAssocID="{75B04694-E431-47B2-AC85-E173AA2A1CE0}" presName="spacer" presStyleCnt="0"/>
      <dgm:spPr/>
    </dgm:pt>
    <dgm:pt modelId="{0FD3BAF3-6B77-4F78-ABD9-158AE6FEC1C6}" type="pres">
      <dgm:prSet presAssocID="{CB58ABF3-C933-4605-B6EF-15A9504649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BC98F2F-3032-4EA3-AE91-6B6F788AFC5C}" type="pres">
      <dgm:prSet presAssocID="{FE8FD6A6-2207-4EA7-943B-E235EDC60F8C}" presName="spacer" presStyleCnt="0"/>
      <dgm:spPr/>
    </dgm:pt>
    <dgm:pt modelId="{BA30DF83-59D5-4A17-A814-F70DC47BF68C}" type="pres">
      <dgm:prSet presAssocID="{0269C7DC-2122-459F-B69E-0E4F34DD0CF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B6DF19A-48BB-471E-B7E9-C36F2B04A0C1}" type="pres">
      <dgm:prSet presAssocID="{A601D2BC-3C05-4A7A-B2E7-595BEB44ECEF}" presName="spacer" presStyleCnt="0"/>
      <dgm:spPr/>
    </dgm:pt>
    <dgm:pt modelId="{BEA89AAB-A743-4E39-B5E9-B76B8A13D77E}" type="pres">
      <dgm:prSet presAssocID="{D9536612-62FB-4A82-AB6F-866E36273F2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15A017-8A7C-4454-9B5E-E51CD3688038}" type="pres">
      <dgm:prSet presAssocID="{3E253149-C922-4FFB-8E6C-AF13A9FFD709}" presName="spacer" presStyleCnt="0"/>
      <dgm:spPr/>
    </dgm:pt>
    <dgm:pt modelId="{53741568-6482-4DEE-8811-C42F384FA7F7}" type="pres">
      <dgm:prSet presAssocID="{29AE39AC-C7E2-4293-8DDC-EB258F66AD2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83F8E00-C715-4675-A9F5-60657E7E7C69}" srcId="{B5AA14DD-2278-4603-A373-51FBB7461206}" destId="{0269C7DC-2122-459F-B69E-0E4F34DD0CF4}" srcOrd="2" destOrd="0" parTransId="{FA69071B-EA12-4E44-B26F-28B357FAEAB4}" sibTransId="{A601D2BC-3C05-4A7A-B2E7-595BEB44ECEF}"/>
    <dgm:cxn modelId="{62C6C802-13CE-44EA-95CC-7160B6F0B94A}" srcId="{B5AA14DD-2278-4603-A373-51FBB7461206}" destId="{D9536612-62FB-4A82-AB6F-866E36273F20}" srcOrd="3" destOrd="0" parTransId="{87358B55-E91C-480A-97AA-E5610CDDF959}" sibTransId="{3E253149-C922-4FFB-8E6C-AF13A9FFD709}"/>
    <dgm:cxn modelId="{48028607-DFD4-4EF9-A06E-48EADDB1AA03}" srcId="{B5AA14DD-2278-4603-A373-51FBB7461206}" destId="{29AE39AC-C7E2-4293-8DDC-EB258F66AD2D}" srcOrd="4" destOrd="0" parTransId="{37CAF7E9-59F5-458F-ACFD-1E40316CEFD0}" sibTransId="{2F28DC7D-8567-4074-B947-ABAC3E23DEEA}"/>
    <dgm:cxn modelId="{33EE585C-62BA-41CE-8B6F-C69BB567FF97}" type="presOf" srcId="{CB58ABF3-C933-4605-B6EF-15A9504649AF}" destId="{0FD3BAF3-6B77-4F78-ABD9-158AE6FEC1C6}" srcOrd="0" destOrd="0" presId="urn:microsoft.com/office/officeart/2005/8/layout/vList2"/>
    <dgm:cxn modelId="{022DA054-5FA1-4926-BC2D-46A49F4DA451}" type="presOf" srcId="{B5AA14DD-2278-4603-A373-51FBB7461206}" destId="{E4DD04A9-8BA3-4940-93DB-8A849CE6A7A6}" srcOrd="0" destOrd="0" presId="urn:microsoft.com/office/officeart/2005/8/layout/vList2"/>
    <dgm:cxn modelId="{7301105A-CB70-471A-A94E-DB15C38E9529}" type="presOf" srcId="{29AE39AC-C7E2-4293-8DDC-EB258F66AD2D}" destId="{53741568-6482-4DEE-8811-C42F384FA7F7}" srcOrd="0" destOrd="0" presId="urn:microsoft.com/office/officeart/2005/8/layout/vList2"/>
    <dgm:cxn modelId="{D7C57DA0-A210-429C-B395-78C2315A64CF}" type="presOf" srcId="{D9536612-62FB-4A82-AB6F-866E36273F20}" destId="{BEA89AAB-A743-4E39-B5E9-B76B8A13D77E}" srcOrd="0" destOrd="0" presId="urn:microsoft.com/office/officeart/2005/8/layout/vList2"/>
    <dgm:cxn modelId="{9B8D87D7-FAAD-490C-92FE-CF0288025492}" srcId="{B5AA14DD-2278-4603-A373-51FBB7461206}" destId="{CB58ABF3-C933-4605-B6EF-15A9504649AF}" srcOrd="1" destOrd="0" parTransId="{588200AC-9D82-4FCF-A512-19C0303C3B95}" sibTransId="{FE8FD6A6-2207-4EA7-943B-E235EDC60F8C}"/>
    <dgm:cxn modelId="{945F15DA-1094-4C17-8AA4-00A7AF4D2224}" type="presOf" srcId="{0269C7DC-2122-459F-B69E-0E4F34DD0CF4}" destId="{BA30DF83-59D5-4A17-A814-F70DC47BF68C}" srcOrd="0" destOrd="0" presId="urn:microsoft.com/office/officeart/2005/8/layout/vList2"/>
    <dgm:cxn modelId="{DC8874E2-4FF8-4C3B-8C94-B30D31D3577D}" type="presOf" srcId="{0BA3845D-A622-4DD9-A26D-BAF014BEAF15}" destId="{399EE7A4-B80A-4ABC-B822-1126028BF85E}" srcOrd="0" destOrd="0" presId="urn:microsoft.com/office/officeart/2005/8/layout/vList2"/>
    <dgm:cxn modelId="{BFFF98EF-6C03-4BBA-BA0A-717076880030}" srcId="{B5AA14DD-2278-4603-A373-51FBB7461206}" destId="{0BA3845D-A622-4DD9-A26D-BAF014BEAF15}" srcOrd="0" destOrd="0" parTransId="{EF1231CA-030C-402A-BC4E-4703C15ED99E}" sibTransId="{75B04694-E431-47B2-AC85-E173AA2A1CE0}"/>
    <dgm:cxn modelId="{BBFE1929-8B8F-4FB5-9DB5-9AF45C657798}" type="presParOf" srcId="{E4DD04A9-8BA3-4940-93DB-8A849CE6A7A6}" destId="{399EE7A4-B80A-4ABC-B822-1126028BF85E}" srcOrd="0" destOrd="0" presId="urn:microsoft.com/office/officeart/2005/8/layout/vList2"/>
    <dgm:cxn modelId="{A79F2EB1-58BE-454F-9EEB-E2E41570B1ED}" type="presParOf" srcId="{E4DD04A9-8BA3-4940-93DB-8A849CE6A7A6}" destId="{95E7CF78-DEF8-4DF6-84C5-A09299F202AB}" srcOrd="1" destOrd="0" presId="urn:microsoft.com/office/officeart/2005/8/layout/vList2"/>
    <dgm:cxn modelId="{37ABC400-2824-4C0A-BE12-4ADEABBE340D}" type="presParOf" srcId="{E4DD04A9-8BA3-4940-93DB-8A849CE6A7A6}" destId="{0FD3BAF3-6B77-4F78-ABD9-158AE6FEC1C6}" srcOrd="2" destOrd="0" presId="urn:microsoft.com/office/officeart/2005/8/layout/vList2"/>
    <dgm:cxn modelId="{E46B80CF-0C41-45A3-B200-6AE898D49AAF}" type="presParOf" srcId="{E4DD04A9-8BA3-4940-93DB-8A849CE6A7A6}" destId="{9BC98F2F-3032-4EA3-AE91-6B6F788AFC5C}" srcOrd="3" destOrd="0" presId="urn:microsoft.com/office/officeart/2005/8/layout/vList2"/>
    <dgm:cxn modelId="{8453681A-7E01-4D31-83EA-9EED4C6FE54F}" type="presParOf" srcId="{E4DD04A9-8BA3-4940-93DB-8A849CE6A7A6}" destId="{BA30DF83-59D5-4A17-A814-F70DC47BF68C}" srcOrd="4" destOrd="0" presId="urn:microsoft.com/office/officeart/2005/8/layout/vList2"/>
    <dgm:cxn modelId="{3459AB06-C3A4-48D7-B3E0-54059F443946}" type="presParOf" srcId="{E4DD04A9-8BA3-4940-93DB-8A849CE6A7A6}" destId="{6B6DF19A-48BB-471E-B7E9-C36F2B04A0C1}" srcOrd="5" destOrd="0" presId="urn:microsoft.com/office/officeart/2005/8/layout/vList2"/>
    <dgm:cxn modelId="{79B86E72-7E1C-4921-AF8A-DB63785D38C4}" type="presParOf" srcId="{E4DD04A9-8BA3-4940-93DB-8A849CE6A7A6}" destId="{BEA89AAB-A743-4E39-B5E9-B76B8A13D77E}" srcOrd="6" destOrd="0" presId="urn:microsoft.com/office/officeart/2005/8/layout/vList2"/>
    <dgm:cxn modelId="{F849D734-CE0A-4270-B7FC-936E0519FAB4}" type="presParOf" srcId="{E4DD04A9-8BA3-4940-93DB-8A849CE6A7A6}" destId="{BC15A017-8A7C-4454-9B5E-E51CD3688038}" srcOrd="7" destOrd="0" presId="urn:microsoft.com/office/officeart/2005/8/layout/vList2"/>
    <dgm:cxn modelId="{F9C2CB6B-CD35-49D7-8A74-E8C5C7560DBE}" type="presParOf" srcId="{E4DD04A9-8BA3-4940-93DB-8A849CE6A7A6}" destId="{53741568-6482-4DEE-8811-C42F384FA7F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EE7A4-B80A-4ABC-B822-1126028BF85E}">
      <dsp:nvSpPr>
        <dsp:cNvPr id="0" name=""/>
        <dsp:cNvSpPr/>
      </dsp:nvSpPr>
      <dsp:spPr>
        <a:xfrm>
          <a:off x="0" y="46624"/>
          <a:ext cx="6079066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稀土精矿</a:t>
          </a:r>
          <a:endParaRPr lang="en-US" sz="2200" kern="1200" dirty="0"/>
        </a:p>
      </dsp:txBody>
      <dsp:txXfrm>
        <a:off x="27644" y="74268"/>
        <a:ext cx="6023778" cy="510992"/>
      </dsp:txXfrm>
    </dsp:sp>
    <dsp:sp modelId="{0FD3BAF3-6B77-4F78-ABD9-158AE6FEC1C6}">
      <dsp:nvSpPr>
        <dsp:cNvPr id="0" name=""/>
        <dsp:cNvSpPr/>
      </dsp:nvSpPr>
      <dsp:spPr>
        <a:xfrm>
          <a:off x="0" y="676264"/>
          <a:ext cx="6079066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分离</a:t>
          </a:r>
          <a:r>
            <a:rPr lang="en-US" altLang="zh-CN" sz="2200" kern="1200" dirty="0"/>
            <a:t>/</a:t>
          </a:r>
          <a:r>
            <a:rPr lang="zh-CN" altLang="en-US" sz="2200" kern="1200" dirty="0"/>
            <a:t>纯稀土氧化物</a:t>
          </a:r>
          <a:endParaRPr lang="en-US" sz="2200" kern="1200" dirty="0"/>
        </a:p>
      </dsp:txBody>
      <dsp:txXfrm>
        <a:off x="27644" y="703908"/>
        <a:ext cx="6023778" cy="510992"/>
      </dsp:txXfrm>
    </dsp:sp>
    <dsp:sp modelId="{BA30DF83-59D5-4A17-A814-F70DC47BF68C}">
      <dsp:nvSpPr>
        <dsp:cNvPr id="0" name=""/>
        <dsp:cNvSpPr/>
      </dsp:nvSpPr>
      <dsp:spPr>
        <a:xfrm>
          <a:off x="0" y="1305904"/>
          <a:ext cx="6079066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金属化</a:t>
          </a:r>
          <a:endParaRPr lang="en-US" sz="2200" kern="1200" dirty="0"/>
        </a:p>
      </dsp:txBody>
      <dsp:txXfrm>
        <a:off x="27644" y="1333548"/>
        <a:ext cx="6023778" cy="510992"/>
      </dsp:txXfrm>
    </dsp:sp>
    <dsp:sp modelId="{BEA89AAB-A743-4E39-B5E9-B76B8A13D77E}">
      <dsp:nvSpPr>
        <dsp:cNvPr id="0" name=""/>
        <dsp:cNvSpPr/>
      </dsp:nvSpPr>
      <dsp:spPr>
        <a:xfrm>
          <a:off x="0" y="1935544"/>
          <a:ext cx="6079066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磁粉</a:t>
          </a:r>
          <a:r>
            <a:rPr lang="en-US" altLang="zh-CN" sz="2200" kern="1200" dirty="0"/>
            <a:t>/</a:t>
          </a:r>
          <a:r>
            <a:rPr lang="zh-CN" altLang="en-US" sz="2200" kern="1200" dirty="0"/>
            <a:t>永磁生产</a:t>
          </a:r>
          <a:endParaRPr lang="en-US" sz="2200" kern="1200" dirty="0"/>
        </a:p>
      </dsp:txBody>
      <dsp:txXfrm>
        <a:off x="27644" y="1963188"/>
        <a:ext cx="6023778" cy="510992"/>
      </dsp:txXfrm>
    </dsp:sp>
    <dsp:sp modelId="{53741568-6482-4DEE-8811-C42F384FA7F7}">
      <dsp:nvSpPr>
        <dsp:cNvPr id="0" name=""/>
        <dsp:cNvSpPr/>
      </dsp:nvSpPr>
      <dsp:spPr>
        <a:xfrm>
          <a:off x="0" y="2565184"/>
          <a:ext cx="6079066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回收</a:t>
          </a:r>
          <a:endParaRPr lang="en-US" sz="2200" kern="1200" dirty="0"/>
        </a:p>
      </dsp:txBody>
      <dsp:txXfrm>
        <a:off x="27644" y="2592828"/>
        <a:ext cx="6023778" cy="510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0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28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8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107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8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8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1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6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8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8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2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1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0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CEDA-FF3E-42DE-BF04-1FE8F30BFCC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0B1C93B-401E-4018-99B7-81287347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diagramData" Target="../diagrams/data1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hart" Target="../charts/chart2.xml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388" y="3124200"/>
            <a:ext cx="9057661" cy="926636"/>
          </a:xfrm>
        </p:spPr>
        <p:txBody>
          <a:bodyPr/>
          <a:lstStyle/>
          <a:p>
            <a:r>
              <a:rPr lang="zh-CN" altLang="en-US" sz="4400" dirty="0"/>
              <a:t>北美稀土市场概述及主要挑战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GE</a:t>
            </a:r>
            <a:r>
              <a:rPr lang="zh-CN" altLang="en-US" dirty="0"/>
              <a:t>卓别林有限公司</a:t>
            </a:r>
            <a:r>
              <a:rPr lang="en-US" altLang="zh-CN" dirty="0"/>
              <a:t>(GE Chaplin Inc.)</a:t>
            </a:r>
            <a:endParaRPr lang="en-US" dirty="0"/>
          </a:p>
          <a:p>
            <a:r>
              <a:rPr lang="zh-CN" altLang="en-US" dirty="0"/>
              <a:t>山伯（</a:t>
            </a:r>
            <a:r>
              <a:rPr lang="en-US" altLang="zh-CN" dirty="0"/>
              <a:t>Melvin Hill)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2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85BC-AFC6-A9A1-3098-71863FCC7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北美生产概述：回收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A4ADD-97F5-C238-225C-9798B992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1942276"/>
          </a:xfrm>
        </p:spPr>
        <p:txBody>
          <a:bodyPr>
            <a:normAutofit/>
          </a:bodyPr>
          <a:lstStyle/>
          <a:p>
            <a:r>
              <a:rPr lang="zh-CN" altLang="en-US" dirty="0"/>
              <a:t>永磁回收工作</a:t>
            </a:r>
            <a:endParaRPr lang="en-US" dirty="0"/>
          </a:p>
          <a:p>
            <a:pPr lvl="1"/>
            <a:r>
              <a:rPr lang="zh-CN" altLang="en-US" dirty="0">
                <a:sym typeface="Wingdings" panose="05000000000000000000" pitchFamily="2" charset="2"/>
              </a:rPr>
              <a:t>传统方法：废料收集→精矿生产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zh-CN" altLang="en-US" dirty="0">
                <a:sym typeface="Wingdings" panose="05000000000000000000" pitchFamily="2" charset="2"/>
              </a:rPr>
              <a:t>新方法：磁废料→新磁铁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zh-CN" altLang="en-US" dirty="0"/>
              <a:t>磁铁回收</a:t>
            </a:r>
            <a:endParaRPr lang="en-US" dirty="0"/>
          </a:p>
          <a:p>
            <a:r>
              <a:rPr lang="zh-CN" altLang="en-US" dirty="0"/>
              <a:t>其他含稀土废料的回收工作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D39A5-4A42-2A3E-A4E6-0820C84A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919" y="4662205"/>
            <a:ext cx="1232380" cy="55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0AA71-6BB1-8F00-6974-3038BEE9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17" y="5532726"/>
            <a:ext cx="1554546" cy="555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9733D-9B4F-71B7-3C86-F56F23B69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34" y="5380620"/>
            <a:ext cx="2382982" cy="58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4335B-458A-952D-415D-4F780C2B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306" y="5796905"/>
            <a:ext cx="1416771" cy="719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2AB65-2F86-7BD1-6453-4C4045194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91" y="4130634"/>
            <a:ext cx="2235972" cy="1237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0829D-C776-97A9-3005-16748385A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648" y="4425316"/>
            <a:ext cx="1663210" cy="78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79C50-A77C-6F0B-9887-EF52BBCB3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995" y="4213730"/>
            <a:ext cx="2115659" cy="1151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040B7E-2FEC-D297-94F5-647556E23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503" y="1270000"/>
            <a:ext cx="914479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37C49E-62A4-92D4-80A0-EDB724643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017" y="5528215"/>
            <a:ext cx="939100" cy="10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7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D0EE9-B7AF-3A90-EB65-ECAF253B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zh-CN" altLang="en-US" dirty="0"/>
              <a:t>主要挑战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747432-B689-708B-80C5-1552FE361391}"/>
              </a:ext>
            </a:extLst>
          </p:cNvPr>
          <p:cNvGrpSpPr/>
          <p:nvPr/>
        </p:nvGrpSpPr>
        <p:grpSpPr>
          <a:xfrm>
            <a:off x="736175" y="2728806"/>
            <a:ext cx="8479687" cy="2745000"/>
            <a:chOff x="736175" y="2728806"/>
            <a:chExt cx="8479687" cy="2745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EB5C991-BB8A-D197-70D6-8B6D2BD26B91}"/>
                </a:ext>
              </a:extLst>
            </p:cNvPr>
            <p:cNvSpPr/>
            <p:nvPr/>
          </p:nvSpPr>
          <p:spPr>
            <a:xfrm>
              <a:off x="1229768" y="2728806"/>
              <a:ext cx="1544062" cy="154406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ining Tools">
              <a:extLst>
                <a:ext uri="{FF2B5EF4-FFF2-40B4-BE49-F238E27FC236}">
                  <a16:creationId xmlns:a16="http://schemas.microsoft.com/office/drawing/2014/main" id="{00EBC897-F207-5ABB-8643-2B706454B873}"/>
                </a:ext>
              </a:extLst>
            </p:cNvPr>
            <p:cNvSpPr/>
            <p:nvPr/>
          </p:nvSpPr>
          <p:spPr>
            <a:xfrm>
              <a:off x="1558831" y="3057869"/>
              <a:ext cx="885937" cy="885937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B00A00-F7B6-2D0A-46E2-9169FEF8120E}"/>
                </a:ext>
              </a:extLst>
            </p:cNvPr>
            <p:cNvSpPr/>
            <p:nvPr/>
          </p:nvSpPr>
          <p:spPr>
            <a:xfrm>
              <a:off x="736175" y="4753806"/>
              <a:ext cx="2531250" cy="720000"/>
            </a:xfrm>
            <a:custGeom>
              <a:avLst/>
              <a:gdLst>
                <a:gd name="connsiteX0" fmla="*/ 0 w 2531250"/>
                <a:gd name="connsiteY0" fmla="*/ 0 h 720000"/>
                <a:gd name="connsiteX1" fmla="*/ 2531250 w 2531250"/>
                <a:gd name="connsiteY1" fmla="*/ 0 h 720000"/>
                <a:gd name="connsiteX2" fmla="*/ 2531250 w 2531250"/>
                <a:gd name="connsiteY2" fmla="*/ 720000 h 720000"/>
                <a:gd name="connsiteX3" fmla="*/ 0 w 2531250"/>
                <a:gd name="connsiteY3" fmla="*/ 720000 h 720000"/>
                <a:gd name="connsiteX4" fmla="*/ 0 w 2531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50" h="720000">
                  <a:moveTo>
                    <a:pt x="0" y="0"/>
                  </a:moveTo>
                  <a:lnTo>
                    <a:pt x="2531250" y="0"/>
                  </a:lnTo>
                  <a:lnTo>
                    <a:pt x="2531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zh-CN" altLang="en-US" sz="2700" dirty="0"/>
                <a:t>矿石</a:t>
              </a:r>
              <a:r>
                <a:rPr lang="zh-CN" altLang="en-US" sz="2700" kern="1200" dirty="0"/>
                <a:t>供应</a:t>
              </a:r>
              <a:endParaRPr lang="en-US" sz="2700" kern="12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8B9D52-187C-4BA0-A4F3-E98175FF188A}"/>
                </a:ext>
              </a:extLst>
            </p:cNvPr>
            <p:cNvSpPr/>
            <p:nvPr/>
          </p:nvSpPr>
          <p:spPr>
            <a:xfrm>
              <a:off x="4203987" y="2728806"/>
              <a:ext cx="1544062" cy="154406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Rectangle 8" descr="Factory outline">
              <a:extLst>
                <a:ext uri="{FF2B5EF4-FFF2-40B4-BE49-F238E27FC236}">
                  <a16:creationId xmlns:a16="http://schemas.microsoft.com/office/drawing/2014/main" id="{1267D257-E1F2-537D-A015-C1F6BA9B6743}"/>
                </a:ext>
              </a:extLst>
            </p:cNvPr>
            <p:cNvSpPr/>
            <p:nvPr/>
          </p:nvSpPr>
          <p:spPr>
            <a:xfrm>
              <a:off x="4533050" y="3057869"/>
              <a:ext cx="885937" cy="885937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CA6B30-AB64-C9FE-2CA0-AD920DF408D2}"/>
                </a:ext>
              </a:extLst>
            </p:cNvPr>
            <p:cNvSpPr/>
            <p:nvPr/>
          </p:nvSpPr>
          <p:spPr>
            <a:xfrm>
              <a:off x="3454400" y="4753806"/>
              <a:ext cx="2959100" cy="720000"/>
            </a:xfrm>
            <a:custGeom>
              <a:avLst/>
              <a:gdLst>
                <a:gd name="connsiteX0" fmla="*/ 0 w 2531250"/>
                <a:gd name="connsiteY0" fmla="*/ 0 h 720000"/>
                <a:gd name="connsiteX1" fmla="*/ 2531250 w 2531250"/>
                <a:gd name="connsiteY1" fmla="*/ 0 h 720000"/>
                <a:gd name="connsiteX2" fmla="*/ 2531250 w 2531250"/>
                <a:gd name="connsiteY2" fmla="*/ 720000 h 720000"/>
                <a:gd name="connsiteX3" fmla="*/ 0 w 2531250"/>
                <a:gd name="connsiteY3" fmla="*/ 720000 h 720000"/>
                <a:gd name="connsiteX4" fmla="*/ 0 w 2531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50" h="720000">
                  <a:moveTo>
                    <a:pt x="0" y="0"/>
                  </a:moveTo>
                  <a:lnTo>
                    <a:pt x="2531250" y="0"/>
                  </a:lnTo>
                  <a:lnTo>
                    <a:pt x="2531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zh-CN" altLang="en-US" sz="2700" kern="1200" dirty="0"/>
                <a:t>重稀土氧化物生产</a:t>
              </a:r>
              <a:endParaRPr lang="en-US" sz="2700" kern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4F3FC7-85CA-A5E4-00ED-5D61387FE5B2}"/>
                </a:ext>
              </a:extLst>
            </p:cNvPr>
            <p:cNvSpPr/>
            <p:nvPr/>
          </p:nvSpPr>
          <p:spPr>
            <a:xfrm>
              <a:off x="7178206" y="2728806"/>
              <a:ext cx="1544062" cy="154406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" name="Rectangle 11" descr="Upward trend">
              <a:extLst>
                <a:ext uri="{FF2B5EF4-FFF2-40B4-BE49-F238E27FC236}">
                  <a16:creationId xmlns:a16="http://schemas.microsoft.com/office/drawing/2014/main" id="{7892B7F6-3590-8959-19A4-63BD803266DC}"/>
                </a:ext>
              </a:extLst>
            </p:cNvPr>
            <p:cNvSpPr/>
            <p:nvPr/>
          </p:nvSpPr>
          <p:spPr>
            <a:xfrm>
              <a:off x="7507269" y="3057869"/>
              <a:ext cx="885937" cy="885937"/>
            </a:xfrm>
            <a:prstGeom prst="rect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2410341-B19E-0A91-19D0-7BF581475666}"/>
                </a:ext>
              </a:extLst>
            </p:cNvPr>
            <p:cNvSpPr/>
            <p:nvPr/>
          </p:nvSpPr>
          <p:spPr>
            <a:xfrm>
              <a:off x="6684612" y="4753806"/>
              <a:ext cx="2531250" cy="720000"/>
            </a:xfrm>
            <a:custGeom>
              <a:avLst/>
              <a:gdLst>
                <a:gd name="connsiteX0" fmla="*/ 0 w 2531250"/>
                <a:gd name="connsiteY0" fmla="*/ 0 h 720000"/>
                <a:gd name="connsiteX1" fmla="*/ 2531250 w 2531250"/>
                <a:gd name="connsiteY1" fmla="*/ 0 h 720000"/>
                <a:gd name="connsiteX2" fmla="*/ 2531250 w 2531250"/>
                <a:gd name="connsiteY2" fmla="*/ 720000 h 720000"/>
                <a:gd name="connsiteX3" fmla="*/ 0 w 2531250"/>
                <a:gd name="connsiteY3" fmla="*/ 720000 h 720000"/>
                <a:gd name="connsiteX4" fmla="*/ 0 w 2531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50" h="720000">
                  <a:moveTo>
                    <a:pt x="0" y="0"/>
                  </a:moveTo>
                  <a:lnTo>
                    <a:pt x="2531250" y="0"/>
                  </a:lnTo>
                  <a:lnTo>
                    <a:pt x="2531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zh-CN" altLang="en-US" sz="2700" kern="1200" dirty="0"/>
                <a:t>国内需求</a:t>
              </a:r>
              <a:endParaRPr lang="en-US" sz="2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158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F55A8A-AAED-31D8-10F0-685930E2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7" y="0"/>
            <a:ext cx="9142103" cy="6856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32725-96A3-A035-1554-B6A1752E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2060"/>
                </a:solidFill>
              </a:rPr>
              <a:t>主要挑战：矿石供应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62BA4-2A9A-A57C-D2F8-0D331184B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45091"/>
            <a:ext cx="4506849" cy="3880773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在</a:t>
            </a:r>
            <a:r>
              <a:rPr lang="en-US" altLang="zh-CN" sz="2400" dirty="0">
                <a:solidFill>
                  <a:schemeClr val="bg1"/>
                </a:solidFill>
              </a:rPr>
              <a:t>7</a:t>
            </a:r>
            <a:r>
              <a:rPr lang="zh-CN" altLang="en-US" sz="2400" dirty="0">
                <a:solidFill>
                  <a:schemeClr val="bg1"/>
                </a:solidFill>
              </a:rPr>
              <a:t>家分离厂中，只有</a:t>
            </a:r>
            <a:r>
              <a:rPr lang="en-US" altLang="zh-CN" sz="2400" dirty="0">
                <a:solidFill>
                  <a:schemeClr val="bg1"/>
                </a:solidFill>
              </a:rPr>
              <a:t>MP </a:t>
            </a:r>
            <a:r>
              <a:rPr lang="zh-CN" altLang="en-US" sz="2400" dirty="0">
                <a:solidFill>
                  <a:schemeClr val="bg1"/>
                </a:solidFill>
              </a:rPr>
              <a:t>材料公司拥有</a:t>
            </a:r>
            <a:r>
              <a:rPr lang="en-US" altLang="zh-CN" sz="2400" dirty="0">
                <a:solidFill>
                  <a:schemeClr val="bg1"/>
                </a:solidFill>
              </a:rPr>
              <a:t>/</a:t>
            </a:r>
            <a:r>
              <a:rPr lang="zh-CN" altLang="en-US" sz="2400" dirty="0">
                <a:solidFill>
                  <a:schemeClr val="bg1"/>
                </a:solidFill>
              </a:rPr>
              <a:t>运营一座北美稀土矿。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7</a:t>
            </a:r>
            <a:r>
              <a:rPr lang="zh-CN" altLang="en-US" sz="2400" dirty="0">
                <a:solidFill>
                  <a:schemeClr val="bg1"/>
                </a:solidFill>
              </a:rPr>
              <a:t>家分离厂中有四家无意收购</a:t>
            </a:r>
            <a:r>
              <a:rPr lang="en-US" altLang="zh-CN" sz="2400" dirty="0">
                <a:solidFill>
                  <a:schemeClr val="bg1"/>
                </a:solidFill>
              </a:rPr>
              <a:t>/</a:t>
            </a:r>
            <a:r>
              <a:rPr lang="zh-CN" altLang="en-US" sz="2400" dirty="0">
                <a:solidFill>
                  <a:schemeClr val="bg1"/>
                </a:solidFill>
              </a:rPr>
              <a:t>拥有稀土矿。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国内平衡两家分离厂的矿山在未来</a:t>
            </a:r>
            <a:r>
              <a:rPr lang="en-US" altLang="zh-CN" sz="2400" dirty="0">
                <a:solidFill>
                  <a:schemeClr val="bg1"/>
                </a:solidFill>
              </a:rPr>
              <a:t>5-7</a:t>
            </a:r>
            <a:r>
              <a:rPr lang="zh-CN" altLang="en-US" sz="2400" dirty="0">
                <a:solidFill>
                  <a:schemeClr val="bg1"/>
                </a:solidFill>
              </a:rPr>
              <a:t>年内将无法实现商业化生产。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6D82CC-EBE2-23B3-0C91-7E48477C6902}"/>
              </a:ext>
            </a:extLst>
          </p:cNvPr>
          <p:cNvGrpSpPr/>
          <p:nvPr/>
        </p:nvGrpSpPr>
        <p:grpSpPr>
          <a:xfrm>
            <a:off x="6850556" y="213724"/>
            <a:ext cx="1544062" cy="1544062"/>
            <a:chOff x="5323969" y="2656969"/>
            <a:chExt cx="1544062" cy="15440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6275F2-53C4-513F-D1F8-3848B8876482}"/>
                </a:ext>
              </a:extLst>
            </p:cNvPr>
            <p:cNvSpPr/>
            <p:nvPr/>
          </p:nvSpPr>
          <p:spPr>
            <a:xfrm>
              <a:off x="5323969" y="2656969"/>
              <a:ext cx="1544062" cy="154406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5" name="Rectangle 4" descr="Mining Tools">
              <a:extLst>
                <a:ext uri="{FF2B5EF4-FFF2-40B4-BE49-F238E27FC236}">
                  <a16:creationId xmlns:a16="http://schemas.microsoft.com/office/drawing/2014/main" id="{CC95FFE1-E2BB-007F-27FB-C78B8C0DCDA0}"/>
                </a:ext>
              </a:extLst>
            </p:cNvPr>
            <p:cNvSpPr/>
            <p:nvPr/>
          </p:nvSpPr>
          <p:spPr>
            <a:xfrm>
              <a:off x="5653032" y="2986032"/>
              <a:ext cx="885937" cy="885937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30690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02DE-7BEC-CC97-8288-8BE5EADF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主要挑战：重稀土生产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5A936-B1B9-15DB-E1B2-7E10644EF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289357" cy="3880773"/>
          </a:xfrm>
        </p:spPr>
        <p:txBody>
          <a:bodyPr>
            <a:normAutofit/>
          </a:bodyPr>
          <a:lstStyle/>
          <a:p>
            <a:r>
              <a:rPr lang="zh-CN" altLang="en-US" dirty="0"/>
              <a:t>北美重稀土氧化物的初始生产将在很大程度上依赖于以下原料：</a:t>
            </a:r>
            <a:endParaRPr lang="en-US" dirty="0"/>
          </a:p>
          <a:p>
            <a:pPr lvl="1"/>
            <a:r>
              <a:rPr lang="zh-CN" altLang="en-US" sz="1800" dirty="0"/>
              <a:t>回收的含稀土废料（磁性材料、磷光体）</a:t>
            </a:r>
            <a:endParaRPr lang="en-US" sz="1800" dirty="0"/>
          </a:p>
          <a:p>
            <a:pPr lvl="1"/>
            <a:r>
              <a:rPr lang="zh-CN" altLang="en-US" sz="1800" dirty="0"/>
              <a:t>钐铕钆富集物</a:t>
            </a:r>
            <a:endParaRPr lang="en-US" sz="1800" dirty="0"/>
          </a:p>
          <a:p>
            <a:pPr lvl="1"/>
            <a:r>
              <a:rPr lang="zh-CN" altLang="en-US" sz="1800" dirty="0"/>
              <a:t>独居石精矿</a:t>
            </a:r>
            <a:endParaRPr lang="en-US" sz="1800" dirty="0"/>
          </a:p>
          <a:p>
            <a:r>
              <a:rPr lang="zh-CN" altLang="en-US" dirty="0"/>
              <a:t>北美重稀土倾斜矿床不太可能在未来</a:t>
            </a:r>
            <a:r>
              <a:rPr lang="en-US" altLang="zh-CN" dirty="0"/>
              <a:t>5-7</a:t>
            </a:r>
            <a:r>
              <a:rPr lang="zh-CN" altLang="en-US" dirty="0"/>
              <a:t>年内达产。</a:t>
            </a:r>
            <a:endParaRPr lang="en-US" dirty="0"/>
          </a:p>
          <a:p>
            <a:r>
              <a:rPr lang="zh-CN" altLang="en-US" dirty="0"/>
              <a:t>预计永磁生产能力的增加将需要大约</a:t>
            </a:r>
            <a:r>
              <a:rPr lang="en-US" altLang="zh-CN" dirty="0"/>
              <a:t>350-400</a:t>
            </a:r>
            <a:r>
              <a:rPr lang="zh-CN" altLang="en-US" dirty="0"/>
              <a:t>吨金属镝和</a:t>
            </a:r>
            <a:r>
              <a:rPr lang="en-US" altLang="zh-CN" dirty="0"/>
              <a:t>100-125</a:t>
            </a:r>
            <a:r>
              <a:rPr lang="zh-CN" altLang="en-US" dirty="0"/>
              <a:t>吨金属铽</a:t>
            </a:r>
            <a:r>
              <a:rPr lang="en-US" dirty="0"/>
              <a:t>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07C68-ED7E-4A47-F1C3-58B562CA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580" y="498789"/>
            <a:ext cx="1542422" cy="154242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01A741B-2E6C-0D0D-447A-700B38D2E0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402278"/>
              </p:ext>
            </p:extLst>
          </p:nvPr>
        </p:nvGraphicFramePr>
        <p:xfrm>
          <a:off x="6359632" y="2460537"/>
          <a:ext cx="3305068" cy="3336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638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7672-0BFD-B722-1BDC-BBFA7D58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8387"/>
          </a:xfrm>
        </p:spPr>
        <p:txBody>
          <a:bodyPr/>
          <a:lstStyle/>
          <a:p>
            <a:r>
              <a:rPr lang="zh-CN" altLang="en-US" dirty="0"/>
              <a:t>主要挑战：国内需求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B3E1E-BA9B-69E1-99B8-4B4A00083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2442269"/>
            <a:ext cx="422788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dirty="0"/>
              <a:t>数据导入方法</a:t>
            </a:r>
            <a:endParaRPr lang="en-US" sz="2400" dirty="0"/>
          </a:p>
          <a:p>
            <a:r>
              <a:rPr lang="zh-CN" altLang="en-US" dirty="0"/>
              <a:t>从海运进口数据库中提取。</a:t>
            </a:r>
            <a:endParaRPr lang="en-US" dirty="0"/>
          </a:p>
          <a:p>
            <a:r>
              <a:rPr lang="zh-CN" altLang="en-US" dirty="0"/>
              <a:t>海关编码</a:t>
            </a:r>
            <a:r>
              <a:rPr lang="en-US" altLang="zh-CN" dirty="0"/>
              <a:t>2805.30</a:t>
            </a:r>
            <a:r>
              <a:rPr lang="zh-CN" altLang="en-US" dirty="0"/>
              <a:t>、</a:t>
            </a:r>
            <a:r>
              <a:rPr lang="en-US" altLang="zh-CN" dirty="0"/>
              <a:t>2846.10</a:t>
            </a:r>
            <a:r>
              <a:rPr lang="zh-CN" altLang="en-US" dirty="0"/>
              <a:t>和</a:t>
            </a:r>
            <a:r>
              <a:rPr lang="en-US" altLang="zh-CN" dirty="0"/>
              <a:t>2846.90</a:t>
            </a:r>
            <a:r>
              <a:rPr lang="zh-CN" altLang="en-US" dirty="0"/>
              <a:t>。</a:t>
            </a:r>
            <a:endParaRPr lang="en-US" dirty="0"/>
          </a:p>
          <a:p>
            <a:r>
              <a:rPr lang="zh-CN" altLang="en-US" dirty="0"/>
              <a:t>与提货单交叉参考，搜索所有单独的稀土氧化物和稀土金属。</a:t>
            </a:r>
            <a:endParaRPr lang="en-US" dirty="0"/>
          </a:p>
          <a:p>
            <a:r>
              <a:rPr lang="zh-CN" altLang="en-US" dirty="0"/>
              <a:t>使用标准行业规范对稀土氧化物总量进行调整（即碳酸铈</a:t>
            </a:r>
            <a:r>
              <a:rPr lang="en-US" altLang="zh-CN" dirty="0"/>
              <a:t>=45%min</a:t>
            </a:r>
            <a:r>
              <a:rPr lang="zh-CN" altLang="en-US" dirty="0"/>
              <a:t>）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F5D80E-56A0-E620-97B7-675645569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918835"/>
              </p:ext>
            </p:extLst>
          </p:nvPr>
        </p:nvGraphicFramePr>
        <p:xfrm>
          <a:off x="4557279" y="2373018"/>
          <a:ext cx="5238751" cy="360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06377-BD83-CBB9-2302-97862FA6D590}"/>
              </a:ext>
            </a:extLst>
          </p:cNvPr>
          <p:cNvSpPr txBox="1"/>
          <p:nvPr/>
        </p:nvSpPr>
        <p:spPr>
          <a:xfrm>
            <a:off x="886691" y="1838036"/>
            <a:ext cx="760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2022</a:t>
            </a:r>
            <a:r>
              <a:rPr lang="zh-CN" altLang="en-US" sz="2400" dirty="0"/>
              <a:t>年美国稀土进口总量＞</a:t>
            </a:r>
            <a:r>
              <a:rPr lang="en-US" altLang="zh-CN" sz="2400" dirty="0"/>
              <a:t>15,000</a:t>
            </a:r>
            <a:r>
              <a:rPr lang="zh-CN" altLang="en-US" sz="2400" dirty="0"/>
              <a:t>吨的稀土氧化物总量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10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97A2-F39E-64F3-F591-2A4C72F4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主要挑战：国内需求</a:t>
            </a:r>
            <a:br>
              <a:rPr lang="en-US" dirty="0"/>
            </a:br>
            <a:r>
              <a:rPr lang="zh-CN" altLang="en-US" sz="2800" dirty="0"/>
              <a:t>镧</a:t>
            </a:r>
            <a:r>
              <a:rPr lang="en-US" altLang="zh-CN" sz="2800" dirty="0"/>
              <a:t>+</a:t>
            </a:r>
            <a:r>
              <a:rPr lang="zh-CN" altLang="en-US" sz="2800" dirty="0"/>
              <a:t>铈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12BA5D-2058-734B-667A-7B347832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0400"/>
            <a:ext cx="541866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u="sng" dirty="0"/>
              <a:t>当前总需求＞</a:t>
            </a:r>
            <a:r>
              <a:rPr lang="en-US" altLang="zh-CN" u="sng" dirty="0"/>
              <a:t>13,500</a:t>
            </a:r>
            <a:r>
              <a:rPr lang="zh-CN" altLang="en-US" u="sng" dirty="0"/>
              <a:t>吨</a:t>
            </a:r>
            <a:endParaRPr lang="en-US" u="sng" dirty="0"/>
          </a:p>
          <a:p>
            <a:pPr marL="0" indent="0">
              <a:buNone/>
            </a:pPr>
            <a:r>
              <a:rPr lang="zh-CN" altLang="en-US" u="sng" dirty="0"/>
              <a:t>预测到</a:t>
            </a:r>
            <a:r>
              <a:rPr lang="en-US" altLang="zh-CN" u="sng" dirty="0"/>
              <a:t>2026</a:t>
            </a:r>
            <a:r>
              <a:rPr lang="zh-CN" altLang="en-US" u="sng" dirty="0"/>
              <a:t>年产量＞</a:t>
            </a:r>
            <a:r>
              <a:rPr lang="en-US" altLang="zh-CN" u="sng" dirty="0"/>
              <a:t>20,000</a:t>
            </a:r>
            <a:r>
              <a:rPr lang="zh-CN" altLang="en-US" u="sng" dirty="0"/>
              <a:t>吨</a:t>
            </a:r>
            <a:endParaRPr lang="en-US" u="sng" dirty="0"/>
          </a:p>
          <a:p>
            <a:r>
              <a:rPr lang="zh-CN" altLang="en-US" dirty="0"/>
              <a:t>主要应用：</a:t>
            </a:r>
            <a:endParaRPr lang="en-US" dirty="0"/>
          </a:p>
          <a:p>
            <a:pPr lvl="1"/>
            <a:r>
              <a:rPr lang="zh-CN" altLang="en-US" dirty="0"/>
              <a:t>催化裂化催化剂</a:t>
            </a:r>
            <a:endParaRPr lang="en-US" dirty="0"/>
          </a:p>
          <a:p>
            <a:pPr lvl="1"/>
            <a:r>
              <a:rPr lang="zh-CN" altLang="en-US" dirty="0"/>
              <a:t>水处理</a:t>
            </a:r>
            <a:endParaRPr lang="en-US" dirty="0"/>
          </a:p>
          <a:p>
            <a:pPr lvl="1"/>
            <a:r>
              <a:rPr lang="zh-CN" altLang="en-US" dirty="0"/>
              <a:t>催化转化器</a:t>
            </a:r>
            <a:endParaRPr lang="en-US" dirty="0"/>
          </a:p>
          <a:p>
            <a:pPr lvl="1"/>
            <a:r>
              <a:rPr lang="zh-CN" altLang="en-US" dirty="0"/>
              <a:t>冶金</a:t>
            </a:r>
            <a:r>
              <a:rPr lang="en-US" altLang="zh-CN" dirty="0"/>
              <a:t>/</a:t>
            </a:r>
            <a:r>
              <a:rPr lang="zh-CN" altLang="en-US" dirty="0"/>
              <a:t>变质剂</a:t>
            </a:r>
            <a:endParaRPr lang="en-US" dirty="0"/>
          </a:p>
          <a:p>
            <a:r>
              <a:rPr lang="zh-CN" altLang="en-US" dirty="0"/>
              <a:t>产品价值低和内陆运费高昂给国内生产商带来了挑战。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F5D80E-56A0-E620-97B7-675645569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028994"/>
              </p:ext>
            </p:extLst>
          </p:nvPr>
        </p:nvGraphicFramePr>
        <p:xfrm>
          <a:off x="5605564" y="2488339"/>
          <a:ext cx="4267362" cy="317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931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EED5-A5F7-6A33-A59A-6B3CE174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主要挑战：需求</a:t>
            </a:r>
            <a:br>
              <a:rPr lang="en-US" dirty="0"/>
            </a:br>
            <a:r>
              <a:rPr lang="zh-CN" altLang="en-US" sz="2800" dirty="0"/>
              <a:t>镨</a:t>
            </a:r>
            <a:r>
              <a:rPr lang="en-US" altLang="zh-CN" sz="2800" dirty="0"/>
              <a:t>+</a:t>
            </a:r>
            <a:r>
              <a:rPr lang="zh-CN" altLang="en-US" sz="2800" dirty="0"/>
              <a:t>钕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47A33-43EE-B7EA-3342-6E378F0F8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3221"/>
            <a:ext cx="9251757" cy="27357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u="sng" dirty="0"/>
              <a:t>当前总需求</a:t>
            </a:r>
            <a:r>
              <a:rPr lang="en-US" altLang="zh-CN" u="sng" dirty="0"/>
              <a:t>86</a:t>
            </a:r>
            <a:r>
              <a:rPr lang="zh-CN" altLang="en-US" u="sng" dirty="0"/>
              <a:t>吨</a:t>
            </a:r>
            <a:endParaRPr lang="en-US" u="sng" dirty="0"/>
          </a:p>
          <a:p>
            <a:pPr marL="0" indent="0">
              <a:buNone/>
            </a:pPr>
            <a:r>
              <a:rPr lang="zh-CN" altLang="en-US" u="sng" dirty="0"/>
              <a:t>到</a:t>
            </a:r>
            <a:r>
              <a:rPr lang="en-US" altLang="zh-CN" u="sng" dirty="0"/>
              <a:t>2026</a:t>
            </a:r>
            <a:r>
              <a:rPr lang="zh-CN" altLang="en-US" u="sng" dirty="0"/>
              <a:t>年产量＞</a:t>
            </a:r>
            <a:r>
              <a:rPr lang="en-US" altLang="zh-CN" u="sng" dirty="0"/>
              <a:t>12,000</a:t>
            </a:r>
            <a:r>
              <a:rPr lang="zh-CN" altLang="en-US" u="sng" dirty="0"/>
              <a:t>吨</a:t>
            </a:r>
            <a:endParaRPr lang="en-US" dirty="0"/>
          </a:p>
          <a:p>
            <a:r>
              <a:rPr lang="zh-CN" altLang="en-US" dirty="0"/>
              <a:t>大部分进口产品用于各种催化剂。</a:t>
            </a:r>
            <a:endParaRPr lang="en-US" dirty="0"/>
          </a:p>
          <a:p>
            <a:r>
              <a:rPr lang="zh-CN" altLang="en-US" dirty="0"/>
              <a:t>第四季度发运了一大批氧化镨钕。</a:t>
            </a:r>
            <a:endParaRPr lang="en-US" dirty="0"/>
          </a:p>
          <a:p>
            <a:r>
              <a:rPr lang="zh-CN" altLang="en-US" dirty="0"/>
              <a:t>未来</a:t>
            </a:r>
            <a:r>
              <a:rPr lang="en-US" altLang="zh-CN" dirty="0"/>
              <a:t>2-4</a:t>
            </a:r>
            <a:r>
              <a:rPr lang="zh-CN" altLang="en-US" dirty="0"/>
              <a:t>年需求将急剧增加，</a:t>
            </a:r>
            <a:r>
              <a:rPr lang="zh-CN" altLang="en-US" u="sng" dirty="0"/>
              <a:t>永磁行业需要的稀土氧化物总量</a:t>
            </a:r>
            <a:r>
              <a:rPr lang="en-US" altLang="zh-CN" u="sng" dirty="0"/>
              <a:t>&lt;4,500</a:t>
            </a:r>
            <a:r>
              <a:rPr lang="zh-CN" altLang="en-US" u="sng" dirty="0"/>
              <a:t>吨</a:t>
            </a:r>
            <a:endParaRPr lang="en-US" u="sng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AAA7AC2-9A5E-5561-A99D-40F30D50C8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402786"/>
              </p:ext>
            </p:extLst>
          </p:nvPr>
        </p:nvGraphicFramePr>
        <p:xfrm>
          <a:off x="766618" y="3967566"/>
          <a:ext cx="6825673" cy="273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68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029CE-0CE3-DDDF-2BC9-A4138F42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zh-CN" altLang="en-US" dirty="0"/>
              <a:t>主要挑战：国内需求</a:t>
            </a:r>
            <a:br>
              <a:rPr lang="en-US" dirty="0"/>
            </a:br>
            <a:r>
              <a:rPr lang="zh-CN" altLang="en-US" dirty="0"/>
              <a:t>钐铕钆富集物</a:t>
            </a:r>
            <a:r>
              <a:rPr lang="en-US" altLang="zh-CN" dirty="0"/>
              <a:t>+</a:t>
            </a:r>
            <a:r>
              <a:rPr lang="zh-CN" altLang="en-US" dirty="0"/>
              <a:t>重稀土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C28E4-2837-DCAE-ADCA-3719D52F7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934" y="2164398"/>
            <a:ext cx="4082068" cy="40840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u="sng" dirty="0"/>
              <a:t>当前总需求＜</a:t>
            </a:r>
            <a:r>
              <a:rPr lang="en-US" altLang="zh-CN" u="sng" dirty="0"/>
              <a:t>1,400</a:t>
            </a:r>
            <a:r>
              <a:rPr lang="zh-CN" altLang="en-US" u="sng" dirty="0"/>
              <a:t>吨</a:t>
            </a:r>
            <a:endParaRPr lang="en-US" u="sng" dirty="0"/>
          </a:p>
          <a:p>
            <a:pPr marL="0" indent="0" algn="just">
              <a:buNone/>
            </a:pPr>
            <a:r>
              <a:rPr lang="zh-CN" altLang="en-US" u="sng" dirty="0"/>
              <a:t>到</a:t>
            </a:r>
            <a:r>
              <a:rPr lang="en-US" altLang="zh-CN" u="sng" dirty="0"/>
              <a:t>2026</a:t>
            </a:r>
            <a:r>
              <a:rPr lang="zh-CN" altLang="en-US" u="sng" dirty="0"/>
              <a:t>年产量＞</a:t>
            </a:r>
            <a:r>
              <a:rPr lang="en-US" altLang="zh-CN" u="sng" dirty="0"/>
              <a:t>3,000</a:t>
            </a:r>
            <a:r>
              <a:rPr lang="zh-CN" altLang="en-US" u="sng" dirty="0"/>
              <a:t>吨</a:t>
            </a:r>
            <a:endParaRPr lang="en-US" u="sng" dirty="0"/>
          </a:p>
          <a:p>
            <a:pPr algn="just"/>
            <a:r>
              <a:rPr lang="zh-CN" altLang="en-US" dirty="0"/>
              <a:t>钇化合物占进口的大部分。</a:t>
            </a:r>
            <a:endParaRPr lang="en-US" dirty="0"/>
          </a:p>
          <a:p>
            <a:pPr algn="just"/>
            <a:r>
              <a:rPr lang="zh-CN" altLang="en-US" dirty="0"/>
              <a:t>下游应用多元化推动了需求，但催化剂、陶瓷和医学成像是几个关键行业。</a:t>
            </a:r>
            <a:endParaRPr lang="en-US" dirty="0"/>
          </a:p>
          <a:p>
            <a:pPr algn="just"/>
            <a:r>
              <a:rPr lang="en-US" altLang="zh-CN" dirty="0"/>
              <a:t>2022</a:t>
            </a:r>
            <a:r>
              <a:rPr lang="zh-CN" altLang="en-US" dirty="0"/>
              <a:t>年对镝</a:t>
            </a:r>
            <a:r>
              <a:rPr lang="en-US" altLang="zh-CN" dirty="0"/>
              <a:t>+</a:t>
            </a:r>
            <a:r>
              <a:rPr lang="zh-CN" altLang="en-US" dirty="0"/>
              <a:t>铽化合物的总需求小于</a:t>
            </a:r>
            <a:r>
              <a:rPr lang="en-US" altLang="zh-CN" dirty="0"/>
              <a:t>5</a:t>
            </a:r>
            <a:r>
              <a:rPr lang="zh-CN" altLang="en-US" dirty="0"/>
              <a:t>吨，</a:t>
            </a:r>
            <a:r>
              <a:rPr lang="zh-CN" altLang="en-US" u="sng" dirty="0"/>
              <a:t>但</a:t>
            </a:r>
            <a:r>
              <a:rPr lang="en-US" altLang="zh-CN" u="sng" dirty="0"/>
              <a:t>2026</a:t>
            </a:r>
            <a:r>
              <a:rPr lang="zh-CN" altLang="en-US" u="sng" dirty="0"/>
              <a:t>年新的永磁产能可能增加到</a:t>
            </a:r>
            <a:r>
              <a:rPr lang="en-US" altLang="zh-CN" u="sng" dirty="0"/>
              <a:t>500</a:t>
            </a:r>
            <a:r>
              <a:rPr lang="zh-CN" altLang="en-US" u="sng" dirty="0"/>
              <a:t>多吨。</a:t>
            </a:r>
            <a:endParaRPr lang="en-US" u="sng" dirty="0"/>
          </a:p>
          <a:p>
            <a:pPr algn="just"/>
            <a:r>
              <a:rPr lang="en-US" altLang="zh-CN" dirty="0"/>
              <a:t>2026</a:t>
            </a:r>
            <a:r>
              <a:rPr lang="zh-CN" altLang="en-US" dirty="0"/>
              <a:t>年镝</a:t>
            </a:r>
            <a:r>
              <a:rPr lang="en-US" altLang="zh-CN" dirty="0"/>
              <a:t>+</a:t>
            </a:r>
            <a:r>
              <a:rPr lang="zh-CN" altLang="en-US" dirty="0"/>
              <a:t>铽总产量</a:t>
            </a:r>
            <a:r>
              <a:rPr lang="en-US" altLang="zh-CN" dirty="0"/>
              <a:t>&lt;250</a:t>
            </a:r>
            <a:r>
              <a:rPr lang="zh-CN" altLang="en-US" dirty="0"/>
              <a:t>吨，严重依赖国外精矿和</a:t>
            </a:r>
            <a:r>
              <a:rPr lang="en-US" altLang="zh-CN" dirty="0"/>
              <a:t>/</a:t>
            </a:r>
            <a:r>
              <a:rPr lang="zh-CN" altLang="en-US" dirty="0"/>
              <a:t>或氧化物</a:t>
            </a:r>
            <a:r>
              <a:rPr lang="en-US" altLang="zh-CN" dirty="0"/>
              <a:t>/</a:t>
            </a:r>
            <a:r>
              <a:rPr lang="zh-CN" altLang="en-US" dirty="0"/>
              <a:t>金属。</a:t>
            </a:r>
            <a:endParaRPr lang="en-US" dirty="0"/>
          </a:p>
          <a:p>
            <a:endParaRPr lang="en-US" sz="1500" dirty="0"/>
          </a:p>
          <a:p>
            <a:endParaRPr lang="en-US" sz="15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D12D990-0827-A03A-7022-A9CEDF9EFE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794433"/>
              </p:ext>
            </p:extLst>
          </p:nvPr>
        </p:nvGraphicFramePr>
        <p:xfrm>
          <a:off x="990600" y="2159331"/>
          <a:ext cx="4201333" cy="3881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632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EC8A-331C-42E6-933F-447FD1A7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850"/>
          </a:xfrm>
        </p:spPr>
        <p:txBody>
          <a:bodyPr/>
          <a:lstStyle/>
          <a:p>
            <a:r>
              <a:rPr lang="zh-CN" altLang="en-US" dirty="0"/>
              <a:t>结论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35B839-F065-A3E7-63B0-D3586EE2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1653"/>
            <a:ext cx="8596668" cy="4464937"/>
          </a:xfrm>
        </p:spPr>
        <p:txBody>
          <a:bodyPr>
            <a:normAutofit/>
          </a:bodyPr>
          <a:lstStyle/>
          <a:p>
            <a:pPr algn="just"/>
            <a:r>
              <a:rPr lang="zh-CN" altLang="en-US" sz="1900" dirty="0"/>
              <a:t>美国政府认识到国内可再生能源供应链的关键弱点，并承诺投入大量资源并行支持多个环节。</a:t>
            </a:r>
            <a:endParaRPr lang="en-US" sz="1900" dirty="0"/>
          </a:p>
          <a:p>
            <a:pPr algn="just"/>
            <a:r>
              <a:rPr lang="zh-CN" altLang="en-US" sz="1900" dirty="0"/>
              <a:t>虽然中期内需要增加国内重稀土精矿生产，但强劲的稀土精矿生产为北美稀土氧化物供应链奠定了基础。</a:t>
            </a:r>
            <a:endParaRPr lang="en-US" sz="1900" dirty="0"/>
          </a:p>
          <a:p>
            <a:pPr algn="just"/>
            <a:r>
              <a:rPr lang="zh-CN" altLang="en-US" sz="1900" dirty="0"/>
              <a:t>短期内，钐铕钆富集物</a:t>
            </a:r>
            <a:r>
              <a:rPr lang="en-US" altLang="zh-CN" sz="1900" dirty="0"/>
              <a:t>+</a:t>
            </a:r>
            <a:r>
              <a:rPr lang="zh-CN" altLang="en-US" sz="1900" dirty="0"/>
              <a:t>重稀土氧化物分选厂缺乏国内矿石来源，危及供应稳定性。</a:t>
            </a:r>
            <a:endParaRPr lang="en-US" sz="1900" dirty="0"/>
          </a:p>
          <a:p>
            <a:pPr algn="just"/>
            <a:r>
              <a:rPr lang="zh-CN" altLang="en-US" sz="1900" dirty="0"/>
              <a:t>中短期内轻稀土氧化物生产能力将超过国内需求。北美供应链必须将目光投向海外，以建立新的产能。</a:t>
            </a:r>
            <a:endParaRPr lang="en-US" sz="1900" dirty="0"/>
          </a:p>
          <a:p>
            <a:pPr algn="just"/>
            <a:r>
              <a:rPr lang="zh-CN" altLang="en-US" sz="1900" dirty="0"/>
              <a:t>北美永磁新需求将超过国内重稀土氧化物的供应。中短期内镝和铽仍需进口。</a:t>
            </a:r>
            <a:endParaRPr lang="en-US" sz="1900" dirty="0"/>
          </a:p>
          <a:p>
            <a:pPr algn="just"/>
            <a:r>
              <a:rPr lang="zh-CN" altLang="en-US" sz="1900" dirty="0"/>
              <a:t>在分离</a:t>
            </a:r>
            <a:r>
              <a:rPr lang="en-US" altLang="zh-CN" sz="1900" dirty="0"/>
              <a:t>/</a:t>
            </a:r>
            <a:r>
              <a:rPr lang="zh-CN" altLang="en-US" sz="1900" dirty="0"/>
              <a:t>纯稀土氧化物生产阶段的参与者是最脆弱的。国内轻稀土氧化物的生产过剩表明，那些能够稳定获得富含重稀土精矿供应的企业最有可能生存下来。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6001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简介：</a:t>
            </a:r>
            <a:r>
              <a:rPr lang="en-US" altLang="zh-CN" dirty="0"/>
              <a:t> GE</a:t>
            </a:r>
            <a:r>
              <a:rPr lang="zh-CN" altLang="en-US" dirty="0"/>
              <a:t>卓别林有限公司背景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CN" altLang="en-US" dirty="0"/>
              <a:t>总部位于新泽西州弗莱明顿</a:t>
            </a:r>
            <a:endParaRPr lang="en-US" dirty="0"/>
          </a:p>
          <a:p>
            <a:pPr algn="just"/>
            <a:r>
              <a:rPr lang="zh-CN" altLang="en-US" dirty="0"/>
              <a:t>私人控股公司</a:t>
            </a:r>
            <a:endParaRPr lang="en-US" dirty="0"/>
          </a:p>
          <a:p>
            <a:pPr algn="just"/>
            <a:r>
              <a:rPr lang="zh-CN" altLang="en-US" dirty="0"/>
              <a:t>成立于</a:t>
            </a:r>
            <a:r>
              <a:rPr lang="en-US" altLang="zh-CN" dirty="0"/>
              <a:t>1988</a:t>
            </a:r>
            <a:r>
              <a:rPr lang="zh-CN" altLang="en-US" dirty="0"/>
              <a:t>年，是一家为涂料、油墨、塑料和催化剂行业提供服务的制造商代表</a:t>
            </a:r>
            <a:r>
              <a:rPr lang="en-US" altLang="zh-CN" dirty="0"/>
              <a:t>/</a:t>
            </a:r>
            <a:r>
              <a:rPr lang="zh-CN" altLang="en-US" dirty="0"/>
              <a:t>销售机构。</a:t>
            </a:r>
            <a:endParaRPr lang="en-US" dirty="0"/>
          </a:p>
          <a:p>
            <a:pPr algn="just"/>
            <a:r>
              <a:rPr lang="en-US" dirty="0"/>
              <a:t>2001</a:t>
            </a:r>
            <a:r>
              <a:rPr lang="zh-CN" altLang="en-US" dirty="0"/>
              <a:t>年涉足稀土行业，欧美市场为其主要目标市场。</a:t>
            </a:r>
            <a:endParaRPr lang="en-US" dirty="0"/>
          </a:p>
          <a:p>
            <a:pPr algn="just"/>
            <a:r>
              <a:rPr lang="en-US" altLang="zh-CN" dirty="0"/>
              <a:t>2019</a:t>
            </a:r>
            <a:r>
              <a:rPr lang="zh-CN" altLang="en-US" dirty="0"/>
              <a:t>年成立欧洲办事处（</a:t>
            </a:r>
            <a:r>
              <a:rPr lang="en-US" altLang="zh-CN" dirty="0"/>
              <a:t>GE Chaplin BV</a:t>
            </a:r>
            <a:r>
              <a:rPr lang="zh-CN" altLang="en-US" dirty="0"/>
              <a:t>），对多个稀土产品进行</a:t>
            </a:r>
            <a:r>
              <a:rPr lang="en-US" altLang="zh-CN" dirty="0"/>
              <a:t>REACH</a:t>
            </a:r>
            <a:r>
              <a:rPr lang="zh-CN" altLang="en-US" dirty="0"/>
              <a:t>认证注册。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567" y="5047841"/>
            <a:ext cx="140220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8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免责声明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7189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2400" dirty="0"/>
              <a:t>除历史事实陈述外，本分析中涉及未来市场发展、政府行为和事件的所有陈述均为前瞻性陈述。</a:t>
            </a:r>
            <a:r>
              <a:rPr lang="en-US" altLang="zh-CN" sz="2400" dirty="0"/>
              <a:t>GE</a:t>
            </a:r>
            <a:r>
              <a:rPr lang="zh-CN" altLang="en-US" sz="2400" dirty="0"/>
              <a:t>卓别林有限公司认为，这些前瞻性陈述在公平的预期和假设下做出，但并不能保证未来的表现。由于政府政策的变化、新的稀土技术或替代品的发展或经济状况的其他变化，实际结果可能与前瞻性陈述有所不同。本报告由</a:t>
            </a:r>
            <a:r>
              <a:rPr lang="en-US" altLang="zh-CN" sz="2400" dirty="0"/>
              <a:t>GE</a:t>
            </a:r>
            <a:r>
              <a:rPr lang="zh-CN" altLang="en-US" sz="2400" dirty="0"/>
              <a:t>卓别林有限公司授权，不作为投资建议。</a:t>
            </a:r>
            <a:r>
              <a:rPr lang="en-US" altLang="zh-CN" sz="2400" dirty="0"/>
              <a:t>GE</a:t>
            </a:r>
            <a:r>
              <a:rPr lang="zh-CN" altLang="en-US" sz="2400" dirty="0"/>
              <a:t>卓别林有限公司不承担因投资稀土行业（包括但不限于大宗商品和公开交易股票）而造成的任何损失。有意投资稀土行业的各方应寻求经验丰富的专业人士的建议。本文件的读者对该市场材料和信息承担全部责任。</a:t>
            </a:r>
            <a:endParaRPr lang="en-GB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1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406" y="2576472"/>
            <a:ext cx="7766936" cy="1646302"/>
          </a:xfrm>
        </p:spPr>
        <p:txBody>
          <a:bodyPr/>
          <a:lstStyle/>
          <a:p>
            <a:pPr algn="ctr"/>
            <a:r>
              <a:rPr lang="zh-CN" altLang="en-US" dirty="0"/>
              <a:t>谢谢观看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1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报告摘要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美国政府举措</a:t>
            </a:r>
            <a:endParaRPr lang="en-US" sz="3200" dirty="0"/>
          </a:p>
          <a:p>
            <a:r>
              <a:rPr lang="zh-CN" altLang="en-US" sz="3200" dirty="0"/>
              <a:t>北美稀土生产概述</a:t>
            </a:r>
            <a:endParaRPr lang="en-US" sz="3200" dirty="0"/>
          </a:p>
          <a:p>
            <a:r>
              <a:rPr lang="zh-CN" altLang="en-US" sz="3200" dirty="0"/>
              <a:t>主要挑战</a:t>
            </a:r>
            <a:endParaRPr lang="en-US" sz="3200" dirty="0"/>
          </a:p>
          <a:p>
            <a:r>
              <a:rPr lang="zh-CN" altLang="en-US" sz="3200" dirty="0"/>
              <a:t>结论</a:t>
            </a:r>
            <a:endParaRPr lang="en-US" sz="3200" dirty="0"/>
          </a:p>
          <a:p>
            <a:r>
              <a:rPr lang="en-US" altLang="zh-CN" sz="3200" dirty="0"/>
              <a:t>GE</a:t>
            </a:r>
            <a:r>
              <a:rPr lang="zh-CN" altLang="en-US" sz="3200" dirty="0"/>
              <a:t>卓别林公司简介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008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65B2-EA22-B2F1-47DF-262B32D1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zh-CN" altLang="en-US" dirty="0"/>
              <a:t>美国政府举措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C75D-79D5-E084-8725-35E91C39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国防生产法</a:t>
            </a:r>
            <a:r>
              <a:rPr lang="en-US" altLang="zh-CN" dirty="0"/>
              <a:t>》</a:t>
            </a:r>
            <a:r>
              <a:rPr lang="zh-CN" altLang="en-US" dirty="0"/>
              <a:t>第三章：批准</a:t>
            </a:r>
            <a:r>
              <a:rPr lang="en-US" altLang="zh-CN" dirty="0"/>
              <a:t>2.5</a:t>
            </a:r>
            <a:r>
              <a:rPr lang="zh-CN" altLang="en-US" dirty="0"/>
              <a:t>亿美元，拨款超过</a:t>
            </a:r>
            <a:r>
              <a:rPr lang="en-US" altLang="zh-CN" dirty="0"/>
              <a:t>2.2</a:t>
            </a:r>
            <a:r>
              <a:rPr lang="zh-CN" altLang="en-US" dirty="0"/>
              <a:t>亿美元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通胀削减法案</a:t>
            </a:r>
            <a:r>
              <a:rPr lang="en-US" altLang="zh-CN" dirty="0"/>
              <a:t>》</a:t>
            </a:r>
            <a:r>
              <a:rPr lang="zh-CN" altLang="en-US" dirty="0"/>
              <a:t>：根据</a:t>
            </a:r>
            <a:r>
              <a:rPr lang="en-US" altLang="zh-CN" dirty="0"/>
              <a:t>《</a:t>
            </a:r>
            <a:r>
              <a:rPr lang="zh-CN" altLang="en-US" dirty="0"/>
              <a:t>国防生产法</a:t>
            </a:r>
            <a:r>
              <a:rPr lang="en-US" altLang="zh-CN" dirty="0"/>
              <a:t>》</a:t>
            </a:r>
            <a:r>
              <a:rPr lang="zh-CN" altLang="en-US" dirty="0"/>
              <a:t>第三章，拨款</a:t>
            </a:r>
            <a:r>
              <a:rPr lang="en-US" altLang="zh-CN" dirty="0"/>
              <a:t>5</a:t>
            </a:r>
            <a:r>
              <a:rPr lang="zh-CN" altLang="en-US" dirty="0"/>
              <a:t>亿美元</a:t>
            </a:r>
            <a:endParaRPr lang="en-US" dirty="0"/>
          </a:p>
          <a:p>
            <a:r>
              <a:rPr lang="zh-CN" altLang="en-US" dirty="0"/>
              <a:t>快速创新基金</a:t>
            </a:r>
            <a:endParaRPr lang="en-US" dirty="0"/>
          </a:p>
          <a:p>
            <a:r>
              <a:rPr lang="zh-CN" altLang="en-US" dirty="0"/>
              <a:t>美国能源部资助（拨款超</a:t>
            </a:r>
            <a:r>
              <a:rPr lang="en-US" altLang="zh-CN" dirty="0"/>
              <a:t>5,000</a:t>
            </a:r>
            <a:r>
              <a:rPr lang="zh-CN" altLang="en-US" dirty="0"/>
              <a:t>万美元）</a:t>
            </a:r>
            <a:endParaRPr 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国防联邦采购补充规定</a:t>
            </a:r>
            <a:r>
              <a:rPr lang="en-US" altLang="zh-CN" dirty="0"/>
              <a:t>》</a:t>
            </a:r>
            <a:r>
              <a:rPr lang="zh-CN" altLang="en-US" dirty="0"/>
              <a:t>案</a:t>
            </a:r>
            <a:r>
              <a:rPr lang="en-US" altLang="zh-CN" dirty="0"/>
              <a:t>2018-D054</a:t>
            </a:r>
            <a:endParaRPr lang="en-US" dirty="0"/>
          </a:p>
          <a:p>
            <a:r>
              <a:rPr lang="zh-CN" altLang="en-US" dirty="0"/>
              <a:t>美国国防部高级研究计划局举措</a:t>
            </a:r>
            <a:endParaRPr lang="en-US" dirty="0"/>
          </a:p>
          <a:p>
            <a:r>
              <a:rPr lang="zh-CN" altLang="en-US" dirty="0"/>
              <a:t>国防后勤局收购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5C1DDE-BCC4-8920-7378-77AD9AB2B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890880"/>
              </p:ext>
            </p:extLst>
          </p:nvPr>
        </p:nvGraphicFramePr>
        <p:xfrm>
          <a:off x="4212955" y="2160589"/>
          <a:ext cx="4683071" cy="374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75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5744-C5DE-192F-6756-485B73D8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北美生产概述：关键环节</a:t>
            </a:r>
            <a:endParaRPr lang="en-US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4E54F13-83D4-5AA0-74FC-F5208E891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319228"/>
              </p:ext>
            </p:extLst>
          </p:nvPr>
        </p:nvGraphicFramePr>
        <p:xfrm>
          <a:off x="677334" y="2970643"/>
          <a:ext cx="6079066" cy="31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Raw Materials with solid fill">
            <a:extLst>
              <a:ext uri="{FF2B5EF4-FFF2-40B4-BE49-F238E27FC236}">
                <a16:creationId xmlns:a16="http://schemas.microsoft.com/office/drawing/2014/main" id="{D0B1A84F-58AF-FF52-BBD7-275BDB3954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544" y="2004291"/>
            <a:ext cx="785091" cy="785091"/>
          </a:xfrm>
          <a:prstGeom prst="rect">
            <a:avLst/>
          </a:prstGeom>
        </p:spPr>
      </p:pic>
      <p:pic>
        <p:nvPicPr>
          <p:cNvPr id="7" name="Graphic 6" descr="Factory outline">
            <a:extLst>
              <a:ext uri="{FF2B5EF4-FFF2-40B4-BE49-F238E27FC236}">
                <a16:creationId xmlns:a16="http://schemas.microsoft.com/office/drawing/2014/main" id="{48FBF396-55C1-8274-C260-3D7FF54C0CC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7281" y="2004290"/>
            <a:ext cx="785091" cy="785091"/>
          </a:xfrm>
          <a:prstGeom prst="rect">
            <a:avLst/>
          </a:prstGeom>
        </p:spPr>
      </p:pic>
      <p:pic>
        <p:nvPicPr>
          <p:cNvPr id="9" name="Graphic 8" descr="Magnet outline">
            <a:extLst>
              <a:ext uri="{FF2B5EF4-FFF2-40B4-BE49-F238E27FC236}">
                <a16:creationId xmlns:a16="http://schemas.microsoft.com/office/drawing/2014/main" id="{229E7C43-B32E-3077-CDBB-A9A4F50A42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80064" y="1973118"/>
            <a:ext cx="914400" cy="914400"/>
          </a:xfrm>
          <a:prstGeom prst="rect">
            <a:avLst/>
          </a:prstGeom>
        </p:spPr>
      </p:pic>
      <p:pic>
        <p:nvPicPr>
          <p:cNvPr id="11" name="Graphic 10" descr="Gold bars outline">
            <a:extLst>
              <a:ext uri="{FF2B5EF4-FFF2-40B4-BE49-F238E27FC236}">
                <a16:creationId xmlns:a16="http://schemas.microsoft.com/office/drawing/2014/main" id="{FCD38C49-70DF-2B58-51A2-691F380D139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34018" y="1997363"/>
            <a:ext cx="914400" cy="914400"/>
          </a:xfrm>
          <a:prstGeom prst="rect">
            <a:avLst/>
          </a:prstGeom>
        </p:spPr>
      </p:pic>
      <p:pic>
        <p:nvPicPr>
          <p:cNvPr id="13" name="Graphic 12" descr="Recycle with solid fill">
            <a:extLst>
              <a:ext uri="{FF2B5EF4-FFF2-40B4-BE49-F238E27FC236}">
                <a16:creationId xmlns:a16="http://schemas.microsoft.com/office/drawing/2014/main" id="{E55FD970-B299-CF0C-46B3-D59D69CFB21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26110" y="20042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1BE1E-B288-644C-A22D-94F76D49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北美生产概述：稀土精矿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BF085-B99F-3029-D007-BE9799FA2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418666" cy="1892218"/>
          </a:xfrm>
        </p:spPr>
        <p:txBody>
          <a:bodyPr>
            <a:normAutofit/>
          </a:bodyPr>
          <a:lstStyle/>
          <a:p>
            <a:r>
              <a:rPr lang="zh-CN" altLang="en-US" dirty="0"/>
              <a:t>当前产量：混合碳酸稀土</a:t>
            </a:r>
            <a:r>
              <a:rPr lang="en-US" dirty="0"/>
              <a:t>45,000</a:t>
            </a:r>
            <a:r>
              <a:rPr lang="zh-CN" altLang="en-US" dirty="0"/>
              <a:t>吨</a:t>
            </a:r>
            <a:endParaRPr lang="en-US" dirty="0"/>
          </a:p>
          <a:p>
            <a:pPr lvl="1"/>
            <a:r>
              <a:rPr lang="zh-CN" altLang="en-US" b="1" dirty="0"/>
              <a:t>氟碳铈矿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altLang="zh-CN" dirty="0">
                <a:sym typeface="Wingdings" panose="05000000000000000000" pitchFamily="2" charset="2"/>
              </a:rPr>
              <a:t>MP</a:t>
            </a:r>
            <a:r>
              <a:rPr lang="zh-CN" altLang="en-US" dirty="0">
                <a:sym typeface="Wingdings" panose="05000000000000000000" pitchFamily="2" charset="2"/>
              </a:rPr>
              <a:t>材料</a:t>
            </a:r>
            <a:r>
              <a:rPr lang="en-US" altLang="zh-CN" dirty="0">
                <a:sym typeface="Wingdings" panose="05000000000000000000" pitchFamily="2" charset="2"/>
              </a:rPr>
              <a:t>(MP Materials) 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2022</a:t>
            </a:r>
            <a:r>
              <a:rPr lang="zh-CN" altLang="en-US" dirty="0">
                <a:sym typeface="Wingdings" panose="05000000000000000000" pitchFamily="2" charset="2"/>
              </a:rPr>
              <a:t>年</a:t>
            </a:r>
            <a:r>
              <a:rPr lang="en-US" altLang="zh-CN" dirty="0">
                <a:sym typeface="Wingdings" panose="05000000000000000000" pitchFamily="2" charset="2"/>
              </a:rPr>
              <a:t>43,000</a:t>
            </a:r>
            <a:r>
              <a:rPr lang="zh-CN" altLang="en-US" dirty="0">
                <a:sym typeface="Wingdings" panose="05000000000000000000" pitchFamily="2" charset="2"/>
              </a:rPr>
              <a:t>吨）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zh-CN" altLang="en-US" b="1" dirty="0"/>
              <a:t>独居石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zh-CN" altLang="en-US" dirty="0">
                <a:sym typeface="Wingdings" panose="05000000000000000000" pitchFamily="2" charset="2"/>
              </a:rPr>
              <a:t>能源燃料</a:t>
            </a:r>
            <a:r>
              <a:rPr lang="en-US" altLang="zh-CN" dirty="0">
                <a:sym typeface="Wingdings" panose="05000000000000000000" pitchFamily="2" charset="2"/>
              </a:rPr>
              <a:t>(Energy Fuels )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2022</a:t>
            </a:r>
            <a:r>
              <a:rPr lang="zh-CN" altLang="en-US" dirty="0">
                <a:sym typeface="Wingdings" panose="05000000000000000000" pitchFamily="2" charset="2"/>
              </a:rPr>
              <a:t>年</a:t>
            </a:r>
            <a:r>
              <a:rPr lang="en-US" altLang="zh-CN" dirty="0">
                <a:sym typeface="Wingdings" panose="05000000000000000000" pitchFamily="2" charset="2"/>
              </a:rPr>
              <a:t>205</a:t>
            </a:r>
            <a:r>
              <a:rPr lang="zh-CN" altLang="en-US" dirty="0">
                <a:sym typeface="Wingdings" panose="05000000000000000000" pitchFamily="2" charset="2"/>
              </a:rPr>
              <a:t>吨）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zh-CN" altLang="en-US" dirty="0">
                <a:sym typeface="Wingdings" panose="05000000000000000000" pitchFamily="2" charset="2"/>
              </a:rPr>
              <a:t>中期（</a:t>
            </a:r>
            <a:r>
              <a:rPr lang="en-US" altLang="zh-CN" dirty="0">
                <a:sym typeface="Wingdings" panose="05000000000000000000" pitchFamily="2" charset="2"/>
              </a:rPr>
              <a:t>4</a:t>
            </a:r>
            <a:r>
              <a:rPr lang="zh-CN" altLang="en-US" dirty="0">
                <a:sym typeface="Wingdings" panose="05000000000000000000" pitchFamily="2" charset="2"/>
              </a:rPr>
              <a:t>年以上）入市者</a:t>
            </a: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Graphic 3" descr="Raw Materials with solid fill">
            <a:extLst>
              <a:ext uri="{FF2B5EF4-FFF2-40B4-BE49-F238E27FC236}">
                <a16:creationId xmlns:a16="http://schemas.microsoft.com/office/drawing/2014/main" id="{C5B4C179-6178-BAF8-5B16-14B7530174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15" y="1145309"/>
            <a:ext cx="785091" cy="785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74F4E-8E7B-478D-A974-44AA98BC1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723" y="2160590"/>
            <a:ext cx="2874186" cy="1727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3C5395-A913-66F2-5E05-B1EC7E42F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22" y="3888159"/>
            <a:ext cx="2874187" cy="1727570"/>
          </a:xfrm>
          <a:prstGeom prst="rect">
            <a:avLst/>
          </a:prstGeom>
        </p:spPr>
      </p:pic>
      <p:pic>
        <p:nvPicPr>
          <p:cNvPr id="8" name="Picture 7" descr="A colorful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9D36F-B995-CC9E-E4B2-B6733D1C0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772150"/>
            <a:ext cx="1226017" cy="554759"/>
          </a:xfrm>
          <a:prstGeom prst="rect">
            <a:avLst/>
          </a:prstGeom>
        </p:spPr>
      </p:pic>
      <p:pic>
        <p:nvPicPr>
          <p:cNvPr id="11" name="Picture 10" descr="A picture containing font, symbol, graphics, logo&#10;&#10;Description automatically generated">
            <a:extLst>
              <a:ext uri="{FF2B5EF4-FFF2-40B4-BE49-F238E27FC236}">
                <a16:creationId xmlns:a16="http://schemas.microsoft.com/office/drawing/2014/main" id="{2B95F4D3-96A0-5C29-0A41-D4A5BA4E3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3" y="5809115"/>
            <a:ext cx="1356168" cy="678084"/>
          </a:xfrm>
          <a:prstGeom prst="rect">
            <a:avLst/>
          </a:prstGeom>
        </p:spPr>
      </p:pic>
      <p:pic>
        <p:nvPicPr>
          <p:cNvPr id="15" name="Picture 14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61DA28D5-90A3-6EAA-7382-76AB0125F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7" y="4142058"/>
            <a:ext cx="1631410" cy="606884"/>
          </a:xfrm>
          <a:prstGeom prst="rect">
            <a:avLst/>
          </a:prstGeom>
        </p:spPr>
      </p:pic>
      <p:pic>
        <p:nvPicPr>
          <p:cNvPr id="17" name="Picture 16" descr="A picture containing screenshot, graphics, font, graphic design&#10;&#10;Description automatically generated">
            <a:extLst>
              <a:ext uri="{FF2B5EF4-FFF2-40B4-BE49-F238E27FC236}">
                <a16:creationId xmlns:a16="http://schemas.microsoft.com/office/drawing/2014/main" id="{A1A5A7D4-D833-299C-66B9-18D64251F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63" y="4595106"/>
            <a:ext cx="1304762" cy="8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A89C44-67F8-76EF-9689-3EC8163635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338" y="4995106"/>
            <a:ext cx="1390008" cy="634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B5F990-E651-0EAA-AD9D-CBC5DF22F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9163" y="5659004"/>
            <a:ext cx="1114425" cy="781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9EF6B1-F2CD-A6D7-CD56-8E46911FA5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5332" y="4670000"/>
            <a:ext cx="1808250" cy="1012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0E493F-ACC0-CA8D-D4C5-70E3A69BE4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0408" y="4163640"/>
            <a:ext cx="2777817" cy="4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2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54D0-D0E9-C9ED-F606-34DD19AF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北美生产概述：分离</a:t>
            </a:r>
            <a:r>
              <a:rPr lang="en-US" altLang="zh-CN" dirty="0"/>
              <a:t>/</a:t>
            </a:r>
            <a:r>
              <a:rPr lang="zh-CN" altLang="en-US" dirty="0"/>
              <a:t>纯稀土氧化物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B63D8-B2A5-C246-B7B8-EC884D4CF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277709"/>
            <a:ext cx="8596668" cy="261236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&lt;1</a:t>
            </a:r>
            <a:r>
              <a:rPr lang="zh-CN" altLang="en-US" u="sng" dirty="0"/>
              <a:t>年</a:t>
            </a:r>
            <a:r>
              <a:rPr lang="en-US" u="sng" dirty="0"/>
              <a:t>							1-2</a:t>
            </a:r>
            <a:r>
              <a:rPr lang="zh-CN" altLang="en-US" u="sng" dirty="0"/>
              <a:t>年</a:t>
            </a:r>
            <a:r>
              <a:rPr lang="en-US" u="sng" dirty="0"/>
              <a:t>						2-3</a:t>
            </a:r>
            <a:r>
              <a:rPr lang="zh-CN" altLang="en-US" u="sng" dirty="0"/>
              <a:t>年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E3E8D-0C95-ADE3-76BA-3D2AC277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686" y="1143948"/>
            <a:ext cx="786452" cy="786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FFBB3-04AC-4621-2921-D5A1547F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26" y="4090385"/>
            <a:ext cx="1025256" cy="453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944C0-31EF-DD75-FB90-5D7018EF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8" y="4871964"/>
            <a:ext cx="1253458" cy="695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C6C00-2E22-5FD7-9A24-7B8C7D826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746" y="4201579"/>
            <a:ext cx="990744" cy="990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65B7F-C84C-8276-71E0-0779298C0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79" y="4081389"/>
            <a:ext cx="1443038" cy="790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0EFA61-6E04-C63E-D3C8-20326D86F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621" y="5049988"/>
            <a:ext cx="1428750" cy="80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5F989-117C-6FB5-1840-959CE2245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308" y="4586358"/>
            <a:ext cx="1607515" cy="453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78FFB-E171-2974-3B0A-03A27A0780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915" y="4008187"/>
            <a:ext cx="1389131" cy="634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3D2DA-8CF6-25B5-4615-708492904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4587" y="4583890"/>
            <a:ext cx="1821102" cy="288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978CF5-CCDB-CACB-EE03-28E78601B470}"/>
              </a:ext>
            </a:extLst>
          </p:cNvPr>
          <p:cNvSpPr txBox="1"/>
          <p:nvPr/>
        </p:nvSpPr>
        <p:spPr>
          <a:xfrm>
            <a:off x="832119" y="2281329"/>
            <a:ext cx="435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dirty="0"/>
              <a:t>当前产能极为有限（不足</a:t>
            </a:r>
            <a:r>
              <a:rPr lang="en-US" altLang="zh-CN" dirty="0"/>
              <a:t>300</a:t>
            </a:r>
            <a:r>
              <a:rPr lang="zh-CN" altLang="en-US" dirty="0"/>
              <a:t>吨</a:t>
            </a:r>
            <a:r>
              <a:rPr lang="en-US" altLang="zh-CN" dirty="0"/>
              <a:t>/</a:t>
            </a:r>
            <a:r>
              <a:rPr lang="zh-CN" altLang="en-US" dirty="0"/>
              <a:t>年）</a:t>
            </a: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dirty="0"/>
              <a:t>到</a:t>
            </a:r>
            <a:r>
              <a:rPr lang="en-US" altLang="zh-CN" dirty="0"/>
              <a:t>2026</a:t>
            </a:r>
            <a:r>
              <a:rPr lang="zh-CN" altLang="en-US" dirty="0"/>
              <a:t>年底产能大幅增加（超过</a:t>
            </a:r>
            <a:r>
              <a:rPr lang="en-US" altLang="zh-CN" dirty="0"/>
              <a:t>35,000</a:t>
            </a:r>
            <a:r>
              <a:rPr lang="zh-CN" altLang="en-US" dirty="0"/>
              <a:t>吨</a:t>
            </a:r>
            <a:r>
              <a:rPr lang="en-US" altLang="zh-CN" dirty="0"/>
              <a:t>/</a:t>
            </a:r>
            <a:r>
              <a:rPr lang="zh-CN" altLang="en-US" dirty="0"/>
              <a:t>年）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60C0FD6-6EC7-5993-613C-95F416C3F9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560007"/>
              </p:ext>
            </p:extLst>
          </p:nvPr>
        </p:nvGraphicFramePr>
        <p:xfrm>
          <a:off x="5393599" y="2087974"/>
          <a:ext cx="3177154" cy="185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30975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8521-99F3-9B1C-5B26-721740E5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北美生产概述：金属化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98A00-363E-8023-1384-9995C08E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983902" cy="3880773"/>
          </a:xfrm>
        </p:spPr>
        <p:txBody>
          <a:bodyPr>
            <a:normAutofit/>
          </a:bodyPr>
          <a:lstStyle/>
          <a:p>
            <a:pPr algn="just"/>
            <a:r>
              <a:rPr lang="zh-CN" altLang="en-US" sz="2000" dirty="0"/>
              <a:t>目前，北美没有稀土金属的商业规模生产。</a:t>
            </a:r>
            <a:endParaRPr lang="en-US" sz="2000" dirty="0"/>
          </a:p>
          <a:p>
            <a:pPr algn="just"/>
            <a:r>
              <a:rPr lang="zh-CN" altLang="en-US" sz="2000" dirty="0"/>
              <a:t>电解产能预计将在短期内显著增加，主要是镨钕产能，但也有有限的镝铁合金产能。</a:t>
            </a:r>
            <a:endParaRPr lang="en-US" sz="2000" dirty="0"/>
          </a:p>
          <a:p>
            <a:r>
              <a:rPr lang="zh-CN" altLang="en-US" sz="2000" dirty="0"/>
              <a:t>没有商业规模的重稀土金属生产短期计划。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DB46D-BC80-E136-AD62-278CECFB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06" y="1083439"/>
            <a:ext cx="914479" cy="91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D9DEB0-8EA1-AE00-06D2-E8FF0A58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603" y="4679797"/>
            <a:ext cx="2754322" cy="1524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B2696-50E5-DCB2-7EC8-4D550CB1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649" y="4061378"/>
            <a:ext cx="987638" cy="99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9476D-0661-B77A-7A3C-9852AE9A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047237"/>
            <a:ext cx="1426588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691A6-8CF4-AD66-46B8-1E98FD275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154" y="5323808"/>
            <a:ext cx="1426588" cy="7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B273-11B8-7F4D-1EB3-6687DE63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北美生产概述：磁粉</a:t>
            </a:r>
            <a:r>
              <a:rPr lang="en-US" altLang="zh-CN" dirty="0"/>
              <a:t>/</a:t>
            </a:r>
            <a:r>
              <a:rPr lang="zh-CN" altLang="en-US" dirty="0"/>
              <a:t>永磁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930179-8C79-2CA3-36F8-AD2C47710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9545" y="2902481"/>
            <a:ext cx="1915363" cy="110423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A26849-DB28-9840-E556-7EEB131F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5" y="2364560"/>
            <a:ext cx="3514068" cy="1944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5BCDF-C98B-A8DF-9335-2C4A050F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506" y="812760"/>
            <a:ext cx="914479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D0AE99-954F-639A-E8BC-E8F8B632A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167" y="4164668"/>
            <a:ext cx="1237817" cy="1237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544DC-C00C-A8C1-D4D5-DB48F9D5A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818" y="4479158"/>
            <a:ext cx="1451453" cy="999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D2E27-42D1-4FA9-42B0-7A9A3B53D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671" y="5596075"/>
            <a:ext cx="1739900" cy="738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30C5A-C9F2-7B7E-B3EA-053822D10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8816" y="5876785"/>
            <a:ext cx="1896918" cy="249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224E9-BDD8-B5FE-AFD2-3101ABD0B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639" y="3925354"/>
            <a:ext cx="2344700" cy="1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67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21116</TotalTime>
  <Words>1208</Words>
  <Application>Microsoft Office PowerPoint</Application>
  <PresentationFormat>宽屏</PresentationFormat>
  <Paragraphs>122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Arial</vt:lpstr>
      <vt:lpstr>Trebuchet MS</vt:lpstr>
      <vt:lpstr>Wingdings</vt:lpstr>
      <vt:lpstr>Wingdings 3</vt:lpstr>
      <vt:lpstr>Facet</vt:lpstr>
      <vt:lpstr>北美稀土市场概述及主要挑战</vt:lpstr>
      <vt:lpstr>免责声明</vt:lpstr>
      <vt:lpstr>报告摘要</vt:lpstr>
      <vt:lpstr>美国政府举措</vt:lpstr>
      <vt:lpstr>北美生产概述：关键环节</vt:lpstr>
      <vt:lpstr>北美生产概述：稀土精矿</vt:lpstr>
      <vt:lpstr>北美生产概述：分离/纯稀土氧化物</vt:lpstr>
      <vt:lpstr>北美生产概述：金属化</vt:lpstr>
      <vt:lpstr>北美生产概述：磁粉/永磁</vt:lpstr>
      <vt:lpstr>北美生产概述：回收</vt:lpstr>
      <vt:lpstr>主要挑战</vt:lpstr>
      <vt:lpstr>主要挑战：矿石供应</vt:lpstr>
      <vt:lpstr>主要挑战：重稀土生产</vt:lpstr>
      <vt:lpstr>主要挑战：国内需求</vt:lpstr>
      <vt:lpstr>主要挑战：国内需求 镧+铈</vt:lpstr>
      <vt:lpstr>主要挑战：需求 镨+钕</vt:lpstr>
      <vt:lpstr>主要挑战：国内需求 钐铕钆富集物+重稀土</vt:lpstr>
      <vt:lpstr>结论</vt:lpstr>
      <vt:lpstr>简介： GE卓别林有限公司背景</vt:lpstr>
      <vt:lpstr>谢谢观看!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 Rare Earth market and Trumponomics</dc:title>
  <dc:creator>Melvin Hill</dc:creator>
  <cp:lastModifiedBy>Vivian Pang</cp:lastModifiedBy>
  <cp:revision>176</cp:revision>
  <dcterms:created xsi:type="dcterms:W3CDTF">2017-05-01T17:45:25Z</dcterms:created>
  <dcterms:modified xsi:type="dcterms:W3CDTF">2023-05-06T02:44:34Z</dcterms:modified>
</cp:coreProperties>
</file>