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256" r:id="rId3"/>
    <p:sldId id="258" r:id="rId4"/>
    <p:sldId id="259" r:id="rId5"/>
    <p:sldId id="260" r:id="rId6"/>
    <p:sldId id="261" r:id="rId7"/>
    <p:sldId id="262" r:id="rId8"/>
    <p:sldId id="263" r:id="rId9"/>
    <p:sldId id="285" r:id="rId10"/>
    <p:sldId id="279" r:id="rId11"/>
    <p:sldId id="286" r:id="rId12"/>
    <p:sldId id="287" r:id="rId13"/>
    <p:sldId id="282" r:id="rId14"/>
    <p:sldId id="288" r:id="rId15"/>
    <p:sldId id="289" r:id="rId16"/>
    <p:sldId id="290"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26"/>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defRPr lang="zh-CN" sz="1600" b="1" i="0" u="none" strike="noStrike" kern="1200" baseline="0">
                <a:solidFill>
                  <a:sysClr val="windowText" lastClr="000000">
                    <a:lumMod val="65000"/>
                    <a:lumOff val="35000"/>
                  </a:sysClr>
                </a:solidFill>
                <a:latin typeface="+mn-lt"/>
                <a:ea typeface="+mn-ea"/>
                <a:cs typeface="+mn-cs"/>
              </a:defRPr>
            </a:pPr>
            <a:r>
              <a:rPr lang="zh-CN" altLang="en-US" sz="2000" i="0" u="none" strike="noStrike" kern="1200" spc="0" baseline="0" dirty="0">
                <a:solidFill>
                  <a:sysClr val="windowText" lastClr="000000">
                    <a:lumMod val="65000"/>
                    <a:lumOff val="35000"/>
                  </a:sysClr>
                </a:solidFill>
                <a:latin typeface="Arial Black" panose="020B0A04020102020204" pitchFamily="34" charset="0"/>
                <a:cs typeface="Arial Black" panose="020B0A04020102020204" pitchFamily="34" charset="0"/>
              </a:rPr>
              <a:t>印度铝生产商（原铝）产能（百万吨</a:t>
            </a:r>
            <a:r>
              <a:rPr lang="en-US" altLang="zh-CN" sz="2000" i="0" u="none" strike="noStrike" kern="1200" spc="0" baseline="0" dirty="0">
                <a:solidFill>
                  <a:sysClr val="windowText" lastClr="000000">
                    <a:lumMod val="65000"/>
                    <a:lumOff val="35000"/>
                  </a:sysClr>
                </a:solidFill>
                <a:latin typeface="Arial Black" panose="020B0A04020102020204" pitchFamily="34" charset="0"/>
                <a:cs typeface="Arial Black" panose="020B0A04020102020204" pitchFamily="34" charset="0"/>
              </a:rPr>
              <a:t>/</a:t>
            </a:r>
            <a:r>
              <a:rPr lang="zh-CN" altLang="en-US" sz="2000" i="0" u="none" strike="noStrike" kern="1200" spc="0" baseline="0" dirty="0">
                <a:solidFill>
                  <a:sysClr val="windowText" lastClr="000000">
                    <a:lumMod val="65000"/>
                    <a:lumOff val="35000"/>
                  </a:sysClr>
                </a:solidFill>
                <a:latin typeface="Arial Black" panose="020B0A04020102020204" pitchFamily="34" charset="0"/>
                <a:cs typeface="Arial Black" panose="020B0A04020102020204" pitchFamily="34" charset="0"/>
              </a:rPr>
              <a:t>年）</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defRPr lang="zh-CN" sz="1600" b="1" i="0" u="none" strike="noStrike" kern="1200" baseline="0">
              <a:solidFill>
                <a:sysClr val="windowText" lastClr="000000">
                  <a:lumMod val="65000"/>
                  <a:lumOff val="35000"/>
                </a:sysClr>
              </a:solidFill>
              <a:latin typeface="+mn-lt"/>
              <a:ea typeface="+mn-ea"/>
              <a:cs typeface="+mn-cs"/>
            </a:defRPr>
          </a:pPr>
          <a:endParaRPr lang="zh-CN"/>
        </a:p>
      </c:txPr>
    </c:title>
    <c:autoTitleDeleted val="0"/>
    <c:plotArea>
      <c:layout/>
      <c:barChart>
        <c:barDir val="col"/>
        <c:grouping val="clustered"/>
        <c:varyColors val="0"/>
        <c:ser>
          <c:idx val="0"/>
          <c:order val="0"/>
          <c:tx>
            <c:strRef>
              <c:f>Sheet1!$C$4</c:f>
              <c:strCache>
                <c:ptCount val="1"/>
                <c:pt idx="0">
                  <c:v>Capacity (MTPA)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Sheet1!$B$5:$B$9</c:f>
              <c:strCache>
                <c:ptCount val="5"/>
                <c:pt idx="1">
                  <c:v>VEDANTA</c:v>
                </c:pt>
                <c:pt idx="2">
                  <c:v>HINDALCO</c:v>
                </c:pt>
                <c:pt idx="3">
                  <c:v>NALCO</c:v>
                </c:pt>
                <c:pt idx="4">
                  <c:v>TOTAL</c:v>
                </c:pt>
              </c:strCache>
            </c:strRef>
          </c:cat>
          <c:val>
            <c:numRef>
              <c:f>Sheet1!$C$5:$C$9</c:f>
              <c:numCache>
                <c:formatCode>General</c:formatCode>
                <c:ptCount val="5"/>
                <c:pt idx="1">
                  <c:v>2.38</c:v>
                </c:pt>
                <c:pt idx="2">
                  <c:v>1.3</c:v>
                </c:pt>
                <c:pt idx="3">
                  <c:v>0.46</c:v>
                </c:pt>
                <c:pt idx="4">
                  <c:v>4.1399999999999997</c:v>
                </c:pt>
              </c:numCache>
            </c:numRef>
          </c:val>
          <c:extLst>
            <c:ext xmlns:c16="http://schemas.microsoft.com/office/drawing/2014/chart" uri="{C3380CC4-5D6E-409C-BE32-E72D297353CC}">
              <c16:uniqueId val="{00000000-9380-4A45-BD6A-97C85F84F0E0}"/>
            </c:ext>
          </c:extLst>
        </c:ser>
        <c:dLbls>
          <c:showLegendKey val="0"/>
          <c:showVal val="1"/>
          <c:showCatName val="0"/>
          <c:showSerName val="0"/>
          <c:showPercent val="0"/>
          <c:showBubbleSize val="0"/>
        </c:dLbls>
        <c:gapWidth val="150"/>
        <c:axId val="263490000"/>
        <c:axId val="1984120543"/>
      </c:barChart>
      <c:catAx>
        <c:axId val="26349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984120543"/>
        <c:crosses val="autoZero"/>
        <c:auto val="1"/>
        <c:lblAlgn val="ctr"/>
        <c:lblOffset val="100"/>
        <c:noMultiLvlLbl val="0"/>
      </c:catAx>
      <c:valAx>
        <c:axId val="1984120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63490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defTabSz="914400">
              <a:defRPr lang="zh-CN" sz="1440" b="1" i="0" u="none" strike="noStrike" kern="1200" spc="0" normalizeH="0" baseline="0">
                <a:solidFill>
                  <a:schemeClr val="dk1">
                    <a:lumMod val="50000"/>
                    <a:lumOff val="50000"/>
                  </a:schemeClr>
                </a:solidFill>
                <a:latin typeface="+mj-lt"/>
                <a:ea typeface="+mj-ea"/>
                <a:cs typeface="+mj-cs"/>
              </a:defRPr>
            </a:pPr>
            <a:r>
              <a:rPr lang="zh-CN" altLang="en-US" sz="1440"/>
              <a:t>印度铝生产商（原铝）产能（百万吨</a:t>
            </a:r>
            <a:r>
              <a:rPr lang="en-US" altLang="zh-CN" sz="1440"/>
              <a:t>/</a:t>
            </a:r>
            <a:r>
              <a:rPr lang="zh-CN" altLang="en-US" sz="1440"/>
              <a:t>年）</a:t>
            </a:r>
          </a:p>
        </c:rich>
      </c:tx>
      <c:overlay val="0"/>
      <c:spPr>
        <a:noFill/>
        <a:ln>
          <a:noFill/>
        </a:ln>
        <a:effectLst/>
      </c:spPr>
      <c:txPr>
        <a:bodyPr rot="0" spcFirstLastPara="1" vertOverflow="ellipsis" vert="horz" wrap="square" anchor="ctr" anchorCtr="1"/>
        <a:lstStyle/>
        <a:p>
          <a:pPr defTabSz="914400">
            <a:defRPr lang="zh-CN" sz="1440" b="1" i="0" u="none" strike="noStrike" kern="1200" spc="0" normalizeH="0" baseline="0">
              <a:solidFill>
                <a:schemeClr val="dk1">
                  <a:lumMod val="50000"/>
                  <a:lumOff val="50000"/>
                </a:schemeClr>
              </a:solidFill>
              <a:latin typeface="+mj-lt"/>
              <a:ea typeface="+mj-ea"/>
              <a:cs typeface="+mj-cs"/>
            </a:defRPr>
          </a:pPr>
          <a:endParaRPr lang="zh-CN"/>
        </a:p>
      </c:txPr>
    </c:title>
    <c:autoTitleDeleted val="0"/>
    <c:plotArea>
      <c:layout/>
      <c:pieChart>
        <c:varyColors val="1"/>
        <c:ser>
          <c:idx val="0"/>
          <c:order val="0"/>
          <c:tx>
            <c:strRef>
              <c:f>Sheet1!$C$3:$C$4</c:f>
              <c:strCache>
                <c:ptCount val="1"/>
                <c:pt idx="0">
                  <c:v>Installed Capacity of Indian Aluminium Producers (Primary Aluminium) Capacity (MTPA)</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193-4940-9875-E71DF0C9FE0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193-4940-9875-E71DF0C9FE0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193-4940-9875-E71DF0C9FE0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7193-4940-9875-E71DF0C9FE01}"/>
              </c:ext>
            </c:extLst>
          </c:dPt>
          <c:dLbls>
            <c:dLbl>
              <c:idx val="1"/>
              <c:tx>
                <c:rich>
                  <a:bodyPr/>
                  <a:lstStyle/>
                  <a:p>
                    <a:r>
                      <a:rPr lang="zh-CN" altLang="en-US" sz="1200"/>
                      <a:t>韦丹塔</a:t>
                    </a:r>
                  </a:p>
                  <a:p>
                    <a:r>
                      <a:rPr lang="en-US" sz="1200"/>
                      <a:t>VEDANTA</a:t>
                    </a:r>
                  </a:p>
                  <a:p>
                    <a:r>
                      <a:rPr lang="en-US" sz="1200"/>
                      <a:t>58%</a:t>
                    </a:r>
                  </a:p>
                </c:rich>
              </c:tx>
              <c:dLblPos val="ct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7193-4940-9875-E71DF0C9FE01}"/>
                </c:ext>
              </c:extLst>
            </c:dLbl>
            <c:dLbl>
              <c:idx val="2"/>
              <c:tx>
                <c:rich>
                  <a:bodyPr/>
                  <a:lstStyle/>
                  <a:p>
                    <a:r>
                      <a:rPr lang="zh-CN" altLang="en-US" sz="1200"/>
                      <a:t>印度铝工业</a:t>
                    </a:r>
                  </a:p>
                  <a:p>
                    <a:r>
                      <a:rPr lang="en-US" sz="1200"/>
                      <a:t>HINDALCO</a:t>
                    </a:r>
                  </a:p>
                  <a:p>
                    <a:r>
                      <a:rPr lang="en-US" sz="1200"/>
                      <a:t>31%</a:t>
                    </a:r>
                  </a:p>
                </c:rich>
              </c:tx>
              <c:dLblPos val="ct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7193-4940-9875-E71DF0C9FE01}"/>
                </c:ext>
              </c:extLst>
            </c:dLbl>
            <c:dLbl>
              <c:idx val="3"/>
              <c:layout>
                <c:manualLayout>
                  <c:x val="3.68507615536652E-2"/>
                  <c:y val="0.20932763308308799"/>
                </c:manualLayout>
              </c:layout>
              <c:tx>
                <c:rich>
                  <a:bodyPr/>
                  <a:lstStyle/>
                  <a:p>
                    <a:r>
                      <a:rPr lang="zh-CN" altLang="en-US" sz="1200"/>
                      <a:t>印度国家铝业</a:t>
                    </a:r>
                  </a:p>
                  <a:p>
                    <a:r>
                      <a:rPr lang="en-US" altLang="zh-CN" sz="1200"/>
                      <a:t>NALCO</a:t>
                    </a:r>
                  </a:p>
                  <a:p>
                    <a:r>
                      <a:rPr lang="en-US" altLang="zh-CN" sz="1200"/>
                      <a:t>11%</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7193-4940-9875-E71DF0C9FE01}"/>
                </c:ext>
              </c:extLst>
            </c:dLbl>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dk1">
                        <a:lumMod val="75000"/>
                        <a:lumOff val="25000"/>
                      </a:schemeClr>
                    </a:solidFill>
                    <a:latin typeface="+mn-lt"/>
                    <a:ea typeface="+mn-ea"/>
                    <a:cs typeface="+mn-cs"/>
                  </a:defRPr>
                </a:pPr>
                <a:endParaRPr lang="zh-CN"/>
              </a:p>
            </c:txPr>
            <c:dLblPos val="ct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Sheet1!$B$5:$B$8</c:f>
              <c:strCache>
                <c:ptCount val="4"/>
                <c:pt idx="1">
                  <c:v>VEDANTA</c:v>
                </c:pt>
                <c:pt idx="2">
                  <c:v>HINDALCO</c:v>
                </c:pt>
                <c:pt idx="3">
                  <c:v>NALCO</c:v>
                </c:pt>
              </c:strCache>
            </c:strRef>
          </c:cat>
          <c:val>
            <c:numRef>
              <c:f>Sheet1!$C$5:$C$8</c:f>
              <c:numCache>
                <c:formatCode>General</c:formatCode>
                <c:ptCount val="4"/>
                <c:pt idx="1">
                  <c:v>2.38</c:v>
                </c:pt>
                <c:pt idx="2">
                  <c:v>1.3</c:v>
                </c:pt>
                <c:pt idx="3">
                  <c:v>0.46</c:v>
                </c:pt>
              </c:numCache>
            </c:numRef>
          </c:val>
          <c:extLst>
            <c:ext xmlns:c16="http://schemas.microsoft.com/office/drawing/2014/chart" uri="{C3380CC4-5D6E-409C-BE32-E72D297353CC}">
              <c16:uniqueId val="{00000008-7193-4940-9875-E71DF0C9FE01}"/>
            </c:ext>
          </c:extLst>
        </c:ser>
        <c:ser>
          <c:idx val="1"/>
          <c:order val="1"/>
          <c:tx>
            <c:strRef>
              <c:f>Sheet1!$D$3:$D$4</c:f>
              <c:strCache>
                <c:ptCount val="1"/>
                <c:pt idx="0">
                  <c:v>Installed Capacity of Indian Aluminium Producers (Primary Aluminium) Capacity (MTPA)</c:v>
                </c:pt>
              </c:strCache>
            </c:strRef>
          </c:tx>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dk1">
                        <a:lumMod val="75000"/>
                        <a:lumOff val="25000"/>
                      </a:schemeClr>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Sheet1!$B$5:$B$8</c:f>
              <c:strCache>
                <c:ptCount val="4"/>
                <c:pt idx="1">
                  <c:v>VEDANTA</c:v>
                </c:pt>
                <c:pt idx="2">
                  <c:v>HINDALCO</c:v>
                </c:pt>
                <c:pt idx="3">
                  <c:v>NALCO</c:v>
                </c:pt>
              </c:strCache>
            </c:strRef>
          </c:cat>
          <c:val>
            <c:numRef>
              <c:f>Sheet1!$D$5:$D$8</c:f>
            </c:numRef>
          </c:val>
          <c:extLst>
            <c:ext xmlns:c16="http://schemas.microsoft.com/office/drawing/2014/chart" uri="{C3380CC4-5D6E-409C-BE32-E72D297353CC}">
              <c16:uniqueId val="{00000009-7193-4940-9875-E71DF0C9FE01}"/>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lang="zh-CN" sz="1200" b="0" i="0" u="none" strike="noStrike" kern="1200" baseline="0">
                <a:solidFill>
                  <a:schemeClr val="dk1">
                    <a:lumMod val="65000"/>
                    <a:lumOff val="35000"/>
                  </a:schemeClr>
                </a:solidFill>
                <a:latin typeface="+mn-lt"/>
                <a:ea typeface="+mn-ea"/>
                <a:cs typeface="+mn-cs"/>
              </a:defRPr>
            </a:pPr>
            <a:endParaRPr lang="zh-CN"/>
          </a:p>
        </c:txPr>
      </c:legendEntry>
      <c:legendEntry>
        <c:idx val="1"/>
        <c:txPr>
          <a:bodyPr rot="0" spcFirstLastPara="1" vertOverflow="ellipsis" vert="horz" wrap="square" anchor="ctr" anchorCtr="1"/>
          <a:lstStyle/>
          <a:p>
            <a:pPr>
              <a:defRPr lang="zh-CN" sz="1200" b="0" i="0" u="none" strike="noStrike" kern="1200" baseline="0">
                <a:solidFill>
                  <a:schemeClr val="dk1">
                    <a:lumMod val="65000"/>
                    <a:lumOff val="35000"/>
                  </a:schemeClr>
                </a:solidFill>
                <a:latin typeface="+mn-lt"/>
                <a:ea typeface="+mn-ea"/>
                <a:cs typeface="+mn-cs"/>
              </a:defRPr>
            </a:pPr>
            <a:endParaRPr lang="zh-CN"/>
          </a:p>
        </c:txPr>
      </c:legendEntry>
      <c:legendEntry>
        <c:idx val="2"/>
        <c:txPr>
          <a:bodyPr rot="0" spcFirstLastPara="1" vertOverflow="ellipsis" vert="horz" wrap="square" anchor="ctr" anchorCtr="1"/>
          <a:lstStyle/>
          <a:p>
            <a:pPr>
              <a:defRPr lang="zh-CN" sz="1200" b="0" i="0" u="none" strike="noStrike" kern="1200" baseline="0">
                <a:solidFill>
                  <a:schemeClr val="dk1">
                    <a:lumMod val="65000"/>
                    <a:lumOff val="35000"/>
                  </a:schemeClr>
                </a:solidFill>
                <a:latin typeface="+mn-lt"/>
                <a:ea typeface="+mn-ea"/>
                <a:cs typeface="+mn-cs"/>
              </a:defRPr>
            </a:pPr>
            <a:endParaRPr lang="zh-CN"/>
          </a:p>
        </c:txPr>
      </c:legendEntry>
      <c:legendEntry>
        <c:idx val="3"/>
        <c:txPr>
          <a:bodyPr rot="0" spcFirstLastPara="1" vertOverflow="ellipsis" vert="horz" wrap="square" anchor="ctr" anchorCtr="1"/>
          <a:lstStyle/>
          <a:p>
            <a:pPr>
              <a:defRPr lang="zh-CN" sz="1200" b="0" i="0" u="none" strike="noStrike" kern="1200" baseline="0">
                <a:solidFill>
                  <a:schemeClr val="dk1">
                    <a:lumMod val="65000"/>
                    <a:lumOff val="35000"/>
                  </a:schemeClr>
                </a:solidFill>
                <a:latin typeface="+mn-lt"/>
                <a:ea typeface="+mn-ea"/>
                <a:cs typeface="+mn-cs"/>
              </a:defRPr>
            </a:pPr>
            <a:endParaRPr lang="zh-CN"/>
          </a:p>
        </c:txPr>
      </c:legendEntry>
      <c:overlay val="0"/>
      <c:spPr>
        <a:solidFill>
          <a:schemeClr val="lt1">
            <a:alpha val="50000"/>
          </a:schemeClr>
        </a:solidFill>
        <a:ln>
          <a:noFill/>
        </a:ln>
        <a:effectLst/>
      </c:spPr>
      <c:txPr>
        <a:bodyPr rot="0" spcFirstLastPara="1" vertOverflow="ellipsis" vert="horz" wrap="square" anchor="ctr" anchorCtr="1"/>
        <a:lstStyle/>
        <a:p>
          <a:pPr>
            <a:defRPr lang="zh-CN" sz="1200"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lang="zh-CN" sz="1200"/>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Sheet1!$C$20</c:f>
              <c:strCache>
                <c:ptCount val="1"/>
                <c:pt idx="0">
                  <c:v>Capacity MTPA</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dLbl>
              <c:idx val="0"/>
              <c:layout>
                <c:manualLayout>
                  <c:x val="9.3240093240093205E-3"/>
                  <c:y val="1.4430202982961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B1-4049-B90C-F22A04951E86}"/>
                </c:ext>
              </c:extLst>
            </c:dLbl>
            <c:dLbl>
              <c:idx val="1"/>
              <c:layout>
                <c:manualLayout>
                  <c:x val="5.5944055944055901E-3"/>
                  <c:y val="1.8037753728702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B1-4049-B90C-F22A04951E86}"/>
                </c:ext>
              </c:extLst>
            </c:dLbl>
            <c:dLbl>
              <c:idx val="2"/>
              <c:layout>
                <c:manualLayout>
                  <c:x val="1.1188811188811199E-2"/>
                  <c:y val="1.8037753728702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B1-4049-B90C-F22A04951E86}"/>
                </c:ext>
              </c:extLst>
            </c:dLbl>
            <c:dLbl>
              <c:idx val="3"/>
              <c:layout>
                <c:manualLayout>
                  <c:x val="1.1188811188811199E-2"/>
                  <c:y val="1.803775372870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B1-4049-B90C-F22A04951E86}"/>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Sheet1!$B$21:$B$24</c:f>
              <c:strCache>
                <c:ptCount val="4"/>
                <c:pt idx="0">
                  <c:v>Vedanta</c:v>
                </c:pt>
                <c:pt idx="1">
                  <c:v>Hindalco</c:v>
                </c:pt>
                <c:pt idx="2">
                  <c:v>Nalco</c:v>
                </c:pt>
                <c:pt idx="3">
                  <c:v>Total</c:v>
                </c:pt>
              </c:strCache>
            </c:strRef>
          </c:cat>
          <c:val>
            <c:numRef>
              <c:f>Sheet1!$C$21:$C$24</c:f>
              <c:numCache>
                <c:formatCode>General</c:formatCode>
                <c:ptCount val="4"/>
                <c:pt idx="0">
                  <c:v>2.2799999999999998</c:v>
                </c:pt>
                <c:pt idx="1">
                  <c:v>1.3</c:v>
                </c:pt>
                <c:pt idx="2">
                  <c:v>0.46</c:v>
                </c:pt>
                <c:pt idx="3">
                  <c:v>4.04</c:v>
                </c:pt>
              </c:numCache>
            </c:numRef>
          </c:val>
          <c:extLst>
            <c:ext xmlns:c16="http://schemas.microsoft.com/office/drawing/2014/chart" uri="{C3380CC4-5D6E-409C-BE32-E72D297353CC}">
              <c16:uniqueId val="{00000004-9EB1-4049-B90C-F22A04951E86}"/>
            </c:ext>
          </c:extLst>
        </c:ser>
        <c:ser>
          <c:idx val="1"/>
          <c:order val="1"/>
          <c:tx>
            <c:strRef>
              <c:f>Sheet1!$D$20</c:f>
              <c:strCache>
                <c:ptCount val="1"/>
                <c:pt idx="0">
                  <c:v>Consumption Kgs/MT)</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Sheet1!$B$21:$B$24</c:f>
              <c:strCache>
                <c:ptCount val="4"/>
                <c:pt idx="0">
                  <c:v>Vedanta</c:v>
                </c:pt>
                <c:pt idx="1">
                  <c:v>Hindalco</c:v>
                </c:pt>
                <c:pt idx="2">
                  <c:v>Nalco</c:v>
                </c:pt>
                <c:pt idx="3">
                  <c:v>Total</c:v>
                </c:pt>
              </c:strCache>
            </c:strRef>
          </c:cat>
          <c:val>
            <c:numRef>
              <c:f>Sheet1!$D$21:$D$24</c:f>
            </c:numRef>
          </c:val>
          <c:extLst>
            <c:ext xmlns:c16="http://schemas.microsoft.com/office/drawing/2014/chart" uri="{C3380CC4-5D6E-409C-BE32-E72D297353CC}">
              <c16:uniqueId val="{00000005-9EB1-4049-B90C-F22A04951E86}"/>
            </c:ext>
          </c:extLst>
        </c:ser>
        <c:ser>
          <c:idx val="2"/>
          <c:order val="2"/>
          <c:tx>
            <c:strRef>
              <c:f>Sheet1!$E$20</c:f>
              <c:strCache>
                <c:ptCount val="1"/>
                <c:pt idx="0">
                  <c:v>Requirement MTS</c:v>
                </c:pt>
              </c:strCache>
            </c:strRef>
          </c:tx>
          <c:spPr>
            <a:solidFill>
              <a:schemeClr val="accent3"/>
            </a:solidFill>
            <a:ln>
              <a:solidFill>
                <a:schemeClr val="accent3">
                  <a:lumMod val="75000"/>
                </a:schemeClr>
              </a:solidFill>
            </a:ln>
            <a:effectLst/>
            <a:scene3d>
              <a:camera prst="orthographicFront"/>
              <a:lightRig rig="threePt" dir="t"/>
            </a:scene3d>
            <a:sp3d prstMaterial="translucentPowder">
              <a:contourClr>
                <a:schemeClr val="accent3">
                  <a:lumMod val="75000"/>
                </a:schemeClr>
              </a:contourClr>
            </a:sp3d>
          </c:spPr>
          <c:invertIfNegative val="0"/>
          <c:dLbls>
            <c:dLbl>
              <c:idx val="0"/>
              <c:layout>
                <c:manualLayout>
                  <c:x val="1.4918414918414899E-2"/>
                  <c:y val="-2.525285522018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B1-4049-B90C-F22A04951E86}"/>
                </c:ext>
              </c:extLst>
            </c:dLbl>
            <c:dLbl>
              <c:idx val="1"/>
              <c:layout>
                <c:manualLayout>
                  <c:x val="2.2377622377622398E-2"/>
                  <c:y val="-1.8037753728702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B1-4049-B90C-F22A04951E86}"/>
                </c:ext>
              </c:extLst>
            </c:dLbl>
            <c:dLbl>
              <c:idx val="2"/>
              <c:layout>
                <c:manualLayout>
                  <c:x val="7.4592074592073898E-3"/>
                  <c:y val="-2.52528552201829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B1-4049-B90C-F22A04951E86}"/>
                </c:ext>
              </c:extLst>
            </c:dLbl>
            <c:dLbl>
              <c:idx val="3"/>
              <c:layout>
                <c:manualLayout>
                  <c:x val="1.8648018648018499E-2"/>
                  <c:y val="-2.16453044744423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B1-4049-B90C-F22A04951E86}"/>
                </c:ext>
              </c:extLst>
            </c:dLbl>
            <c:spPr>
              <a:noFill/>
              <a:ln>
                <a:noFill/>
              </a:ln>
              <a:effectLst/>
            </c:spPr>
            <c:txPr>
              <a:bodyPr rot="0" spcFirstLastPara="1" vertOverflow="ellipsis" vert="horz" wrap="square" lIns="38100" tIns="19050" rIns="38100" bIns="19050" anchor="ctr" anchorCtr="1">
                <a:spAutoFit/>
              </a:bodyPr>
              <a:lstStyle/>
              <a:p>
                <a:pPr>
                  <a:defRPr lang="zh-CN" sz="910" b="1"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Sheet1!$B$21:$B$24</c:f>
              <c:strCache>
                <c:ptCount val="4"/>
                <c:pt idx="0">
                  <c:v>Vedanta</c:v>
                </c:pt>
                <c:pt idx="1">
                  <c:v>Hindalco</c:v>
                </c:pt>
                <c:pt idx="2">
                  <c:v>Nalco</c:v>
                </c:pt>
                <c:pt idx="3">
                  <c:v>Total</c:v>
                </c:pt>
              </c:strCache>
            </c:strRef>
          </c:cat>
          <c:val>
            <c:numRef>
              <c:f>Sheet1!$E$21:$E$24</c:f>
              <c:numCache>
                <c:formatCode>General</c:formatCode>
                <c:ptCount val="4"/>
                <c:pt idx="0">
                  <c:v>38760</c:v>
                </c:pt>
                <c:pt idx="1">
                  <c:v>22100</c:v>
                </c:pt>
                <c:pt idx="2">
                  <c:v>7820</c:v>
                </c:pt>
                <c:pt idx="3">
                  <c:v>68680</c:v>
                </c:pt>
              </c:numCache>
            </c:numRef>
          </c:val>
          <c:extLst>
            <c:ext xmlns:c16="http://schemas.microsoft.com/office/drawing/2014/chart" uri="{C3380CC4-5D6E-409C-BE32-E72D297353CC}">
              <c16:uniqueId val="{0000000A-9EB1-4049-B90C-F22A04951E86}"/>
            </c:ext>
          </c:extLst>
        </c:ser>
        <c:dLbls>
          <c:showLegendKey val="0"/>
          <c:showVal val="1"/>
          <c:showCatName val="0"/>
          <c:showSerName val="0"/>
          <c:showPercent val="0"/>
          <c:showBubbleSize val="0"/>
        </c:dLbls>
        <c:gapWidth val="150"/>
        <c:axId val="1786905168"/>
        <c:axId val="263966992"/>
      </c:barChart>
      <c:catAx>
        <c:axId val="1786905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50000"/>
                    <a:lumOff val="50000"/>
                  </a:schemeClr>
                </a:solidFill>
                <a:latin typeface="+mn-lt"/>
                <a:ea typeface="+mn-ea"/>
                <a:cs typeface="+mn-cs"/>
              </a:defRPr>
            </a:pPr>
            <a:endParaRPr lang="zh-CN"/>
          </a:p>
        </c:txPr>
        <c:crossAx val="263966992"/>
        <c:crosses val="autoZero"/>
        <c:auto val="1"/>
        <c:lblAlgn val="ctr"/>
        <c:lblOffset val="100"/>
        <c:noMultiLvlLbl val="0"/>
      </c:catAx>
      <c:valAx>
        <c:axId val="2639669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50000"/>
                    <a:lumOff val="50000"/>
                  </a:schemeClr>
                </a:solidFill>
                <a:latin typeface="+mn-lt"/>
                <a:ea typeface="+mn-ea"/>
                <a:cs typeface="+mn-cs"/>
              </a:defRPr>
            </a:pPr>
            <a:endParaRPr lang="zh-CN"/>
          </a:p>
        </c:txPr>
        <c:crossAx val="1786905168"/>
        <c:crosses val="autoZero"/>
        <c:crossBetween val="between"/>
      </c:valAx>
      <c:spPr>
        <a:noFill/>
        <a:ln>
          <a:noFill/>
        </a:ln>
        <a:effectLst/>
      </c:spPr>
    </c:plotArea>
    <c:legend>
      <c:legendPos val="b"/>
      <c:layout>
        <c:manualLayout>
          <c:xMode val="edge"/>
          <c:yMode val="edge"/>
          <c:x val="0.26491545893719798"/>
          <c:y val="0.93060915975729797"/>
          <c:w val="0.40821256038647302"/>
          <c:h val="5.1951836423647202E-2"/>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50000"/>
                  <a:lumOff val="50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50800" dist="50800" dir="5400000" algn="ctr" rotWithShape="0">
        <a:schemeClr val="accent1">
          <a:lumMod val="40000"/>
          <a:lumOff val="60000"/>
        </a:schemeClr>
      </a:outerShdw>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pie3DChart>
        <c:varyColors val="1"/>
        <c:ser>
          <c:idx val="0"/>
          <c:order val="0"/>
          <c:tx>
            <c:strRef>
              <c:f>Sheet1!$C$20</c:f>
              <c:strCache>
                <c:ptCount val="1"/>
                <c:pt idx="0">
                  <c:v>Capacity MTPA</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1-D6F5-4263-AD70-58CA995A7121}"/>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3-D6F5-4263-AD70-58CA995A7121}"/>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5-D6F5-4263-AD70-58CA995A7121}"/>
              </c:ext>
            </c:extLst>
          </c:dPt>
          <c:dLbls>
            <c:dLbl>
              <c:idx val="0"/>
              <c:tx>
                <c:rich>
                  <a:bodyPr/>
                  <a:lstStyle/>
                  <a:p>
                    <a:r>
                      <a:rPr lang="zh-CN" altLang="en-US" sz="1200"/>
                      <a:t>韦丹塔</a:t>
                    </a:r>
                  </a:p>
                  <a:p>
                    <a:r>
                      <a:rPr lang="en-US" sz="1200"/>
                      <a:t>Vedanta</a:t>
                    </a:r>
                  </a:p>
                  <a:p>
                    <a:r>
                      <a:rPr lang="en-US" sz="1200"/>
                      <a:t>57%</a:t>
                    </a:r>
                  </a:p>
                </c:rich>
              </c:tx>
              <c:dLblPos val="ct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D6F5-4263-AD70-58CA995A7121}"/>
                </c:ext>
              </c:extLst>
            </c:dLbl>
            <c:dLbl>
              <c:idx val="1"/>
              <c:layout>
                <c:manualLayout>
                  <c:x val="0.11144941736732"/>
                  <c:y val="-5.9877970597187899E-2"/>
                </c:manualLayout>
              </c:layout>
              <c:tx>
                <c:rich>
                  <a:bodyPr/>
                  <a:lstStyle/>
                  <a:p>
                    <a:r>
                      <a:rPr lang="zh-CN" altLang="en-US" sz="1200"/>
                      <a:t>印度铝工业</a:t>
                    </a:r>
                  </a:p>
                  <a:p>
                    <a:r>
                      <a:rPr lang="en-US" sz="1200"/>
                      <a:t>Hindalco</a:t>
                    </a:r>
                  </a:p>
                  <a:p>
                    <a:r>
                      <a:rPr lang="en-US" sz="1200"/>
                      <a:t>32%</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D6F5-4263-AD70-58CA995A7121}"/>
                </c:ext>
              </c:extLst>
            </c:dLbl>
            <c:dLbl>
              <c:idx val="2"/>
              <c:layout>
                <c:manualLayout>
                  <c:x val="3.4986731730581803E-2"/>
                  <c:y val="0.16890674114423301"/>
                </c:manualLayout>
              </c:layout>
              <c:tx>
                <c:rich>
                  <a:bodyPr/>
                  <a:lstStyle/>
                  <a:p>
                    <a:r>
                      <a:rPr lang="zh-CN" altLang="en-US" sz="1200"/>
                      <a:t>印度国家铝业</a:t>
                    </a:r>
                  </a:p>
                  <a:p>
                    <a:r>
                      <a:rPr lang="en-US" altLang="zh-CN" sz="1200"/>
                      <a:t>Nalco</a:t>
                    </a:r>
                  </a:p>
                  <a:p>
                    <a:r>
                      <a:rPr lang="en-US" altLang="zh-CN" sz="1200"/>
                      <a:t>11%</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D6F5-4263-AD70-58CA995A7121}"/>
                </c:ext>
              </c:extLst>
            </c:dLbl>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lumMod val="65000"/>
                        <a:lumOff val="35000"/>
                      </a:schemeClr>
                    </a:solidFill>
                    <a:latin typeface="+mn-lt"/>
                    <a:ea typeface="+mn-ea"/>
                    <a:cs typeface="+mn-cs"/>
                  </a:defRPr>
                </a:pPr>
                <a:endParaRPr lang="zh-CN"/>
              </a:p>
            </c:txPr>
            <c:dLblPos val="ct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Sheet1!$B$21:$B$23</c:f>
              <c:strCache>
                <c:ptCount val="3"/>
                <c:pt idx="0">
                  <c:v>Vedanta</c:v>
                </c:pt>
                <c:pt idx="1">
                  <c:v>Hindalco</c:v>
                </c:pt>
                <c:pt idx="2">
                  <c:v>Nalco</c:v>
                </c:pt>
              </c:strCache>
            </c:strRef>
          </c:cat>
          <c:val>
            <c:numRef>
              <c:f>Sheet1!$C$21:$C$23</c:f>
              <c:numCache>
                <c:formatCode>General</c:formatCode>
                <c:ptCount val="3"/>
                <c:pt idx="0">
                  <c:v>2.2799999999999998</c:v>
                </c:pt>
                <c:pt idx="1">
                  <c:v>1.3</c:v>
                </c:pt>
                <c:pt idx="2">
                  <c:v>0.46</c:v>
                </c:pt>
              </c:numCache>
            </c:numRef>
          </c:val>
          <c:extLst>
            <c:ext xmlns:c16="http://schemas.microsoft.com/office/drawing/2014/chart" uri="{C3380CC4-5D6E-409C-BE32-E72D297353CC}">
              <c16:uniqueId val="{00000006-D6F5-4263-AD70-58CA995A7121}"/>
            </c:ext>
          </c:extLst>
        </c:ser>
        <c:ser>
          <c:idx val="1"/>
          <c:order val="1"/>
          <c:tx>
            <c:strRef>
              <c:f>Sheet1!$D$20</c:f>
              <c:strCache>
                <c:ptCount val="1"/>
                <c:pt idx="0">
                  <c:v>Consumption Kgs/MT)</c:v>
                </c:pt>
              </c:strCache>
            </c:strRef>
          </c:tx>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65000"/>
                        <a:lumOff val="35000"/>
                      </a:schemeClr>
                    </a:solidFill>
                    <a:latin typeface="+mn-lt"/>
                    <a:ea typeface="+mn-ea"/>
                    <a:cs typeface="+mn-cs"/>
                  </a:defRPr>
                </a:pPr>
                <a:endParaRPr lang="zh-CN"/>
              </a:p>
            </c:txPr>
            <c:dLblPos val="ctr"/>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Sheet1!$B$21:$B$23</c:f>
              <c:strCache>
                <c:ptCount val="3"/>
                <c:pt idx="0">
                  <c:v>Vedanta</c:v>
                </c:pt>
                <c:pt idx="1">
                  <c:v>Hindalco</c:v>
                </c:pt>
                <c:pt idx="2">
                  <c:v>Nalco</c:v>
                </c:pt>
              </c:strCache>
            </c:strRef>
          </c:cat>
          <c:val>
            <c:numRef>
              <c:f>Sheet1!$D$21:$D$23</c:f>
            </c:numRef>
          </c:val>
          <c:extLst>
            <c:ext xmlns:c16="http://schemas.microsoft.com/office/drawing/2014/chart" uri="{C3380CC4-5D6E-409C-BE32-E72D297353CC}">
              <c16:uniqueId val="{00000007-D6F5-4263-AD70-58CA995A7121}"/>
            </c:ext>
          </c:extLst>
        </c:ser>
        <c:ser>
          <c:idx val="2"/>
          <c:order val="2"/>
          <c:tx>
            <c:strRef>
              <c:f>Sheet1!$E$20</c:f>
              <c:strCache>
                <c:ptCount val="1"/>
                <c:pt idx="0">
                  <c:v>Requirement MTS</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9-D6F5-4263-AD70-58CA995A7121}"/>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B-D6F5-4263-AD70-58CA995A7121}"/>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D-D6F5-4263-AD70-58CA995A7121}"/>
              </c:ext>
            </c:extLst>
          </c:dPt>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lumMod val="65000"/>
                        <a:lumOff val="35000"/>
                      </a:schemeClr>
                    </a:solidFill>
                    <a:latin typeface="+mn-lt"/>
                    <a:ea typeface="+mn-ea"/>
                    <a:cs typeface="+mn-cs"/>
                  </a:defRPr>
                </a:pPr>
                <a:endParaRPr lang="zh-CN"/>
              </a:p>
            </c:txPr>
            <c:dLblPos val="ctr"/>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Sheet1!$B$21:$B$23</c:f>
              <c:strCache>
                <c:ptCount val="3"/>
                <c:pt idx="0">
                  <c:v>Vedanta</c:v>
                </c:pt>
                <c:pt idx="1">
                  <c:v>Hindalco</c:v>
                </c:pt>
                <c:pt idx="2">
                  <c:v>Nalco</c:v>
                </c:pt>
              </c:strCache>
            </c:strRef>
          </c:cat>
          <c:val>
            <c:numRef>
              <c:f>Sheet1!$E$21:$E$23</c:f>
              <c:numCache>
                <c:formatCode>General</c:formatCode>
                <c:ptCount val="3"/>
                <c:pt idx="0">
                  <c:v>38760</c:v>
                </c:pt>
                <c:pt idx="1">
                  <c:v>22100</c:v>
                </c:pt>
                <c:pt idx="2">
                  <c:v>7820</c:v>
                </c:pt>
              </c:numCache>
            </c:numRef>
          </c:val>
          <c:extLst>
            <c:ext xmlns:c16="http://schemas.microsoft.com/office/drawing/2014/chart" uri="{C3380CC4-5D6E-409C-BE32-E72D297353CC}">
              <c16:uniqueId val="{0000000E-D6F5-4263-AD70-58CA995A7121}"/>
            </c:ext>
          </c:extLst>
        </c:ser>
        <c:dLbls>
          <c:showLegendKey val="0"/>
          <c:showVal val="0"/>
          <c:showCatName val="1"/>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endParaRPr lang="zh-CN"/>
          </a:p>
        </c:txPr>
      </c:legendEntry>
      <c:legendEntry>
        <c:idx val="1"/>
        <c:txPr>
          <a:bodyPr rot="0" spcFirstLastPara="1"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endParaRPr lang="zh-CN"/>
          </a:p>
        </c:txPr>
      </c:legendEntry>
      <c:legendEntry>
        <c:idx val="2"/>
        <c:txPr>
          <a:bodyPr rot="0" spcFirstLastPara="1"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endParaRPr lang="zh-CN"/>
          </a:p>
        </c:txPr>
      </c:legendEntry>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sz="10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Sheet1!$C$40</c:f>
              <c:strCache>
                <c:ptCount val="1"/>
                <c:pt idx="0">
                  <c:v>Capacity MTPA</c:v>
                </c:pt>
              </c:strCache>
            </c:strRef>
          </c:tx>
          <c:spPr>
            <a:solidFill>
              <a:schemeClr val="accent1"/>
            </a:solidFill>
            <a:ln>
              <a:noFill/>
            </a:ln>
            <a:effectLst/>
            <a:sp3d/>
          </c:spPr>
          <c:invertIfNegative val="0"/>
          <c:cat>
            <c:strRef>
              <c:f>Sheet1!$B$41:$B$44</c:f>
              <c:strCache>
                <c:ptCount val="4"/>
                <c:pt idx="0">
                  <c:v>Vedanta</c:v>
                </c:pt>
                <c:pt idx="1">
                  <c:v>Hindalco</c:v>
                </c:pt>
                <c:pt idx="2">
                  <c:v>Nalco</c:v>
                </c:pt>
                <c:pt idx="3">
                  <c:v>Total</c:v>
                </c:pt>
              </c:strCache>
            </c:strRef>
          </c:cat>
          <c:val>
            <c:numRef>
              <c:f>Sheet1!$C$41:$C$44</c:f>
              <c:numCache>
                <c:formatCode>General</c:formatCode>
                <c:ptCount val="4"/>
                <c:pt idx="0">
                  <c:v>3.5</c:v>
                </c:pt>
                <c:pt idx="1">
                  <c:v>1.6</c:v>
                </c:pt>
                <c:pt idx="2">
                  <c:v>0.5</c:v>
                </c:pt>
                <c:pt idx="3">
                  <c:v>5.6</c:v>
                </c:pt>
              </c:numCache>
            </c:numRef>
          </c:val>
          <c:extLst>
            <c:ext xmlns:c16="http://schemas.microsoft.com/office/drawing/2014/chart" uri="{C3380CC4-5D6E-409C-BE32-E72D297353CC}">
              <c16:uniqueId val="{00000000-91EA-4BC3-B23B-32274D4B124B}"/>
            </c:ext>
          </c:extLst>
        </c:ser>
        <c:ser>
          <c:idx val="1"/>
          <c:order val="1"/>
          <c:tx>
            <c:strRef>
              <c:f>Sheet1!$D$40</c:f>
              <c:strCache>
                <c:ptCount val="1"/>
                <c:pt idx="0">
                  <c:v>Consumption Kgs/MT)</c:v>
                </c:pt>
              </c:strCache>
            </c:strRef>
          </c:tx>
          <c:spPr>
            <a:solidFill>
              <a:schemeClr val="accent2"/>
            </a:solidFill>
            <a:ln>
              <a:noFill/>
            </a:ln>
            <a:effectLst/>
            <a:sp3d/>
          </c:spPr>
          <c:invertIfNegative val="0"/>
          <c:cat>
            <c:strRef>
              <c:f>Sheet1!$B$41:$B$44</c:f>
              <c:strCache>
                <c:ptCount val="4"/>
                <c:pt idx="0">
                  <c:v>Vedanta</c:v>
                </c:pt>
                <c:pt idx="1">
                  <c:v>Hindalco</c:v>
                </c:pt>
                <c:pt idx="2">
                  <c:v>Nalco</c:v>
                </c:pt>
                <c:pt idx="3">
                  <c:v>Total</c:v>
                </c:pt>
              </c:strCache>
            </c:strRef>
          </c:cat>
          <c:val>
            <c:numRef>
              <c:f>Sheet1!$D$41:$D$44</c:f>
            </c:numRef>
          </c:val>
          <c:extLst>
            <c:ext xmlns:c16="http://schemas.microsoft.com/office/drawing/2014/chart" uri="{C3380CC4-5D6E-409C-BE32-E72D297353CC}">
              <c16:uniqueId val="{00000001-91EA-4BC3-B23B-32274D4B124B}"/>
            </c:ext>
          </c:extLst>
        </c:ser>
        <c:ser>
          <c:idx val="2"/>
          <c:order val="2"/>
          <c:tx>
            <c:strRef>
              <c:f>Sheet1!$E$40</c:f>
              <c:strCache>
                <c:ptCount val="1"/>
                <c:pt idx="0">
                  <c:v>Requirement MTS</c:v>
                </c:pt>
              </c:strCache>
            </c:strRef>
          </c:tx>
          <c:spPr>
            <a:solidFill>
              <a:schemeClr val="accent3"/>
            </a:solidFill>
            <a:ln>
              <a:noFill/>
            </a:ln>
            <a:effectLst/>
            <a:sp3d/>
          </c:spPr>
          <c:invertIfNegative val="0"/>
          <c:cat>
            <c:strRef>
              <c:f>Sheet1!$B$41:$B$44</c:f>
              <c:strCache>
                <c:ptCount val="4"/>
                <c:pt idx="0">
                  <c:v>Vedanta</c:v>
                </c:pt>
                <c:pt idx="1">
                  <c:v>Hindalco</c:v>
                </c:pt>
                <c:pt idx="2">
                  <c:v>Nalco</c:v>
                </c:pt>
                <c:pt idx="3">
                  <c:v>Total</c:v>
                </c:pt>
              </c:strCache>
            </c:strRef>
          </c:cat>
          <c:val>
            <c:numRef>
              <c:f>Sheet1!$E$41:$E$44</c:f>
              <c:numCache>
                <c:formatCode>General</c:formatCode>
                <c:ptCount val="4"/>
                <c:pt idx="0">
                  <c:v>59500</c:v>
                </c:pt>
                <c:pt idx="1">
                  <c:v>27200</c:v>
                </c:pt>
                <c:pt idx="2">
                  <c:v>8500</c:v>
                </c:pt>
                <c:pt idx="3">
                  <c:v>95200</c:v>
                </c:pt>
              </c:numCache>
            </c:numRef>
          </c:val>
          <c:extLst>
            <c:ext xmlns:c16="http://schemas.microsoft.com/office/drawing/2014/chart" uri="{C3380CC4-5D6E-409C-BE32-E72D297353CC}">
              <c16:uniqueId val="{00000002-91EA-4BC3-B23B-32274D4B124B}"/>
            </c:ext>
          </c:extLst>
        </c:ser>
        <c:dLbls>
          <c:showLegendKey val="0"/>
          <c:showVal val="0"/>
          <c:showCatName val="0"/>
          <c:showSerName val="0"/>
          <c:showPercent val="0"/>
          <c:showBubbleSize val="0"/>
        </c:dLbls>
        <c:gapWidth val="150"/>
        <c:axId val="1984422031"/>
        <c:axId val="1984392047"/>
      </c:barChart>
      <c:catAx>
        <c:axId val="19844220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984392047"/>
        <c:crosses val="autoZero"/>
        <c:auto val="1"/>
        <c:lblAlgn val="ctr"/>
        <c:lblOffset val="100"/>
        <c:noMultiLvlLbl val="0"/>
      </c:catAx>
      <c:valAx>
        <c:axId val="1984392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984422031"/>
        <c:crosses val="autoZero"/>
        <c:crossBetween val="between"/>
      </c:valAx>
      <c:spPr>
        <a:noFill/>
        <a:ln>
          <a:noFill/>
        </a:ln>
        <a:effectLst/>
      </c:spPr>
    </c:plotArea>
    <c:legend>
      <c:legendPos val="b"/>
      <c:legendEntry>
        <c:idx val="0"/>
        <c:delete val="1"/>
      </c:legendEntry>
      <c:layout>
        <c:manualLayout>
          <c:xMode val="edge"/>
          <c:yMode val="edge"/>
          <c:x val="0.44332729468599003"/>
          <c:y val="0.94375016637888898"/>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50"/>
    </c:view3D>
    <c:floor>
      <c:thickness val="0"/>
      <c:spPr>
        <a:noFill/>
        <a:ln>
          <a:noFill/>
        </a:ln>
        <a:effectLst/>
      </c:spPr>
    </c:floor>
    <c:sideWall>
      <c:thickness val="0"/>
      <c:spPr>
        <a:noFill/>
        <a:ln>
          <a:noFill/>
        </a:ln>
        <a:effectLst/>
      </c:spPr>
    </c:sideWall>
    <c:backWall>
      <c:thickness val="0"/>
      <c:spPr>
        <a:noFill/>
        <a:ln>
          <a:noFill/>
        </a:ln>
        <a:effectLst/>
      </c:spPr>
    </c:backWall>
    <c:plotArea>
      <c:layout/>
      <c:pie3DChart>
        <c:varyColors val="1"/>
        <c:ser>
          <c:idx val="0"/>
          <c:order val="0"/>
          <c:tx>
            <c:strRef>
              <c:f>Sheet1!$C$40</c:f>
              <c:strCache>
                <c:ptCount val="1"/>
                <c:pt idx="0">
                  <c:v>Capacity MTPA</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cene3d>
                <a:camera prst="orthographicFront"/>
                <a:lightRig rig="threePt" dir="t"/>
              </a:scene3d>
              <a:sp3d contourW="50800">
                <a:contourClr>
                  <a:schemeClr val="lt1"/>
                </a:contourClr>
              </a:sp3d>
            </c:spPr>
            <c:extLst>
              <c:ext xmlns:c16="http://schemas.microsoft.com/office/drawing/2014/chart" uri="{C3380CC4-5D6E-409C-BE32-E72D297353CC}">
                <c16:uniqueId val="{00000001-2C7A-4743-AB86-A903E89E9C54}"/>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cene3d>
                <a:camera prst="orthographicFront"/>
                <a:lightRig rig="threePt" dir="t"/>
              </a:scene3d>
              <a:sp3d contourW="50800">
                <a:contourClr>
                  <a:schemeClr val="lt1"/>
                </a:contourClr>
              </a:sp3d>
            </c:spPr>
            <c:extLst>
              <c:ext xmlns:c16="http://schemas.microsoft.com/office/drawing/2014/chart" uri="{C3380CC4-5D6E-409C-BE32-E72D297353CC}">
                <c16:uniqueId val="{00000003-2C7A-4743-AB86-A903E89E9C54}"/>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cene3d>
                <a:camera prst="orthographicFront"/>
                <a:lightRig rig="threePt" dir="t"/>
              </a:scene3d>
              <a:sp3d contourW="50800">
                <a:contourClr>
                  <a:schemeClr val="lt1"/>
                </a:contourClr>
              </a:sp3d>
            </c:spPr>
            <c:extLst>
              <c:ext xmlns:c16="http://schemas.microsoft.com/office/drawing/2014/chart" uri="{C3380CC4-5D6E-409C-BE32-E72D297353CC}">
                <c16:uniqueId val="{00000005-2C7A-4743-AB86-A903E89E9C54}"/>
              </c:ext>
            </c:extLst>
          </c:dPt>
          <c:dLbls>
            <c:dLbl>
              <c:idx val="0"/>
              <c:layout>
                <c:manualLayout>
                  <c:x val="-0.122018629632842"/>
                  <c:y val="-0.16433157169422399"/>
                </c:manualLayout>
              </c:layout>
              <c:tx>
                <c:rich>
                  <a:bodyPr/>
                  <a:lstStyle/>
                  <a:p>
                    <a:r>
                      <a:rPr lang="zh-CN" altLang="en-US" sz="1000"/>
                      <a:t>韦丹塔</a:t>
                    </a:r>
                  </a:p>
                  <a:p>
                    <a:r>
                      <a:rPr lang="en-US" sz="1000"/>
                      <a:t>Vedanta</a:t>
                    </a:r>
                  </a:p>
                  <a:p>
                    <a:r>
                      <a:rPr lang="en-US" sz="1000"/>
                      <a:t>62%</a:t>
                    </a:r>
                  </a:p>
                </c:rich>
              </c:tx>
              <c:dLblPos val="bestFit"/>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2C7A-4743-AB86-A903E89E9C54}"/>
                </c:ext>
              </c:extLst>
            </c:dLbl>
            <c:dLbl>
              <c:idx val="1"/>
              <c:layout>
                <c:manualLayout>
                  <c:x val="0.107637826964202"/>
                  <c:y val="-1.00605453813385E-2"/>
                </c:manualLayout>
              </c:layout>
              <c:tx>
                <c:rich>
                  <a:bodyPr/>
                  <a:lstStyle/>
                  <a:p>
                    <a:r>
                      <a:rPr lang="zh-CN" altLang="en-US" sz="1000"/>
                      <a:t>印度铝工业</a:t>
                    </a:r>
                  </a:p>
                  <a:p>
                    <a:r>
                      <a:rPr lang="en-US" sz="1000"/>
                      <a:t>Hindalco</a:t>
                    </a:r>
                  </a:p>
                  <a:p>
                    <a:r>
                      <a:rPr lang="en-US" sz="1000"/>
                      <a:t>29%</a:t>
                    </a:r>
                  </a:p>
                </c:rich>
              </c:tx>
              <c:dLblPos val="bestFit"/>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2C7A-4743-AB86-A903E89E9C54}"/>
                </c:ext>
              </c:extLst>
            </c:dLbl>
            <c:dLbl>
              <c:idx val="2"/>
              <c:layout>
                <c:manualLayout>
                  <c:x val="2.9685260578179599E-2"/>
                  <c:y val="0.19580873335089899"/>
                </c:manualLayout>
              </c:layout>
              <c:tx>
                <c:rich>
                  <a:bodyPr/>
                  <a:lstStyle/>
                  <a:p>
                    <a:r>
                      <a:rPr lang="zh-CN" altLang="en-US" sz="1000"/>
                      <a:t>印度国家铝业</a:t>
                    </a:r>
                  </a:p>
                  <a:p>
                    <a:r>
                      <a:rPr lang="en-US" altLang="zh-CN" sz="1000"/>
                      <a:t>Nalco</a:t>
                    </a:r>
                  </a:p>
                  <a:p>
                    <a:r>
                      <a:rPr lang="en-US" altLang="zh-CN" sz="1000"/>
                      <a:t>9%</a:t>
                    </a:r>
                  </a:p>
                </c:rich>
              </c:tx>
              <c:dLblPos val="bestFit"/>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2C7A-4743-AB86-A903E89E9C54}"/>
                </c:ext>
              </c:extLst>
            </c:dLbl>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dk1">
                        <a:lumMod val="75000"/>
                        <a:lumOff val="25000"/>
                      </a:schemeClr>
                    </a:solidFill>
                    <a:latin typeface="+mn-lt"/>
                    <a:ea typeface="+mn-ea"/>
                    <a:cs typeface="+mn-cs"/>
                  </a:defRPr>
                </a:pPr>
                <a:endParaRPr lang="zh-CN"/>
              </a:p>
            </c:txPr>
            <c:dLblPos val="ct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Sheet1!$B$41:$B$43</c:f>
              <c:strCache>
                <c:ptCount val="3"/>
                <c:pt idx="0">
                  <c:v>Vedanta</c:v>
                </c:pt>
                <c:pt idx="1">
                  <c:v>Hindalco</c:v>
                </c:pt>
                <c:pt idx="2">
                  <c:v>Nalco</c:v>
                </c:pt>
              </c:strCache>
            </c:strRef>
          </c:cat>
          <c:val>
            <c:numRef>
              <c:f>Sheet1!$C$41:$C$43</c:f>
              <c:numCache>
                <c:formatCode>General</c:formatCode>
                <c:ptCount val="3"/>
                <c:pt idx="0">
                  <c:v>3.5</c:v>
                </c:pt>
                <c:pt idx="1">
                  <c:v>1.6</c:v>
                </c:pt>
                <c:pt idx="2">
                  <c:v>0.5</c:v>
                </c:pt>
              </c:numCache>
            </c:numRef>
          </c:val>
          <c:extLst>
            <c:ext xmlns:c16="http://schemas.microsoft.com/office/drawing/2014/chart" uri="{C3380CC4-5D6E-409C-BE32-E72D297353CC}">
              <c16:uniqueId val="{00000006-2C7A-4743-AB86-A903E89E9C54}"/>
            </c:ext>
          </c:extLst>
        </c:ser>
        <c:dLbls>
          <c:showLegendKey val="0"/>
          <c:showVal val="0"/>
          <c:showCatName val="1"/>
          <c:showSerName val="0"/>
          <c:showPercent val="0"/>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lang="zh-CN" sz="1000" b="0" i="0" u="none" strike="noStrike" kern="1200" baseline="0">
                <a:solidFill>
                  <a:schemeClr val="dk1">
                    <a:lumMod val="65000"/>
                    <a:lumOff val="35000"/>
                  </a:schemeClr>
                </a:solidFill>
                <a:latin typeface="+mn-lt"/>
                <a:ea typeface="+mn-ea"/>
                <a:cs typeface="+mn-cs"/>
              </a:defRPr>
            </a:pPr>
            <a:endParaRPr lang="zh-CN"/>
          </a:p>
        </c:txPr>
      </c:legendEntry>
      <c:legendEntry>
        <c:idx val="1"/>
        <c:txPr>
          <a:bodyPr rot="0" spcFirstLastPara="1" vertOverflow="ellipsis" vert="horz" wrap="square" anchor="ctr" anchorCtr="1"/>
          <a:lstStyle/>
          <a:p>
            <a:pPr>
              <a:defRPr lang="zh-CN" sz="1000" b="0" i="0" u="none" strike="noStrike" kern="1200" baseline="0">
                <a:solidFill>
                  <a:schemeClr val="dk1">
                    <a:lumMod val="65000"/>
                    <a:lumOff val="35000"/>
                  </a:schemeClr>
                </a:solidFill>
                <a:latin typeface="+mn-lt"/>
                <a:ea typeface="+mn-ea"/>
                <a:cs typeface="+mn-cs"/>
              </a:defRPr>
            </a:pPr>
            <a:endParaRPr lang="zh-CN"/>
          </a:p>
        </c:txPr>
      </c:legendEntry>
      <c:legendEntry>
        <c:idx val="2"/>
        <c:txPr>
          <a:bodyPr rot="0" spcFirstLastPara="1" vertOverflow="ellipsis" vert="horz" wrap="square" anchor="ctr" anchorCtr="1"/>
          <a:lstStyle/>
          <a:p>
            <a:pPr>
              <a:defRPr lang="zh-CN" sz="1000" b="0" i="0" u="none" strike="noStrike" kern="1200" baseline="0">
                <a:solidFill>
                  <a:schemeClr val="dk1">
                    <a:lumMod val="65000"/>
                    <a:lumOff val="35000"/>
                  </a:schemeClr>
                </a:solidFill>
                <a:latin typeface="+mn-lt"/>
                <a:ea typeface="+mn-ea"/>
                <a:cs typeface="+mn-cs"/>
              </a:defRPr>
            </a:pPr>
            <a:endParaRPr lang="zh-CN"/>
          </a:p>
        </c:txPr>
      </c:legendEntry>
      <c:overlay val="0"/>
      <c:spPr>
        <a:solidFill>
          <a:schemeClr val="lt1">
            <a:alpha val="50000"/>
          </a:schemeClr>
        </a:solidFill>
        <a:ln>
          <a:noFill/>
        </a:ln>
        <a:effectLst/>
      </c:spPr>
      <c:txPr>
        <a:bodyPr rot="0" spcFirstLastPara="1" vertOverflow="ellipsis" vert="horz" wrap="square" anchor="ctr" anchorCtr="1"/>
        <a:lstStyle/>
        <a:p>
          <a:pPr>
            <a:defRPr lang="zh-CN" sz="1000"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lang="zh-CN" sz="10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defTabSz="914400">
              <a:defRPr lang="zh-CN"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zh-CN" altLang="en-US"/>
              <a:t>产能 </a:t>
            </a:r>
            <a:r>
              <a:rPr lang="en-US" altLang="zh-CN"/>
              <a:t>(</a:t>
            </a:r>
            <a:r>
              <a:rPr lang="zh-CN" altLang="en-US"/>
              <a:t>百万吨</a:t>
            </a:r>
            <a:r>
              <a:rPr lang="en-US" altLang="zh-CN"/>
              <a:t>)</a:t>
            </a:r>
          </a:p>
        </c:rich>
      </c:tx>
      <c:overlay val="0"/>
      <c:spPr>
        <a:noFill/>
        <a:ln>
          <a:noFill/>
        </a:ln>
        <a:effectLst/>
      </c:spPr>
      <c:txPr>
        <a:bodyPr rot="0" spcFirstLastPara="1" vertOverflow="ellipsis" vert="horz" wrap="square" anchor="ctr" anchorCtr="1"/>
        <a:lstStyle/>
        <a:p>
          <a:pPr defTabSz="914400">
            <a:defRPr lang="zh-CN"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manualLayout>
          <c:layoutTarget val="inner"/>
          <c:xMode val="edge"/>
          <c:yMode val="edge"/>
          <c:x val="0.120265700483092"/>
          <c:y val="0.12404230606769701"/>
          <c:w val="0.86644927536231897"/>
          <c:h val="0.80239319492073502"/>
        </c:manualLayout>
      </c:layout>
      <c:barChart>
        <c:barDir val="bar"/>
        <c:grouping val="clustered"/>
        <c:varyColors val="0"/>
        <c:ser>
          <c:idx val="0"/>
          <c:order val="0"/>
          <c:tx>
            <c:strRef>
              <c:f>Sheet1!$C$59</c:f>
              <c:strCache>
                <c:ptCount val="1"/>
                <c:pt idx="0">
                  <c:v>Capacity (MTPA)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lt1">
                        <a:lumMod val="8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Sheet1!$B$60:$B$64</c:f>
              <c:strCache>
                <c:ptCount val="5"/>
                <c:pt idx="1">
                  <c:v>VEDANTA</c:v>
                </c:pt>
                <c:pt idx="2">
                  <c:v>HINDALCO</c:v>
                </c:pt>
                <c:pt idx="3">
                  <c:v>NALCO</c:v>
                </c:pt>
                <c:pt idx="4">
                  <c:v>TOTAL</c:v>
                </c:pt>
              </c:strCache>
            </c:strRef>
          </c:cat>
          <c:val>
            <c:numRef>
              <c:f>Sheet1!$C$60:$C$64</c:f>
              <c:numCache>
                <c:formatCode>General</c:formatCode>
                <c:ptCount val="5"/>
                <c:pt idx="1">
                  <c:v>3.5</c:v>
                </c:pt>
                <c:pt idx="2">
                  <c:v>1.6</c:v>
                </c:pt>
                <c:pt idx="3">
                  <c:v>0.5</c:v>
                </c:pt>
                <c:pt idx="4">
                  <c:v>5.6</c:v>
                </c:pt>
              </c:numCache>
            </c:numRef>
          </c:val>
          <c:extLst>
            <c:ext xmlns:c16="http://schemas.microsoft.com/office/drawing/2014/chart" uri="{C3380CC4-5D6E-409C-BE32-E72D297353CC}">
              <c16:uniqueId val="{00000000-F1A6-4ABC-96E9-10BBD4ED3D15}"/>
            </c:ext>
          </c:extLst>
        </c:ser>
        <c:dLbls>
          <c:showLegendKey val="0"/>
          <c:showVal val="1"/>
          <c:showCatName val="0"/>
          <c:showSerName val="0"/>
          <c:showPercent val="0"/>
          <c:showBubbleSize val="0"/>
        </c:dLbls>
        <c:gapWidth val="115"/>
        <c:overlap val="-20"/>
        <c:axId val="330520400"/>
        <c:axId val="330457472"/>
      </c:barChart>
      <c:catAx>
        <c:axId val="33052040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zh-CN" sz="900" b="0" i="0" u="none" strike="noStrike" kern="1200" baseline="0">
                <a:solidFill>
                  <a:schemeClr val="lt1">
                    <a:lumMod val="85000"/>
                  </a:schemeClr>
                </a:solidFill>
                <a:latin typeface="+mn-lt"/>
                <a:ea typeface="+mn-ea"/>
                <a:cs typeface="+mn-cs"/>
              </a:defRPr>
            </a:pPr>
            <a:endParaRPr lang="zh-CN"/>
          </a:p>
        </c:txPr>
        <c:crossAx val="330457472"/>
        <c:crosses val="autoZero"/>
        <c:auto val="1"/>
        <c:lblAlgn val="ctr"/>
        <c:lblOffset val="100"/>
        <c:noMultiLvlLbl val="0"/>
      </c:catAx>
      <c:valAx>
        <c:axId val="330457472"/>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lt1">
                    <a:lumMod val="85000"/>
                  </a:schemeClr>
                </a:solidFill>
                <a:latin typeface="+mn-lt"/>
                <a:ea typeface="+mn-ea"/>
                <a:cs typeface="+mn-cs"/>
              </a:defRPr>
            </a:pPr>
            <a:endParaRPr lang="zh-CN"/>
          </a:p>
        </c:txPr>
        <c:crossAx val="33052040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4F3FB8A-8484-46B9-8D8A-5C82D6947230}" type="doc">
      <dgm:prSet loTypeId="urn:microsoft.com/office/officeart/2005/8/layout/vList2#1" loCatId="list" qsTypeId="urn:microsoft.com/office/officeart/2005/8/quickstyle/simple1#1" qsCatId="simple" csTypeId="urn:microsoft.com/office/officeart/2005/8/colors/accent1_2#1" csCatId="accent1"/>
      <dgm:spPr/>
      <dgm:t>
        <a:bodyPr/>
        <a:lstStyle/>
        <a:p>
          <a:endParaRPr lang="en-US"/>
        </a:p>
      </dgm:t>
    </dgm:pt>
    <dgm:pt modelId="{60164646-6567-4B6F-8E49-E3277C0AFCBA}">
      <dgm:prSet phldr="0" custT="0"/>
      <dgm:spPr/>
      <dgm:t>
        <a:bodyPr vert="horz" wrap="square"/>
        <a:lstStyle/>
        <a:p>
          <a:pPr>
            <a:lnSpc>
              <a:spcPct val="100000"/>
            </a:lnSpc>
            <a:spcBef>
              <a:spcPct val="0"/>
            </a:spcBef>
            <a:spcAft>
              <a:spcPct val="35000"/>
            </a:spcAft>
          </a:pPr>
          <a:r>
            <a:rPr lang="en-IN"/>
            <a:t>在</a:t>
          </a:r>
          <a:r>
            <a:rPr lang="zh-CN" altLang="en-IN"/>
            <a:t>发展</a:t>
          </a:r>
          <a:r>
            <a:rPr lang="en-IN"/>
            <a:t>进步的</a:t>
          </a:r>
          <a:r>
            <a:rPr lang="zh-CN" altLang="en-IN"/>
            <a:t>严峻</a:t>
          </a:r>
          <a:r>
            <a:rPr lang="zh-CN" altLang="en-US"/>
            <a:t>考验中</a:t>
          </a:r>
          <a:r>
            <a:rPr lang="en-IN"/>
            <a:t>，氟化铝是点燃印度铝革命的催化剂。</a:t>
          </a:r>
        </a:p>
      </dgm:t>
    </dgm:pt>
    <dgm:pt modelId="{03C4F3C0-CDE5-430F-9EEF-3CDA6BFC20EB}" type="parTrans" cxnId="{2F0BD404-64A3-44BA-BC0E-8415213AA7D0}">
      <dgm:prSet/>
      <dgm:spPr/>
      <dgm:t>
        <a:bodyPr/>
        <a:lstStyle/>
        <a:p>
          <a:endParaRPr lang="en-US"/>
        </a:p>
      </dgm:t>
    </dgm:pt>
    <dgm:pt modelId="{83AC3753-5E80-4736-9CAE-E2ACAA9BF990}" type="sibTrans" cxnId="{2F0BD404-64A3-44BA-BC0E-8415213AA7D0}">
      <dgm:prSet/>
      <dgm:spPr/>
      <dgm:t>
        <a:bodyPr/>
        <a:lstStyle/>
        <a:p>
          <a:endParaRPr lang="en-US"/>
        </a:p>
      </dgm:t>
    </dgm:pt>
    <dgm:pt modelId="{24E8B2B5-EFEA-4D31-93FF-AD6667AEDC6E}">
      <dgm:prSet phldr="0" custT="0"/>
      <dgm:spPr/>
      <dgm:t>
        <a:bodyPr vert="horz" wrap="square"/>
        <a:lstStyle/>
        <a:p>
          <a:pPr>
            <a:lnSpc>
              <a:spcPct val="100000"/>
            </a:lnSpc>
            <a:spcBef>
              <a:spcPct val="0"/>
            </a:spcBef>
            <a:spcAft>
              <a:spcPct val="35000"/>
            </a:spcAft>
          </a:pPr>
          <a:r>
            <a:rPr lang="zh-CN" altLang="en-IN">
              <a:latin typeface="+mj-lt"/>
              <a:ea typeface="+mj-lt"/>
            </a:rPr>
            <a:t>印度氟化铝需求分析</a:t>
          </a:r>
        </a:p>
      </dgm:t>
    </dgm:pt>
    <dgm:pt modelId="{73FFCE62-8B81-4037-BE9E-B788061F603C}" type="parTrans" cxnId="{849532E5-4999-4384-ADFF-F2A5D954C33D}">
      <dgm:prSet/>
      <dgm:spPr/>
      <dgm:t>
        <a:bodyPr/>
        <a:lstStyle/>
        <a:p>
          <a:endParaRPr lang="en-US"/>
        </a:p>
      </dgm:t>
    </dgm:pt>
    <dgm:pt modelId="{6C145548-463F-4CF3-9B97-F06C45A1D54F}" type="sibTrans" cxnId="{849532E5-4999-4384-ADFF-F2A5D954C33D}">
      <dgm:prSet/>
      <dgm:spPr/>
      <dgm:t>
        <a:bodyPr/>
        <a:lstStyle/>
        <a:p>
          <a:endParaRPr lang="en-US"/>
        </a:p>
      </dgm:t>
    </dgm:pt>
    <dgm:pt modelId="{58E95682-CCB7-4D43-BDD2-7E117323C506}">
      <dgm:prSet phldr="0" custT="0"/>
      <dgm:spPr/>
      <dgm:t>
        <a:bodyPr vert="horz" wrap="square"/>
        <a:lstStyle/>
        <a:p>
          <a:pPr>
            <a:lnSpc>
              <a:spcPct val="100000"/>
            </a:lnSpc>
            <a:spcBef>
              <a:spcPct val="0"/>
            </a:spcBef>
            <a:spcAft>
              <a:spcPct val="20000"/>
            </a:spcAft>
          </a:pPr>
          <a:r>
            <a:rPr lang="zh-CN" altLang="en-IN"/>
            <a:t>生产设施</a:t>
          </a:r>
          <a:endParaRPr lang="en-US"/>
        </a:p>
      </dgm:t>
    </dgm:pt>
    <dgm:pt modelId="{DD448C79-E327-4B5B-8BDC-F83593B71797}" type="parTrans" cxnId="{D0BAA41B-D3AC-46C0-9950-42D6A21430C3}">
      <dgm:prSet/>
      <dgm:spPr/>
      <dgm:t>
        <a:bodyPr/>
        <a:lstStyle/>
        <a:p>
          <a:endParaRPr lang="en-US"/>
        </a:p>
      </dgm:t>
    </dgm:pt>
    <dgm:pt modelId="{ABD6F78B-CEA6-47C4-B8D1-BA44A75141F1}" type="sibTrans" cxnId="{D0BAA41B-D3AC-46C0-9950-42D6A21430C3}">
      <dgm:prSet/>
      <dgm:spPr/>
      <dgm:t>
        <a:bodyPr/>
        <a:lstStyle/>
        <a:p>
          <a:endParaRPr lang="en-US"/>
        </a:p>
      </dgm:t>
    </dgm:pt>
    <dgm:pt modelId="{474C3E09-F4DE-4686-BDB9-A9068645A2B0}">
      <dgm:prSet phldr="0" custT="0"/>
      <dgm:spPr/>
      <dgm:t>
        <a:bodyPr vert="horz" wrap="square"/>
        <a:lstStyle/>
        <a:p>
          <a:pPr>
            <a:lnSpc>
              <a:spcPct val="100000"/>
            </a:lnSpc>
            <a:spcBef>
              <a:spcPct val="0"/>
            </a:spcBef>
            <a:spcAft>
              <a:spcPct val="20000"/>
            </a:spcAft>
          </a:pPr>
          <a:r>
            <a:rPr lang="zh-CN" altLang="en-IN"/>
            <a:t>需求现状</a:t>
          </a:r>
          <a:endParaRPr lang="en-US"/>
        </a:p>
      </dgm:t>
    </dgm:pt>
    <dgm:pt modelId="{0C51C3CF-E12C-45AC-AF79-777AB692B1B4}" type="parTrans" cxnId="{EF5BD13B-C7E5-4936-AFA9-4BC26DF64C74}">
      <dgm:prSet/>
      <dgm:spPr/>
    </dgm:pt>
    <dgm:pt modelId="{29A69000-FAF6-4666-8117-C27439A23614}" type="sibTrans" cxnId="{EF5BD13B-C7E5-4936-AFA9-4BC26DF64C74}">
      <dgm:prSet/>
      <dgm:spPr/>
    </dgm:pt>
    <dgm:pt modelId="{3EE2F9F3-66A8-43C4-ABD0-F68DC35BD867}">
      <dgm:prSet phldr="0" custT="0"/>
      <dgm:spPr/>
      <dgm:t>
        <a:bodyPr vert="horz" wrap="square"/>
        <a:lstStyle/>
        <a:p>
          <a:pPr>
            <a:lnSpc>
              <a:spcPct val="100000"/>
            </a:lnSpc>
            <a:spcBef>
              <a:spcPct val="0"/>
            </a:spcBef>
            <a:spcAft>
              <a:spcPct val="20000"/>
            </a:spcAft>
          </a:pPr>
          <a:r>
            <a:rPr lang="en-IN"/>
            <a:t>2028</a:t>
          </a:r>
          <a:r>
            <a:rPr lang="zh-CN" altLang="en-IN"/>
            <a:t>年需求展望</a:t>
          </a:r>
        </a:p>
      </dgm:t>
    </dgm:pt>
    <dgm:pt modelId="{9008C544-3E66-42D7-9808-D3F620B8A452}" type="parTrans" cxnId="{0C41D8EB-9CFC-475D-B223-42099EECFC09}">
      <dgm:prSet/>
      <dgm:spPr/>
    </dgm:pt>
    <dgm:pt modelId="{BF6AE1B3-EBEE-44A9-80B2-5CA7299B484A}" type="sibTrans" cxnId="{0C41D8EB-9CFC-475D-B223-42099EECFC09}">
      <dgm:prSet/>
      <dgm:spPr/>
    </dgm:pt>
    <dgm:pt modelId="{65173BEE-30E3-4075-A16D-8EA6847134FC}">
      <dgm:prSet phldr="0" custT="0"/>
      <dgm:spPr/>
      <dgm:t>
        <a:bodyPr vert="horz" wrap="square"/>
        <a:lstStyle/>
        <a:p>
          <a:pPr>
            <a:lnSpc>
              <a:spcPct val="100000"/>
            </a:lnSpc>
            <a:spcBef>
              <a:spcPct val="0"/>
            </a:spcBef>
            <a:spcAft>
              <a:spcPct val="35000"/>
            </a:spcAft>
          </a:pPr>
          <a:r>
            <a:rPr lang="zh-CN" altLang="en-IN" b="1" u="sng">
              <a:latin typeface="+mj-lt"/>
              <a:ea typeface="+mj-lt"/>
            </a:rPr>
            <a:t>推动需求增长的主要因素</a:t>
          </a:r>
        </a:p>
      </dgm:t>
    </dgm:pt>
    <dgm:pt modelId="{15F06ED3-F25E-428A-A60C-BD7D7602616D}" type="parTrans" cxnId="{C4E6E512-5026-49C2-9967-980AF593FFE3}">
      <dgm:prSet/>
      <dgm:spPr/>
      <dgm:t>
        <a:bodyPr/>
        <a:lstStyle/>
        <a:p>
          <a:endParaRPr lang="en-US"/>
        </a:p>
      </dgm:t>
    </dgm:pt>
    <dgm:pt modelId="{4775DE86-9E4F-4FCC-B057-7F333E31A6E0}" type="sibTrans" cxnId="{C4E6E512-5026-49C2-9967-980AF593FFE3}">
      <dgm:prSet/>
      <dgm:spPr/>
      <dgm:t>
        <a:bodyPr/>
        <a:lstStyle/>
        <a:p>
          <a:endParaRPr lang="en-US"/>
        </a:p>
      </dgm:t>
    </dgm:pt>
    <dgm:pt modelId="{0F13EB3E-E8BE-4826-871B-E69EE8DE4284}">
      <dgm:prSet phldr="0" custT="0"/>
      <dgm:spPr/>
      <dgm:t>
        <a:bodyPr vert="horz" wrap="square"/>
        <a:lstStyle/>
        <a:p>
          <a:pPr>
            <a:lnSpc>
              <a:spcPct val="100000"/>
            </a:lnSpc>
            <a:spcBef>
              <a:spcPct val="0"/>
            </a:spcBef>
            <a:spcAft>
              <a:spcPct val="20000"/>
            </a:spcAft>
          </a:pPr>
          <a:r>
            <a:rPr lang="zh-CN" altLang="en-IN"/>
            <a:t>原铝产能扩建</a:t>
          </a:r>
          <a:endParaRPr lang="en-US"/>
        </a:p>
      </dgm:t>
    </dgm:pt>
    <dgm:pt modelId="{4C214F0E-3261-40D4-A718-C72F20352C66}" type="parTrans" cxnId="{CE4EC416-09A2-4DED-ACC0-C66C1AC6E4AE}">
      <dgm:prSet/>
      <dgm:spPr/>
      <dgm:t>
        <a:bodyPr/>
        <a:lstStyle/>
        <a:p>
          <a:endParaRPr lang="en-US"/>
        </a:p>
      </dgm:t>
    </dgm:pt>
    <dgm:pt modelId="{F5B72CDA-C5FA-4C01-9860-2D865B5A9A0F}" type="sibTrans" cxnId="{CE4EC416-09A2-4DED-ACC0-C66C1AC6E4AE}">
      <dgm:prSet/>
      <dgm:spPr/>
      <dgm:t>
        <a:bodyPr/>
        <a:lstStyle/>
        <a:p>
          <a:endParaRPr lang="en-US"/>
        </a:p>
      </dgm:t>
    </dgm:pt>
    <dgm:pt modelId="{D441639A-03AD-412F-9205-6DE1DBB50581}">
      <dgm:prSet phldr="0" custT="0"/>
      <dgm:spPr/>
      <dgm:t>
        <a:bodyPr vert="horz" wrap="square"/>
        <a:lstStyle/>
        <a:p>
          <a:pPr>
            <a:lnSpc>
              <a:spcPct val="100000"/>
            </a:lnSpc>
            <a:spcBef>
              <a:spcPct val="0"/>
            </a:spcBef>
            <a:spcAft>
              <a:spcPct val="20000"/>
            </a:spcAft>
          </a:pPr>
          <a:r>
            <a:rPr lang="zh-CN" altLang="en-IN"/>
            <a:t>汽车与航空用铝量增加</a:t>
          </a:r>
          <a:endParaRPr lang="en-US"/>
        </a:p>
      </dgm:t>
    </dgm:pt>
    <dgm:pt modelId="{A45E557A-1A37-412F-9D9F-4AA26AB496E9}" type="parTrans" cxnId="{5E8ADE48-3BE6-48B9-85D4-428C814B0AD5}">
      <dgm:prSet/>
      <dgm:spPr/>
    </dgm:pt>
    <dgm:pt modelId="{32C4DCE2-B94B-4D7D-8DDF-C0126E958EDB}" type="sibTrans" cxnId="{5E8ADE48-3BE6-48B9-85D4-428C814B0AD5}">
      <dgm:prSet/>
      <dgm:spPr/>
    </dgm:pt>
    <dgm:pt modelId="{91A52006-42CB-4525-B13E-FD20C8AA8EEF}">
      <dgm:prSet phldr="0" custT="0"/>
      <dgm:spPr/>
      <dgm:t>
        <a:bodyPr vert="horz" wrap="square"/>
        <a:lstStyle/>
        <a:p>
          <a:pPr>
            <a:lnSpc>
              <a:spcPct val="100000"/>
            </a:lnSpc>
            <a:spcBef>
              <a:spcPct val="0"/>
            </a:spcBef>
            <a:spcAft>
              <a:spcPct val="20000"/>
            </a:spcAft>
          </a:pPr>
          <a:r>
            <a:rPr lang="zh-CN" altLang="en-IN"/>
            <a:t>建筑与包装业日益壮大</a:t>
          </a:r>
        </a:p>
      </dgm:t>
    </dgm:pt>
    <dgm:pt modelId="{BBD52B9C-8F98-4916-B42B-7ED36A697B12}" type="parTrans" cxnId="{07628F76-A3FB-440E-9E8A-C91B6412346D}">
      <dgm:prSet/>
      <dgm:spPr/>
    </dgm:pt>
    <dgm:pt modelId="{8D86E3D9-00B2-47B5-A5AD-2E1DC29BCEF7}" type="sibTrans" cxnId="{07628F76-A3FB-440E-9E8A-C91B6412346D}">
      <dgm:prSet/>
      <dgm:spPr/>
    </dgm:pt>
    <dgm:pt modelId="{10121EE3-BCCE-4249-8866-44DC10B228E5}" type="pres">
      <dgm:prSet presAssocID="{64F3FB8A-8484-46B9-8D8A-5C82D6947230}" presName="linear" presStyleCnt="0">
        <dgm:presLayoutVars>
          <dgm:animLvl val="lvl"/>
          <dgm:resizeHandles val="exact"/>
        </dgm:presLayoutVars>
      </dgm:prSet>
      <dgm:spPr/>
    </dgm:pt>
    <dgm:pt modelId="{0AEA7DC1-4D80-1444-B34E-8C678E72396E}" type="pres">
      <dgm:prSet presAssocID="{60164646-6567-4B6F-8E49-E3277C0AFCBA}" presName="parentText" presStyleLbl="node1" presStyleIdx="0" presStyleCnt="3">
        <dgm:presLayoutVars>
          <dgm:chMax val="0"/>
          <dgm:bulletEnabled val="1"/>
        </dgm:presLayoutVars>
      </dgm:prSet>
      <dgm:spPr/>
    </dgm:pt>
    <dgm:pt modelId="{17A2757D-2547-FB4A-8B3A-94DA56E0F598}" type="pres">
      <dgm:prSet presAssocID="{83AC3753-5E80-4736-9CAE-E2ACAA9BF990}" presName="spacer" presStyleCnt="0"/>
      <dgm:spPr/>
    </dgm:pt>
    <dgm:pt modelId="{371587FA-9112-2A41-B3AF-51E0E5B3D980}" type="pres">
      <dgm:prSet presAssocID="{24E8B2B5-EFEA-4D31-93FF-AD6667AEDC6E}" presName="parentText" presStyleLbl="node1" presStyleIdx="1" presStyleCnt="3">
        <dgm:presLayoutVars>
          <dgm:chMax val="0"/>
          <dgm:bulletEnabled val="1"/>
        </dgm:presLayoutVars>
      </dgm:prSet>
      <dgm:spPr/>
    </dgm:pt>
    <dgm:pt modelId="{368C12C9-18C4-3B4E-B93F-3230829FED9E}" type="pres">
      <dgm:prSet presAssocID="{24E8B2B5-EFEA-4D31-93FF-AD6667AEDC6E}" presName="childText" presStyleLbl="revTx" presStyleIdx="0" presStyleCnt="2">
        <dgm:presLayoutVars>
          <dgm:bulletEnabled val="1"/>
        </dgm:presLayoutVars>
      </dgm:prSet>
      <dgm:spPr/>
    </dgm:pt>
    <dgm:pt modelId="{9F7554E6-D581-A44A-9434-FCCF1A78B379}" type="pres">
      <dgm:prSet presAssocID="{65173BEE-30E3-4075-A16D-8EA6847134FC}" presName="parentText" presStyleLbl="node1" presStyleIdx="2" presStyleCnt="3">
        <dgm:presLayoutVars>
          <dgm:chMax val="0"/>
          <dgm:bulletEnabled val="1"/>
        </dgm:presLayoutVars>
      </dgm:prSet>
      <dgm:spPr/>
    </dgm:pt>
    <dgm:pt modelId="{0FB4A4B5-448A-CE41-8D22-BA102B638B59}" type="pres">
      <dgm:prSet presAssocID="{65173BEE-30E3-4075-A16D-8EA6847134FC}" presName="childText" presStyleLbl="revTx" presStyleIdx="1" presStyleCnt="2">
        <dgm:presLayoutVars>
          <dgm:bulletEnabled val="1"/>
        </dgm:presLayoutVars>
      </dgm:prSet>
      <dgm:spPr/>
    </dgm:pt>
  </dgm:ptLst>
  <dgm:cxnLst>
    <dgm:cxn modelId="{8599A803-B0F4-4F8C-807F-BD9E68FC9D02}" type="presOf" srcId="{D441639A-03AD-412F-9205-6DE1DBB50581}" destId="{0FB4A4B5-448A-CE41-8D22-BA102B638B59}" srcOrd="0" destOrd="1" presId="urn:microsoft.com/office/officeart/2005/8/layout/vList2#1"/>
    <dgm:cxn modelId="{2F0BD404-64A3-44BA-BC0E-8415213AA7D0}" srcId="{64F3FB8A-8484-46B9-8D8A-5C82D6947230}" destId="{60164646-6567-4B6F-8E49-E3277C0AFCBA}" srcOrd="0" destOrd="0" parTransId="{03C4F3C0-CDE5-430F-9EEF-3CDA6BFC20EB}" sibTransId="{83AC3753-5E80-4736-9CAE-E2ACAA9BF990}"/>
    <dgm:cxn modelId="{C4E6E512-5026-49C2-9967-980AF593FFE3}" srcId="{64F3FB8A-8484-46B9-8D8A-5C82D6947230}" destId="{65173BEE-30E3-4075-A16D-8EA6847134FC}" srcOrd="2" destOrd="0" parTransId="{15F06ED3-F25E-428A-A60C-BD7D7602616D}" sibTransId="{4775DE86-9E4F-4FCC-B057-7F333E31A6E0}"/>
    <dgm:cxn modelId="{CE4EC416-09A2-4DED-ACC0-C66C1AC6E4AE}" srcId="{65173BEE-30E3-4075-A16D-8EA6847134FC}" destId="{0F13EB3E-E8BE-4826-871B-E69EE8DE4284}" srcOrd="0" destOrd="0" parTransId="{4C214F0E-3261-40D4-A718-C72F20352C66}" sibTransId="{F5B72CDA-C5FA-4C01-9860-2D865B5A9A0F}"/>
    <dgm:cxn modelId="{D0BAA41B-D3AC-46C0-9950-42D6A21430C3}" srcId="{24E8B2B5-EFEA-4D31-93FF-AD6667AEDC6E}" destId="{58E95682-CCB7-4D43-BDD2-7E117323C506}" srcOrd="0" destOrd="0" parTransId="{DD448C79-E327-4B5B-8BDC-F83593B71797}" sibTransId="{ABD6F78B-CEA6-47C4-B8D1-BA44A75141F1}"/>
    <dgm:cxn modelId="{EF5BD13B-C7E5-4936-AFA9-4BC26DF64C74}" srcId="{24E8B2B5-EFEA-4D31-93FF-AD6667AEDC6E}" destId="{474C3E09-F4DE-4686-BDB9-A9068645A2B0}" srcOrd="1" destOrd="0" parTransId="{0C51C3CF-E12C-45AC-AF79-777AB692B1B4}" sibTransId="{29A69000-FAF6-4666-8117-C27439A23614}"/>
    <dgm:cxn modelId="{599B553E-D619-47B6-9597-736C97DEACA5}" type="presOf" srcId="{58E95682-CCB7-4D43-BDD2-7E117323C506}" destId="{368C12C9-18C4-3B4E-B93F-3230829FED9E}" srcOrd="0" destOrd="0" presId="urn:microsoft.com/office/officeart/2005/8/layout/vList2#1"/>
    <dgm:cxn modelId="{5E8ADE48-3BE6-48B9-85D4-428C814B0AD5}" srcId="{65173BEE-30E3-4075-A16D-8EA6847134FC}" destId="{D441639A-03AD-412F-9205-6DE1DBB50581}" srcOrd="1" destOrd="0" parTransId="{A45E557A-1A37-412F-9D9F-4AA26AB496E9}" sibTransId="{32C4DCE2-B94B-4D7D-8DDF-C0126E958EDB}"/>
    <dgm:cxn modelId="{F9E09A4B-53C9-463E-8FE1-A83621EB3BFC}" type="presOf" srcId="{3EE2F9F3-66A8-43C4-ABD0-F68DC35BD867}" destId="{368C12C9-18C4-3B4E-B93F-3230829FED9E}" srcOrd="0" destOrd="2" presId="urn:microsoft.com/office/officeart/2005/8/layout/vList2#1"/>
    <dgm:cxn modelId="{FDA02270-0AC4-4CD0-928F-B2F7F590C04F}" type="presOf" srcId="{24E8B2B5-EFEA-4D31-93FF-AD6667AEDC6E}" destId="{371587FA-9112-2A41-B3AF-51E0E5B3D980}" srcOrd="0" destOrd="0" presId="urn:microsoft.com/office/officeart/2005/8/layout/vList2#1"/>
    <dgm:cxn modelId="{07628F76-A3FB-440E-9E8A-C91B6412346D}" srcId="{65173BEE-30E3-4075-A16D-8EA6847134FC}" destId="{91A52006-42CB-4525-B13E-FD20C8AA8EEF}" srcOrd="2" destOrd="0" parTransId="{BBD52B9C-8F98-4916-B42B-7ED36A697B12}" sibTransId="{8D86E3D9-00B2-47B5-A5AD-2E1DC29BCEF7}"/>
    <dgm:cxn modelId="{E4B6D158-72B9-48F7-99C8-E5B16A0C6BD2}" type="presOf" srcId="{91A52006-42CB-4525-B13E-FD20C8AA8EEF}" destId="{0FB4A4B5-448A-CE41-8D22-BA102B638B59}" srcOrd="0" destOrd="2" presId="urn:microsoft.com/office/officeart/2005/8/layout/vList2#1"/>
    <dgm:cxn modelId="{3A5ADC7F-5785-4AAB-8BA8-E9478ECE6A36}" type="presOf" srcId="{474C3E09-F4DE-4686-BDB9-A9068645A2B0}" destId="{368C12C9-18C4-3B4E-B93F-3230829FED9E}" srcOrd="0" destOrd="1" presId="urn:microsoft.com/office/officeart/2005/8/layout/vList2#1"/>
    <dgm:cxn modelId="{C0E6ADB8-6C98-46E7-AA30-B69FD078086A}" type="presOf" srcId="{0F13EB3E-E8BE-4826-871B-E69EE8DE4284}" destId="{0FB4A4B5-448A-CE41-8D22-BA102B638B59}" srcOrd="0" destOrd="0" presId="urn:microsoft.com/office/officeart/2005/8/layout/vList2#1"/>
    <dgm:cxn modelId="{A73CFCB8-2BFA-4C7C-86DD-2A64343DF23B}" type="presOf" srcId="{64F3FB8A-8484-46B9-8D8A-5C82D6947230}" destId="{10121EE3-BCCE-4249-8866-44DC10B228E5}" srcOrd="0" destOrd="0" presId="urn:microsoft.com/office/officeart/2005/8/layout/vList2#1"/>
    <dgm:cxn modelId="{82E877DF-49C2-4F6A-80D0-A3D3ADBFAB68}" type="presOf" srcId="{60164646-6567-4B6F-8E49-E3277C0AFCBA}" destId="{0AEA7DC1-4D80-1444-B34E-8C678E72396E}" srcOrd="0" destOrd="0" presId="urn:microsoft.com/office/officeart/2005/8/layout/vList2#1"/>
    <dgm:cxn modelId="{849532E5-4999-4384-ADFF-F2A5D954C33D}" srcId="{64F3FB8A-8484-46B9-8D8A-5C82D6947230}" destId="{24E8B2B5-EFEA-4D31-93FF-AD6667AEDC6E}" srcOrd="1" destOrd="0" parTransId="{73FFCE62-8B81-4037-BE9E-B788061F603C}" sibTransId="{6C145548-463F-4CF3-9B97-F06C45A1D54F}"/>
    <dgm:cxn modelId="{0C41D8EB-9CFC-475D-B223-42099EECFC09}" srcId="{24E8B2B5-EFEA-4D31-93FF-AD6667AEDC6E}" destId="{3EE2F9F3-66A8-43C4-ABD0-F68DC35BD867}" srcOrd="2" destOrd="0" parTransId="{9008C544-3E66-42D7-9808-D3F620B8A452}" sibTransId="{BF6AE1B3-EBEE-44A9-80B2-5CA7299B484A}"/>
    <dgm:cxn modelId="{27A99BEF-8289-4165-A2E9-2E39DBC1EC4B}" type="presOf" srcId="{65173BEE-30E3-4075-A16D-8EA6847134FC}" destId="{9F7554E6-D581-A44A-9434-FCCF1A78B379}" srcOrd="0" destOrd="0" presId="urn:microsoft.com/office/officeart/2005/8/layout/vList2#1"/>
    <dgm:cxn modelId="{B3A167CE-98DC-4FB1-B5D1-67A8F9CF50E9}" type="presParOf" srcId="{10121EE3-BCCE-4249-8866-44DC10B228E5}" destId="{0AEA7DC1-4D80-1444-B34E-8C678E72396E}" srcOrd="0" destOrd="0" presId="urn:microsoft.com/office/officeart/2005/8/layout/vList2#1"/>
    <dgm:cxn modelId="{496720C1-0861-4965-8B88-288ACAD155FB}" type="presParOf" srcId="{10121EE3-BCCE-4249-8866-44DC10B228E5}" destId="{17A2757D-2547-FB4A-8B3A-94DA56E0F598}" srcOrd="1" destOrd="0" presId="urn:microsoft.com/office/officeart/2005/8/layout/vList2#1"/>
    <dgm:cxn modelId="{D8530445-FDA3-4BAF-B645-8278FA9A568E}" type="presParOf" srcId="{10121EE3-BCCE-4249-8866-44DC10B228E5}" destId="{371587FA-9112-2A41-B3AF-51E0E5B3D980}" srcOrd="2" destOrd="0" presId="urn:microsoft.com/office/officeart/2005/8/layout/vList2#1"/>
    <dgm:cxn modelId="{75FAE779-9E82-4377-8124-DF7B1170A197}" type="presParOf" srcId="{10121EE3-BCCE-4249-8866-44DC10B228E5}" destId="{368C12C9-18C4-3B4E-B93F-3230829FED9E}" srcOrd="3" destOrd="0" presId="urn:microsoft.com/office/officeart/2005/8/layout/vList2#1"/>
    <dgm:cxn modelId="{FB7F2A48-D5E3-41BD-ADC5-5C88F2ACD1FA}" type="presParOf" srcId="{10121EE3-BCCE-4249-8866-44DC10B228E5}" destId="{9F7554E6-D581-A44A-9434-FCCF1A78B379}" srcOrd="4" destOrd="0" presId="urn:microsoft.com/office/officeart/2005/8/layout/vList2#1"/>
    <dgm:cxn modelId="{A5BF4D7E-9C62-482B-AE99-E6DA3352C090}" type="presParOf" srcId="{10121EE3-BCCE-4249-8866-44DC10B228E5}" destId="{0FB4A4B5-448A-CE41-8D22-BA102B638B59}" srcOrd="5"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A7DC1-4D80-1444-B34E-8C678E72396E}">
      <dsp:nvSpPr>
        <dsp:cNvPr id="0" name=""/>
        <dsp:cNvSpPr/>
      </dsp:nvSpPr>
      <dsp:spPr bwMode="white">
        <a:xfrm>
          <a:off x="0" y="113679"/>
          <a:ext cx="10515600"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IN" sz="2100" kern="1200"/>
            <a:t>在</a:t>
          </a:r>
          <a:r>
            <a:rPr lang="zh-CN" altLang="en-IN" sz="2100" kern="1200"/>
            <a:t>发展</a:t>
          </a:r>
          <a:r>
            <a:rPr lang="en-IN" sz="2100" kern="1200"/>
            <a:t>进步的</a:t>
          </a:r>
          <a:r>
            <a:rPr lang="zh-CN" altLang="en-IN" sz="2100" kern="1200"/>
            <a:t>严峻</a:t>
          </a:r>
          <a:r>
            <a:rPr lang="zh-CN" altLang="en-US" sz="2100" kern="1200"/>
            <a:t>考验中</a:t>
          </a:r>
          <a:r>
            <a:rPr lang="en-IN" sz="2100" kern="1200"/>
            <a:t>，氟化铝是点燃印度铝革命的催化剂。</a:t>
          </a:r>
        </a:p>
      </dsp:txBody>
      <dsp:txXfrm>
        <a:off x="33583" y="147262"/>
        <a:ext cx="10448434" cy="620794"/>
      </dsp:txXfrm>
    </dsp:sp>
    <dsp:sp modelId="{371587FA-9112-2A41-B3AF-51E0E5B3D980}">
      <dsp:nvSpPr>
        <dsp:cNvPr id="0" name=""/>
        <dsp:cNvSpPr/>
      </dsp:nvSpPr>
      <dsp:spPr bwMode="white">
        <a:xfrm>
          <a:off x="0" y="862119"/>
          <a:ext cx="10515600"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zh-CN" altLang="en-IN" sz="2100" kern="1200">
              <a:latin typeface="+mj-lt"/>
              <a:ea typeface="+mj-lt"/>
            </a:rPr>
            <a:t>印度氟化铝需求分析</a:t>
          </a:r>
        </a:p>
      </dsp:txBody>
      <dsp:txXfrm>
        <a:off x="33583" y="895702"/>
        <a:ext cx="10448434" cy="620794"/>
      </dsp:txXfrm>
    </dsp:sp>
    <dsp:sp modelId="{368C12C9-18C4-3B4E-B93F-3230829FED9E}">
      <dsp:nvSpPr>
        <dsp:cNvPr id="0" name=""/>
        <dsp:cNvSpPr/>
      </dsp:nvSpPr>
      <dsp:spPr bwMode="white">
        <a:xfrm>
          <a:off x="0" y="1550079"/>
          <a:ext cx="10515600"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100000"/>
            </a:lnSpc>
            <a:spcBef>
              <a:spcPct val="0"/>
            </a:spcBef>
            <a:spcAft>
              <a:spcPct val="20000"/>
            </a:spcAft>
            <a:buChar char="•"/>
          </a:pPr>
          <a:r>
            <a:rPr lang="zh-CN" altLang="en-IN" sz="1600" kern="1200"/>
            <a:t>生产设施</a:t>
          </a:r>
          <a:endParaRPr lang="en-US" sz="1600" kern="1200"/>
        </a:p>
        <a:p>
          <a:pPr marL="171450" lvl="1" indent="-171450" algn="l" defTabSz="711200">
            <a:lnSpc>
              <a:spcPct val="100000"/>
            </a:lnSpc>
            <a:spcBef>
              <a:spcPct val="0"/>
            </a:spcBef>
            <a:spcAft>
              <a:spcPct val="20000"/>
            </a:spcAft>
            <a:buChar char="•"/>
          </a:pPr>
          <a:r>
            <a:rPr lang="zh-CN" altLang="en-IN" sz="1600" kern="1200"/>
            <a:t>需求现状</a:t>
          </a:r>
          <a:endParaRPr lang="en-US" sz="1600" kern="1200"/>
        </a:p>
        <a:p>
          <a:pPr marL="171450" lvl="1" indent="-171450" algn="l" defTabSz="711200">
            <a:lnSpc>
              <a:spcPct val="100000"/>
            </a:lnSpc>
            <a:spcBef>
              <a:spcPct val="0"/>
            </a:spcBef>
            <a:spcAft>
              <a:spcPct val="20000"/>
            </a:spcAft>
            <a:buChar char="•"/>
          </a:pPr>
          <a:r>
            <a:rPr lang="en-IN" sz="1600" kern="1200"/>
            <a:t>2028</a:t>
          </a:r>
          <a:r>
            <a:rPr lang="zh-CN" altLang="en-IN" sz="1600" kern="1200"/>
            <a:t>年需求展望</a:t>
          </a:r>
        </a:p>
      </dsp:txBody>
      <dsp:txXfrm>
        <a:off x="0" y="1550079"/>
        <a:ext cx="10515600" cy="999809"/>
      </dsp:txXfrm>
    </dsp:sp>
    <dsp:sp modelId="{9F7554E6-D581-A44A-9434-FCCF1A78B379}">
      <dsp:nvSpPr>
        <dsp:cNvPr id="0" name=""/>
        <dsp:cNvSpPr/>
      </dsp:nvSpPr>
      <dsp:spPr bwMode="white">
        <a:xfrm>
          <a:off x="0" y="2549889"/>
          <a:ext cx="10515600"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zh-CN" altLang="en-IN" sz="2100" b="1" u="sng" kern="1200">
              <a:latin typeface="+mj-lt"/>
              <a:ea typeface="+mj-lt"/>
            </a:rPr>
            <a:t>推动需求增长的主要因素</a:t>
          </a:r>
        </a:p>
      </dsp:txBody>
      <dsp:txXfrm>
        <a:off x="33583" y="2583472"/>
        <a:ext cx="10448434" cy="620794"/>
      </dsp:txXfrm>
    </dsp:sp>
    <dsp:sp modelId="{0FB4A4B5-448A-CE41-8D22-BA102B638B59}">
      <dsp:nvSpPr>
        <dsp:cNvPr id="0" name=""/>
        <dsp:cNvSpPr/>
      </dsp:nvSpPr>
      <dsp:spPr bwMode="white">
        <a:xfrm>
          <a:off x="0" y="3237849"/>
          <a:ext cx="10515600"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100000"/>
            </a:lnSpc>
            <a:spcBef>
              <a:spcPct val="0"/>
            </a:spcBef>
            <a:spcAft>
              <a:spcPct val="20000"/>
            </a:spcAft>
            <a:buChar char="•"/>
          </a:pPr>
          <a:r>
            <a:rPr lang="zh-CN" altLang="en-IN" sz="1600" kern="1200"/>
            <a:t>原铝产能扩建</a:t>
          </a:r>
          <a:endParaRPr lang="en-US" sz="1600" kern="1200"/>
        </a:p>
        <a:p>
          <a:pPr marL="171450" lvl="1" indent="-171450" algn="l" defTabSz="711200">
            <a:lnSpc>
              <a:spcPct val="100000"/>
            </a:lnSpc>
            <a:spcBef>
              <a:spcPct val="0"/>
            </a:spcBef>
            <a:spcAft>
              <a:spcPct val="20000"/>
            </a:spcAft>
            <a:buChar char="•"/>
          </a:pPr>
          <a:r>
            <a:rPr lang="zh-CN" altLang="en-IN" sz="1600" kern="1200"/>
            <a:t>汽车与航空用铝量增加</a:t>
          </a:r>
          <a:endParaRPr lang="en-US" sz="1600" kern="1200"/>
        </a:p>
        <a:p>
          <a:pPr marL="171450" lvl="1" indent="-171450" algn="l" defTabSz="711200">
            <a:lnSpc>
              <a:spcPct val="100000"/>
            </a:lnSpc>
            <a:spcBef>
              <a:spcPct val="0"/>
            </a:spcBef>
            <a:spcAft>
              <a:spcPct val="20000"/>
            </a:spcAft>
            <a:buChar char="•"/>
          </a:pPr>
          <a:r>
            <a:rPr lang="zh-CN" altLang="en-IN" sz="1600" kern="1200"/>
            <a:t>建筑与包装业日益壮大</a:t>
          </a:r>
        </a:p>
      </dsp:txBody>
      <dsp:txXfrm>
        <a:off x="0" y="3237849"/>
        <a:ext cx="10515600" cy="999809"/>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BA509B5-EEEA-AA4B-8285-47B0B1454C7F}"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BA509B5-EEEA-AA4B-8285-47B0B1454C7F}"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BA509B5-EEEA-AA4B-8285-47B0B1454C7F}"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BA509B5-EEEA-AA4B-8285-47B0B1454C7F}"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BA509B5-EEEA-AA4B-8285-47B0B1454C7F}"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BA509B5-EEEA-AA4B-8285-47B0B1454C7F}"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BA509B5-EEEA-AA4B-8285-47B0B1454C7F}"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BA509B5-EEEA-AA4B-8285-47B0B1454C7F}"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BA509B5-EEEA-AA4B-8285-47B0B1454C7F}"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509B5-EEEA-AA4B-8285-47B0B1454C7F}"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BA509B5-EEEA-AA4B-8285-47B0B1454C7F}"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BA509B5-EEEA-AA4B-8285-47B0B1454C7F}"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BA509B5-EEEA-AA4B-8285-47B0B1454C7F}"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BA509B5-EEEA-AA4B-8285-47B0B1454C7F}"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BA509B5-EEEA-AA4B-8285-47B0B1454C7F}"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BA509B5-EEEA-AA4B-8285-47B0B1454C7F}"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BA509B5-EEEA-AA4B-8285-47B0B1454C7F}"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BA509B5-EEEA-AA4B-8285-47B0B1454C7F}"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BA509B5-EEEA-AA4B-8285-47B0B1454C7F}"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509B5-EEEA-AA4B-8285-47B0B1454C7F}"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BA509B5-EEEA-AA4B-8285-47B0B1454C7F}"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BA509B5-EEEA-AA4B-8285-47B0B1454C7F}"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7985-EB83-0F4D-846F-657DFF49C4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A509B5-EEEA-AA4B-8285-47B0B1454C7F}" type="datetimeFigureOut">
              <a:rPr lang="en-US" smtClean="0"/>
              <a:t>5/16/2024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097985-EB83-0F4D-846F-657DFF49C4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A509B5-EEEA-AA4B-8285-47B0B1454C7F}" type="datetimeFigureOut">
              <a:rPr lang="en-US" smtClean="0"/>
              <a:t>5/16/2024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097985-EB83-0F4D-846F-657DFF49C4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18501"/>
          </a:xfrm>
        </p:spPr>
        <p:txBody>
          <a:bodyPr>
            <a:normAutofit/>
          </a:bodyPr>
          <a:lstStyle/>
          <a:p>
            <a:br>
              <a:rPr lang="en-IN" sz="2400" b="1" u="sng" kern="100">
                <a:effectLst/>
                <a:latin typeface="Arial" panose="020B0604020202090204" pitchFamily="34" charset="0"/>
                <a:ea typeface="Aptos" panose="020B0004020202020204" pitchFamily="34" charset="0"/>
                <a:cs typeface="Times New Roman" panose="02020503050405090304" pitchFamily="18" charset="0"/>
              </a:rPr>
            </a:br>
            <a:br>
              <a:rPr lang="en-IN" sz="2400" b="1" u="sng" kern="100">
                <a:effectLst/>
                <a:latin typeface="Arial" panose="020B0604020202090204" pitchFamily="34" charset="0"/>
                <a:ea typeface="Aptos" panose="020B0004020202020204" pitchFamily="34" charset="0"/>
                <a:cs typeface="Times New Roman" panose="02020503050405090304" pitchFamily="18" charset="0"/>
              </a:rPr>
            </a:br>
            <a:r>
              <a:rPr lang="zh-CN" altLang="en-IN" sz="2400" b="1" u="sng" kern="100">
                <a:effectLst/>
                <a:latin typeface="Arial" panose="020B0604020202090204" pitchFamily="34" charset="0"/>
                <a:ea typeface="Aptos" panose="020B0004020202020204" pitchFamily="34" charset="0"/>
                <a:cs typeface="Times New Roman" panose="02020503050405090304" pitchFamily="18" charset="0"/>
              </a:rPr>
              <a:t>印度氟化铝市场需求分析</a:t>
            </a:r>
          </a:p>
        </p:txBody>
      </p:sp>
      <p:sp>
        <p:nvSpPr>
          <p:cNvPr id="3" name="Subtitle 2"/>
          <p:cNvSpPr>
            <a:spLocks noGrp="1"/>
          </p:cNvSpPr>
          <p:nvPr>
            <p:ph type="subTitle" idx="1"/>
          </p:nvPr>
        </p:nvSpPr>
        <p:spPr>
          <a:xfrm>
            <a:off x="1524000" y="3602355"/>
            <a:ext cx="9599930" cy="2538730"/>
          </a:xfrm>
        </p:spPr>
        <p:txBody>
          <a:bodyPr>
            <a:normAutofit/>
          </a:bodyPr>
          <a:lstStyle/>
          <a:p>
            <a:r>
              <a:rPr lang="en-IN" sz="1800" b="1" kern="100" dirty="0" err="1">
                <a:effectLst/>
                <a:latin typeface="Arial" panose="020B0604020202090204" pitchFamily="34" charset="0"/>
                <a:ea typeface="Aptos" panose="020B0004020202020204" pitchFamily="34" charset="0"/>
                <a:cs typeface="Times New Roman" panose="02020503050405090304" pitchFamily="18" charset="0"/>
              </a:rPr>
              <a:t>萨拉特.乔杜里</a:t>
            </a:r>
            <a:r>
              <a:rPr lang="en-US" altLang="en-IN" sz="1800" b="1" kern="100" dirty="0">
                <a:effectLst/>
                <a:latin typeface="Arial" panose="020B0604020202090204" pitchFamily="34" charset="0"/>
                <a:ea typeface="Aptos" panose="020B0004020202020204" pitchFamily="34" charset="0"/>
                <a:cs typeface="Times New Roman" panose="02020503050405090304" pitchFamily="18" charset="0"/>
              </a:rPr>
              <a:t> </a:t>
            </a:r>
            <a:r>
              <a:rPr lang="zh-CN" altLang="en-IN" sz="1800" b="1" kern="100" dirty="0">
                <a:effectLst/>
                <a:latin typeface="Arial" panose="020B0604020202090204" pitchFamily="34" charset="0"/>
                <a:ea typeface="Aptos" panose="020B0004020202020204" pitchFamily="34" charset="0"/>
                <a:cs typeface="Times New Roman" panose="02020503050405090304" pitchFamily="18" charset="0"/>
                <a:sym typeface="+mn-ea"/>
              </a:rPr>
              <a:t>（</a:t>
            </a:r>
            <a:r>
              <a:rPr lang="en-IN" sz="1800" b="1" kern="100" dirty="0">
                <a:effectLst/>
                <a:latin typeface="Arial" panose="020B0604020202090204" pitchFamily="34" charset="0"/>
                <a:ea typeface="Aptos" panose="020B0004020202020204" pitchFamily="34" charset="0"/>
                <a:cs typeface="Times New Roman" panose="02020503050405090304" pitchFamily="18" charset="0"/>
                <a:sym typeface="+mn-ea"/>
              </a:rPr>
              <a:t>Sarat Chandra Chowdhary</a:t>
            </a:r>
            <a:r>
              <a:rPr lang="zh-CN" altLang="en-IN" sz="1800" b="1" kern="100" dirty="0">
                <a:effectLst/>
                <a:latin typeface="Arial" panose="020B0604020202090204" pitchFamily="34" charset="0"/>
                <a:ea typeface="Aptos" panose="020B0004020202020204" pitchFamily="34" charset="0"/>
                <a:cs typeface="Times New Roman" panose="02020503050405090304" pitchFamily="18" charset="0"/>
                <a:sym typeface="+mn-ea"/>
              </a:rPr>
              <a:t>）</a:t>
            </a:r>
          </a:p>
          <a:p>
            <a:r>
              <a:rPr lang="en-IN" sz="1800" b="1" kern="100" dirty="0" err="1">
                <a:effectLst/>
                <a:latin typeface="Arial" panose="020B0604020202090204" pitchFamily="34" charset="0"/>
                <a:ea typeface="Aptos" panose="020B0004020202020204" pitchFamily="34" charset="0"/>
                <a:cs typeface="Times New Roman" panose="02020503050405090304" pitchFamily="18" charset="0"/>
                <a:sym typeface="+mn-ea"/>
              </a:rPr>
              <a:t>总经理</a:t>
            </a:r>
            <a:r>
              <a:rPr lang="en-IN" sz="1800" b="1" kern="100" dirty="0">
                <a:effectLst/>
                <a:latin typeface="Arial" panose="020B0604020202090204" pitchFamily="34" charset="0"/>
                <a:ea typeface="Aptos" panose="020B0004020202020204" pitchFamily="34" charset="0"/>
                <a:cs typeface="Times New Roman" panose="02020503050405090304" pitchFamily="18" charset="0"/>
                <a:sym typeface="+mn-ea"/>
              </a:rPr>
              <a:t> </a:t>
            </a:r>
            <a:endParaRPr lang="en-IN" sz="1800" b="1" kern="100" dirty="0">
              <a:effectLst/>
              <a:latin typeface="Arial" panose="020B0604020202090204" pitchFamily="34" charset="0"/>
              <a:ea typeface="Aptos" panose="020B0004020202020204" pitchFamily="34" charset="0"/>
              <a:cs typeface="Times New Roman" panose="02020503050405090304" pitchFamily="18" charset="0"/>
            </a:endParaRPr>
          </a:p>
          <a:p>
            <a:r>
              <a:rPr lang="en-IN" sz="1800" b="1" kern="100" dirty="0" err="1">
                <a:effectLst/>
                <a:latin typeface="Arial" panose="020B0604020202090204" pitchFamily="34" charset="0"/>
                <a:ea typeface="Aptos" panose="020B0004020202020204" pitchFamily="34" charset="0"/>
                <a:cs typeface="Times New Roman" panose="02020503050405090304" pitchFamily="18" charset="0"/>
                <a:sym typeface="+mn-ea"/>
              </a:rPr>
              <a:t>百里香欧洲有限公司</a:t>
            </a:r>
            <a:r>
              <a:rPr lang="en-IN" sz="1800" b="1" kern="100" dirty="0">
                <a:effectLst/>
                <a:latin typeface="Arial" panose="020B0604020202090204" pitchFamily="34" charset="0"/>
                <a:ea typeface="Aptos" panose="020B0004020202020204" pitchFamily="34" charset="0"/>
                <a:cs typeface="Times New Roman" panose="02020503050405090304" pitchFamily="18" charset="0"/>
                <a:sym typeface="+mn-ea"/>
              </a:rPr>
              <a:t> </a:t>
            </a:r>
            <a:endParaRPr lang="en-IN" sz="1800" b="1" kern="100" dirty="0">
              <a:effectLst/>
              <a:latin typeface="Arial" panose="020B0604020202090204" pitchFamily="34" charset="0"/>
              <a:ea typeface="Aptos" panose="020B0004020202020204" pitchFamily="34" charset="0"/>
              <a:cs typeface="Times New Roman" panose="02020503050405090304" pitchFamily="18" charset="0"/>
            </a:endParaRPr>
          </a:p>
          <a:p>
            <a:r>
              <a:rPr lang="en-IN" sz="1800" b="1" kern="100" dirty="0" err="1">
                <a:effectLst/>
                <a:latin typeface="Arial" panose="020B0604020202090204" pitchFamily="34" charset="0"/>
                <a:ea typeface="Aptos" panose="020B0004020202020204" pitchFamily="34" charset="0"/>
                <a:cs typeface="Times New Roman" panose="02020503050405090304" pitchFamily="18" charset="0"/>
                <a:sym typeface="+mn-ea"/>
              </a:rPr>
              <a:t>百里香</a:t>
            </a:r>
            <a:r>
              <a:rPr lang="zh-CN" altLang="en-IN" sz="1800" b="1" kern="100" dirty="0">
                <a:effectLst/>
                <a:latin typeface="Arial" panose="020B0604020202090204" pitchFamily="34" charset="0"/>
                <a:ea typeface="Aptos" panose="020B0004020202020204" pitchFamily="34" charset="0"/>
                <a:cs typeface="Times New Roman" panose="02020503050405090304" pitchFamily="18" charset="0"/>
                <a:sym typeface="+mn-ea"/>
              </a:rPr>
              <a:t>香港</a:t>
            </a:r>
            <a:r>
              <a:rPr lang="en-IN" sz="1800" b="1" kern="100" dirty="0" err="1">
                <a:effectLst/>
                <a:latin typeface="Arial" panose="020B0604020202090204" pitchFamily="34" charset="0"/>
                <a:ea typeface="Aptos" panose="020B0004020202020204" pitchFamily="34" charset="0"/>
                <a:cs typeface="Times New Roman" panose="02020503050405090304" pitchFamily="18" charset="0"/>
                <a:sym typeface="+mn-ea"/>
              </a:rPr>
              <a:t>有限公司</a:t>
            </a:r>
            <a:endParaRPr lang="en-IN" sz="1800" b="1" kern="100" dirty="0">
              <a:latin typeface="Arial" panose="020B0604020202090204" pitchFamily="34" charset="0"/>
              <a:ea typeface="Aptos" panose="020B0004020202020204" pitchFamily="34" charset="0"/>
              <a:cs typeface="Times New Roman" panose="02020503050405090304" pitchFamily="18" charset="0"/>
            </a:endParaRPr>
          </a:p>
          <a:p>
            <a:r>
              <a:rPr lang="en-US" altLang="en-IN" sz="1800" b="1" kern="100" dirty="0">
                <a:latin typeface="Arial" panose="020B0604020202090204" pitchFamily="34" charset="0"/>
                <a:ea typeface="Aptos" panose="020B0004020202020204" pitchFamily="34" charset="0"/>
                <a:cs typeface="Times New Roman" panose="02020503050405090304" pitchFamily="18" charset="0"/>
              </a:rPr>
              <a:t>5</a:t>
            </a:r>
            <a:r>
              <a:rPr lang="zh-CN" altLang="en-US" sz="1800" b="1" kern="100" dirty="0">
                <a:latin typeface="Arial" panose="020B0604020202090204" pitchFamily="34" charset="0"/>
                <a:ea typeface="Aptos" panose="020B0004020202020204" pitchFamily="34" charset="0"/>
                <a:cs typeface="Times New Roman" panose="02020503050405090304" pitchFamily="18" charset="0"/>
              </a:rPr>
              <a:t>月</a:t>
            </a:r>
            <a:r>
              <a:rPr lang="en-US" altLang="zh-CN" sz="1800" b="1" kern="100" dirty="0">
                <a:latin typeface="Arial" panose="020B0604020202090204" pitchFamily="34" charset="0"/>
                <a:ea typeface="Aptos" panose="020B0004020202020204" pitchFamily="34" charset="0"/>
                <a:cs typeface="Times New Roman" panose="02020503050405090304" pitchFamily="18" charset="0"/>
              </a:rPr>
              <a:t>24</a:t>
            </a:r>
            <a:r>
              <a:rPr lang="zh-CN" altLang="en-US" sz="1800" b="1" kern="100" dirty="0">
                <a:latin typeface="Arial" panose="020B0604020202090204" pitchFamily="34" charset="0"/>
                <a:ea typeface="Aptos" panose="020B0004020202020204" pitchFamily="34" charset="0"/>
                <a:cs typeface="Times New Roman" panose="02020503050405090304" pitchFamily="18" charset="0"/>
              </a:rPr>
              <a:t>日，广州香格里拉大酒店</a:t>
            </a:r>
          </a:p>
        </p:txBody>
      </p:sp>
      <p:pic>
        <p:nvPicPr>
          <p:cNvPr id="6" name="Picture 5" descr="A yellow background with white text&#10;&#10;Description automatically generated"/>
          <p:cNvPicPr>
            <a:picLocks noChangeAspect="1"/>
          </p:cNvPicPr>
          <p:nvPr/>
        </p:nvPicPr>
        <p:blipFill>
          <a:blip r:embed="rId2"/>
          <a:stretch>
            <a:fillRect/>
          </a:stretch>
        </p:blipFill>
        <p:spPr>
          <a:xfrm>
            <a:off x="366713" y="285750"/>
            <a:ext cx="1919288" cy="19192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sz="3400" dirty="0">
                <a:sym typeface="+mn-ea"/>
              </a:rPr>
              <a:t>2028</a:t>
            </a:r>
            <a:r>
              <a:rPr lang="zh-CN" altLang="en-US" sz="3400" dirty="0">
                <a:sym typeface="+mn-ea"/>
              </a:rPr>
              <a:t>年印度氟化铝需求预测</a:t>
            </a:r>
            <a:endParaRPr lang="en-US" sz="3400" dirty="0"/>
          </a:p>
        </p:txBody>
      </p:sp>
      <p:sp>
        <p:nvSpPr>
          <p:cNvPr id="15" name="Rectangle 14"/>
          <p:cNvSpPr>
            <a:spLocks noGrp="1" noRot="1" noChangeAspect="1" noMove="1" noResize="1" noEditPoints="1" noAdjustHandles="1" noChangeArrowheads="1" noChangeShapeType="1" noTextEdit="1"/>
          </p:cNvSpPr>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p:cNvSpPr>
            <a:spLocks noGrp="1" noRot="1" noChangeAspect="1" noMove="1" noResize="1" noEditPoints="1" noAdjustHandles="1" noChangeArrowheads="1" noChangeShapeType="1" noTextEdit="1"/>
          </p:cNvSpPr>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7"/>
          <p:cNvGraphicFramePr>
            <a:graphicFrameLocks noGrp="1"/>
          </p:cNvGraphicFramePr>
          <p:nvPr>
            <p:ph idx="1"/>
          </p:nvPr>
        </p:nvGraphicFramePr>
        <p:xfrm>
          <a:off x="838200" y="1926266"/>
          <a:ext cx="10515600" cy="4357524"/>
        </p:xfrm>
        <a:graphic>
          <a:graphicData uri="http://schemas.openxmlformats.org/drawingml/2006/chart">
            <c:chart xmlns:c="http://schemas.openxmlformats.org/drawingml/2006/chart" xmlns:r="http://schemas.openxmlformats.org/officeDocument/2006/relationships" r:id="rId4"/>
          </a:graphicData>
        </a:graphic>
      </p:graphicFrame>
      <p:sp>
        <p:nvSpPr>
          <p:cNvPr id="3" name="文本框 2"/>
          <p:cNvSpPr txBox="1"/>
          <p:nvPr>
            <p:custDataLst>
              <p:tags r:id="rId1"/>
            </p:custDataLst>
          </p:nvPr>
        </p:nvSpPr>
        <p:spPr>
          <a:xfrm>
            <a:off x="2054860" y="5746115"/>
            <a:ext cx="8862695" cy="306705"/>
          </a:xfrm>
          <a:prstGeom prst="rect">
            <a:avLst/>
          </a:prstGeom>
          <a:solidFill>
            <a:schemeClr val="bg1"/>
          </a:solidFill>
        </p:spPr>
        <p:txBody>
          <a:bodyPr wrap="square" rtlCol="0">
            <a:spAutoFit/>
          </a:bodyPr>
          <a:lstStyle/>
          <a:p>
            <a:r>
              <a:rPr lang="en-US" sz="1400">
                <a:sym typeface="+mn-ea"/>
              </a:rPr>
              <a:t>    </a:t>
            </a:r>
            <a:r>
              <a:rPr lang="en-US" sz="1200">
                <a:sym typeface="+mn-ea"/>
              </a:rPr>
              <a:t>韦丹塔 (Vedanta)                    </a:t>
            </a:r>
            <a:r>
              <a:rPr lang="zh-CN" altLang="en-US" sz="1200">
                <a:sym typeface="+mn-ea"/>
              </a:rPr>
              <a:t>印度铝工业</a:t>
            </a:r>
            <a:r>
              <a:rPr lang="en-US" altLang="zh-CN" sz="1200">
                <a:sym typeface="+mn-ea"/>
              </a:rPr>
              <a:t> (Hindalco)                   </a:t>
            </a:r>
            <a:r>
              <a:rPr lang="zh-CN" altLang="en-US" sz="1200">
                <a:sym typeface="+mn-ea"/>
              </a:rPr>
              <a:t>印度国家铝业</a:t>
            </a:r>
            <a:r>
              <a:rPr lang="en-US" altLang="zh-CN" sz="1200">
                <a:sym typeface="+mn-ea"/>
              </a:rPr>
              <a:t> (Nalco)                          </a:t>
            </a:r>
            <a:r>
              <a:rPr lang="zh-CN" altLang="en-US" sz="1200">
                <a:sym typeface="+mn-ea"/>
              </a:rPr>
              <a:t>合计</a:t>
            </a:r>
          </a:p>
        </p:txBody>
      </p:sp>
      <p:sp>
        <p:nvSpPr>
          <p:cNvPr id="7" name="文本框 6"/>
          <p:cNvSpPr txBox="1"/>
          <p:nvPr>
            <p:custDataLst>
              <p:tags r:id="rId2"/>
            </p:custDataLst>
          </p:nvPr>
        </p:nvSpPr>
        <p:spPr>
          <a:xfrm>
            <a:off x="5625465" y="6038850"/>
            <a:ext cx="1568450" cy="245110"/>
          </a:xfrm>
          <a:prstGeom prst="rect">
            <a:avLst/>
          </a:prstGeom>
          <a:solidFill>
            <a:schemeClr val="bg1"/>
          </a:solidFill>
        </p:spPr>
        <p:txBody>
          <a:bodyPr wrap="square" rtlCol="0">
            <a:spAutoFit/>
          </a:bodyPr>
          <a:lstStyle/>
          <a:p>
            <a:r>
              <a:rPr lang="zh-CN" altLang="en-US" sz="1000"/>
              <a:t>氟化铝需求量（吨）</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ym typeface="+mn-ea"/>
              </a:rPr>
              <a:t>2028</a:t>
            </a:r>
            <a:r>
              <a:rPr lang="zh-CN" altLang="en-US" dirty="0">
                <a:sym typeface="+mn-ea"/>
              </a:rPr>
              <a:t>年印度氟化铝消费商市场份额预测</a:t>
            </a:r>
            <a:endParaRPr lang="en-US" dirty="0">
              <a:highlight>
                <a:srgbClr val="FFFF00"/>
              </a:highlight>
            </a:endParaRPr>
          </a:p>
        </p:txBody>
      </p:sp>
      <p:graphicFrame>
        <p:nvGraphicFramePr>
          <p:cNvPr id="4" name="Content Placeholder 3"/>
          <p:cNvGraphicFramePr>
            <a:graphicFrameLocks noGrp="1"/>
          </p:cNvGraphicFramePr>
          <p:nvPr>
            <p:ph idx="1"/>
          </p:nvPr>
        </p:nvGraphicFramePr>
        <p:xfrm>
          <a:off x="754117"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067503" y="6306207"/>
            <a:ext cx="184731" cy="369332"/>
          </a:xfrm>
          <a:prstGeom prst="rect">
            <a:avLst/>
          </a:prstGeom>
          <a:noFill/>
        </p:spPr>
        <p:txBody>
          <a:bodyPr wrap="none" rtlCol="0">
            <a:spAutoFit/>
          </a:bodyPr>
          <a:lstStyle/>
          <a:p>
            <a:endParaRPr lang="en-US" dirty="0"/>
          </a:p>
        </p:txBody>
      </p:sp>
      <p:sp>
        <p:nvSpPr>
          <p:cNvPr id="6" name="TextBox 5"/>
          <p:cNvSpPr txBox="1"/>
          <p:nvPr/>
        </p:nvSpPr>
        <p:spPr>
          <a:xfrm>
            <a:off x="4770125" y="6164079"/>
            <a:ext cx="3088005" cy="521970"/>
          </a:xfrm>
          <a:prstGeom prst="rect">
            <a:avLst/>
          </a:prstGeom>
          <a:noFill/>
        </p:spPr>
        <p:txBody>
          <a:bodyPr wrap="none" rtlCol="0" anchor="b" anchorCtr="0">
            <a:spAutoFit/>
          </a:bodyPr>
          <a:lstStyle/>
          <a:p>
            <a:pPr algn="ctr"/>
            <a:r>
              <a:rPr lang="zh-CN" altLang="en-US" sz="2800" dirty="0">
                <a:highlight>
                  <a:srgbClr val="FFFF00"/>
                </a:highlight>
              </a:rPr>
              <a:t>预计同比增长</a:t>
            </a:r>
            <a:r>
              <a:rPr lang="en-US" altLang="zh-CN" sz="2800" dirty="0">
                <a:highlight>
                  <a:srgbClr val="FFFF00"/>
                </a:highlight>
              </a:rPr>
              <a:t>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zh-CN" altLang="en-US" sz="1800" kern="100" dirty="0">
                <a:latin typeface="Arial" panose="020B0604020202090204" pitchFamily="34" charset="0"/>
                <a:ea typeface="Aptos" panose="020B0004020202020204" pitchFamily="34" charset="0"/>
                <a:cs typeface="Times New Roman" panose="02020503050405090304" pitchFamily="18" charset="0"/>
              </a:rPr>
              <a:t>以韦丹塔（</a:t>
            </a:r>
            <a:r>
              <a:rPr lang="en-US" altLang="zh-CN" sz="1800" kern="100" dirty="0">
                <a:latin typeface="Arial" panose="020B0604020202090204" pitchFamily="34" charset="0"/>
                <a:ea typeface="Aptos" panose="020B0004020202020204" pitchFamily="34" charset="0"/>
                <a:cs typeface="Times New Roman" panose="02020503050405090304" pitchFamily="18" charset="0"/>
              </a:rPr>
              <a:t>Vedanta</a:t>
            </a:r>
            <a:r>
              <a:rPr lang="zh-CN" altLang="en-US" sz="1800" kern="100" dirty="0">
                <a:latin typeface="Arial" panose="020B0604020202090204" pitchFamily="34" charset="0"/>
                <a:ea typeface="Aptos" panose="020B0004020202020204" pitchFamily="34" charset="0"/>
                <a:cs typeface="Times New Roman" panose="02020503050405090304" pitchFamily="18" charset="0"/>
              </a:rPr>
              <a:t>）、印度铝工业公司（</a:t>
            </a:r>
            <a:r>
              <a:rPr lang="en-US" altLang="zh-CN" sz="1800" kern="100" dirty="0" err="1">
                <a:latin typeface="Arial" panose="020B0604020202090204" pitchFamily="34" charset="0"/>
                <a:ea typeface="Aptos" panose="020B0004020202020204" pitchFamily="34" charset="0"/>
                <a:cs typeface="Times New Roman" panose="02020503050405090304" pitchFamily="18" charset="0"/>
              </a:rPr>
              <a:t>Hindalco</a:t>
            </a:r>
            <a:r>
              <a:rPr lang="zh-CN" altLang="en-US" sz="1800" kern="100" dirty="0">
                <a:latin typeface="Arial" panose="020B0604020202090204" pitchFamily="34" charset="0"/>
                <a:ea typeface="Aptos" panose="020B0004020202020204" pitchFamily="34" charset="0"/>
                <a:cs typeface="Times New Roman" panose="02020503050405090304" pitchFamily="18" charset="0"/>
              </a:rPr>
              <a:t>）、印度国家铝业（</a:t>
            </a:r>
            <a:r>
              <a:rPr lang="en-US" altLang="zh-CN" sz="1800" kern="100" dirty="0">
                <a:latin typeface="Arial" panose="020B0604020202090204" pitchFamily="34" charset="0"/>
                <a:ea typeface="Aptos" panose="020B0004020202020204" pitchFamily="34" charset="0"/>
                <a:cs typeface="Times New Roman" panose="02020503050405090304" pitchFamily="18" charset="0"/>
              </a:rPr>
              <a:t>Nalco</a:t>
            </a:r>
            <a:r>
              <a:rPr lang="zh-CN" altLang="en-US" sz="1800" kern="100" dirty="0">
                <a:latin typeface="Arial" panose="020B0604020202090204" pitchFamily="34" charset="0"/>
                <a:ea typeface="Aptos" panose="020B0004020202020204" pitchFamily="34" charset="0"/>
                <a:cs typeface="Times New Roman" panose="02020503050405090304" pitchFamily="18" charset="0"/>
              </a:rPr>
              <a:t>）为支柱，印度铝业屹立于世界舞台。</a:t>
            </a:r>
            <a:br>
              <a:rPr lang="zh-CN" altLang="en-US" sz="1800" kern="100" dirty="0">
                <a:latin typeface="Arial" panose="020B0604020202090204" pitchFamily="34" charset="0"/>
                <a:ea typeface="Aptos" panose="020B0004020202020204" pitchFamily="34" charset="0"/>
                <a:cs typeface="Times New Roman" panose="02020503050405090304" pitchFamily="18" charset="0"/>
              </a:rPr>
            </a:br>
            <a:br>
              <a:rPr lang="en-IN" sz="1800" kern="100" dirty="0">
                <a:effectLst/>
                <a:latin typeface="Aptos" panose="020B0004020202020204" pitchFamily="34" charset="0"/>
                <a:ea typeface="Aptos" panose="020B0004020202020204" pitchFamily="34" charset="0"/>
                <a:cs typeface="Times New Roman" panose="02020503050405090304" pitchFamily="18" charset="0"/>
              </a:rPr>
            </a:br>
            <a:r>
              <a:rPr lang="en-IN" sz="1800" kern="100" dirty="0">
                <a:effectLst/>
                <a:latin typeface="Arial" panose="020B0604020202090204" pitchFamily="34" charset="0"/>
                <a:ea typeface="Aptos" panose="020B0004020202020204" pitchFamily="34" charset="0"/>
                <a:cs typeface="Times New Roman" panose="02020503050405090304" pitchFamily="18" charset="0"/>
              </a:rPr>
              <a:t> </a:t>
            </a:r>
            <a:br>
              <a:rPr lang="en-IN" sz="1800" kern="100" dirty="0">
                <a:effectLst/>
                <a:latin typeface="Aptos" panose="020B0004020202020204" pitchFamily="34" charset="0"/>
                <a:ea typeface="Aptos" panose="020B0004020202020204" pitchFamily="34" charset="0"/>
                <a:cs typeface="Times New Roman" panose="02020503050405090304" pitchFamily="18" charset="0"/>
              </a:rPr>
            </a:br>
            <a:r>
              <a:rPr lang="zh-CN" altLang="en-US" sz="2400" b="1" kern="100" dirty="0">
                <a:effectLst/>
                <a:latin typeface="Arial" panose="020B0604020202090204" pitchFamily="34" charset="0"/>
                <a:ea typeface="Aptos" panose="020B0004020202020204" pitchFamily="34" charset="0"/>
                <a:cs typeface="Times New Roman" panose="02020503050405090304" pitchFamily="18" charset="0"/>
              </a:rPr>
              <a:t>扩产计划</a:t>
            </a:r>
            <a:endParaRPr lang="en-US" b="1" dirty="0"/>
          </a:p>
        </p:txBody>
      </p:sp>
      <p:sp>
        <p:nvSpPr>
          <p:cNvPr id="3" name="Content Placeholder 2"/>
          <p:cNvSpPr>
            <a:spLocks noGrp="1"/>
          </p:cNvSpPr>
          <p:nvPr>
            <p:ph idx="1"/>
          </p:nvPr>
        </p:nvSpPr>
        <p:spPr/>
        <p:txBody>
          <a:bodyPr>
            <a:normAutofit/>
          </a:bodyPr>
          <a:lstStyle/>
          <a:p>
            <a:pPr marL="0" indent="0">
              <a:buNone/>
            </a:pPr>
            <a:r>
              <a:rPr lang="en-IN" sz="1800" kern="100" dirty="0">
                <a:latin typeface="Aptos" panose="020B0004020202020204" pitchFamily="34" charset="0"/>
                <a:ea typeface="Aptos" panose="020B0004020202020204" pitchFamily="34" charset="0"/>
                <a:cs typeface="Times New Roman" panose="02020503050405090304" pitchFamily="18" charset="0"/>
              </a:rPr>
              <a:t>* </a:t>
            </a:r>
            <a:r>
              <a:rPr lang="zh-CN" altLang="en-US" sz="1800" kern="100" dirty="0">
                <a:latin typeface="Arial" panose="020B0604020202090204" pitchFamily="34" charset="0"/>
                <a:ea typeface="Aptos" panose="020B0004020202020204" pitchFamily="34" charset="0"/>
                <a:cs typeface="Times New Roman" panose="02020503050405090304" pitchFamily="18" charset="0"/>
              </a:rPr>
              <a:t>未来五年扩产计划：</a:t>
            </a:r>
            <a:endParaRPr lang="en-IN" sz="1800" kern="100" dirty="0">
              <a:effectLst/>
              <a:latin typeface="Aptos" panose="020B0004020202020204" pitchFamily="34" charset="0"/>
              <a:ea typeface="Aptos" panose="020B0004020202020204" pitchFamily="34" charset="0"/>
              <a:cs typeface="Times New Roman" panose="02020503050405090304" pitchFamily="18" charset="0"/>
            </a:endParaRPr>
          </a:p>
          <a:p>
            <a:pPr marL="457200" indent="457200"/>
            <a:r>
              <a:rPr lang="zh-CN" altLang="en-US" sz="1800" kern="100" dirty="0">
                <a:latin typeface="Arial" panose="020B0604020202090204" pitchFamily="34" charset="0"/>
                <a:ea typeface="Aptos" panose="020B0004020202020204" pitchFamily="34" charset="0"/>
                <a:cs typeface="Times New Roman" panose="02020503050405090304" pitchFamily="18" charset="0"/>
              </a:rPr>
              <a:t>韦丹塔：到</a:t>
            </a:r>
            <a:r>
              <a:rPr lang="en-US" altLang="zh-CN" sz="1800" kern="100" dirty="0">
                <a:latin typeface="Arial" panose="020B0604020202090204" pitchFamily="34" charset="0"/>
                <a:ea typeface="Aptos" panose="020B0004020202020204" pitchFamily="34" charset="0"/>
                <a:cs typeface="Times New Roman" panose="02020503050405090304" pitchFamily="18" charset="0"/>
              </a:rPr>
              <a:t>2026</a:t>
            </a:r>
            <a:r>
              <a:rPr lang="zh-CN" altLang="en-US" sz="1800" kern="100" dirty="0">
                <a:latin typeface="Arial" panose="020B0604020202090204" pitchFamily="34" charset="0"/>
                <a:ea typeface="Aptos" panose="020B0004020202020204" pitchFamily="34" charset="0"/>
                <a:cs typeface="Times New Roman" panose="02020503050405090304" pitchFamily="18" charset="0"/>
              </a:rPr>
              <a:t>年产能翻一番</a:t>
            </a:r>
          </a:p>
          <a:p>
            <a:pPr marL="457200" indent="457200"/>
            <a:r>
              <a:rPr lang="zh-CN" altLang="en-US" sz="1800" kern="100" dirty="0">
                <a:latin typeface="Arial" panose="020B0604020202090204" pitchFamily="34" charset="0"/>
                <a:ea typeface="Aptos" panose="020B0004020202020204" pitchFamily="34" charset="0"/>
                <a:cs typeface="Times New Roman" panose="02020503050405090304" pitchFamily="18" charset="0"/>
              </a:rPr>
              <a:t>印度铝工业公司：到</a:t>
            </a:r>
            <a:r>
              <a:rPr lang="en-US" altLang="zh-CN" sz="1800" kern="100" dirty="0">
                <a:latin typeface="Arial" panose="020B0604020202090204" pitchFamily="34" charset="0"/>
                <a:ea typeface="Aptos" panose="020B0004020202020204" pitchFamily="34" charset="0"/>
                <a:cs typeface="Times New Roman" panose="02020503050405090304" pitchFamily="18" charset="0"/>
              </a:rPr>
              <a:t>2025</a:t>
            </a:r>
            <a:r>
              <a:rPr lang="zh-CN" altLang="en-US" sz="1800" kern="100" dirty="0">
                <a:latin typeface="Arial" panose="020B0604020202090204" pitchFamily="34" charset="0"/>
                <a:ea typeface="Aptos" panose="020B0004020202020204" pitchFamily="34" charset="0"/>
                <a:cs typeface="Times New Roman" panose="02020503050405090304" pitchFamily="18" charset="0"/>
              </a:rPr>
              <a:t>年产能增加</a:t>
            </a:r>
            <a:r>
              <a:rPr lang="en-US" altLang="zh-CN" sz="1800" kern="100" dirty="0">
                <a:latin typeface="Arial" panose="020B0604020202090204" pitchFamily="34" charset="0"/>
                <a:ea typeface="Aptos" panose="020B0004020202020204" pitchFamily="34" charset="0"/>
                <a:cs typeface="Times New Roman" panose="02020503050405090304" pitchFamily="18" charset="0"/>
              </a:rPr>
              <a:t>300</a:t>
            </a:r>
            <a:r>
              <a:rPr lang="zh-CN" altLang="en-US" sz="1800" kern="100" dirty="0">
                <a:latin typeface="Arial" panose="020B0604020202090204" pitchFamily="34" charset="0"/>
                <a:ea typeface="Aptos" panose="020B0004020202020204" pitchFamily="34" charset="0"/>
                <a:cs typeface="Times New Roman" panose="02020503050405090304" pitchFamily="18" charset="0"/>
              </a:rPr>
              <a:t>万吨</a:t>
            </a:r>
            <a:r>
              <a:rPr lang="en-US" altLang="zh-CN" sz="1800" kern="100" dirty="0">
                <a:latin typeface="Arial" panose="020B0604020202090204" pitchFamily="34" charset="0"/>
                <a:ea typeface="Aptos" panose="020B0004020202020204" pitchFamily="34" charset="0"/>
                <a:cs typeface="Times New Roman" panose="02020503050405090304" pitchFamily="18" charset="0"/>
              </a:rPr>
              <a:t>/</a:t>
            </a:r>
            <a:r>
              <a:rPr lang="zh-CN" altLang="en-US" sz="1800" kern="100" dirty="0">
                <a:latin typeface="Arial" panose="020B0604020202090204" pitchFamily="34" charset="0"/>
                <a:ea typeface="Aptos" panose="020B0004020202020204" pitchFamily="34" charset="0"/>
                <a:cs typeface="Times New Roman" panose="02020503050405090304" pitchFamily="18" charset="0"/>
              </a:rPr>
              <a:t>年</a:t>
            </a:r>
          </a:p>
          <a:p>
            <a:pPr marL="457200" indent="457200"/>
            <a:r>
              <a:rPr lang="zh-CN" altLang="en-US" sz="1800" kern="100" dirty="0">
                <a:latin typeface="Arial" panose="020B0604020202090204" pitchFamily="34" charset="0"/>
                <a:ea typeface="Aptos" panose="020B0004020202020204" pitchFamily="34" charset="0"/>
                <a:cs typeface="Times New Roman" panose="02020503050405090304" pitchFamily="18" charset="0"/>
              </a:rPr>
              <a:t>印度国家铝业：通过设备升级，到</a:t>
            </a:r>
            <a:r>
              <a:rPr lang="en-US" altLang="zh-CN" sz="1800" kern="100" dirty="0">
                <a:latin typeface="Arial" panose="020B0604020202090204" pitchFamily="34" charset="0"/>
                <a:ea typeface="Aptos" panose="020B0004020202020204" pitchFamily="34" charset="0"/>
                <a:cs typeface="Times New Roman" panose="02020503050405090304" pitchFamily="18" charset="0"/>
              </a:rPr>
              <a:t>2025</a:t>
            </a:r>
            <a:r>
              <a:rPr lang="zh-CN" altLang="en-US" sz="1800" kern="100" dirty="0">
                <a:latin typeface="Arial" panose="020B0604020202090204" pitchFamily="34" charset="0"/>
                <a:ea typeface="Aptos" panose="020B0004020202020204" pitchFamily="34" charset="0"/>
                <a:cs typeface="Times New Roman" panose="02020503050405090304" pitchFamily="18" charset="0"/>
              </a:rPr>
              <a:t>年实现产能增加</a:t>
            </a:r>
            <a:r>
              <a:rPr lang="en-US" altLang="zh-CN" sz="1800" kern="100" dirty="0">
                <a:latin typeface="Arial" panose="020B0604020202090204" pitchFamily="34" charset="0"/>
                <a:ea typeface="Aptos" panose="020B0004020202020204" pitchFamily="34" charset="0"/>
                <a:cs typeface="Times New Roman" panose="02020503050405090304" pitchFamily="18" charset="0"/>
              </a:rPr>
              <a:t>20%</a:t>
            </a:r>
          </a:p>
          <a:p>
            <a:pPr marL="0" indent="0">
              <a:buNone/>
            </a:pPr>
            <a:endParaRPr lang="en-IN" sz="1800" kern="100" dirty="0">
              <a:effectLst/>
              <a:latin typeface="Aptos" panose="020B0004020202020204" pitchFamily="34" charset="0"/>
              <a:ea typeface="Aptos" panose="020B0004020202020204" pitchFamily="34" charset="0"/>
              <a:cs typeface="Times New Roman" panose="02020503050405090304" pitchFamily="18" charset="0"/>
            </a:endParaRPr>
          </a:p>
          <a:p>
            <a:r>
              <a:rPr lang="zh-CN" altLang="en-US" sz="1800" kern="100" dirty="0">
                <a:latin typeface="Arial" panose="020B0604020202090204" pitchFamily="34" charset="0"/>
                <a:ea typeface="Aptos" panose="020B0004020202020204" pitchFamily="34" charset="0"/>
                <a:cs typeface="Times New Roman" panose="02020503050405090304" pitchFamily="18" charset="0"/>
              </a:rPr>
              <a:t>随着韦丹塔、印度铝工业公司及印度国家铝业不断扩宽视野，印度铝业将拥有无限发展可能。</a:t>
            </a:r>
          </a:p>
          <a:p>
            <a:pPr marL="0" indent="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zh-CN" dirty="0">
                <a:sym typeface="+mn-ea"/>
              </a:rPr>
              <a:t>2026</a:t>
            </a:r>
            <a:r>
              <a:rPr lang="zh-CN" altLang="en-US" dirty="0">
                <a:sym typeface="+mn-ea"/>
              </a:rPr>
              <a:t>年前原铝扩产计划</a:t>
            </a:r>
            <a:endParaRPr lang="en-US"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927100" y="2447290"/>
            <a:ext cx="1116330" cy="2698115"/>
          </a:xfrm>
          <a:prstGeom prst="rect">
            <a:avLst/>
          </a:prstGeom>
          <a:solidFill>
            <a:srgbClr val="2E2E2E"/>
          </a:solidFill>
        </p:spPr>
        <p:txBody>
          <a:bodyPr wrap="square" rtlCol="0">
            <a:noAutofit/>
          </a:bodyPr>
          <a:lstStyle/>
          <a:p>
            <a:pPr algn="r">
              <a:lnSpc>
                <a:spcPct val="140000"/>
              </a:lnSpc>
            </a:pPr>
            <a:r>
              <a:rPr lang="zh-CN" altLang="en-US" sz="1200">
                <a:solidFill>
                  <a:schemeClr val="bg1">
                    <a:lumMod val="65000"/>
                  </a:schemeClr>
                </a:solidFill>
              </a:rPr>
              <a:t>总计</a:t>
            </a:r>
          </a:p>
          <a:p>
            <a:pPr algn="r">
              <a:lnSpc>
                <a:spcPct val="140000"/>
              </a:lnSpc>
            </a:pPr>
            <a:endParaRPr lang="zh-CN" altLang="en-US" sz="1200">
              <a:solidFill>
                <a:schemeClr val="bg1">
                  <a:lumMod val="65000"/>
                </a:schemeClr>
              </a:solidFill>
            </a:endParaRPr>
          </a:p>
          <a:p>
            <a:pPr algn="r">
              <a:lnSpc>
                <a:spcPct val="80000"/>
              </a:lnSpc>
            </a:pPr>
            <a:endParaRPr lang="zh-CN" altLang="en-US" sz="1200">
              <a:solidFill>
                <a:schemeClr val="bg1">
                  <a:lumMod val="65000"/>
                </a:schemeClr>
              </a:solidFill>
            </a:endParaRPr>
          </a:p>
          <a:p>
            <a:pPr algn="r">
              <a:lnSpc>
                <a:spcPct val="140000"/>
              </a:lnSpc>
            </a:pPr>
            <a:r>
              <a:rPr lang="zh-CN" altLang="en-US" sz="1200">
                <a:solidFill>
                  <a:schemeClr val="bg1">
                    <a:lumMod val="65000"/>
                  </a:schemeClr>
                </a:solidFill>
              </a:rPr>
              <a:t>印度国家铝业</a:t>
            </a:r>
          </a:p>
          <a:p>
            <a:pPr algn="r">
              <a:lnSpc>
                <a:spcPct val="140000"/>
              </a:lnSpc>
            </a:pPr>
            <a:r>
              <a:rPr lang="en-US" altLang="zh-CN" sz="1200">
                <a:solidFill>
                  <a:schemeClr val="bg1">
                    <a:lumMod val="65000"/>
                  </a:schemeClr>
                </a:solidFill>
              </a:rPr>
              <a:t>NALCO</a:t>
            </a:r>
            <a:endParaRPr lang="zh-CN" altLang="en-US" sz="1200">
              <a:solidFill>
                <a:schemeClr val="bg1">
                  <a:lumMod val="65000"/>
                </a:schemeClr>
              </a:solidFill>
            </a:endParaRPr>
          </a:p>
          <a:p>
            <a:pPr algn="r">
              <a:lnSpc>
                <a:spcPct val="120000"/>
              </a:lnSpc>
            </a:pPr>
            <a:endParaRPr lang="zh-CN" altLang="en-US" sz="1200">
              <a:solidFill>
                <a:schemeClr val="bg1">
                  <a:lumMod val="65000"/>
                </a:schemeClr>
              </a:solidFill>
            </a:endParaRPr>
          </a:p>
          <a:p>
            <a:pPr algn="r">
              <a:lnSpc>
                <a:spcPct val="140000"/>
              </a:lnSpc>
            </a:pPr>
            <a:r>
              <a:rPr lang="zh-CN" altLang="en-US" sz="1200">
                <a:solidFill>
                  <a:schemeClr val="bg1">
                    <a:lumMod val="65000"/>
                  </a:schemeClr>
                </a:solidFill>
              </a:rPr>
              <a:t>印度铝工业</a:t>
            </a:r>
          </a:p>
          <a:p>
            <a:pPr algn="r">
              <a:lnSpc>
                <a:spcPct val="140000"/>
              </a:lnSpc>
            </a:pPr>
            <a:r>
              <a:rPr lang="en-US" altLang="zh-CN" sz="1200">
                <a:solidFill>
                  <a:schemeClr val="bg1">
                    <a:lumMod val="65000"/>
                  </a:schemeClr>
                </a:solidFill>
              </a:rPr>
              <a:t>HINDALCO</a:t>
            </a:r>
            <a:endParaRPr lang="zh-CN" altLang="en-US" sz="1200">
              <a:solidFill>
                <a:schemeClr val="bg1">
                  <a:lumMod val="65000"/>
                </a:schemeClr>
              </a:solidFill>
            </a:endParaRPr>
          </a:p>
          <a:p>
            <a:pPr algn="r">
              <a:lnSpc>
                <a:spcPct val="100000"/>
              </a:lnSpc>
            </a:pPr>
            <a:endParaRPr lang="zh-CN" altLang="en-US" sz="1200">
              <a:solidFill>
                <a:schemeClr val="bg1">
                  <a:lumMod val="65000"/>
                </a:schemeClr>
              </a:solidFill>
            </a:endParaRPr>
          </a:p>
          <a:p>
            <a:pPr algn="r">
              <a:lnSpc>
                <a:spcPct val="140000"/>
              </a:lnSpc>
            </a:pPr>
            <a:r>
              <a:rPr lang="zh-CN" altLang="en-US" sz="1200">
                <a:solidFill>
                  <a:schemeClr val="bg1">
                    <a:lumMod val="65000"/>
                  </a:schemeClr>
                </a:solidFill>
              </a:rPr>
              <a:t>韦丹塔</a:t>
            </a:r>
          </a:p>
          <a:p>
            <a:pPr algn="r">
              <a:lnSpc>
                <a:spcPct val="140000"/>
              </a:lnSpc>
            </a:pPr>
            <a:r>
              <a:rPr lang="en-US" altLang="zh-CN" sz="1200">
                <a:solidFill>
                  <a:schemeClr val="bg1">
                    <a:lumMod val="65000"/>
                  </a:schemeClr>
                </a:solidFill>
              </a:rPr>
              <a:t>VEDANTA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311150"/>
            <a:ext cx="11073765" cy="6026150"/>
          </a:xfrm>
        </p:spPr>
        <p:txBody>
          <a:bodyPr>
            <a:noAutofit/>
          </a:bodyPr>
          <a:lstStyle/>
          <a:p>
            <a:pPr marL="0" indent="0">
              <a:lnSpc>
                <a:spcPct val="100000"/>
              </a:lnSpc>
              <a:spcBef>
                <a:spcPts val="0"/>
              </a:spcBef>
              <a:buNone/>
            </a:pPr>
            <a:r>
              <a:rPr lang="zh-CN" altLang="en-IN" sz="2400" b="1" kern="100" dirty="0">
                <a:latin typeface="Verdana" panose="020B0804030504040204" pitchFamily="34" charset="0"/>
                <a:ea typeface="宋体" pitchFamily="2" charset="-122"/>
                <a:cs typeface="Verdana" panose="020B0804030504040204" pitchFamily="34" charset="0"/>
              </a:rPr>
              <a:t>印度在全球</a:t>
            </a:r>
            <a:r>
              <a:rPr lang="zh-CN" altLang="en-US" sz="2400" b="1" kern="100" dirty="0">
                <a:latin typeface="Verdana" panose="020B0804030504040204" pitchFamily="34" charset="0"/>
                <a:ea typeface="宋体" pitchFamily="2" charset="-122"/>
                <a:cs typeface="Verdana" panose="020B0804030504040204" pitchFamily="34" charset="0"/>
              </a:rPr>
              <a:t>铝市的地位</a:t>
            </a:r>
            <a:endParaRPr lang="en-IN" sz="2400" b="1" kern="100" dirty="0">
              <a:latin typeface="Verdana" panose="020B0804030504040204" pitchFamily="34" charset="0"/>
              <a:ea typeface="Verdana" panose="020B0804030504040204" pitchFamily="34" charset="0"/>
              <a:cs typeface="Verdana" panose="020B0804030504040204" pitchFamily="34" charset="0"/>
            </a:endParaRPr>
          </a:p>
          <a:p>
            <a:pPr marL="0" indent="0">
              <a:lnSpc>
                <a:spcPct val="100000"/>
              </a:lnSpc>
              <a:spcBef>
                <a:spcPts val="0"/>
              </a:spcBef>
              <a:buNone/>
            </a:pPr>
            <a:endParaRPr lang="en-IN" sz="1600" b="0" i="0" u="none" strike="noStrike" dirty="0">
              <a:effectLst/>
              <a:latin typeface="Verdana" panose="020B0804030504040204" pitchFamily="34" charset="0"/>
              <a:ea typeface="Verdana" panose="020B0804030504040204" pitchFamily="34" charset="0"/>
              <a:cs typeface="Verdana" panose="020B0804030504040204" pitchFamily="34" charset="0"/>
            </a:endParaRPr>
          </a:p>
          <a:p>
            <a:pPr marL="0" indent="0">
              <a:lnSpc>
                <a:spcPct val="100000"/>
              </a:lnSpc>
              <a:spcBef>
                <a:spcPts val="0"/>
              </a:spcBef>
              <a:buNone/>
            </a:pPr>
            <a:r>
              <a:rPr lang="en-IN" sz="1800" b="0" i="0" u="none" strike="noStrike" dirty="0">
                <a:effectLst/>
                <a:latin typeface="宋体" pitchFamily="2" charset="-122"/>
                <a:ea typeface="宋体" pitchFamily="2" charset="-122"/>
                <a:cs typeface="宋体" pitchFamily="2" charset="-122"/>
              </a:rPr>
              <a:t>铝是产量增长最快的金属，过去六十年增长近20倍（其他金属仅为6至7倍）。印度是全球第四大铝生产国，其铝产量占全球5.3%左右。</a:t>
            </a:r>
          </a:p>
          <a:p>
            <a:pPr marL="0" indent="0">
              <a:lnSpc>
                <a:spcPct val="100000"/>
              </a:lnSpc>
              <a:spcBef>
                <a:spcPts val="0"/>
              </a:spcBef>
              <a:buNone/>
            </a:pPr>
            <a:endParaRPr lang="en-IN" sz="1800" b="0" i="0" u="none" strike="noStrike" dirty="0">
              <a:effectLst/>
              <a:latin typeface="宋体" pitchFamily="2" charset="-122"/>
              <a:ea typeface="宋体" pitchFamily="2" charset="-122"/>
              <a:cs typeface="宋体" pitchFamily="2" charset="-122"/>
            </a:endParaRPr>
          </a:p>
          <a:p>
            <a:pPr marL="0" indent="0">
              <a:lnSpc>
                <a:spcPct val="100000"/>
              </a:lnSpc>
              <a:spcBef>
                <a:spcPts val="0"/>
              </a:spcBef>
              <a:buNone/>
            </a:pPr>
            <a:r>
              <a:rPr lang="en-IN" sz="1800" b="0" i="0" u="none" strike="noStrike" dirty="0">
                <a:effectLst/>
                <a:latin typeface="宋体" pitchFamily="2" charset="-122"/>
                <a:ea typeface="宋体" pitchFamily="2" charset="-122"/>
                <a:cs typeface="宋体" pitchFamily="2" charset="-122"/>
              </a:rPr>
              <a:t>印度人均铝消费量仅为2.5公斤，而全球人均铝消费量为11公斤，因此增长空间看好。</a:t>
            </a:r>
            <a:r>
              <a:rPr lang="en-IN" sz="1800" b="0" i="0" u="none" strike="noStrike" dirty="0">
                <a:solidFill>
                  <a:srgbClr val="292929"/>
                </a:solidFill>
                <a:effectLst/>
                <a:highlight>
                  <a:srgbClr val="FDFBFA"/>
                </a:highlight>
                <a:latin typeface="宋体" pitchFamily="2" charset="-122"/>
                <a:ea typeface="宋体" pitchFamily="2" charset="-122"/>
                <a:cs typeface="宋体" pitchFamily="2" charset="-122"/>
              </a:rPr>
              <a:t> </a:t>
            </a:r>
          </a:p>
          <a:p>
            <a:pPr marL="0" indent="0">
              <a:lnSpc>
                <a:spcPct val="100000"/>
              </a:lnSpc>
              <a:spcBef>
                <a:spcPts val="0"/>
              </a:spcBef>
              <a:buNone/>
            </a:pPr>
            <a:endParaRPr lang="en-IN" sz="1800" dirty="0">
              <a:solidFill>
                <a:srgbClr val="292929"/>
              </a:solidFill>
              <a:highlight>
                <a:srgbClr val="FDFBFA"/>
              </a:highlight>
              <a:latin typeface="宋体" pitchFamily="2" charset="-122"/>
              <a:ea typeface="宋体" pitchFamily="2" charset="-122"/>
              <a:cs typeface="宋体" pitchFamily="2" charset="-122"/>
            </a:endParaRPr>
          </a:p>
          <a:p>
            <a:pPr marL="0" indent="0">
              <a:lnSpc>
                <a:spcPct val="100000"/>
              </a:lnSpc>
              <a:spcBef>
                <a:spcPts val="0"/>
              </a:spcBef>
              <a:buNone/>
            </a:pPr>
            <a:r>
              <a:rPr lang="en-IN" sz="1800" b="0" i="0" u="none" strike="noStrike" dirty="0">
                <a:solidFill>
                  <a:srgbClr val="292929"/>
                </a:solidFill>
                <a:effectLst/>
                <a:highlight>
                  <a:srgbClr val="FDFBFA"/>
                </a:highlight>
                <a:latin typeface="宋体" pitchFamily="2" charset="-122"/>
                <a:ea typeface="宋体" pitchFamily="2" charset="-122"/>
                <a:cs typeface="宋体" pitchFamily="2" charset="-122"/>
              </a:rPr>
              <a:t>面临的挑战是在增加国内产能的同时要保持较低的碳排放量 </a:t>
            </a:r>
          </a:p>
          <a:p>
            <a:pPr marL="0" algn="l">
              <a:lnSpc>
                <a:spcPct val="100000"/>
              </a:lnSpc>
              <a:spcBef>
                <a:spcPts val="0"/>
              </a:spcBef>
            </a:pPr>
            <a:r>
              <a:rPr lang="en-IN" sz="1800" i="1" u="none" strike="noStrike" dirty="0">
                <a:effectLst/>
                <a:latin typeface="宋体" pitchFamily="2" charset="-122"/>
                <a:ea typeface="宋体" pitchFamily="2" charset="-122"/>
                <a:cs typeface="宋体" pitchFamily="2" charset="-122"/>
              </a:rPr>
              <a:t>今年8月全球电解铝产量达到空前最高的600万公吨，年化增长率相应达到7</a:t>
            </a:r>
            <a:r>
              <a:rPr lang="en-US" altLang="en-IN" sz="1800" i="1" u="none" strike="noStrike" dirty="0">
                <a:effectLst/>
                <a:latin typeface="宋体" pitchFamily="2" charset="-122"/>
                <a:ea typeface="宋体" pitchFamily="2" charset="-122"/>
                <a:cs typeface="宋体" pitchFamily="2" charset="-122"/>
              </a:rPr>
              <a:t>,</a:t>
            </a:r>
            <a:r>
              <a:rPr lang="en-IN" sz="1800" i="1" u="none" strike="noStrike" dirty="0">
                <a:effectLst/>
                <a:latin typeface="宋体" pitchFamily="2" charset="-122"/>
                <a:ea typeface="宋体" pitchFamily="2" charset="-122"/>
                <a:cs typeface="宋体" pitchFamily="2" charset="-122"/>
              </a:rPr>
              <a:t>120万公吨</a:t>
            </a:r>
            <a:endParaRPr lang="en-IN" sz="1800" b="0" i="0" u="none" strike="noStrike" dirty="0">
              <a:solidFill>
                <a:srgbClr val="292929"/>
              </a:solidFill>
              <a:effectLst/>
              <a:latin typeface="宋体" pitchFamily="2" charset="-122"/>
              <a:ea typeface="宋体" pitchFamily="2" charset="-122"/>
              <a:cs typeface="宋体" pitchFamily="2" charset="-122"/>
            </a:endParaRPr>
          </a:p>
          <a:p>
            <a:pPr marL="0" algn="l">
              <a:lnSpc>
                <a:spcPct val="100000"/>
              </a:lnSpc>
              <a:spcBef>
                <a:spcPts val="0"/>
              </a:spcBef>
            </a:pPr>
            <a:r>
              <a:rPr lang="en-IN" sz="1800" i="1" u="none" strike="noStrike" dirty="0">
                <a:effectLst/>
                <a:latin typeface="宋体" pitchFamily="2" charset="-122"/>
                <a:ea typeface="宋体" pitchFamily="2" charset="-122"/>
                <a:cs typeface="宋体" pitchFamily="2" charset="-122"/>
              </a:rPr>
              <a:t>印度增长率达到4.5%——全球增长最快的市场</a:t>
            </a:r>
            <a:endParaRPr lang="en-IN" sz="1800" b="0" i="0" u="none" strike="noStrike" dirty="0">
              <a:solidFill>
                <a:srgbClr val="292929"/>
              </a:solidFill>
              <a:effectLst/>
              <a:latin typeface="宋体" pitchFamily="2" charset="-122"/>
              <a:ea typeface="宋体" pitchFamily="2" charset="-122"/>
              <a:cs typeface="宋体" pitchFamily="2" charset="-122"/>
            </a:endParaRPr>
          </a:p>
          <a:p>
            <a:pPr marL="0" algn="l">
              <a:lnSpc>
                <a:spcPct val="100000"/>
              </a:lnSpc>
              <a:spcBef>
                <a:spcPts val="0"/>
              </a:spcBef>
            </a:pPr>
            <a:r>
              <a:rPr lang="en-IN" sz="1800" i="1" u="none" strike="noStrike" dirty="0">
                <a:effectLst/>
                <a:latin typeface="宋体" pitchFamily="2" charset="-122"/>
                <a:ea typeface="宋体" pitchFamily="2" charset="-122"/>
                <a:cs typeface="宋体" pitchFamily="2" charset="-122"/>
              </a:rPr>
              <a:t>需求重心也转移至诸如印度等地区。ICRA估计到2025年对印度铝的需求将增加9%。生产重心也转移至印度及东南亚</a:t>
            </a:r>
          </a:p>
          <a:p>
            <a:pPr marL="0">
              <a:lnSpc>
                <a:spcPct val="100000"/>
              </a:lnSpc>
              <a:spcBef>
                <a:spcPts val="0"/>
              </a:spcBef>
            </a:pPr>
            <a:r>
              <a:rPr lang="en-IN" sz="1800" i="1" u="none" strike="noStrike" dirty="0">
                <a:effectLst/>
                <a:latin typeface="宋体" pitchFamily="2" charset="-122"/>
                <a:ea typeface="宋体" pitchFamily="2" charset="-122"/>
                <a:cs typeface="宋体" pitchFamily="2" charset="-122"/>
              </a:rPr>
              <a:t>根据经济（预测），印度将成为全球铝市增长的驱动力</a:t>
            </a:r>
          </a:p>
          <a:p>
            <a:pPr marL="0" indent="0">
              <a:lnSpc>
                <a:spcPct val="100000"/>
              </a:lnSpc>
              <a:spcBef>
                <a:spcPts val="0"/>
              </a:spcBef>
              <a:buNone/>
            </a:pPr>
            <a:endParaRPr lang="en-IN" sz="1800" i="1" dirty="0">
              <a:latin typeface="宋体" pitchFamily="2" charset="-122"/>
              <a:ea typeface="宋体" pitchFamily="2" charset="-122"/>
              <a:cs typeface="宋体" pitchFamily="2" charset="-122"/>
            </a:endParaRPr>
          </a:p>
          <a:p>
            <a:pPr marL="0" indent="0">
              <a:lnSpc>
                <a:spcPct val="100000"/>
              </a:lnSpc>
              <a:spcBef>
                <a:spcPts val="0"/>
              </a:spcBef>
              <a:buNone/>
            </a:pPr>
            <a:r>
              <a:rPr lang="en-IN" sz="1800" i="1" u="none" strike="noStrike" dirty="0">
                <a:effectLst/>
                <a:latin typeface="宋体" pitchFamily="2" charset="-122"/>
                <a:ea typeface="宋体" pitchFamily="2" charset="-122"/>
                <a:cs typeface="宋体" pitchFamily="2" charset="-122"/>
              </a:rPr>
              <a:t>2023年印度铝市场规模为112.8亿美元，预计到2030年将达到197.6亿美元，2024至2030年年均复合增长率（CAGR）为7.6%。</a:t>
            </a:r>
          </a:p>
          <a:p>
            <a:pPr marL="0" indent="0">
              <a:lnSpc>
                <a:spcPct val="100000"/>
              </a:lnSpc>
              <a:spcBef>
                <a:spcPts val="0"/>
              </a:spcBef>
              <a:buNone/>
            </a:pPr>
            <a:endParaRPr lang="en-IN" sz="1800" i="1" u="none" strike="noStrike" dirty="0">
              <a:effectLst/>
              <a:latin typeface="宋体" pitchFamily="2" charset="-122"/>
              <a:ea typeface="宋体" pitchFamily="2" charset="-122"/>
              <a:cs typeface="宋体" pitchFamily="2" charset="-122"/>
            </a:endParaRPr>
          </a:p>
          <a:p>
            <a:pPr marL="0" indent="0">
              <a:lnSpc>
                <a:spcPct val="100000"/>
              </a:lnSpc>
              <a:spcBef>
                <a:spcPts val="0"/>
              </a:spcBef>
              <a:buNone/>
            </a:pPr>
            <a:r>
              <a:rPr lang="en-IN" sz="1800" i="1" u="none" strike="noStrike" dirty="0">
                <a:effectLst/>
                <a:latin typeface="宋体" pitchFamily="2" charset="-122"/>
                <a:ea typeface="宋体" pitchFamily="2" charset="-122"/>
                <a:cs typeface="宋体" pitchFamily="2" charset="-122"/>
              </a:rPr>
              <a:t>印度雄心勃勃的基础设施发展计划极大地推动了铝需求。由于铝的轻量、耐用和耐腐蚀性，新建机场、铁路、智能化城市以及其他基建项目不断采用铝制品。根据印度国家投资生产和促进局消息，为推动国家的可持续性发展，2019至2023年印度政府基建投资预算达1.4万亿美元。2019年以来印度已实施了多个道路、天然气管道及工业开发项目。政府侧重提高城乡基建水平的计划极大刺激了印度市场对铝的需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735" y="490220"/>
            <a:ext cx="11353165" cy="6061710"/>
          </a:xfrm>
        </p:spPr>
        <p:txBody>
          <a:bodyPr>
            <a:noAutofit/>
          </a:bodyPr>
          <a:lstStyle/>
          <a:p>
            <a:pPr marL="0" indent="0">
              <a:lnSpc>
                <a:spcPct val="100000"/>
              </a:lnSpc>
              <a:spcBef>
                <a:spcPts val="0"/>
              </a:spcBef>
              <a:buNone/>
            </a:pPr>
            <a:r>
              <a:rPr lang="zh-CN" altLang="en-IN" sz="2400" b="1" u="none" strike="noStrike" dirty="0">
                <a:effectLst/>
                <a:latin typeface="宋体" pitchFamily="2" charset="-122"/>
                <a:ea typeface="宋体" pitchFamily="2" charset="-122"/>
                <a:cs typeface="宋体" pitchFamily="2" charset="-122"/>
              </a:rPr>
              <a:t>印度铝市</a:t>
            </a:r>
            <a:endParaRPr lang="en-IN" sz="2400" b="1" u="none" strike="noStrike" dirty="0">
              <a:effectLst/>
              <a:latin typeface="宋体" pitchFamily="2" charset="-122"/>
              <a:ea typeface="宋体" pitchFamily="2" charset="-122"/>
              <a:cs typeface="宋体" pitchFamily="2" charset="-122"/>
            </a:endParaRPr>
          </a:p>
          <a:p>
            <a:pPr marL="0" indent="0">
              <a:lnSpc>
                <a:spcPct val="100000"/>
              </a:lnSpc>
              <a:spcBef>
                <a:spcPts val="0"/>
              </a:spcBef>
              <a:buNone/>
            </a:pPr>
            <a:endParaRPr lang="en-IN" sz="1700" u="none" strike="noStrike" dirty="0">
              <a:effectLst/>
              <a:latin typeface="宋体" pitchFamily="2" charset="-122"/>
              <a:ea typeface="宋体" pitchFamily="2" charset="-122"/>
              <a:cs typeface="宋体" pitchFamily="2" charset="-122"/>
            </a:endParaRPr>
          </a:p>
          <a:p>
            <a:pPr marL="0" indent="0" fontAlgn="auto">
              <a:lnSpc>
                <a:spcPct val="150000"/>
              </a:lnSpc>
              <a:spcBef>
                <a:spcPts val="0"/>
              </a:spcBef>
              <a:buNone/>
            </a:pPr>
            <a:r>
              <a:rPr lang="zh-CN" altLang="en-IN" sz="1700" u="none" strike="noStrike">
                <a:effectLst/>
                <a:latin typeface="宋体" pitchFamily="2" charset="-122"/>
                <a:ea typeface="宋体" pitchFamily="2" charset="-122"/>
                <a:cs typeface="宋体" pitchFamily="2" charset="-122"/>
              </a:rPr>
              <a:t>例如</a:t>
            </a:r>
            <a:r>
              <a:rPr lang="en-IN" sz="1700" u="none" strike="noStrike">
                <a:effectLst/>
                <a:latin typeface="宋体" pitchFamily="2" charset="-122"/>
                <a:ea typeface="宋体" pitchFamily="2" charset="-122"/>
                <a:cs typeface="宋体" pitchFamily="2" charset="-122"/>
              </a:rPr>
              <a:t>，2021年印度启动了斯堪的纳维亚半岛最大的风力发电场Kriegers Flak，该发电场的总装机容量可供应大约60万户丹麦家庭的用电需求。对于可再生能源的重视以及向清洁能源转型的承诺都推动了风力能源领域对铝的需求。</a:t>
            </a:r>
          </a:p>
          <a:p>
            <a:pPr marL="0" indent="0" fontAlgn="auto">
              <a:lnSpc>
                <a:spcPct val="150000"/>
              </a:lnSpc>
              <a:spcBef>
                <a:spcPts val="0"/>
              </a:spcBef>
              <a:buNone/>
            </a:pPr>
            <a:endParaRPr lang="en-IN" sz="1700" u="none" strike="noStrike">
              <a:effectLst/>
              <a:latin typeface="宋体" pitchFamily="2" charset="-122"/>
              <a:ea typeface="宋体" pitchFamily="2" charset="-122"/>
              <a:cs typeface="宋体" pitchFamily="2" charset="-122"/>
            </a:endParaRPr>
          </a:p>
          <a:p>
            <a:pPr marL="0" indent="0" fontAlgn="auto">
              <a:lnSpc>
                <a:spcPct val="150000"/>
              </a:lnSpc>
              <a:spcBef>
                <a:spcPts val="0"/>
              </a:spcBef>
              <a:buNone/>
            </a:pPr>
            <a:r>
              <a:rPr lang="en-IN" sz="1700" u="none" strike="noStrike">
                <a:effectLst/>
                <a:latin typeface="宋体" pitchFamily="2" charset="-122"/>
                <a:ea typeface="宋体" pitchFamily="2" charset="-122"/>
                <a:cs typeface="宋体" pitchFamily="2" charset="-122"/>
              </a:rPr>
              <a:t>但是，铝行业易受环保政策的影响。可持续性发展的相关要求，比如排放管控、废料管理、能源利用效率目标等会增加运营成本，给部分生产企业带来压力和困难。准守严格的排放标准、废料管理政策以及能源利用效率目标，不仅需要大量投资，还需要加大工作力度以降低铝生产对环境的影响。这些促进可持续性发展的措施旨在将排放控制在最低水平，提高废料管理责任制，推动能耗目标的实现。这些政策和措施对实现铝行业更加绿色、更加可持续性的发展是必需的，但会增加铝生产的总体费用和复杂性。</a:t>
            </a:r>
          </a:p>
          <a:p>
            <a:pPr marL="0" indent="0" fontAlgn="auto">
              <a:lnSpc>
                <a:spcPct val="150000"/>
              </a:lnSpc>
              <a:spcBef>
                <a:spcPts val="0"/>
              </a:spcBef>
              <a:buNone/>
            </a:pPr>
            <a:endParaRPr lang="en-IN" sz="1700" u="none" strike="noStrike">
              <a:effectLst/>
              <a:latin typeface="宋体" pitchFamily="2" charset="-122"/>
              <a:ea typeface="宋体" pitchFamily="2" charset="-122"/>
              <a:cs typeface="宋体" pitchFamily="2" charset="-122"/>
            </a:endParaRPr>
          </a:p>
          <a:p>
            <a:pPr marL="0" indent="0" fontAlgn="auto">
              <a:lnSpc>
                <a:spcPct val="150000"/>
              </a:lnSpc>
              <a:spcBef>
                <a:spcPts val="0"/>
              </a:spcBef>
              <a:buNone/>
            </a:pPr>
            <a:r>
              <a:rPr lang="en-IN" sz="1700" u="none" strike="noStrike">
                <a:effectLst/>
                <a:latin typeface="宋体" pitchFamily="2" charset="-122"/>
                <a:ea typeface="宋体" pitchFamily="2" charset="-122"/>
                <a:cs typeface="宋体" pitchFamily="2" charset="-122"/>
              </a:rPr>
              <a:t>另一方面，人们对环保包装不断增强的意识也对铝消费需求开辟了巨大的增长空间。受惠于铝的可循环利用特性以及它在维持产品质量和新鲜度的能力，铝极为适合制作包装罐、瓶以及作为包装箔纸。因此，具有生态环保意识、致力于最大程度减少对环境影响的消费者和品牌都把铝作为一个优先选项。选择使用铝包装，可减少废料产生，提高可持续性发展，符合建设一个更加绿色环保未来的承诺。对可持续性包装材料不断增长的需求助推了铝市场的发展。</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p:cNvSpPr>
            <a:spLocks noGrp="1" noRot="1" noChangeAspect="1" noMove="1" noResize="1" noEditPoints="1" noAdjustHandles="1" noChangeArrowheads="1" noChangeShapeType="1" noTextEdit="1"/>
          </p:cNvSpPr>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Content Placeholder 4" descr="Handshake outline"/>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172233" y="1201003"/>
            <a:ext cx="4107976" cy="41079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IN" sz="2000" b="1">
                <a:effectLst/>
                <a:latin typeface="Arial" panose="020B0604020202090204" pitchFamily="34" charset="0"/>
                <a:ea typeface="Aptos" panose="020B0004020202020204" pitchFamily="34" charset="0"/>
              </a:rPr>
              <a:t>探索发展机遇，洞悉</a:t>
            </a:r>
            <a:r>
              <a:rPr lang="en-IN" sz="2000" b="1">
                <a:effectLst/>
                <a:latin typeface="Arial" panose="020B0604020202090204" pitchFamily="34" charset="0"/>
                <a:ea typeface="Aptos" panose="020B0004020202020204" pitchFamily="34" charset="0"/>
              </a:rPr>
              <a:t>市场动态</a:t>
            </a:r>
          </a:p>
        </p:txBody>
      </p:sp>
      <p:graphicFrame>
        <p:nvGraphicFramePr>
          <p:cNvPr id="5" name="Content Placeholder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a:spLocks noGrp="1" noRot="1" noChangeAspect="1" noMove="1" noResize="1" noEditPoints="1" noAdjustHandles="1" noChangeArrowheads="1" noChangeShapeType="1" noTextEdit="1"/>
          </p:cNvSpPr>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Grp="1" noRot="1" noChangeAspect="1" noMove="1" noResize="1" noEditPoints="1" noAdjustHandles="1" noChangeArrowheads="1" noChangeShapeType="1" noTextEdit="1"/>
          </p:cNvSpPr>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ctr" anchorCtr="0">
            <a:normAutofit/>
          </a:bodyPr>
          <a:lstStyle/>
          <a:p>
            <a:pPr algn="just"/>
            <a:r>
              <a:rPr lang="en-IN" sz="3100">
                <a:solidFill>
                  <a:srgbClr val="FFFFFF"/>
                </a:solidFill>
                <a:effectLst/>
                <a:latin typeface="Arial" panose="020B0604020202090204" pitchFamily="34" charset="0"/>
                <a:ea typeface="Aptos" panose="020B0004020202020204" pitchFamily="34" charset="0"/>
              </a:rPr>
              <a:t>从恒河</a:t>
            </a:r>
            <a:r>
              <a:rPr lang="zh-CN" altLang="en-IN" sz="3100">
                <a:solidFill>
                  <a:srgbClr val="FFFFFF"/>
                </a:solidFill>
                <a:effectLst/>
                <a:latin typeface="Arial" panose="020B0604020202090204" pitchFamily="34" charset="0"/>
                <a:ea typeface="Aptos" panose="020B0004020202020204" pitchFamily="34" charset="0"/>
              </a:rPr>
              <a:t>沿岸</a:t>
            </a:r>
            <a:r>
              <a:rPr lang="en-IN" sz="3100">
                <a:solidFill>
                  <a:srgbClr val="FFFFFF"/>
                </a:solidFill>
                <a:effectLst/>
                <a:latin typeface="Arial" panose="020B0604020202090204" pitchFamily="34" charset="0"/>
                <a:ea typeface="Aptos" panose="020B0004020202020204" pitchFamily="34" charset="0"/>
              </a:rPr>
              <a:t>到地角天涯，印度铝足迹在世界舞台留下了不可磨灭的印记。</a:t>
            </a:r>
          </a:p>
        </p:txBody>
      </p:sp>
      <p:sp>
        <p:nvSpPr>
          <p:cNvPr id="3" name="Content Placeholder 2"/>
          <p:cNvSpPr>
            <a:spLocks noGrp="1"/>
          </p:cNvSpPr>
          <p:nvPr>
            <p:ph idx="1"/>
          </p:nvPr>
        </p:nvSpPr>
        <p:spPr>
          <a:xfrm>
            <a:off x="6503158" y="649480"/>
            <a:ext cx="4862447" cy="5546047"/>
          </a:xfrm>
        </p:spPr>
        <p:txBody>
          <a:bodyPr anchor="ctr">
            <a:normAutofit lnSpcReduction="10000"/>
          </a:bodyPr>
          <a:lstStyle/>
          <a:p>
            <a:r>
              <a:rPr lang="en-IN" sz="1600" kern="100">
                <a:effectLst/>
                <a:latin typeface="Arial" panose="020B0604020202090204" pitchFamily="34" charset="0"/>
                <a:ea typeface="Aptos" panose="020B0004020202020204" pitchFamily="34" charset="0"/>
                <a:cs typeface="Times New Roman" panose="02020503050405090304" pitchFamily="18" charset="0"/>
              </a:rPr>
              <a:t>- </a:t>
            </a:r>
            <a:r>
              <a:rPr lang="zh-CN" altLang="en-IN" sz="1600" kern="100">
                <a:effectLst/>
                <a:latin typeface="Arial" panose="020B0604020202090204" pitchFamily="34" charset="0"/>
                <a:ea typeface="Aptos" panose="020B0004020202020204" pitchFamily="34" charset="0"/>
                <a:cs typeface="Times New Roman" panose="02020503050405090304" pitchFamily="18" charset="0"/>
              </a:rPr>
              <a:t>相关信息：</a:t>
            </a:r>
          </a:p>
          <a:p>
            <a:pPr marL="0" indent="0">
              <a:buNone/>
            </a:pPr>
            <a:endParaRPr lang="en-IN" sz="1600" kern="100">
              <a:effectLst/>
              <a:latin typeface="Aptos" panose="020B0004020202020204" pitchFamily="34" charset="0"/>
              <a:ea typeface="Aptos" panose="020B0004020202020204" pitchFamily="34" charset="0"/>
              <a:cs typeface="Times New Roman" panose="02020503050405090304" pitchFamily="18" charset="0"/>
            </a:endParaRPr>
          </a:p>
          <a:p>
            <a:pPr marL="457200"/>
            <a:r>
              <a:rPr lang="en-IN" sz="1600" kern="100">
                <a:effectLst/>
                <a:latin typeface="Arial" panose="020B0604020202090204" pitchFamily="34" charset="0"/>
                <a:ea typeface="Aptos" panose="020B0004020202020204" pitchFamily="34" charset="0"/>
                <a:cs typeface="Times New Roman" panose="02020503050405090304" pitchFamily="18" charset="0"/>
              </a:rPr>
              <a:t>每</a:t>
            </a:r>
            <a:r>
              <a:rPr lang="zh-CN" altLang="en-IN" sz="1600" kern="100">
                <a:effectLst/>
                <a:latin typeface="Arial" panose="020B0604020202090204" pitchFamily="34" charset="0"/>
                <a:ea typeface="Aptos" panose="020B0004020202020204" pitchFamily="34" charset="0"/>
                <a:cs typeface="Times New Roman" panose="02020503050405090304" pitchFamily="18" charset="0"/>
              </a:rPr>
              <a:t>冶炼</a:t>
            </a: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1</a:t>
            </a:r>
            <a:r>
              <a:rPr lang="en-IN" sz="1600" kern="100">
                <a:effectLst/>
                <a:latin typeface="Arial" panose="020B0604020202090204" pitchFamily="34" charset="0"/>
                <a:ea typeface="Aptos" panose="020B0004020202020204" pitchFamily="34" charset="0"/>
                <a:cs typeface="Times New Roman" panose="02020503050405090304" pitchFamily="18" charset="0"/>
              </a:rPr>
              <a:t>吨铝</a:t>
            </a:r>
            <a:r>
              <a:rPr lang="zh-CN" altLang="en-IN" sz="1600" kern="100">
                <a:effectLst/>
                <a:latin typeface="Arial" panose="020B0604020202090204" pitchFamily="34" charset="0"/>
                <a:ea typeface="Aptos" panose="020B0004020202020204" pitchFamily="34" charset="0"/>
                <a:cs typeface="Times New Roman" panose="02020503050405090304" pitchFamily="18" charset="0"/>
              </a:rPr>
              <a:t>需</a:t>
            </a:r>
            <a:r>
              <a:rPr lang="en-IN" sz="1600" kern="100">
                <a:effectLst/>
                <a:latin typeface="Arial" panose="020B0604020202090204" pitchFamily="34" charset="0"/>
                <a:ea typeface="Aptos" panose="020B0004020202020204" pitchFamily="34" charset="0"/>
                <a:cs typeface="Times New Roman" panose="02020503050405090304" pitchFamily="18" charset="0"/>
              </a:rPr>
              <a:t>消耗</a:t>
            </a:r>
            <a:r>
              <a:rPr lang="en-US" altLang="en-IN" sz="1600" kern="100">
                <a:effectLst/>
                <a:latin typeface="Arial" panose="020B0604020202090204" pitchFamily="34" charset="0"/>
                <a:ea typeface="Aptos" panose="020B0004020202020204" pitchFamily="34" charset="0"/>
                <a:cs typeface="Times New Roman" panose="02020503050405090304" pitchFamily="18" charset="0"/>
              </a:rPr>
              <a:t>17</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公斤</a:t>
            </a:r>
            <a:r>
              <a:rPr lang="en-IN" sz="1600" kern="100">
                <a:effectLst/>
                <a:latin typeface="Arial" panose="020B0604020202090204" pitchFamily="34" charset="0"/>
                <a:ea typeface="Aptos" panose="020B0004020202020204" pitchFamily="34" charset="0"/>
                <a:cs typeface="Times New Roman" panose="02020503050405090304" pitchFamily="18" charset="0"/>
              </a:rPr>
              <a:t>氟化铝</a:t>
            </a:r>
          </a:p>
          <a:p>
            <a:pPr marL="457200"/>
            <a:endParaRPr lang="en-IN" sz="1600" kern="100">
              <a:effectLst/>
              <a:latin typeface="Aptos" panose="020B0004020202020204" pitchFamily="34" charset="0"/>
              <a:ea typeface="Aptos" panose="020B0004020202020204" pitchFamily="34" charset="0"/>
              <a:cs typeface="Times New Roman" panose="02020503050405090304" pitchFamily="18" charset="0"/>
            </a:endParaRPr>
          </a:p>
          <a:p>
            <a:pPr marL="457200"/>
            <a:r>
              <a:rPr lang="en-US" altLang="en-IN" sz="1600" kern="100">
                <a:effectLst/>
                <a:latin typeface="Arial" panose="020B0604020202090204" pitchFamily="34" charset="0"/>
                <a:ea typeface="Aptos" panose="020B0004020202020204" pitchFamily="34" charset="0"/>
                <a:cs typeface="Times New Roman" panose="02020503050405090304" pitchFamily="18" charset="0"/>
              </a:rPr>
              <a:t>2023</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年印度铝总产能</a:t>
            </a: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414</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万吨</a:t>
            </a:r>
            <a:endParaRPr lang="en-IN" sz="1600" kern="100">
              <a:latin typeface="Aptos" panose="020B0004020202020204" pitchFamily="34" charset="0"/>
              <a:ea typeface="Aptos" panose="020B0004020202020204" pitchFamily="34" charset="0"/>
              <a:cs typeface="Times New Roman" panose="02020503050405090304" pitchFamily="18" charset="0"/>
            </a:endParaRPr>
          </a:p>
          <a:p>
            <a:pPr marL="457200"/>
            <a:endParaRPr lang="en-IN" sz="1600" kern="100">
              <a:effectLst/>
              <a:latin typeface="Aptos" panose="020B0004020202020204" pitchFamily="34" charset="0"/>
              <a:ea typeface="Aptos" panose="020B0004020202020204" pitchFamily="34" charset="0"/>
              <a:cs typeface="Times New Roman" panose="02020503050405090304" pitchFamily="18" charset="0"/>
            </a:endParaRPr>
          </a:p>
          <a:p>
            <a:pPr marL="457200">
              <a:lnSpc>
                <a:spcPct val="100000"/>
              </a:lnSpc>
            </a:pPr>
            <a:r>
              <a:rPr lang="zh-CN" altLang="en-IN" sz="1600" kern="100">
                <a:effectLst/>
                <a:latin typeface="Arial" panose="020B0604020202090204" pitchFamily="34" charset="0"/>
                <a:ea typeface="Aptos" panose="020B0004020202020204" pitchFamily="34" charset="0"/>
                <a:cs typeface="Times New Roman" panose="02020503050405090304" pitchFamily="18" charset="0"/>
              </a:rPr>
              <a:t>当前氟化铝年需求量为</a:t>
            </a: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70,000</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吨</a:t>
            </a: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 </a:t>
            </a:r>
          </a:p>
          <a:p>
            <a:pPr indent="0">
              <a:lnSpc>
                <a:spcPct val="100000"/>
              </a:lnSpc>
              <a:buNone/>
            </a:pP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  </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a:t>
            </a: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414</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万吨</a:t>
            </a: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*17</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公斤</a:t>
            </a: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吨）</a:t>
            </a:r>
            <a:endParaRPr lang="en-IN" sz="1600" kern="100">
              <a:latin typeface="Aptos" panose="020B0004020202020204" pitchFamily="34" charset="0"/>
              <a:ea typeface="Aptos" panose="020B0004020202020204" pitchFamily="34" charset="0"/>
              <a:cs typeface="Times New Roman" panose="02020503050405090304" pitchFamily="18" charset="0"/>
            </a:endParaRPr>
          </a:p>
          <a:p>
            <a:pPr marL="457200"/>
            <a:endParaRPr lang="en-IN" sz="1600" kern="100">
              <a:effectLst/>
              <a:latin typeface="Aptos" panose="020B0004020202020204" pitchFamily="34" charset="0"/>
              <a:ea typeface="Aptos" panose="020B0004020202020204" pitchFamily="34" charset="0"/>
              <a:cs typeface="Times New Roman" panose="02020503050405090304" pitchFamily="18" charset="0"/>
            </a:endParaRPr>
          </a:p>
          <a:p>
            <a:pPr marL="457200"/>
            <a:r>
              <a:rPr lang="en-US" altLang="en-IN" sz="1600" kern="100">
                <a:effectLst/>
                <a:latin typeface="Arial" panose="020B0604020202090204" pitchFamily="34" charset="0"/>
                <a:ea typeface="Aptos" panose="020B0004020202020204" pitchFamily="34" charset="0"/>
                <a:cs typeface="Times New Roman" panose="02020503050405090304" pitchFamily="18" charset="0"/>
              </a:rPr>
              <a:t>2028</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年氟化铝需求量预计达</a:t>
            </a: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95,200</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吨</a:t>
            </a:r>
          </a:p>
          <a:p>
            <a:pPr indent="0">
              <a:buNone/>
            </a:pP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  </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a:t>
            </a: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560</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万吨</a:t>
            </a:r>
            <a:r>
              <a:rPr lang="en-US" altLang="zh-CN" sz="1600" kern="100">
                <a:effectLst/>
                <a:latin typeface="Arial" panose="020B0604020202090204" pitchFamily="34" charset="0"/>
                <a:ea typeface="Aptos" panose="020B0004020202020204" pitchFamily="34" charset="0"/>
                <a:cs typeface="Times New Roman" panose="02020503050405090304" pitchFamily="18" charset="0"/>
                <a:sym typeface="+mn-ea"/>
              </a:rPr>
              <a:t>*17</a:t>
            </a:r>
            <a:r>
              <a:rPr lang="zh-CN" altLang="en-US" sz="1600" kern="100">
                <a:effectLst/>
                <a:latin typeface="Arial" panose="020B0604020202090204" pitchFamily="34" charset="0"/>
                <a:ea typeface="Aptos" panose="020B0004020202020204" pitchFamily="34" charset="0"/>
                <a:cs typeface="Times New Roman" panose="02020503050405090304" pitchFamily="18" charset="0"/>
                <a:sym typeface="+mn-ea"/>
              </a:rPr>
              <a:t>公斤</a:t>
            </a:r>
            <a:r>
              <a:rPr lang="en-US" altLang="zh-CN" sz="1600" kern="100">
                <a:effectLst/>
                <a:latin typeface="Arial" panose="020B0604020202090204" pitchFamily="34" charset="0"/>
                <a:ea typeface="Aptos" panose="020B0004020202020204" pitchFamily="34" charset="0"/>
                <a:cs typeface="Times New Roman" panose="02020503050405090304" pitchFamily="18" charset="0"/>
                <a:sym typeface="+mn-ea"/>
              </a:rPr>
              <a:t>/</a:t>
            </a:r>
            <a:r>
              <a:rPr lang="zh-CN" altLang="en-US" sz="1600" kern="100">
                <a:effectLst/>
                <a:latin typeface="Arial" panose="020B0604020202090204" pitchFamily="34" charset="0"/>
                <a:ea typeface="Aptos" panose="020B0004020202020204" pitchFamily="34" charset="0"/>
                <a:cs typeface="Times New Roman" panose="02020503050405090304" pitchFamily="18" charset="0"/>
                <a:sym typeface="+mn-ea"/>
              </a:rPr>
              <a:t>吨）</a:t>
            </a:r>
            <a:endParaRPr lang="en-IN" sz="1600" kern="100">
              <a:latin typeface="Aptos" panose="020B0004020202020204" pitchFamily="34" charset="0"/>
              <a:ea typeface="Aptos" panose="020B0004020202020204" pitchFamily="34" charset="0"/>
              <a:cs typeface="Times New Roman" panose="02020503050405090304" pitchFamily="18" charset="0"/>
            </a:endParaRPr>
          </a:p>
          <a:p>
            <a:pPr marL="457200"/>
            <a:endParaRPr lang="en-IN" sz="1600" kern="100">
              <a:effectLst/>
              <a:latin typeface="Aptos" panose="020B0004020202020204" pitchFamily="34" charset="0"/>
              <a:ea typeface="Aptos" panose="020B0004020202020204" pitchFamily="34" charset="0"/>
              <a:cs typeface="Times New Roman" panose="02020503050405090304" pitchFamily="18" charset="0"/>
            </a:endParaRPr>
          </a:p>
          <a:p>
            <a:pPr marL="457200">
              <a:lnSpc>
                <a:spcPct val="100000"/>
              </a:lnSpc>
            </a:pP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从熔融的梦想到坚实的现实，氟化铝塑造了</a:t>
            </a:r>
          </a:p>
          <a:p>
            <a:pPr indent="0">
              <a:lnSpc>
                <a:spcPct val="100000"/>
              </a:lnSpc>
              <a:buNone/>
            </a:pPr>
            <a:r>
              <a:rPr lang="en-US" altLang="zh-CN" sz="1600" kern="100">
                <a:effectLst/>
                <a:latin typeface="Arial" panose="020B0604020202090204" pitchFamily="34" charset="0"/>
                <a:ea typeface="Aptos" panose="020B0004020202020204" pitchFamily="34" charset="0"/>
                <a:cs typeface="Times New Roman" panose="02020503050405090304" pitchFamily="18" charset="0"/>
              </a:rPr>
              <a:t>    </a:t>
            </a:r>
            <a:r>
              <a:rPr lang="zh-CN" altLang="en-US" sz="1600" kern="100">
                <a:effectLst/>
                <a:latin typeface="Arial" panose="020B0604020202090204" pitchFamily="34" charset="0"/>
                <a:ea typeface="Aptos" panose="020B0004020202020204" pitchFamily="34" charset="0"/>
                <a:cs typeface="Times New Roman" panose="02020503050405090304" pitchFamily="18" charset="0"/>
              </a:rPr>
              <a:t>印度工业实力的格局。</a:t>
            </a:r>
          </a:p>
          <a:p>
            <a:pPr marL="0" indent="0">
              <a:buNone/>
            </a:pPr>
            <a:endParaRPr lang="en-US"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5" name="Group 2074"/>
          <p:cNvGrpSpPr>
            <a:grpSpLocks noGrp="1" noUngrp="1" noRot="1" noChangeAspect="1" noMove="1" noResize="1"/>
          </p:cNvGrpSpPr>
          <p:nvPr/>
        </p:nvGrpSpPr>
        <p:grpSpPr>
          <a:xfrm rot="5400000">
            <a:off x="-2340441" y="2666183"/>
            <a:ext cx="5860051" cy="527712"/>
            <a:chOff x="6081624" y="1998368"/>
            <a:chExt cx="5613457" cy="782175"/>
          </a:xfrm>
          <a:solidFill>
            <a:schemeClr val="accent4"/>
          </a:solidFill>
        </p:grpSpPr>
        <p:sp>
          <p:nvSpPr>
            <p:cNvPr id="2076" name="Rectangle 2075"/>
            <p:cNvSpPr/>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Rectangle 2076"/>
            <p:cNvSpPr/>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9" name="Rectangle 2078"/>
          <p:cNvSpPr>
            <a:spLocks noGrp="1" noRot="1" noChangeAspect="1" noMove="1" noResize="1" noEditPoints="1" noAdjustHandles="1" noChangeArrowheads="1" noChangeShapeType="1" noTextEdit="1"/>
          </p:cNvSpPr>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57025" y="922644"/>
            <a:ext cx="5040285" cy="1169585"/>
          </a:xfrm>
        </p:spPr>
        <p:txBody>
          <a:bodyPr anchor="b">
            <a:normAutofit/>
          </a:bodyPr>
          <a:lstStyle/>
          <a:p>
            <a:r>
              <a:rPr lang="en-US" sz="3100"/>
              <a:t>印度铝工业的主要参与者</a:t>
            </a:r>
          </a:p>
        </p:txBody>
      </p:sp>
      <p:sp>
        <p:nvSpPr>
          <p:cNvPr id="2081" name="Rectangle 2080"/>
          <p:cNvSpPr>
            <a:spLocks noGrp="1" noRot="1" noChangeAspect="1" noMove="1" noResize="1" noEditPoints="1" noAdjustHandles="1" noChangeArrowheads="1" noChangeShapeType="1" noTextEdit="1"/>
          </p:cNvSpPr>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55715" y="2508105"/>
            <a:ext cx="5040285" cy="3632493"/>
          </a:xfrm>
        </p:spPr>
        <p:txBody>
          <a:bodyPr anchor="ctr">
            <a:normAutofit/>
          </a:bodyPr>
          <a:lstStyle/>
          <a:p>
            <a:pPr marL="514350" indent="-514350">
              <a:buAutoNum type="arabicPeriod"/>
            </a:pPr>
            <a:endParaRPr lang="en-US" sz="2000"/>
          </a:p>
          <a:p>
            <a:pPr marL="514350" indent="-514350">
              <a:buAutoNum type="arabicPeriod"/>
            </a:pPr>
            <a:r>
              <a:rPr lang="en-US" sz="2000"/>
              <a:t>韦丹塔</a:t>
            </a:r>
            <a:r>
              <a:rPr lang="zh-CN" altLang="en-US" sz="2000"/>
              <a:t>（</a:t>
            </a:r>
            <a:r>
              <a:rPr lang="en-US" sz="2000"/>
              <a:t>VEDANTA</a:t>
            </a:r>
            <a:r>
              <a:rPr lang="zh-CN" altLang="en-US" sz="2000"/>
              <a:t>）</a:t>
            </a:r>
            <a:endParaRPr lang="en-US" sz="2000"/>
          </a:p>
          <a:p>
            <a:pPr marL="514350" indent="-514350">
              <a:buAutoNum type="arabicPeriod"/>
            </a:pPr>
            <a:endParaRPr lang="en-US" sz="2000"/>
          </a:p>
          <a:p>
            <a:pPr marL="514350" indent="-514350">
              <a:buAutoNum type="arabicPeriod"/>
            </a:pPr>
            <a:r>
              <a:rPr lang="en-US" sz="2000"/>
              <a:t>印度铝工业 </a:t>
            </a:r>
            <a:r>
              <a:rPr lang="zh-CN" altLang="en-US" sz="2000"/>
              <a:t>（</a:t>
            </a:r>
            <a:r>
              <a:rPr lang="en-US" sz="2000"/>
              <a:t>HINDALCO</a:t>
            </a:r>
            <a:r>
              <a:rPr lang="zh-CN" altLang="en-US" sz="2000"/>
              <a:t>）</a:t>
            </a:r>
            <a:endParaRPr lang="en-US" sz="2000"/>
          </a:p>
          <a:p>
            <a:pPr marL="514350" indent="-514350">
              <a:buAutoNum type="arabicPeriod"/>
            </a:pPr>
            <a:endParaRPr lang="en-US" sz="2000"/>
          </a:p>
          <a:p>
            <a:pPr marL="514350" indent="-514350">
              <a:buAutoNum type="arabicPeriod"/>
            </a:pPr>
            <a:r>
              <a:rPr lang="en-US" sz="2000"/>
              <a:t>印度国家铝业</a:t>
            </a:r>
            <a:r>
              <a:rPr lang="zh-CN" altLang="en-US" sz="2000"/>
              <a:t>（</a:t>
            </a:r>
            <a:r>
              <a:rPr lang="en-US" sz="2000"/>
              <a:t>NALCO</a:t>
            </a:r>
            <a:r>
              <a:rPr lang="zh-CN" altLang="en-US" sz="2000"/>
              <a:t>）</a:t>
            </a:r>
          </a:p>
        </p:txBody>
      </p:sp>
      <p:pic>
        <p:nvPicPr>
          <p:cNvPr id="2050" name="Picture 2" descr="Explore National Aluminium Co Ltd ESG score, report and ..."/>
          <p:cNvPicPr>
            <a:picLocks noChangeAspect="1" noChangeArrowheads="1"/>
          </p:cNvPicPr>
          <p:nvPr/>
        </p:nvPicPr>
        <p:blipFill rotWithShape="1">
          <a:blip r:embed="rId2">
            <a:extLst>
              <a:ext uri="{28A0092B-C50C-407E-A947-70E740481C1C}">
                <a14:useLocalDpi xmlns:a14="http://schemas.microsoft.com/office/drawing/2010/main" val="0"/>
              </a:ext>
            </a:extLst>
          </a:blip>
          <a:srcRect l="583"/>
          <a:stretch>
            <a:fillRect/>
          </a:stretch>
        </p:blipFill>
        <p:spPr bwMode="auto">
          <a:xfrm>
            <a:off x="6946666" y="774285"/>
            <a:ext cx="2112264" cy="19996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danta Group - Vedanta is embarking on a transformational..."/>
          <p:cNvPicPr>
            <a:picLocks noChangeAspect="1" noChangeArrowheads="1"/>
          </p:cNvPicPr>
          <p:nvPr/>
        </p:nvPicPr>
        <p:blipFill rotWithShape="1">
          <a:blip r:embed="rId3">
            <a:extLst>
              <a:ext uri="{28A0092B-C50C-407E-A947-70E740481C1C}">
                <a14:useLocalDpi xmlns:a14="http://schemas.microsoft.com/office/drawing/2010/main" val="0"/>
              </a:ext>
            </a:extLst>
          </a:blip>
          <a:srcRect l="583"/>
          <a:stretch>
            <a:fillRect/>
          </a:stretch>
        </p:blipFill>
        <p:spPr bwMode="auto">
          <a:xfrm>
            <a:off x="9223523" y="774285"/>
            <a:ext cx="2112264" cy="19996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t="18001" r="-1" b="4206"/>
          <a:stretch>
            <a:fillRect/>
          </a:stretch>
        </p:blipFill>
        <p:spPr>
          <a:xfrm>
            <a:off x="6946667" y="2942704"/>
            <a:ext cx="4389120" cy="32135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印度铝冶炼厂产能</a:t>
            </a:r>
          </a:p>
        </p:txBody>
      </p:sp>
      <p:sp>
        <p:nvSpPr>
          <p:cNvPr id="3" name="Content Placeholder 2"/>
          <p:cNvSpPr>
            <a:spLocks noGrp="1"/>
          </p:cNvSpPr>
          <p:nvPr>
            <p:ph idx="1"/>
          </p:nvPr>
        </p:nvSpPr>
        <p:spPr>
          <a:xfrm>
            <a:off x="524510" y="2263775"/>
            <a:ext cx="11142980" cy="4351655"/>
          </a:xfrm>
        </p:spPr>
        <p:txBody>
          <a:bodyPr/>
          <a:lstStyle/>
          <a:p>
            <a:pPr marL="457200" indent="0">
              <a:buNone/>
            </a:pPr>
            <a:r>
              <a:rPr lang="en-US" sz="2000">
                <a:sym typeface="+mn-ea"/>
              </a:rPr>
              <a:t>韦丹塔</a:t>
            </a:r>
            <a:r>
              <a:rPr lang="zh-CN" altLang="en-US" sz="2000">
                <a:sym typeface="+mn-ea"/>
              </a:rPr>
              <a:t>（</a:t>
            </a:r>
            <a:r>
              <a:rPr lang="en-IN" sz="2000" kern="100" dirty="0">
                <a:effectLst/>
                <a:latin typeface="Arial" panose="020B0604020202090204" pitchFamily="34" charset="0"/>
                <a:ea typeface="Aptos" panose="020B0004020202020204" pitchFamily="34" charset="0"/>
                <a:cs typeface="Arial" panose="020B0604020202090204" pitchFamily="34" charset="0"/>
                <a:sym typeface="+mn-ea"/>
              </a:rPr>
              <a:t>Vedanta</a:t>
            </a:r>
            <a:r>
              <a:rPr lang="zh-CN" altLang="en-US" sz="2000">
                <a:sym typeface="+mn-ea"/>
              </a:rPr>
              <a:t>）</a:t>
            </a:r>
            <a:r>
              <a:rPr lang="en-IN" sz="2000" kern="100" dirty="0">
                <a:effectLst/>
                <a:latin typeface="Arial" panose="020B0604020202090204" pitchFamily="34" charset="0"/>
                <a:ea typeface="Aptos" panose="020B0004020202020204" pitchFamily="34" charset="0"/>
                <a:cs typeface="Arial" panose="020B0604020202090204" pitchFamily="34" charset="0"/>
                <a:sym typeface="+mn-ea"/>
              </a:rPr>
              <a:t>		</a:t>
            </a:r>
            <a:r>
              <a:rPr lang="en-IN" sz="2000" kern="100" dirty="0">
                <a:effectLst/>
                <a:latin typeface="Arial" panose="020B0604020202090204" pitchFamily="34" charset="0"/>
                <a:ea typeface="Aptos" panose="020B0004020202020204" pitchFamily="34" charset="0"/>
                <a:cs typeface="Arial" panose="020B0604020202090204" pitchFamily="34" charset="0"/>
              </a:rPr>
              <a:t>: </a:t>
            </a:r>
            <a:r>
              <a:rPr lang="en-US" altLang="en-IN" sz="2000" kern="100" dirty="0">
                <a:effectLst/>
                <a:latin typeface="Arial" panose="020B0604020202090204" pitchFamily="34" charset="0"/>
                <a:ea typeface="Aptos" panose="020B0004020202020204" pitchFamily="34" charset="0"/>
                <a:cs typeface="Arial" panose="020B0604020202090204" pitchFamily="34" charset="0"/>
              </a:rPr>
              <a:t>238</a:t>
            </a:r>
            <a:r>
              <a:rPr lang="zh-CN" altLang="en-US" sz="2000" kern="100" dirty="0">
                <a:effectLst/>
                <a:latin typeface="Arial" panose="020B0604020202090204" pitchFamily="34" charset="0"/>
                <a:ea typeface="Aptos" panose="020B0004020202020204" pitchFamily="34" charset="0"/>
                <a:cs typeface="Arial" panose="020B0604020202090204" pitchFamily="34" charset="0"/>
              </a:rPr>
              <a:t>万吨</a:t>
            </a:r>
            <a:r>
              <a:rPr lang="en-US" altLang="zh-CN" sz="2000" kern="100" dirty="0">
                <a:effectLst/>
                <a:latin typeface="Arial" panose="020B0604020202090204" pitchFamily="34" charset="0"/>
                <a:ea typeface="Aptos" panose="020B0004020202020204" pitchFamily="34" charset="0"/>
                <a:cs typeface="Arial" panose="020B0604020202090204" pitchFamily="34" charset="0"/>
              </a:rPr>
              <a:t>/</a:t>
            </a:r>
            <a:r>
              <a:rPr lang="zh-CN" altLang="en-US" sz="2000" kern="100" dirty="0">
                <a:effectLst/>
                <a:latin typeface="Arial" panose="020B0604020202090204" pitchFamily="34" charset="0"/>
                <a:ea typeface="Aptos" panose="020B0004020202020204" pitchFamily="34" charset="0"/>
                <a:cs typeface="Arial" panose="020B0604020202090204" pitchFamily="34" charset="0"/>
              </a:rPr>
              <a:t>年</a:t>
            </a:r>
            <a:r>
              <a:rPr lang="en-IN" sz="2000" kern="100" dirty="0">
                <a:effectLst/>
                <a:latin typeface="Arial" panose="020B0604020202090204" pitchFamily="34" charset="0"/>
                <a:ea typeface="Aptos" panose="020B0004020202020204" pitchFamily="34" charset="0"/>
                <a:cs typeface="Arial" panose="020B0604020202090204" pitchFamily="34" charset="0"/>
              </a:rPr>
              <a:t>  (</a:t>
            </a:r>
            <a:r>
              <a:rPr lang="en-US" sz="2000">
                <a:sym typeface="+mn-ea"/>
              </a:rPr>
              <a:t>韦丹塔</a:t>
            </a:r>
            <a:r>
              <a:rPr lang="en-IN" sz="2000" kern="100" dirty="0">
                <a:effectLst/>
                <a:latin typeface="Arial" panose="020B0604020202090204" pitchFamily="34" charset="0"/>
                <a:ea typeface="Aptos" panose="020B0004020202020204" pitchFamily="34" charset="0"/>
                <a:cs typeface="Arial" panose="020B0604020202090204" pitchFamily="34" charset="0"/>
              </a:rPr>
              <a:t> </a:t>
            </a:r>
            <a:r>
              <a:rPr lang="en-US" altLang="en-IN" sz="2000" kern="100" dirty="0">
                <a:effectLst/>
                <a:latin typeface="Arial" panose="020B0604020202090204" pitchFamily="34" charset="0"/>
                <a:ea typeface="Aptos" panose="020B0004020202020204" pitchFamily="34" charset="0"/>
                <a:cs typeface="Arial" panose="020B0604020202090204" pitchFamily="34" charset="0"/>
              </a:rPr>
              <a:t>180</a:t>
            </a:r>
            <a:r>
              <a:rPr lang="zh-CN" altLang="en-US" sz="2000" kern="100" dirty="0">
                <a:effectLst/>
                <a:latin typeface="Arial" panose="020B0604020202090204" pitchFamily="34" charset="0"/>
                <a:ea typeface="Aptos" panose="020B0004020202020204" pitchFamily="34" charset="0"/>
                <a:cs typeface="Arial" panose="020B0604020202090204" pitchFamily="34" charset="0"/>
              </a:rPr>
              <a:t>万吨</a:t>
            </a:r>
            <a:r>
              <a:rPr lang="en-US" altLang="zh-CN" sz="2000" kern="100" dirty="0">
                <a:effectLst/>
                <a:latin typeface="Arial" panose="020B0604020202090204" pitchFamily="34" charset="0"/>
                <a:ea typeface="Aptos" panose="020B0004020202020204" pitchFamily="34" charset="0"/>
                <a:cs typeface="Arial" panose="020B0604020202090204" pitchFamily="34" charset="0"/>
              </a:rPr>
              <a:t>/</a:t>
            </a:r>
            <a:r>
              <a:rPr lang="zh-CN" altLang="en-US" sz="2000" kern="100" dirty="0">
                <a:effectLst/>
                <a:latin typeface="Arial" panose="020B0604020202090204" pitchFamily="34" charset="0"/>
                <a:ea typeface="Aptos" panose="020B0004020202020204" pitchFamily="34" charset="0"/>
                <a:cs typeface="Arial" panose="020B0604020202090204" pitchFamily="34" charset="0"/>
              </a:rPr>
              <a:t>年</a:t>
            </a:r>
            <a:r>
              <a:rPr lang="en-IN" sz="2000" kern="100" dirty="0">
                <a:effectLst/>
                <a:latin typeface="Arial" panose="020B0604020202090204" pitchFamily="34" charset="0"/>
                <a:ea typeface="Aptos" panose="020B0004020202020204" pitchFamily="34" charset="0"/>
                <a:cs typeface="Arial" panose="020B0604020202090204" pitchFamily="34" charset="0"/>
              </a:rPr>
              <a:t>, BALCO铝业 </a:t>
            </a:r>
            <a:r>
              <a:rPr lang="en-US" altLang="en-IN" sz="2000" kern="100" dirty="0">
                <a:effectLst/>
                <a:latin typeface="Arial" panose="020B0604020202090204" pitchFamily="34" charset="0"/>
                <a:ea typeface="Aptos" panose="020B0004020202020204" pitchFamily="34" charset="0"/>
                <a:cs typeface="Arial" panose="020B0604020202090204" pitchFamily="34" charset="0"/>
              </a:rPr>
              <a:t>58</a:t>
            </a:r>
            <a:r>
              <a:rPr lang="zh-CN" altLang="en-US" sz="2000" kern="100" dirty="0">
                <a:effectLst/>
                <a:latin typeface="Arial" panose="020B0604020202090204" pitchFamily="34" charset="0"/>
                <a:ea typeface="Aptos" panose="020B0004020202020204" pitchFamily="34" charset="0"/>
                <a:cs typeface="Arial" panose="020B0604020202090204" pitchFamily="34" charset="0"/>
              </a:rPr>
              <a:t>万吨</a:t>
            </a:r>
            <a:r>
              <a:rPr lang="en-US" altLang="zh-CN" sz="2000" kern="100" dirty="0">
                <a:effectLst/>
                <a:latin typeface="Arial" panose="020B0604020202090204" pitchFamily="34" charset="0"/>
                <a:ea typeface="Aptos" panose="020B0004020202020204" pitchFamily="34" charset="0"/>
                <a:cs typeface="Arial" panose="020B0604020202090204" pitchFamily="34" charset="0"/>
              </a:rPr>
              <a:t>/</a:t>
            </a:r>
            <a:r>
              <a:rPr lang="zh-CN" altLang="en-US" sz="2000" kern="100" dirty="0">
                <a:effectLst/>
                <a:latin typeface="Arial" panose="020B0604020202090204" pitchFamily="34" charset="0"/>
                <a:ea typeface="Aptos" panose="020B0004020202020204" pitchFamily="34" charset="0"/>
                <a:cs typeface="Arial" panose="020B0604020202090204" pitchFamily="34" charset="0"/>
              </a:rPr>
              <a:t>年</a:t>
            </a:r>
            <a:r>
              <a:rPr lang="en-IN" sz="2000" kern="100" dirty="0">
                <a:effectLst/>
                <a:latin typeface="Arial" panose="020B0604020202090204" pitchFamily="34" charset="0"/>
                <a:ea typeface="Aptos" panose="020B0004020202020204" pitchFamily="34" charset="0"/>
                <a:cs typeface="Arial" panose="020B0604020202090204" pitchFamily="34" charset="0"/>
              </a:rPr>
              <a:t>)</a:t>
            </a:r>
            <a:endParaRPr lang="en-IN" sz="2000" kern="100" dirty="0">
              <a:latin typeface="Arial" panose="020B0604020202090204" pitchFamily="34" charset="0"/>
              <a:ea typeface="Aptos" panose="020B0004020202020204" pitchFamily="34" charset="0"/>
              <a:cs typeface="Arial" panose="020B0604020202090204" pitchFamily="34" charset="0"/>
            </a:endParaRPr>
          </a:p>
          <a:p>
            <a:pPr marL="457200" indent="0">
              <a:buNone/>
            </a:pPr>
            <a:r>
              <a:rPr lang="en-US" sz="2000">
                <a:sym typeface="+mn-ea"/>
              </a:rPr>
              <a:t>印度铝工业</a:t>
            </a:r>
            <a:r>
              <a:rPr lang="zh-CN" altLang="en-US" sz="2000">
                <a:sym typeface="+mn-ea"/>
              </a:rPr>
              <a:t>（</a:t>
            </a:r>
            <a:r>
              <a:rPr lang="en-IN" sz="2000" kern="100" dirty="0">
                <a:effectLst/>
                <a:latin typeface="Arial" panose="020B0604020202090204" pitchFamily="34" charset="0"/>
                <a:ea typeface="Aptos" panose="020B0004020202020204" pitchFamily="34" charset="0"/>
                <a:cs typeface="Arial" panose="020B0604020202090204" pitchFamily="34" charset="0"/>
                <a:sym typeface="+mn-ea"/>
              </a:rPr>
              <a:t>Hindalco</a:t>
            </a:r>
            <a:r>
              <a:rPr lang="zh-CN" altLang="en-US" sz="2000">
                <a:sym typeface="+mn-ea"/>
              </a:rPr>
              <a:t>）</a:t>
            </a:r>
            <a:r>
              <a:rPr lang="en-IN" sz="2000" kern="100" dirty="0">
                <a:effectLst/>
                <a:latin typeface="Arial" panose="020B0604020202090204" pitchFamily="34" charset="0"/>
                <a:ea typeface="Aptos" panose="020B0004020202020204" pitchFamily="34" charset="0"/>
                <a:cs typeface="Arial" panose="020B0604020202090204" pitchFamily="34" charset="0"/>
              </a:rPr>
              <a:t>	: </a:t>
            </a:r>
            <a:r>
              <a:rPr lang="en-US" altLang="en-IN" sz="2000" kern="100" dirty="0">
                <a:effectLst/>
                <a:latin typeface="Arial" panose="020B0604020202090204" pitchFamily="34" charset="0"/>
                <a:ea typeface="Aptos" panose="020B0004020202020204" pitchFamily="34" charset="0"/>
                <a:cs typeface="Arial" panose="020B0604020202090204" pitchFamily="34" charset="0"/>
              </a:rPr>
              <a:t>130</a:t>
            </a:r>
            <a:r>
              <a:rPr lang="zh-CN" altLang="en-US" sz="2000" kern="100" dirty="0">
                <a:effectLst/>
                <a:latin typeface="Arial" panose="020B0604020202090204" pitchFamily="34" charset="0"/>
                <a:ea typeface="Aptos" panose="020B0004020202020204" pitchFamily="34" charset="0"/>
                <a:cs typeface="Arial" panose="020B0604020202090204" pitchFamily="34" charset="0"/>
              </a:rPr>
              <a:t>万吨</a:t>
            </a:r>
            <a:r>
              <a:rPr lang="en-US" altLang="zh-CN" sz="2000" kern="100" dirty="0">
                <a:effectLst/>
                <a:latin typeface="Arial" panose="020B0604020202090204" pitchFamily="34" charset="0"/>
                <a:ea typeface="Aptos" panose="020B0004020202020204" pitchFamily="34" charset="0"/>
                <a:cs typeface="Arial" panose="020B0604020202090204" pitchFamily="34" charset="0"/>
              </a:rPr>
              <a:t>/</a:t>
            </a:r>
            <a:r>
              <a:rPr lang="zh-CN" altLang="en-US" sz="2000" kern="100" dirty="0">
                <a:effectLst/>
                <a:latin typeface="Arial" panose="020B0604020202090204" pitchFamily="34" charset="0"/>
                <a:ea typeface="Aptos" panose="020B0004020202020204" pitchFamily="34" charset="0"/>
                <a:cs typeface="Arial" panose="020B0604020202090204" pitchFamily="34" charset="0"/>
              </a:rPr>
              <a:t>年</a:t>
            </a:r>
          </a:p>
          <a:p>
            <a:pPr marL="457200" indent="0">
              <a:buNone/>
            </a:pPr>
            <a:r>
              <a:rPr lang="en-US" sz="2000">
                <a:sym typeface="+mn-ea"/>
              </a:rPr>
              <a:t>印度国家铝业</a:t>
            </a:r>
            <a:r>
              <a:rPr lang="zh-CN" altLang="en-US" sz="2000">
                <a:sym typeface="+mn-ea"/>
              </a:rPr>
              <a:t>（</a:t>
            </a:r>
            <a:r>
              <a:rPr lang="en-IN" sz="2000" kern="100" dirty="0">
                <a:effectLst/>
                <a:latin typeface="Arial" panose="020B0604020202090204" pitchFamily="34" charset="0"/>
                <a:ea typeface="Aptos" panose="020B0004020202020204" pitchFamily="34" charset="0"/>
                <a:cs typeface="Arial" panose="020B0604020202090204" pitchFamily="34" charset="0"/>
                <a:sym typeface="+mn-ea"/>
              </a:rPr>
              <a:t>Nalco</a:t>
            </a:r>
            <a:r>
              <a:rPr lang="zh-CN" altLang="en-US" sz="2000">
                <a:sym typeface="+mn-ea"/>
              </a:rPr>
              <a:t>）</a:t>
            </a:r>
            <a:r>
              <a:rPr lang="en-IN" sz="2000" kern="100" dirty="0">
                <a:effectLst/>
                <a:latin typeface="Arial" panose="020B0604020202090204" pitchFamily="34" charset="0"/>
                <a:ea typeface="Aptos" panose="020B0004020202020204" pitchFamily="34" charset="0"/>
                <a:cs typeface="Arial" panose="020B0604020202090204" pitchFamily="34" charset="0"/>
              </a:rPr>
              <a:t>	: </a:t>
            </a:r>
            <a:r>
              <a:rPr lang="en-US" altLang="en-IN" sz="2000" kern="100" dirty="0">
                <a:effectLst/>
                <a:latin typeface="Arial" panose="020B0604020202090204" pitchFamily="34" charset="0"/>
                <a:ea typeface="Aptos" panose="020B0004020202020204" pitchFamily="34" charset="0"/>
                <a:cs typeface="Arial" panose="020B0604020202090204" pitchFamily="34" charset="0"/>
              </a:rPr>
              <a:t>  46</a:t>
            </a:r>
            <a:r>
              <a:rPr lang="zh-CN" altLang="en-US" sz="2000" kern="100" dirty="0">
                <a:effectLst/>
                <a:latin typeface="Arial" panose="020B0604020202090204" pitchFamily="34" charset="0"/>
                <a:ea typeface="Aptos" panose="020B0004020202020204" pitchFamily="34" charset="0"/>
                <a:cs typeface="Arial" panose="020B0604020202090204" pitchFamily="34" charset="0"/>
              </a:rPr>
              <a:t>万吨</a:t>
            </a:r>
            <a:r>
              <a:rPr lang="en-US" altLang="zh-CN" sz="2000" kern="100" dirty="0">
                <a:effectLst/>
                <a:latin typeface="Arial" panose="020B0604020202090204" pitchFamily="34" charset="0"/>
                <a:ea typeface="Aptos" panose="020B0004020202020204" pitchFamily="34" charset="0"/>
                <a:cs typeface="Arial" panose="020B0604020202090204" pitchFamily="34" charset="0"/>
              </a:rPr>
              <a:t>/</a:t>
            </a:r>
            <a:r>
              <a:rPr lang="zh-CN" altLang="en-US" sz="2000" kern="100" dirty="0">
                <a:effectLst/>
                <a:latin typeface="Arial" panose="020B0604020202090204" pitchFamily="34" charset="0"/>
                <a:ea typeface="Aptos" panose="020B0004020202020204" pitchFamily="34" charset="0"/>
                <a:cs typeface="Arial" panose="020B0604020202090204" pitchFamily="34" charset="0"/>
              </a:rPr>
              <a:t>年</a:t>
            </a:r>
            <a:endParaRPr lang="en-IN" sz="2000" kern="100" dirty="0">
              <a:effectLst/>
              <a:latin typeface="Arial" panose="020B0604020202090204" pitchFamily="34" charset="0"/>
              <a:ea typeface="Aptos" panose="020B0004020202020204" pitchFamily="34" charset="0"/>
              <a:cs typeface="Arial" panose="020B0604020202090204" pitchFamily="34" charset="0"/>
            </a:endParaRPr>
          </a:p>
          <a:p>
            <a:pPr marL="457200" indent="0">
              <a:buNone/>
            </a:pPr>
            <a:r>
              <a:rPr lang="zh-CN" altLang="en-IN" sz="2000" kern="100" dirty="0">
                <a:latin typeface="Arial" panose="020B0604020202090204" pitchFamily="34" charset="0"/>
                <a:ea typeface="Aptos" panose="020B0004020202020204" pitchFamily="34" charset="0"/>
                <a:cs typeface="Arial" panose="020B0604020202090204" pitchFamily="34" charset="0"/>
              </a:rPr>
              <a:t>合计</a:t>
            </a:r>
            <a:r>
              <a:rPr lang="en-IN" sz="2000" kern="100" dirty="0">
                <a:latin typeface="Arial" panose="020B0604020202090204" pitchFamily="34" charset="0"/>
                <a:ea typeface="Aptos" panose="020B0004020202020204" pitchFamily="34" charset="0"/>
                <a:cs typeface="Arial" panose="020B0604020202090204" pitchFamily="34" charset="0"/>
              </a:rPr>
              <a:t>		</a:t>
            </a:r>
            <a:r>
              <a:rPr lang="en-US" altLang="en-IN" sz="2000" kern="100" dirty="0">
                <a:latin typeface="Arial" panose="020B0604020202090204" pitchFamily="34" charset="0"/>
                <a:ea typeface="Aptos" panose="020B0004020202020204" pitchFamily="34" charset="0"/>
                <a:cs typeface="Arial" panose="020B0604020202090204" pitchFamily="34" charset="0"/>
              </a:rPr>
              <a:t>             </a:t>
            </a:r>
            <a:r>
              <a:rPr lang="en-IN" sz="2000" kern="100" dirty="0">
                <a:latin typeface="Arial" panose="020B0604020202090204" pitchFamily="34" charset="0"/>
                <a:ea typeface="Aptos" panose="020B0004020202020204" pitchFamily="34" charset="0"/>
                <a:cs typeface="Arial" panose="020B0604020202090204" pitchFamily="34" charset="0"/>
              </a:rPr>
              <a:t>: </a:t>
            </a:r>
            <a:r>
              <a:rPr lang="en-US" altLang="en-IN" sz="2000" kern="100" dirty="0">
                <a:latin typeface="Arial" panose="020B0604020202090204" pitchFamily="34" charset="0"/>
                <a:ea typeface="Aptos" panose="020B0004020202020204" pitchFamily="34" charset="0"/>
                <a:cs typeface="Arial" panose="020B0604020202090204" pitchFamily="34" charset="0"/>
              </a:rPr>
              <a:t>414</a:t>
            </a:r>
            <a:r>
              <a:rPr lang="zh-CN" altLang="en-US" sz="2000" kern="100" dirty="0">
                <a:latin typeface="Arial" panose="020B0604020202090204" pitchFamily="34" charset="0"/>
                <a:ea typeface="Aptos" panose="020B0004020202020204" pitchFamily="34" charset="0"/>
                <a:cs typeface="Arial" panose="020B0604020202090204" pitchFamily="34" charset="0"/>
              </a:rPr>
              <a:t>万吨</a:t>
            </a:r>
            <a:r>
              <a:rPr lang="en-US" altLang="zh-CN" sz="2000" kern="100" dirty="0">
                <a:latin typeface="Arial" panose="020B0604020202090204" pitchFamily="34" charset="0"/>
                <a:ea typeface="Aptos" panose="020B0004020202020204" pitchFamily="34" charset="0"/>
                <a:cs typeface="Arial" panose="020B0604020202090204" pitchFamily="34" charset="0"/>
              </a:rPr>
              <a:t>/</a:t>
            </a:r>
            <a:r>
              <a:rPr lang="zh-CN" altLang="en-US" sz="2000" kern="100" dirty="0">
                <a:latin typeface="Arial" panose="020B0604020202090204" pitchFamily="34" charset="0"/>
                <a:ea typeface="Aptos" panose="020B0004020202020204" pitchFamily="34" charset="0"/>
                <a:cs typeface="Arial" panose="020B0604020202090204" pitchFamily="34" charset="0"/>
              </a:rPr>
              <a:t>吨</a:t>
            </a:r>
            <a:endParaRPr lang="en-IN" sz="2000" kern="100" dirty="0">
              <a:latin typeface="Arial" panose="020B0604020202090204" pitchFamily="34" charset="0"/>
              <a:ea typeface="Aptos" panose="020B0004020202020204" pitchFamily="34" charset="0"/>
              <a:cs typeface="Arial" panose="020B0604020202090204" pitchFamily="34" charset="0"/>
            </a:endParaRPr>
          </a:p>
          <a:p>
            <a:pPr marL="457200" indent="0">
              <a:buNone/>
            </a:pPr>
            <a:endParaRPr lang="en-IN" sz="1600" kern="100" dirty="0">
              <a:effectLst/>
              <a:latin typeface="Aptos" panose="020B0004020202020204" pitchFamily="34" charset="0"/>
              <a:ea typeface="Aptos" panose="020B0004020202020204" pitchFamily="34" charset="0"/>
              <a:cs typeface="Times New Roman" panose="02020503050405090304" pitchFamily="18" charset="0"/>
            </a:endParaRPr>
          </a:p>
          <a:p>
            <a:endParaRPr lang="en-IN" sz="1600" kern="100" dirty="0">
              <a:effectLst/>
              <a:latin typeface="Aptos" panose="020B0004020202020204" pitchFamily="34" charset="0"/>
              <a:ea typeface="Aptos" panose="020B0004020202020204" pitchFamily="34" charset="0"/>
              <a:cs typeface="Times New Roman" panose="0202050305040509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5600" y="125349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文本框 1"/>
          <p:cNvSpPr txBox="1"/>
          <p:nvPr/>
        </p:nvSpPr>
        <p:spPr>
          <a:xfrm>
            <a:off x="3302635" y="5532120"/>
            <a:ext cx="6924675" cy="306705"/>
          </a:xfrm>
          <a:prstGeom prst="rect">
            <a:avLst/>
          </a:prstGeom>
          <a:noFill/>
        </p:spPr>
        <p:txBody>
          <a:bodyPr wrap="square" rtlCol="0">
            <a:spAutoFit/>
          </a:bodyPr>
          <a:lstStyle/>
          <a:p>
            <a:r>
              <a:rPr lang="en-US" sz="1400">
                <a:sym typeface="+mn-ea"/>
              </a:rPr>
              <a:t> 韦丹塔                      </a:t>
            </a:r>
            <a:r>
              <a:rPr lang="zh-CN" altLang="en-US" sz="1400">
                <a:sym typeface="+mn-ea"/>
              </a:rPr>
              <a:t>印度铝工业</a:t>
            </a:r>
            <a:r>
              <a:rPr lang="en-US" altLang="zh-CN" sz="1400">
                <a:sym typeface="+mn-ea"/>
              </a:rPr>
              <a:t>                  </a:t>
            </a:r>
            <a:r>
              <a:rPr lang="zh-CN" altLang="en-US" sz="1400">
                <a:sym typeface="+mn-ea"/>
              </a:rPr>
              <a:t>印度国家铝业</a:t>
            </a:r>
            <a:r>
              <a:rPr lang="en-US" altLang="zh-CN" sz="1400">
                <a:sym typeface="+mn-ea"/>
              </a:rPr>
              <a:t>                     </a:t>
            </a:r>
            <a:r>
              <a:rPr lang="zh-CN" altLang="en-US" sz="1400">
                <a:sym typeface="+mn-ea"/>
              </a:rPr>
              <a:t>合计</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81075" y="1096963"/>
          <a:ext cx="10663238" cy="4775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effectLst/>
                <a:cs typeface="+mj-lt"/>
                <a:sym typeface="+mn-ea"/>
              </a:rPr>
              <a:t>2023</a:t>
            </a:r>
            <a:r>
              <a:rPr lang="zh-CN" altLang="en-IN" b="1" dirty="0">
                <a:effectLst/>
                <a:cs typeface="+mj-lt"/>
                <a:sym typeface="+mn-ea"/>
              </a:rPr>
              <a:t>年</a:t>
            </a:r>
            <a:r>
              <a:rPr lang="zh-CN" altLang="en-US" b="1" dirty="0">
                <a:effectLst/>
                <a:cs typeface="+mj-lt"/>
                <a:sym typeface="+mn-ea"/>
              </a:rPr>
              <a:t>印度氟化铝</a:t>
            </a:r>
            <a:r>
              <a:rPr lang="zh-CN" altLang="en-US" b="1" dirty="0">
                <a:cs typeface="+mj-lt"/>
                <a:sym typeface="+mn-ea"/>
              </a:rPr>
              <a:t>需求（公吨）</a:t>
            </a:r>
            <a:endParaRPr lang="en-US" b="1" dirty="0">
              <a:cs typeface="+mj-lt"/>
            </a:endParaRP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5" name="文本框 4"/>
          <p:cNvSpPr txBox="1"/>
          <p:nvPr>
            <p:custDataLst>
              <p:tags r:id="rId1"/>
            </p:custDataLst>
          </p:nvPr>
        </p:nvSpPr>
        <p:spPr>
          <a:xfrm>
            <a:off x="1827530" y="5554980"/>
            <a:ext cx="8862695" cy="306705"/>
          </a:xfrm>
          <a:prstGeom prst="rect">
            <a:avLst/>
          </a:prstGeom>
          <a:solidFill>
            <a:schemeClr val="bg1"/>
          </a:solidFill>
        </p:spPr>
        <p:txBody>
          <a:bodyPr wrap="square" rtlCol="0">
            <a:spAutoFit/>
          </a:bodyPr>
          <a:lstStyle/>
          <a:p>
            <a:r>
              <a:rPr lang="en-US" sz="1400">
                <a:sym typeface="+mn-ea"/>
              </a:rPr>
              <a:t>    </a:t>
            </a:r>
            <a:r>
              <a:rPr lang="en-US" sz="1200">
                <a:sym typeface="+mn-ea"/>
              </a:rPr>
              <a:t>韦丹塔 (Vedanta)                    </a:t>
            </a:r>
            <a:r>
              <a:rPr lang="zh-CN" altLang="en-US" sz="1200">
                <a:sym typeface="+mn-ea"/>
              </a:rPr>
              <a:t>印度铝工业</a:t>
            </a:r>
            <a:r>
              <a:rPr lang="en-US" altLang="zh-CN" sz="1200">
                <a:sym typeface="+mn-ea"/>
              </a:rPr>
              <a:t> (Hindalco)                   </a:t>
            </a:r>
            <a:r>
              <a:rPr lang="zh-CN" altLang="en-US" sz="1200">
                <a:sym typeface="+mn-ea"/>
              </a:rPr>
              <a:t>印度国家铝业</a:t>
            </a:r>
            <a:r>
              <a:rPr lang="en-US" altLang="zh-CN" sz="1200">
                <a:sym typeface="+mn-ea"/>
              </a:rPr>
              <a:t> (Nalco)                              </a:t>
            </a:r>
            <a:r>
              <a:rPr lang="zh-CN" altLang="en-US" sz="1200">
                <a:sym typeface="+mn-ea"/>
              </a:rPr>
              <a:t>合计</a:t>
            </a:r>
          </a:p>
        </p:txBody>
      </p:sp>
      <p:sp>
        <p:nvSpPr>
          <p:cNvPr id="6" name="文本框 5"/>
          <p:cNvSpPr txBox="1"/>
          <p:nvPr/>
        </p:nvSpPr>
        <p:spPr>
          <a:xfrm>
            <a:off x="4474210" y="5861685"/>
            <a:ext cx="1568450" cy="245110"/>
          </a:xfrm>
          <a:prstGeom prst="rect">
            <a:avLst/>
          </a:prstGeom>
          <a:solidFill>
            <a:schemeClr val="bg1"/>
          </a:solidFill>
        </p:spPr>
        <p:txBody>
          <a:bodyPr wrap="square" rtlCol="0">
            <a:spAutoFit/>
          </a:bodyPr>
          <a:lstStyle/>
          <a:p>
            <a:r>
              <a:rPr lang="zh-CN" altLang="en-US" sz="1000"/>
              <a:t>原铝产能（百万吨）</a:t>
            </a:r>
          </a:p>
        </p:txBody>
      </p:sp>
      <p:sp>
        <p:nvSpPr>
          <p:cNvPr id="7" name="文本框 6"/>
          <p:cNvSpPr txBox="1"/>
          <p:nvPr>
            <p:custDataLst>
              <p:tags r:id="rId2"/>
            </p:custDataLst>
          </p:nvPr>
        </p:nvSpPr>
        <p:spPr>
          <a:xfrm>
            <a:off x="6164580" y="5861685"/>
            <a:ext cx="1568450" cy="245110"/>
          </a:xfrm>
          <a:prstGeom prst="rect">
            <a:avLst/>
          </a:prstGeom>
          <a:solidFill>
            <a:schemeClr val="bg1"/>
          </a:solidFill>
        </p:spPr>
        <p:txBody>
          <a:bodyPr wrap="square" rtlCol="0">
            <a:spAutoFit/>
          </a:bodyPr>
          <a:lstStyle/>
          <a:p>
            <a:r>
              <a:rPr lang="zh-CN" altLang="en-US" sz="1000"/>
              <a:t>氟化铝需求（吨）</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defRPr sz="1400" b="0" i="0" u="none" strike="noStrike" kern="1200" cap="none" spc="20" baseline="0">
                <a:solidFill>
                  <a:sysClr val="windowText" lastClr="000000">
                    <a:lumMod val="50000"/>
                    <a:lumOff val="50000"/>
                  </a:sysClr>
                </a:solidFill>
                <a:latin typeface="+mn-lt"/>
                <a:ea typeface="+mn-ea"/>
                <a:cs typeface="+mn-cs"/>
              </a:defRPr>
            </a:pPr>
            <a:r>
              <a:rPr lang="en-IN" sz="4400" b="1" i="0" u="sng" strike="noStrike" kern="1200" cap="none" spc="50" baseline="0" dirty="0">
                <a:solidFill>
                  <a:sysClr val="windowText" lastClr="000000">
                    <a:lumMod val="65000"/>
                    <a:lumOff val="35000"/>
                  </a:sysClr>
                </a:solidFill>
                <a:effectLst/>
              </a:rPr>
              <a:t>2023</a:t>
            </a:r>
            <a:r>
              <a:rPr lang="zh-CN" altLang="en-IN" sz="4400" b="1" i="0" u="sng" strike="noStrike" kern="1200" cap="none" spc="50" baseline="0" dirty="0">
                <a:solidFill>
                  <a:sysClr val="windowText" lastClr="000000">
                    <a:lumMod val="65000"/>
                    <a:lumOff val="35000"/>
                  </a:sysClr>
                </a:solidFill>
                <a:effectLst/>
              </a:rPr>
              <a:t>年</a:t>
            </a:r>
            <a:r>
              <a:rPr lang="zh-CN" altLang="en-US" sz="4400" b="1" i="0" u="sng" strike="noStrike" kern="1200" cap="none" spc="50" baseline="0" dirty="0">
                <a:solidFill>
                  <a:sysClr val="windowText" lastClr="000000">
                    <a:lumMod val="65000"/>
                    <a:lumOff val="35000"/>
                  </a:sysClr>
                </a:solidFill>
                <a:effectLst/>
              </a:rPr>
              <a:t>印度氟化铝消费商市场份额</a:t>
            </a:r>
            <a:endParaRPr lang="en-GB" sz="4400" b="0" i="0" u="none" strike="noStrike" kern="1200" cap="none" spc="50" baseline="0" dirty="0">
              <a:solidFill>
                <a:sysClr val="windowText" lastClr="000000">
                  <a:lumMod val="65000"/>
                  <a:lumOff val="35000"/>
                </a:sysClr>
              </a:solidFill>
            </a:endParaRP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753</Words>
  <Application>Microsoft Office PowerPoint</Application>
  <PresentationFormat>宽屏</PresentationFormat>
  <Paragraphs>133</Paragraphs>
  <Slides>16</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16</vt:i4>
      </vt:variant>
    </vt:vector>
  </HeadingPairs>
  <TitlesOfParts>
    <vt:vector size="25" baseType="lpstr">
      <vt:lpstr>宋体</vt:lpstr>
      <vt:lpstr>Aptos</vt:lpstr>
      <vt:lpstr>Aptos Display</vt:lpstr>
      <vt:lpstr>Arial</vt:lpstr>
      <vt:lpstr>Arial Black</vt:lpstr>
      <vt:lpstr>Calibri</vt:lpstr>
      <vt:lpstr>Verdana</vt:lpstr>
      <vt:lpstr>Office Theme</vt:lpstr>
      <vt:lpstr>1_Office Theme</vt:lpstr>
      <vt:lpstr>  印度氟化铝市场需求分析</vt:lpstr>
      <vt:lpstr>探索发展机遇，洞悉市场动态</vt:lpstr>
      <vt:lpstr>从恒河沿岸到地角天涯，印度铝足迹在世界舞台留下了不可磨灭的印记。</vt:lpstr>
      <vt:lpstr>印度铝工业的主要参与者</vt:lpstr>
      <vt:lpstr>印度铝冶炼厂产能</vt:lpstr>
      <vt:lpstr>PowerPoint 演示文稿</vt:lpstr>
      <vt:lpstr>PowerPoint 演示文稿</vt:lpstr>
      <vt:lpstr>2023年印度氟化铝需求（公吨）</vt:lpstr>
      <vt:lpstr>2023年印度氟化铝消费商市场份额</vt:lpstr>
      <vt:lpstr>2028年印度氟化铝需求预测</vt:lpstr>
      <vt:lpstr>2028年印度氟化铝消费商市场份额预测</vt:lpstr>
      <vt:lpstr>以韦丹塔（Vedanta）、印度铝工业公司（Hindalco）、印度国家铝业（Nalco）为支柱，印度铝业屹立于世界舞台。    扩产计划</vt:lpstr>
      <vt:lpstr>2026年前原铝扩产计划</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the Demand: Aluminium Fluoride in India</dc:title>
  <dc:creator>Sarat Chowdhary</dc:creator>
  <cp:lastModifiedBy>friday Gao</cp:lastModifiedBy>
  <cp:revision>12</cp:revision>
  <dcterms:created xsi:type="dcterms:W3CDTF">2024-05-16T08:18:49Z</dcterms:created>
  <dcterms:modified xsi:type="dcterms:W3CDTF">2024-05-16T08:24:30Z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913D51F69441CC8FEEB34566DF9E2CE8_42</vt:lpwstr>
  </property>
  <property fmtid="{D5CDD505-2E9C-101B-9397-08002B2CF9AE}" pid="3" name="KSOProductBuildVer">
    <vt:lpwstr>2052-6.7.1.8828</vt:lpwstr>
  </property>
</Properties>
</file>