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465" r:id="rId2"/>
    <p:sldId id="466" r:id="rId3"/>
    <p:sldId id="453" r:id="rId4"/>
    <p:sldId id="460" r:id="rId5"/>
    <p:sldId id="422" r:id="rId6"/>
    <p:sldId id="461" r:id="rId7"/>
    <p:sldId id="424" r:id="rId8"/>
    <p:sldId id="365" r:id="rId9"/>
    <p:sldId id="367" r:id="rId10"/>
    <p:sldId id="452" r:id="rId11"/>
    <p:sldId id="371" r:id="rId12"/>
    <p:sldId id="462" r:id="rId13"/>
    <p:sldId id="372" r:id="rId14"/>
    <p:sldId id="369" r:id="rId15"/>
    <p:sldId id="373" r:id="rId16"/>
    <p:sldId id="457" r:id="rId17"/>
    <p:sldId id="377" r:id="rId18"/>
    <p:sldId id="381" r:id="rId19"/>
    <p:sldId id="380" r:id="rId20"/>
    <p:sldId id="464" r:id="rId21"/>
    <p:sldId id="378" r:id="rId22"/>
    <p:sldId id="445" r:id="rId23"/>
    <p:sldId id="458" r:id="rId24"/>
    <p:sldId id="446" r:id="rId25"/>
    <p:sldId id="388" r:id="rId26"/>
    <p:sldId id="389" r:id="rId27"/>
    <p:sldId id="390" r:id="rId28"/>
    <p:sldId id="449" r:id="rId29"/>
    <p:sldId id="385" r:id="rId30"/>
    <p:sldId id="342" r:id="rId31"/>
  </p:sldIdLst>
  <p:sldSz cx="12195175"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5" userDrawn="1">
          <p15:clr>
            <a:srgbClr val="A4A3A4"/>
          </p15:clr>
        </p15:guide>
        <p15:guide id="2" pos="6563" userDrawn="1">
          <p15:clr>
            <a:srgbClr val="A4A3A4"/>
          </p15:clr>
        </p15:guide>
        <p15:guide id="3" pos="1165" userDrawn="1">
          <p15:clr>
            <a:srgbClr val="A4A3A4"/>
          </p15:clr>
        </p15:guide>
        <p15:guide id="4" orient="horz" pos="709" userDrawn="1">
          <p15:clr>
            <a:srgbClr val="A4A3A4"/>
          </p15:clr>
        </p15:guide>
        <p15:guide id="5" pos="484" userDrawn="1">
          <p15:clr>
            <a:srgbClr val="A4A3A4"/>
          </p15:clr>
        </p15:guide>
        <p15:guide id="6" orient="horz" pos="981" userDrawn="1">
          <p15:clr>
            <a:srgbClr val="A4A3A4"/>
          </p15:clr>
        </p15:guide>
        <p15:guide id="7" orient="horz" pos="1661" userDrawn="1">
          <p15:clr>
            <a:srgbClr val="A4A3A4"/>
          </p15:clr>
        </p15:guide>
        <p15:guide id="8"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AEC"/>
    <a:srgbClr val="C0504D"/>
    <a:srgbClr val="4A7AB4"/>
    <a:srgbClr val="FAFAFC"/>
    <a:srgbClr val="4878B1"/>
    <a:srgbClr val="F3F3F5"/>
    <a:srgbClr val="C00000"/>
    <a:srgbClr val="EDEEF0"/>
    <a:srgbClr val="F0F0F2"/>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4" autoAdjust="0"/>
    <p:restoredTop sz="94660"/>
  </p:normalViewPr>
  <p:slideViewPr>
    <p:cSldViewPr showGuides="1">
      <p:cViewPr>
        <p:scale>
          <a:sx n="66" d="100"/>
          <a:sy n="66" d="100"/>
        </p:scale>
        <p:origin x="1200" y="38"/>
      </p:cViewPr>
      <p:guideLst>
        <p:guide orient="horz" pos="3385"/>
        <p:guide pos="6563"/>
        <p:guide pos="1165"/>
        <p:guide orient="horz" pos="709"/>
        <p:guide pos="484"/>
        <p:guide orient="horz" pos="981"/>
        <p:guide orient="horz" pos="1661"/>
        <p:guide orient="horz" pos="2160"/>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2000" b="1" i="0" u="none" strike="noStrike" kern="1200" spc="0" baseline="0">
                <a:solidFill>
                  <a:schemeClr val="tx1"/>
                </a:solidFill>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defRPr>
            </a:pPr>
            <a:r>
              <a:rPr lang="en-US" altLang="zh-CN" sz="2000" b="1">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rPr>
              <a:t>2012</a:t>
            </a:r>
            <a:r>
              <a:rPr lang="zh-CN" altLang="en-US" sz="2000" b="1">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rPr>
              <a:t>年</a:t>
            </a:r>
          </a:p>
        </c:rich>
      </c:tx>
      <c:layout>
        <c:manualLayout>
          <c:xMode val="edge"/>
          <c:yMode val="edge"/>
          <c:x val="0.35877566834560198"/>
          <c:y val="1.6892530017848E-2"/>
        </c:manualLayout>
      </c:layout>
      <c:overlay val="0"/>
      <c:spPr>
        <a:noFill/>
        <a:ln>
          <a:noFill/>
        </a:ln>
        <a:effectLst/>
      </c:spPr>
      <c:txPr>
        <a:bodyPr rot="0" spcFirstLastPara="0" vertOverflow="ellipsis" vert="horz" wrap="square" anchor="ctr" anchorCtr="1" forceAA="0"/>
        <a:lstStyle/>
        <a:p>
          <a:pPr defTabSz="914400">
            <a:defRPr lang="zh-CN" sz="2000" b="1" i="0" u="none" strike="noStrike" kern="1200" spc="0" baseline="0">
              <a:solidFill>
                <a:schemeClr val="tx1"/>
              </a:solidFill>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defRPr>
          </a:pPr>
          <a:endParaRPr lang="zh-CN"/>
        </a:p>
      </c:txPr>
    </c:title>
    <c:autoTitleDeleted val="0"/>
    <c:plotArea>
      <c:layout/>
      <c:pieChart>
        <c:varyColors val="1"/>
        <c:ser>
          <c:idx val="0"/>
          <c:order val="0"/>
          <c:tx>
            <c:strRef>
              <c:f>Sheet1!$B$1</c:f>
              <c:strCache>
                <c:ptCount val="1"/>
                <c:pt idx="0">
                  <c:v>2012年</c:v>
                </c:pt>
              </c:strCache>
            </c:strRef>
          </c:tx>
          <c:spPr>
            <a:solidFill>
              <a:schemeClr val="accent1"/>
            </a:solidFill>
            <a:ln w="12700">
              <a:noFill/>
            </a:ln>
            <a:effectLst/>
            <a:sp3d contourW="12700"/>
          </c:spPr>
          <c:explosion val="3"/>
          <c:dPt>
            <c:idx val="0"/>
            <c:bubble3D val="0"/>
            <c:spPr>
              <a:solidFill>
                <a:schemeClr val="accent1"/>
              </a:solidFill>
              <a:ln w="12700">
                <a:noFill/>
              </a:ln>
              <a:effectLst/>
              <a:sp3d contourW="12700"/>
            </c:spPr>
            <c:extLst>
              <c:ext xmlns:c16="http://schemas.microsoft.com/office/drawing/2014/chart" uri="{C3380CC4-5D6E-409C-BE32-E72D297353CC}">
                <c16:uniqueId val="{00000001-6598-426E-A5F4-49E491311692}"/>
              </c:ext>
            </c:extLst>
          </c:dPt>
          <c:dPt>
            <c:idx val="1"/>
            <c:bubble3D val="0"/>
            <c:spPr>
              <a:solidFill>
                <a:schemeClr val="accent2"/>
              </a:solidFill>
              <a:ln w="12700">
                <a:noFill/>
              </a:ln>
              <a:effectLst/>
              <a:sp3d contourW="12700"/>
            </c:spPr>
            <c:extLst>
              <c:ext xmlns:c16="http://schemas.microsoft.com/office/drawing/2014/chart" uri="{C3380CC4-5D6E-409C-BE32-E72D297353CC}">
                <c16:uniqueId val="{00000003-6598-426E-A5F4-49E491311692}"/>
              </c:ext>
            </c:extLst>
          </c:dPt>
          <c:dPt>
            <c:idx val="2"/>
            <c:bubble3D val="0"/>
            <c:spPr>
              <a:solidFill>
                <a:schemeClr val="accent3"/>
              </a:solidFill>
              <a:ln w="12700">
                <a:noFill/>
              </a:ln>
              <a:effectLst/>
              <a:sp3d contourW="12700"/>
            </c:spPr>
            <c:extLst>
              <c:ext xmlns:c16="http://schemas.microsoft.com/office/drawing/2014/chart" uri="{C3380CC4-5D6E-409C-BE32-E72D297353CC}">
                <c16:uniqueId val="{00000005-6598-426E-A5F4-49E491311692}"/>
              </c:ext>
            </c:extLst>
          </c:dPt>
          <c:dPt>
            <c:idx val="3"/>
            <c:bubble3D val="0"/>
            <c:spPr>
              <a:solidFill>
                <a:schemeClr val="accent4"/>
              </a:solidFill>
              <a:ln w="12700">
                <a:noFill/>
              </a:ln>
              <a:effectLst/>
              <a:sp3d contourW="12700"/>
            </c:spPr>
            <c:extLst>
              <c:ext xmlns:c16="http://schemas.microsoft.com/office/drawing/2014/chart" uri="{C3380CC4-5D6E-409C-BE32-E72D297353CC}">
                <c16:uniqueId val="{00000007-6598-426E-A5F4-49E491311692}"/>
              </c:ext>
            </c:extLst>
          </c:dPt>
          <c:dPt>
            <c:idx val="4"/>
            <c:bubble3D val="0"/>
            <c:spPr>
              <a:solidFill>
                <a:schemeClr val="accent5"/>
              </a:solidFill>
              <a:ln w="12700">
                <a:noFill/>
              </a:ln>
              <a:effectLst/>
              <a:sp3d contourW="12700"/>
            </c:spPr>
            <c:extLst>
              <c:ext xmlns:c16="http://schemas.microsoft.com/office/drawing/2014/chart" uri="{C3380CC4-5D6E-409C-BE32-E72D297353CC}">
                <c16:uniqueId val="{00000009-6598-426E-A5F4-49E491311692}"/>
              </c:ext>
            </c:extLst>
          </c:dPt>
          <c:dPt>
            <c:idx val="5"/>
            <c:bubble3D val="0"/>
            <c:spPr>
              <a:solidFill>
                <a:schemeClr val="accent6"/>
              </a:solidFill>
              <a:ln w="12700">
                <a:noFill/>
              </a:ln>
              <a:effectLst/>
              <a:sp3d contourW="12700"/>
            </c:spPr>
            <c:extLst>
              <c:ext xmlns:c16="http://schemas.microsoft.com/office/drawing/2014/chart" uri="{C3380CC4-5D6E-409C-BE32-E72D297353CC}">
                <c16:uniqueId val="{0000000B-6598-426E-A5F4-49E491311692}"/>
              </c:ext>
            </c:extLst>
          </c:dPt>
          <c:dPt>
            <c:idx val="6"/>
            <c:bubble3D val="0"/>
            <c:spPr>
              <a:solidFill>
                <a:srgbClr val="7030A0"/>
              </a:solidFill>
              <a:ln w="12700">
                <a:noFill/>
              </a:ln>
              <a:effectLst/>
              <a:sp3d contourW="12700"/>
            </c:spPr>
            <c:extLst>
              <c:ext xmlns:c16="http://schemas.microsoft.com/office/drawing/2014/chart" uri="{C3380CC4-5D6E-409C-BE32-E72D297353CC}">
                <c16:uniqueId val="{0000000D-6598-426E-A5F4-49E491311692}"/>
              </c:ext>
            </c:extLst>
          </c:dPt>
          <c:dPt>
            <c:idx val="7"/>
            <c:bubble3D val="0"/>
            <c:spPr>
              <a:gradFill>
                <a:gsLst>
                  <a:gs pos="50000">
                    <a:schemeClr val="accent6"/>
                  </a:gs>
                  <a:gs pos="0">
                    <a:schemeClr val="accent6">
                      <a:lumMod val="25000"/>
                      <a:lumOff val="75000"/>
                    </a:schemeClr>
                  </a:gs>
                  <a:gs pos="100000">
                    <a:schemeClr val="accent6">
                      <a:lumMod val="85000"/>
                    </a:schemeClr>
                  </a:gs>
                </a:gsLst>
                <a:lin ang="5400000" scaled="1"/>
              </a:gradFill>
              <a:ln w="12700">
                <a:noFill/>
              </a:ln>
              <a:effectLst/>
              <a:sp3d contourW="12700"/>
            </c:spPr>
            <c:extLst>
              <c:ext xmlns:c16="http://schemas.microsoft.com/office/drawing/2014/chart" uri="{C3380CC4-5D6E-409C-BE32-E72D297353CC}">
                <c16:uniqueId val="{0000000F-6598-426E-A5F4-49E491311692}"/>
              </c:ext>
            </c:extLst>
          </c:dPt>
          <c:dPt>
            <c:idx val="8"/>
            <c:bubble3D val="0"/>
            <c:spPr>
              <a:solidFill>
                <a:sysClr val="windowText" lastClr="000000"/>
              </a:solidFill>
              <a:ln w="12700">
                <a:noFill/>
              </a:ln>
              <a:effectLst/>
              <a:sp3d contourW="12700"/>
            </c:spPr>
            <c:extLst>
              <c:ext xmlns:c16="http://schemas.microsoft.com/office/drawing/2014/chart" uri="{C3380CC4-5D6E-409C-BE32-E72D297353CC}">
                <c16:uniqueId val="{00000011-6598-426E-A5F4-49E491311692}"/>
              </c:ext>
            </c:extLst>
          </c:dPt>
          <c:dPt>
            <c:idx val="9"/>
            <c:bubble3D val="0"/>
            <c:spPr>
              <a:solidFill>
                <a:srgbClr val="FFC000"/>
              </a:solidFill>
              <a:ln w="12700">
                <a:noFill/>
              </a:ln>
              <a:effectLst/>
              <a:sp3d contourW="12700"/>
            </c:spPr>
            <c:extLst>
              <c:ext xmlns:c16="http://schemas.microsoft.com/office/drawing/2014/chart" uri="{C3380CC4-5D6E-409C-BE32-E72D297353CC}">
                <c16:uniqueId val="{00000013-6598-426E-A5F4-49E491311692}"/>
              </c:ext>
            </c:extLst>
          </c:dPt>
          <c:dPt>
            <c:idx val="10"/>
            <c:bubble3D val="0"/>
            <c:spPr>
              <a:solidFill>
                <a:schemeClr val="accent1"/>
              </a:solidFill>
              <a:ln w="12700">
                <a:noFill/>
              </a:ln>
              <a:effectLst/>
              <a:sp3d contourW="12700"/>
            </c:spPr>
            <c:extLst>
              <c:ext xmlns:c16="http://schemas.microsoft.com/office/drawing/2014/chart" uri="{C3380CC4-5D6E-409C-BE32-E72D297353CC}">
                <c16:uniqueId val="{00000015-6598-426E-A5F4-49E491311692}"/>
              </c:ext>
            </c:extLst>
          </c:dPt>
          <c:dPt>
            <c:idx val="11"/>
            <c:bubble3D val="0"/>
            <c:spPr>
              <a:gradFill>
                <a:gsLst>
                  <a:gs pos="34000">
                    <a:srgbClr val="CFF474"/>
                  </a:gs>
                  <a:gs pos="100000">
                    <a:srgbClr val="4DD803"/>
                  </a:gs>
                </a:gsLst>
                <a:lin ang="18900000" scaled="1"/>
              </a:gradFill>
              <a:ln w="12700">
                <a:noFill/>
              </a:ln>
              <a:effectLst/>
              <a:sp3d contourW="12700"/>
            </c:spPr>
            <c:extLst>
              <c:ext xmlns:c16="http://schemas.microsoft.com/office/drawing/2014/chart" uri="{C3380CC4-5D6E-409C-BE32-E72D297353CC}">
                <c16:uniqueId val="{00000017-6598-426E-A5F4-49E491311692}"/>
              </c:ext>
            </c:extLst>
          </c:dPt>
          <c:dPt>
            <c:idx val="12"/>
            <c:bubble3D val="0"/>
            <c:spPr>
              <a:solidFill>
                <a:srgbClr val="ED7D31"/>
              </a:solidFill>
              <a:ln w="12700">
                <a:noFill/>
              </a:ln>
              <a:effectLst/>
              <a:sp3d contourW="12700"/>
            </c:spPr>
            <c:extLst>
              <c:ext xmlns:c16="http://schemas.microsoft.com/office/drawing/2014/chart" uri="{C3380CC4-5D6E-409C-BE32-E72D297353CC}">
                <c16:uniqueId val="{00000019-6598-426E-A5F4-49E491311692}"/>
              </c:ext>
            </c:extLst>
          </c:dPt>
          <c:dLbls>
            <c:dLbl>
              <c:idx val="0"/>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598-426E-A5F4-49E491311692}"/>
                </c:ext>
              </c:extLst>
            </c:dLbl>
            <c:dLbl>
              <c:idx val="1"/>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598-426E-A5F4-49E491311692}"/>
                </c:ext>
              </c:extLst>
            </c:dLbl>
            <c:dLbl>
              <c:idx val="2"/>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598-426E-A5F4-49E491311692}"/>
                </c:ext>
              </c:extLst>
            </c:dLbl>
            <c:dLbl>
              <c:idx val="3"/>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598-426E-A5F4-49E491311692}"/>
                </c:ext>
              </c:extLst>
            </c:dLbl>
            <c:spPr>
              <a:noFill/>
              <a:ln>
                <a:noFill/>
              </a:ln>
              <a:effectLst/>
            </c:spPr>
            <c:txPr>
              <a:bodyPr rot="0" spcFirstLastPara="0" vertOverflow="ellipsis" vert="horz" wrap="square" lIns="38100" tIns="19050" rIns="38100" bIns="19050" anchor="ctr" anchorCtr="1" forceAA="0"/>
              <a:lstStyle/>
              <a:p>
                <a:pPr>
                  <a:defRPr lang="zh-CN" sz="1600" b="1" i="0" u="none" strike="noStrike" kern="1200" baseline="0">
                    <a:solidFill>
                      <a:schemeClr val="tx1">
                        <a:lumMod val="50000"/>
                        <a:lumOff val="50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dLblPos val="outEnd"/>
            <c:showLegendKey val="1"/>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Sheet1!$A$2:$A$14</c:f>
              <c:strCache>
                <c:ptCount val="13"/>
                <c:pt idx="0">
                  <c:v>广西</c:v>
                </c:pt>
                <c:pt idx="1">
                  <c:v>河南</c:v>
                </c:pt>
                <c:pt idx="2">
                  <c:v>贵州</c:v>
                </c:pt>
                <c:pt idx="3">
                  <c:v>山西</c:v>
                </c:pt>
                <c:pt idx="4">
                  <c:v>宁夏</c:v>
                </c:pt>
                <c:pt idx="5">
                  <c:v>四川</c:v>
                </c:pt>
                <c:pt idx="6">
                  <c:v>其它</c:v>
                </c:pt>
                <c:pt idx="7">
                  <c:v>山东</c:v>
                </c:pt>
                <c:pt idx="8">
                  <c:v>新疆</c:v>
                </c:pt>
                <c:pt idx="9">
                  <c:v>内蒙古</c:v>
                </c:pt>
                <c:pt idx="10">
                  <c:v>云南</c:v>
                </c:pt>
                <c:pt idx="11">
                  <c:v>甘肃</c:v>
                </c:pt>
                <c:pt idx="12">
                  <c:v>青海</c:v>
                </c:pt>
              </c:strCache>
            </c:strRef>
          </c:cat>
          <c:val>
            <c:numRef>
              <c:f>Sheet1!$B$2:$B$14</c:f>
              <c:numCache>
                <c:formatCode>0%</c:formatCode>
                <c:ptCount val="13"/>
                <c:pt idx="0">
                  <c:v>0.03</c:v>
                </c:pt>
                <c:pt idx="1">
                  <c:v>0.17</c:v>
                </c:pt>
                <c:pt idx="2">
                  <c:v>0.04</c:v>
                </c:pt>
                <c:pt idx="3">
                  <c:v>0.04</c:v>
                </c:pt>
                <c:pt idx="4">
                  <c:v>0.06</c:v>
                </c:pt>
                <c:pt idx="5">
                  <c:v>0.03</c:v>
                </c:pt>
                <c:pt idx="6">
                  <c:v>0.08</c:v>
                </c:pt>
                <c:pt idx="7">
                  <c:v>0.17</c:v>
                </c:pt>
                <c:pt idx="8">
                  <c:v>7.0000000000000007E-2</c:v>
                </c:pt>
                <c:pt idx="9">
                  <c:v>0.09</c:v>
                </c:pt>
                <c:pt idx="10">
                  <c:v>0.05</c:v>
                </c:pt>
                <c:pt idx="11">
                  <c:v>0.08</c:v>
                </c:pt>
                <c:pt idx="12">
                  <c:v>0.09</c:v>
                </c:pt>
              </c:numCache>
            </c:numRef>
          </c:val>
          <c:extLst>
            <c:ext xmlns:c16="http://schemas.microsoft.com/office/drawing/2014/chart" uri="{C3380CC4-5D6E-409C-BE32-E72D297353CC}">
              <c16:uniqueId val="{0000001A-6598-426E-A5F4-49E491311692}"/>
            </c:ext>
          </c:extLst>
        </c:ser>
        <c:dLbls>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2"/>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3"/>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4"/>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5"/>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6"/>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7"/>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8"/>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9"/>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0"/>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1"/>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2"/>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ayout>
        <c:manualLayout>
          <c:xMode val="edge"/>
          <c:yMode val="edge"/>
          <c:x val="0.76390470503277397"/>
          <c:y val="0.162046709801169"/>
          <c:w val="0.137792174326309"/>
          <c:h val="0.73492970370807897"/>
        </c:manualLayout>
      </c:layout>
      <c:overlay val="0"/>
      <c:spPr>
        <a:noFill/>
        <a:ln>
          <a:noFill/>
        </a:ln>
        <a:effectLst/>
      </c:spPr>
      <c:txPr>
        <a:bodyPr rot="0" spcFirstLastPara="0" vertOverflow="ellipsis" vert="horz" wrap="square" anchor="ctr" anchorCtr="1" forceAA="0"/>
        <a:lstStyle/>
        <a:p>
          <a:pPr>
            <a:defRPr lang="zh-CN" sz="12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sz="4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2000" b="1" i="0" u="none" strike="noStrike" kern="1200" spc="0" baseline="0">
                <a:solidFill>
                  <a:schemeClr val="tx1"/>
                </a:solidFill>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defRPr>
            </a:pPr>
            <a:r>
              <a:rPr lang="en-US" altLang="zh-CN" sz="2000" b="1">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rPr>
              <a:t>2022</a:t>
            </a:r>
            <a:r>
              <a:rPr lang="zh-CN" altLang="en-US" sz="2000" b="1">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rPr>
              <a:t>年</a:t>
            </a:r>
          </a:p>
        </c:rich>
      </c:tx>
      <c:layout>
        <c:manualLayout>
          <c:xMode val="edge"/>
          <c:yMode val="edge"/>
          <c:x val="0.36105353359162101"/>
          <c:y val="4.7430643582711002E-3"/>
        </c:manualLayout>
      </c:layout>
      <c:overlay val="0"/>
      <c:spPr>
        <a:noFill/>
        <a:ln>
          <a:noFill/>
        </a:ln>
        <a:effectLst/>
      </c:spPr>
      <c:txPr>
        <a:bodyPr rot="0" spcFirstLastPara="0" vertOverflow="ellipsis" vert="horz" wrap="square" anchor="ctr" anchorCtr="1" forceAA="0"/>
        <a:lstStyle/>
        <a:p>
          <a:pPr defTabSz="914400">
            <a:defRPr lang="zh-CN" sz="2000" b="1" i="0" u="none" strike="noStrike" kern="1200" spc="0" baseline="0">
              <a:solidFill>
                <a:schemeClr val="tx1"/>
              </a:solidFill>
              <a:latin typeface="黑体" panose="02010609060101010101" pitchFamily="49" charset="-122"/>
              <a:ea typeface="黑体" panose="02010609060101010101" pitchFamily="49" charset="-122"/>
              <a:cs typeface="方正楷体_GB2312" panose="02000000000000000000" charset="-122"/>
              <a:sym typeface="方正楷体_GB2312" panose="02000000000000000000" charset="-122"/>
            </a:defRPr>
          </a:pPr>
          <a:endParaRPr lang="zh-CN"/>
        </a:p>
      </c:txPr>
    </c:title>
    <c:autoTitleDeleted val="0"/>
    <c:plotArea>
      <c:layout/>
      <c:pieChart>
        <c:varyColors val="1"/>
        <c:ser>
          <c:idx val="0"/>
          <c:order val="0"/>
          <c:tx>
            <c:strRef>
              <c:f>Sheet1!$B$1</c:f>
              <c:strCache>
                <c:ptCount val="1"/>
                <c:pt idx="0">
                  <c:v>2012年</c:v>
                </c:pt>
              </c:strCache>
            </c:strRef>
          </c:tx>
          <c:spPr>
            <a:solidFill>
              <a:schemeClr val="accent1"/>
            </a:solidFill>
            <a:ln w="12700">
              <a:noFill/>
            </a:ln>
            <a:effectLst/>
            <a:sp3d contourW="12700"/>
          </c:spPr>
          <c:explosion val="3"/>
          <c:dPt>
            <c:idx val="0"/>
            <c:bubble3D val="0"/>
            <c:spPr>
              <a:solidFill>
                <a:schemeClr val="accent1"/>
              </a:solidFill>
              <a:ln w="12700">
                <a:noFill/>
              </a:ln>
              <a:effectLst/>
              <a:sp3d contourW="12700"/>
            </c:spPr>
            <c:extLst>
              <c:ext xmlns:c16="http://schemas.microsoft.com/office/drawing/2014/chart" uri="{C3380CC4-5D6E-409C-BE32-E72D297353CC}">
                <c16:uniqueId val="{00000001-A872-43F9-AB77-442953EB15F3}"/>
              </c:ext>
            </c:extLst>
          </c:dPt>
          <c:dPt>
            <c:idx val="1"/>
            <c:bubble3D val="0"/>
            <c:spPr>
              <a:solidFill>
                <a:schemeClr val="accent2"/>
              </a:solidFill>
              <a:ln w="12700">
                <a:noFill/>
              </a:ln>
              <a:effectLst/>
              <a:sp3d contourW="12700"/>
            </c:spPr>
            <c:extLst>
              <c:ext xmlns:c16="http://schemas.microsoft.com/office/drawing/2014/chart" uri="{C3380CC4-5D6E-409C-BE32-E72D297353CC}">
                <c16:uniqueId val="{00000003-A872-43F9-AB77-442953EB15F3}"/>
              </c:ext>
            </c:extLst>
          </c:dPt>
          <c:dPt>
            <c:idx val="2"/>
            <c:bubble3D val="0"/>
            <c:spPr>
              <a:solidFill>
                <a:schemeClr val="accent3"/>
              </a:solidFill>
              <a:ln w="12700">
                <a:noFill/>
              </a:ln>
              <a:effectLst/>
              <a:sp3d contourW="12700"/>
            </c:spPr>
            <c:extLst>
              <c:ext xmlns:c16="http://schemas.microsoft.com/office/drawing/2014/chart" uri="{C3380CC4-5D6E-409C-BE32-E72D297353CC}">
                <c16:uniqueId val="{00000005-A872-43F9-AB77-442953EB15F3}"/>
              </c:ext>
            </c:extLst>
          </c:dPt>
          <c:dPt>
            <c:idx val="3"/>
            <c:bubble3D val="0"/>
            <c:spPr>
              <a:solidFill>
                <a:schemeClr val="accent4"/>
              </a:solidFill>
              <a:ln w="12700">
                <a:noFill/>
              </a:ln>
              <a:effectLst/>
              <a:sp3d contourW="12700"/>
            </c:spPr>
            <c:extLst>
              <c:ext xmlns:c16="http://schemas.microsoft.com/office/drawing/2014/chart" uri="{C3380CC4-5D6E-409C-BE32-E72D297353CC}">
                <c16:uniqueId val="{00000007-A872-43F9-AB77-442953EB15F3}"/>
              </c:ext>
            </c:extLst>
          </c:dPt>
          <c:dPt>
            <c:idx val="4"/>
            <c:bubble3D val="0"/>
            <c:spPr>
              <a:solidFill>
                <a:schemeClr val="accent5"/>
              </a:solidFill>
              <a:ln w="12700">
                <a:noFill/>
              </a:ln>
              <a:effectLst/>
              <a:sp3d contourW="12700"/>
            </c:spPr>
            <c:extLst>
              <c:ext xmlns:c16="http://schemas.microsoft.com/office/drawing/2014/chart" uri="{C3380CC4-5D6E-409C-BE32-E72D297353CC}">
                <c16:uniqueId val="{00000009-A872-43F9-AB77-442953EB15F3}"/>
              </c:ext>
            </c:extLst>
          </c:dPt>
          <c:dPt>
            <c:idx val="5"/>
            <c:bubble3D val="0"/>
            <c:spPr>
              <a:solidFill>
                <a:schemeClr val="accent6"/>
              </a:solidFill>
              <a:ln w="12700">
                <a:noFill/>
              </a:ln>
              <a:effectLst/>
              <a:sp3d contourW="12700"/>
            </c:spPr>
            <c:extLst>
              <c:ext xmlns:c16="http://schemas.microsoft.com/office/drawing/2014/chart" uri="{C3380CC4-5D6E-409C-BE32-E72D297353CC}">
                <c16:uniqueId val="{0000000B-A872-43F9-AB77-442953EB15F3}"/>
              </c:ext>
            </c:extLst>
          </c:dPt>
          <c:dPt>
            <c:idx val="6"/>
            <c:bubble3D val="0"/>
            <c:spPr>
              <a:solidFill>
                <a:srgbClr val="7030A0"/>
              </a:solidFill>
              <a:ln w="12700">
                <a:noFill/>
              </a:ln>
              <a:effectLst/>
              <a:sp3d contourW="12700"/>
            </c:spPr>
            <c:extLst>
              <c:ext xmlns:c16="http://schemas.microsoft.com/office/drawing/2014/chart" uri="{C3380CC4-5D6E-409C-BE32-E72D297353CC}">
                <c16:uniqueId val="{0000000D-A872-43F9-AB77-442953EB15F3}"/>
              </c:ext>
            </c:extLst>
          </c:dPt>
          <c:dPt>
            <c:idx val="7"/>
            <c:bubble3D val="0"/>
            <c:spPr>
              <a:gradFill>
                <a:gsLst>
                  <a:gs pos="50000">
                    <a:schemeClr val="accent6"/>
                  </a:gs>
                  <a:gs pos="0">
                    <a:schemeClr val="accent6">
                      <a:lumMod val="25000"/>
                      <a:lumOff val="75000"/>
                    </a:schemeClr>
                  </a:gs>
                  <a:gs pos="100000">
                    <a:schemeClr val="accent6">
                      <a:lumMod val="85000"/>
                    </a:schemeClr>
                  </a:gs>
                </a:gsLst>
                <a:lin ang="5400000" scaled="1"/>
              </a:gradFill>
              <a:ln w="12700">
                <a:noFill/>
              </a:ln>
              <a:effectLst/>
              <a:sp3d contourW="12700"/>
            </c:spPr>
            <c:extLst>
              <c:ext xmlns:c16="http://schemas.microsoft.com/office/drawing/2014/chart" uri="{C3380CC4-5D6E-409C-BE32-E72D297353CC}">
                <c16:uniqueId val="{0000000F-A872-43F9-AB77-442953EB15F3}"/>
              </c:ext>
            </c:extLst>
          </c:dPt>
          <c:dPt>
            <c:idx val="8"/>
            <c:bubble3D val="0"/>
            <c:spPr>
              <a:solidFill>
                <a:sysClr val="windowText" lastClr="000000"/>
              </a:solidFill>
              <a:ln w="12700">
                <a:noFill/>
              </a:ln>
              <a:effectLst/>
              <a:sp3d contourW="12700"/>
            </c:spPr>
            <c:extLst>
              <c:ext xmlns:c16="http://schemas.microsoft.com/office/drawing/2014/chart" uri="{C3380CC4-5D6E-409C-BE32-E72D297353CC}">
                <c16:uniqueId val="{00000011-A872-43F9-AB77-442953EB15F3}"/>
              </c:ext>
            </c:extLst>
          </c:dPt>
          <c:dPt>
            <c:idx val="9"/>
            <c:bubble3D val="0"/>
            <c:spPr>
              <a:solidFill>
                <a:srgbClr val="FFC000"/>
              </a:solidFill>
              <a:ln w="12700">
                <a:noFill/>
              </a:ln>
              <a:effectLst/>
              <a:sp3d contourW="12700"/>
            </c:spPr>
            <c:extLst>
              <c:ext xmlns:c16="http://schemas.microsoft.com/office/drawing/2014/chart" uri="{C3380CC4-5D6E-409C-BE32-E72D297353CC}">
                <c16:uniqueId val="{00000013-A872-43F9-AB77-442953EB15F3}"/>
              </c:ext>
            </c:extLst>
          </c:dPt>
          <c:dPt>
            <c:idx val="10"/>
            <c:bubble3D val="0"/>
            <c:spPr>
              <a:solidFill>
                <a:schemeClr val="accent1"/>
              </a:solidFill>
              <a:ln w="12700">
                <a:noFill/>
              </a:ln>
              <a:effectLst/>
              <a:sp3d contourW="12700"/>
            </c:spPr>
            <c:extLst>
              <c:ext xmlns:c16="http://schemas.microsoft.com/office/drawing/2014/chart" uri="{C3380CC4-5D6E-409C-BE32-E72D297353CC}">
                <c16:uniqueId val="{00000015-A872-43F9-AB77-442953EB15F3}"/>
              </c:ext>
            </c:extLst>
          </c:dPt>
          <c:dPt>
            <c:idx val="11"/>
            <c:bubble3D val="0"/>
            <c:spPr>
              <a:gradFill>
                <a:gsLst>
                  <a:gs pos="34000">
                    <a:srgbClr val="CFF474"/>
                  </a:gs>
                  <a:gs pos="100000">
                    <a:srgbClr val="4DD803"/>
                  </a:gs>
                </a:gsLst>
                <a:lin ang="18900000" scaled="1"/>
              </a:gradFill>
              <a:ln w="12700">
                <a:noFill/>
              </a:ln>
              <a:effectLst/>
              <a:sp3d contourW="12700"/>
            </c:spPr>
            <c:extLst>
              <c:ext xmlns:c16="http://schemas.microsoft.com/office/drawing/2014/chart" uri="{C3380CC4-5D6E-409C-BE32-E72D297353CC}">
                <c16:uniqueId val="{00000017-A872-43F9-AB77-442953EB15F3}"/>
              </c:ext>
            </c:extLst>
          </c:dPt>
          <c:dPt>
            <c:idx val="12"/>
            <c:bubble3D val="0"/>
            <c:spPr>
              <a:solidFill>
                <a:srgbClr val="ED7D31"/>
              </a:solidFill>
              <a:ln w="12700">
                <a:noFill/>
              </a:ln>
              <a:effectLst/>
              <a:sp3d contourW="12700"/>
            </c:spPr>
            <c:extLst>
              <c:ext xmlns:c16="http://schemas.microsoft.com/office/drawing/2014/chart" uri="{C3380CC4-5D6E-409C-BE32-E72D297353CC}">
                <c16:uniqueId val="{00000019-A872-43F9-AB77-442953EB15F3}"/>
              </c:ext>
            </c:extLst>
          </c:dPt>
          <c:dLbls>
            <c:dLbl>
              <c:idx val="0"/>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A872-43F9-AB77-442953EB15F3}"/>
                </c:ext>
              </c:extLst>
            </c:dLbl>
            <c:dLbl>
              <c:idx val="1"/>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A872-43F9-AB77-442953EB15F3}"/>
                </c:ext>
              </c:extLst>
            </c:dLbl>
            <c:dLbl>
              <c:idx val="2"/>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A872-43F9-AB77-442953EB15F3}"/>
                </c:ext>
              </c:extLst>
            </c:dLbl>
            <c:dLbl>
              <c:idx val="3"/>
              <c:dLblPos val="outEnd"/>
              <c:showLegendKey val="1"/>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A872-43F9-AB77-442953EB15F3}"/>
                </c:ext>
              </c:extLst>
            </c:dLbl>
            <c:spPr>
              <a:noFill/>
              <a:ln>
                <a:noFill/>
              </a:ln>
              <a:effectLst/>
            </c:spPr>
            <c:txPr>
              <a:bodyPr rot="0" spcFirstLastPara="0" vertOverflow="ellipsis" vert="horz" wrap="square" lIns="38100" tIns="19050" rIns="38100" bIns="19050" anchor="ctr" anchorCtr="1" forceAA="0"/>
              <a:lstStyle/>
              <a:p>
                <a:pPr>
                  <a:defRPr lang="zh-CN" sz="1600" b="1" i="0" u="none" strike="noStrike" kern="1200" baseline="0">
                    <a:solidFill>
                      <a:schemeClr val="tx1">
                        <a:lumMod val="50000"/>
                        <a:lumOff val="50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dLblPos val="outEnd"/>
            <c:showLegendKey val="1"/>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Sheet1!$A$2:$A$14</c:f>
              <c:strCache>
                <c:ptCount val="13"/>
                <c:pt idx="0">
                  <c:v>广西</c:v>
                </c:pt>
                <c:pt idx="1">
                  <c:v>河南</c:v>
                </c:pt>
                <c:pt idx="2">
                  <c:v>贵州</c:v>
                </c:pt>
                <c:pt idx="3">
                  <c:v>山西</c:v>
                </c:pt>
                <c:pt idx="4">
                  <c:v>宁夏</c:v>
                </c:pt>
                <c:pt idx="5">
                  <c:v>四川</c:v>
                </c:pt>
                <c:pt idx="6">
                  <c:v>其它</c:v>
                </c:pt>
                <c:pt idx="7">
                  <c:v>山东</c:v>
                </c:pt>
                <c:pt idx="8">
                  <c:v>新疆</c:v>
                </c:pt>
                <c:pt idx="9">
                  <c:v>内蒙古</c:v>
                </c:pt>
                <c:pt idx="10">
                  <c:v>云南</c:v>
                </c:pt>
                <c:pt idx="11">
                  <c:v>甘肃</c:v>
                </c:pt>
                <c:pt idx="12">
                  <c:v>青海</c:v>
                </c:pt>
              </c:strCache>
            </c:strRef>
          </c:cat>
          <c:val>
            <c:numRef>
              <c:f>Sheet1!$B$2:$B$14</c:f>
              <c:numCache>
                <c:formatCode>0%</c:formatCode>
                <c:ptCount val="13"/>
                <c:pt idx="0">
                  <c:v>7.0000000000000007E-2</c:v>
                </c:pt>
                <c:pt idx="1">
                  <c:v>0.05</c:v>
                </c:pt>
                <c:pt idx="2">
                  <c:v>0.03</c:v>
                </c:pt>
                <c:pt idx="3">
                  <c:v>0.03</c:v>
                </c:pt>
                <c:pt idx="4">
                  <c:v>0.03</c:v>
                </c:pt>
                <c:pt idx="5">
                  <c:v>0.02</c:v>
                </c:pt>
                <c:pt idx="6">
                  <c:v>0.05</c:v>
                </c:pt>
                <c:pt idx="7">
                  <c:v>0.18</c:v>
                </c:pt>
                <c:pt idx="8">
                  <c:v>0.14000000000000001</c:v>
                </c:pt>
                <c:pt idx="9">
                  <c:v>0.15</c:v>
                </c:pt>
                <c:pt idx="10">
                  <c:v>0.12</c:v>
                </c:pt>
                <c:pt idx="11">
                  <c:v>7.0000000000000007E-2</c:v>
                </c:pt>
                <c:pt idx="12">
                  <c:v>0.06</c:v>
                </c:pt>
              </c:numCache>
            </c:numRef>
          </c:val>
          <c:extLst>
            <c:ext xmlns:c16="http://schemas.microsoft.com/office/drawing/2014/chart" uri="{C3380CC4-5D6E-409C-BE32-E72D297353CC}">
              <c16:uniqueId val="{0000001A-A872-43F9-AB77-442953EB15F3}"/>
            </c:ext>
          </c:extLst>
        </c:ser>
        <c:dLbls>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2"/>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3"/>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4"/>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5"/>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6"/>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7"/>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8"/>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9"/>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0"/>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1"/>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egendEntry>
        <c:idx val="12"/>
        <c:txPr>
          <a:bodyPr rot="0" spcFirstLastPara="0" vertOverflow="ellipsis" vert="horz" wrap="square" anchor="ctr" anchorCtr="1"/>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Entry>
      <c:layout>
        <c:manualLayout>
          <c:xMode val="edge"/>
          <c:yMode val="edge"/>
          <c:x val="0.81308962264150897"/>
          <c:y val="0.113986013986014"/>
          <c:w val="0.169221698113208"/>
          <c:h val="0.86153846153846203"/>
        </c:manualLayout>
      </c:layout>
      <c:overlay val="0"/>
      <c:spPr>
        <a:noFill/>
        <a:ln>
          <a:noFill/>
        </a:ln>
        <a:effectLst/>
      </c:spPr>
      <c:txPr>
        <a:bodyPr rot="0" spcFirstLastPara="0" vertOverflow="ellipsis" vert="horz" wrap="square" anchor="ctr" anchorCtr="1" forceAA="0"/>
        <a:lstStyle/>
        <a:p>
          <a:pPr>
            <a:defRPr lang="zh-CN" sz="1400" b="1" i="0" u="none" strike="noStrike" kern="1200" baseline="0">
              <a:solidFill>
                <a:schemeClr val="tx1">
                  <a:lumMod val="65000"/>
                  <a:lumOff val="35000"/>
                </a:schemeClr>
              </a:solidFill>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nchor="t" anchorCtr="0"/>
    <a:lstStyle/>
    <a:p>
      <a:pPr>
        <a:defRPr lang="zh-CN" sz="400" b="1">
          <a:latin typeface="方正楷体_GB2312" panose="02000000000000000000" charset="-122"/>
          <a:ea typeface="方正楷体_GB2312" panose="02000000000000000000" charset="-122"/>
          <a:cs typeface="方正楷体_GB2312" panose="02000000000000000000" charset="-122"/>
          <a:sym typeface="方正楷体_GB2312" panose="02000000000000000000" charset="-122"/>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4613071408674E-2"/>
          <c:y val="2.9089824704180998E-2"/>
          <c:w val="0.93677458835069605"/>
          <c:h val="0.88408503238465996"/>
        </c:manualLayout>
      </c:layout>
      <c:barChart>
        <c:barDir val="col"/>
        <c:grouping val="clustered"/>
        <c:varyColors val="0"/>
        <c:ser>
          <c:idx val="0"/>
          <c:order val="0"/>
          <c:tx>
            <c:strRef>
              <c:f>Sheet1!$B$1</c:f>
              <c:strCache>
                <c:ptCount val="1"/>
                <c:pt idx="0">
                  <c:v>产量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黑体" panose="02010609060101010101" pitchFamily="49" charset="-122"/>
                    <a:ea typeface="黑体" panose="02010609060101010101" pitchFamily="49"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3265</c:v>
                </c:pt>
                <c:pt idx="1">
                  <c:v>3329</c:v>
                </c:pt>
                <c:pt idx="2">
                  <c:v>3683</c:v>
                </c:pt>
                <c:pt idx="3">
                  <c:v>3513</c:v>
                </c:pt>
                <c:pt idx="4">
                  <c:v>3708</c:v>
                </c:pt>
                <c:pt idx="5">
                  <c:v>3885</c:v>
                </c:pt>
                <c:pt idx="6">
                  <c:v>3960</c:v>
                </c:pt>
                <c:pt idx="7">
                  <c:v>4050</c:v>
                </c:pt>
              </c:numCache>
            </c:numRef>
          </c:val>
          <c:extLst>
            <c:ext xmlns:c16="http://schemas.microsoft.com/office/drawing/2014/chart" uri="{C3380CC4-5D6E-409C-BE32-E72D297353CC}">
              <c16:uniqueId val="{00000000-6E90-40EC-90FB-0E2D3D87549E}"/>
            </c:ext>
          </c:extLst>
        </c:ser>
        <c:dLbls>
          <c:showLegendKey val="0"/>
          <c:showVal val="0"/>
          <c:showCatName val="0"/>
          <c:showSerName val="0"/>
          <c:showPercent val="0"/>
          <c:showBubbleSize val="0"/>
        </c:dLbls>
        <c:gapWidth val="164"/>
        <c:axId val="618770326"/>
        <c:axId val="49968113"/>
      </c:barChart>
      <c:lineChart>
        <c:grouping val="standard"/>
        <c:varyColors val="0"/>
        <c:ser>
          <c:idx val="1"/>
          <c:order val="1"/>
          <c:tx>
            <c:strRef>
              <c:f>Sheet1!$C$1</c:f>
              <c:strCache>
                <c:ptCount val="1"/>
                <c:pt idx="0">
                  <c:v>需求</c:v>
                </c:pt>
              </c:strCache>
            </c:strRef>
          </c:tx>
          <c:spPr>
            <a:ln w="63500" cap="rnd">
              <a:solidFill>
                <a:srgbClr val="C00000"/>
              </a:solidFill>
              <a:round/>
            </a:ln>
            <a:effectLst/>
          </c:spPr>
          <c:marker>
            <c:symbol val="circle"/>
            <c:size val="10"/>
            <c:spPr>
              <a:solidFill>
                <a:srgbClr val="C00000"/>
              </a:solidFill>
              <a:ln w="9525">
                <a:solidFill>
                  <a:schemeClr val="bg1"/>
                </a:solidFill>
              </a:ln>
              <a:effectLst/>
            </c:spPr>
          </c:marker>
          <c:dLbls>
            <c:dLbl>
              <c:idx val="0"/>
              <c:layout>
                <c:manualLayout>
                  <c:x val="-2.6286767369259102E-2"/>
                  <c:y val="-6.4560869589161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90-40EC-90FB-0E2D3D87549E}"/>
                </c:ext>
              </c:extLst>
            </c:dLbl>
            <c:dLbl>
              <c:idx val="1"/>
              <c:layout>
                <c:manualLayout>
                  <c:x val="-3.7040444929410603E-2"/>
                  <c:y val="-4.8420652191871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90-40EC-90FB-0E2D3D87549E}"/>
                </c:ext>
              </c:extLst>
            </c:dLbl>
            <c:dLbl>
              <c:idx val="2"/>
              <c:layout>
                <c:manualLayout>
                  <c:x val="-3.7040444929410499E-2"/>
                  <c:y val="-5.3800724657634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90-40EC-90FB-0E2D3D87549E}"/>
                </c:ext>
              </c:extLst>
            </c:dLbl>
            <c:dLbl>
              <c:idx val="3"/>
              <c:layout>
                <c:manualLayout>
                  <c:x val="-2.50919143070201E-2"/>
                  <c:y val="-6.4560869589161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90-40EC-90FB-0E2D3D87549E}"/>
                </c:ext>
              </c:extLst>
            </c:dLbl>
            <c:dLbl>
              <c:idx val="4"/>
              <c:layout>
                <c:manualLayout>
                  <c:x val="-3.4650738804932503E-2"/>
                  <c:y val="-5.9180797123398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90-40EC-90FB-0E2D3D87549E}"/>
                </c:ext>
              </c:extLst>
            </c:dLbl>
            <c:dLbl>
              <c:idx val="5"/>
              <c:layout>
                <c:manualLayout>
                  <c:x val="-2.98713265559763E-2"/>
                  <c:y val="-5.9180797123398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E90-40EC-90FB-0E2D3D87549E}"/>
                </c:ext>
              </c:extLst>
            </c:dLbl>
            <c:dLbl>
              <c:idx val="6"/>
              <c:layout>
                <c:manualLayout>
                  <c:x val="-3.8235297991649701E-2"/>
                  <c:y val="-3.7660507260344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E90-40EC-90FB-0E2D3D87549E}"/>
                </c:ext>
              </c:extLst>
            </c:dLbl>
            <c:dLbl>
              <c:idx val="7"/>
              <c:layout>
                <c:manualLayout>
                  <c:x val="-2.2702208182542101E-2"/>
                  <c:y val="-5.1110688424752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90-40EC-90FB-0E2D3D87549E}"/>
                </c:ext>
              </c:extLst>
            </c:dLbl>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rgbClr val="C00000"/>
                    </a:solidFill>
                    <a:latin typeface="黑体" panose="02010609060101010101" pitchFamily="49" charset="-122"/>
                    <a:ea typeface="黑体" panose="02010609060101010101" pitchFamily="49" charset="-122"/>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3252</c:v>
                </c:pt>
                <c:pt idx="1">
                  <c:v>3545</c:v>
                </c:pt>
                <c:pt idx="2">
                  <c:v>3700</c:v>
                </c:pt>
                <c:pt idx="3">
                  <c:v>3662</c:v>
                </c:pt>
                <c:pt idx="4">
                  <c:v>3885</c:v>
                </c:pt>
                <c:pt idx="5">
                  <c:v>4004</c:v>
                </c:pt>
                <c:pt idx="6">
                  <c:v>4196</c:v>
                </c:pt>
                <c:pt idx="7">
                  <c:v>4412</c:v>
                </c:pt>
              </c:numCache>
            </c:numRef>
          </c:val>
          <c:smooth val="1"/>
          <c:extLst>
            <c:ext xmlns:c16="http://schemas.microsoft.com/office/drawing/2014/chart" uri="{C3380CC4-5D6E-409C-BE32-E72D297353CC}">
              <c16:uniqueId val="{00000009-6E90-40EC-90FB-0E2D3D87549E}"/>
            </c:ext>
          </c:extLst>
        </c:ser>
        <c:ser>
          <c:idx val="2"/>
          <c:order val="2"/>
          <c:tx>
            <c:strRef>
              <c:f>Sheet1!#REF!</c:f>
              <c:strCache>
                <c:ptCount val="1"/>
              </c:strCache>
            </c:strRef>
          </c:tx>
          <c:spPr>
            <a:ln w="28575" cap="rnd">
              <a:solidFill>
                <a:schemeClr val="accent3"/>
              </a:solidFill>
              <a:round/>
            </a:ln>
            <a:effectLst/>
          </c:spPr>
          <c:marker>
            <c:symbol val="none"/>
          </c:marker>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A-6E90-40EC-90FB-0E2D3D87549E}"/>
            </c:ext>
          </c:extLst>
        </c:ser>
        <c:dLbls>
          <c:showLegendKey val="0"/>
          <c:showVal val="0"/>
          <c:showCatName val="0"/>
          <c:showSerName val="0"/>
          <c:showPercent val="0"/>
          <c:showBubbleSize val="0"/>
        </c:dLbls>
        <c:marker val="1"/>
        <c:smooth val="0"/>
        <c:axId val="618770326"/>
        <c:axId val="49968113"/>
      </c:lineChart>
      <c:catAx>
        <c:axId val="618770326"/>
        <c:scaling>
          <c:orientation val="minMax"/>
        </c:scaling>
        <c:delete val="0"/>
        <c:axPos val="b"/>
        <c:numFmt formatCode="General" sourceLinked="0"/>
        <c:majorTickMark val="out"/>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1" i="0" u="none" strike="noStrike" kern="1200" baseline="0">
                <a:solidFill>
                  <a:schemeClr val="tx1">
                    <a:lumMod val="65000"/>
                    <a:lumOff val="35000"/>
                  </a:schemeClr>
                </a:solidFill>
                <a:latin typeface="黑体" panose="02010609060101010101" pitchFamily="49" charset="-122"/>
                <a:ea typeface="黑体" panose="02010609060101010101" pitchFamily="49" charset="-122"/>
                <a:cs typeface="+mn-cs"/>
              </a:defRPr>
            </a:pPr>
            <a:endParaRPr lang="zh-CN"/>
          </a:p>
        </c:txPr>
        <c:crossAx val="49968113"/>
        <c:crosses val="autoZero"/>
        <c:auto val="1"/>
        <c:lblAlgn val="ctr"/>
        <c:lblOffset val="100"/>
        <c:noMultiLvlLbl val="0"/>
      </c:catAx>
      <c:valAx>
        <c:axId val="49968113"/>
        <c:scaling>
          <c:orientation val="minMax"/>
          <c:min val="3000"/>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61877032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Entry>
      <c:legendEntry>
        <c:idx val="2"/>
        <c:delete val="1"/>
      </c:legendEntry>
      <c:layout>
        <c:manualLayout>
          <c:xMode val="edge"/>
          <c:yMode val="edge"/>
          <c:x val="6.5637418357195595E-2"/>
          <c:y val="1.6888767637212001E-2"/>
          <c:w val="0.18287941147747599"/>
          <c:h val="0.113483811300399"/>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t>2024/5/23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t>30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
        <p:nvSpPr>
          <p:cNvPr id="7" name="矩形 6"/>
          <p:cNvSpPr/>
          <p:nvPr userDrawn="1"/>
        </p:nvSpPr>
        <p:spPr>
          <a:xfrm>
            <a:off x="-11760397" y="-33295080"/>
            <a:ext cx="33771752" cy="12241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1760397" y="36624688"/>
            <a:ext cx="33771752" cy="12241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464AD9-C849-45B6-BBCC-5E990A5EEF54}" type="slidenum">
              <a:rPr lang="zh-CN" altLang="en-US" smtClean="0"/>
              <a:t>‹#›</a:t>
            </a:fld>
            <a:endParaRPr lang="zh-CN" altLang="en-US"/>
          </a:p>
        </p:txBody>
      </p:sp>
      <p:sp>
        <p:nvSpPr>
          <p:cNvPr id="5" name="矩形 4"/>
          <p:cNvSpPr/>
          <p:nvPr userDrawn="1"/>
        </p:nvSpPr>
        <p:spPr>
          <a:xfrm>
            <a:off x="-2975421" y="-11044608"/>
            <a:ext cx="19658184" cy="864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2975421" y="15382328"/>
            <a:ext cx="19658184" cy="864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2024/5/23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t>2024/5/23</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jpe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hyperlink" Target="https://www.xyyao.com/thread-27149-1-1.html" TargetMode="External"/><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s://creativecommons.org/licenses/by-nc-sa/3.0/"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6.jpe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a:xfrm>
            <a:off x="9622155" y="0"/>
            <a:ext cx="2581275" cy="3093720"/>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7" cstate="email"/>
          <a:srcRect/>
          <a:stretch>
            <a:fillRect/>
          </a:stretch>
        </p:blipFill>
        <p:spPr>
          <a:xfrm>
            <a:off x="7150454" y="-54044"/>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8217029" y="569139"/>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10" cstate="email"/>
          <a:srcRect/>
          <a:stretch>
            <a:fillRect/>
          </a:stretch>
        </p:blipFill>
        <p:spPr>
          <a:xfrm>
            <a:off x="6755037" y="882540"/>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455311" y="238548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9098298" y="3256098"/>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326065" y="1486791"/>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8111419" y="2581828"/>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20233">
            <a:off x="8014335" y="4074160"/>
            <a:ext cx="4613275" cy="4150360"/>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a:off x="0" y="3118122"/>
            <a:ext cx="7911051" cy="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1"/>
          <a:stretch>
            <a:fillRect/>
          </a:stretch>
        </p:blipFill>
        <p:spPr>
          <a:xfrm>
            <a:off x="14987" y="-71187"/>
            <a:ext cx="1296144" cy="1280652"/>
          </a:xfrm>
          <a:prstGeom prst="rect">
            <a:avLst/>
          </a:prstGeom>
        </p:spPr>
      </p:pic>
      <p:sp>
        <p:nvSpPr>
          <p:cNvPr id="4" name="文本框 3"/>
          <p:cNvSpPr txBox="1">
            <a:spLocks noGrp="1" noRot="1" noMove="1" noResize="1" noEditPoints="1" noAdjustHandles="1" noChangeArrowheads="1" noChangeShapeType="1"/>
          </p:cNvSpPr>
          <p:nvPr/>
        </p:nvSpPr>
        <p:spPr>
          <a:xfrm>
            <a:off x="365230" y="2193754"/>
            <a:ext cx="7359799" cy="738664"/>
          </a:xfrm>
          <a:prstGeom prst="rect">
            <a:avLst/>
          </a:prstGeom>
          <a:noFill/>
        </p:spPr>
        <p:txBody>
          <a:bodyPr wrap="square" lIns="0" tIns="0" rIns="0" bIns="0" rtlCol="0">
            <a:spAutoFit/>
          </a:bodyPr>
          <a:lstStyle/>
          <a:p>
            <a:r>
              <a:rPr lang="zh-CN" altLang="en-US" sz="4800" b="1" dirty="0">
                <a:solidFill>
                  <a:srgbClr val="4A7AB4"/>
                </a:solidFill>
                <a:latin typeface="微软雅黑" panose="020B0503020204020204" pitchFamily="34" charset="-122"/>
                <a:ea typeface="微软雅黑" panose="020B0503020204020204" pitchFamily="34" charset="-122"/>
              </a:rPr>
              <a:t>中国电解铝发展现状及前景</a:t>
            </a:r>
          </a:p>
        </p:txBody>
      </p:sp>
      <p:sp>
        <p:nvSpPr>
          <p:cNvPr id="9" name="文本框 8"/>
          <p:cNvSpPr txBox="1">
            <a:spLocks noGrp="1" noRot="1" noMove="1" noResize="1" noEditPoints="1" noAdjustHandles="1" noChangeArrowheads="1" noChangeShapeType="1"/>
          </p:cNvSpPr>
          <p:nvPr/>
        </p:nvSpPr>
        <p:spPr>
          <a:xfrm>
            <a:off x="383939" y="3268835"/>
            <a:ext cx="7322380" cy="461665"/>
          </a:xfrm>
          <a:prstGeom prst="rect">
            <a:avLst/>
          </a:prstGeom>
          <a:noFill/>
        </p:spPr>
        <p:txBody>
          <a:bodyPr wrap="square">
            <a:spAutoFit/>
          </a:bodyPr>
          <a:lstStyle/>
          <a:p>
            <a:pPr algn="ctr"/>
            <a:r>
              <a:rPr lang="zh-CN" altLang="en-US" sz="2400" b="1" dirty="0">
                <a:solidFill>
                  <a:srgbClr val="4D7EBA"/>
                </a:solidFill>
                <a:latin typeface="微软雅黑 Light" panose="020B0502040204020203" pitchFamily="34" charset="-122"/>
                <a:ea typeface="微软雅黑 Light" panose="020B0502040204020203" pitchFamily="34" charset="-122"/>
              </a:rPr>
              <a:t>四川中孚科技发展有限公司副总经理</a:t>
            </a:r>
            <a:r>
              <a:rPr lang="en-US" altLang="zh-CN" sz="2400" b="1" dirty="0">
                <a:solidFill>
                  <a:srgbClr val="4D7EBA"/>
                </a:solidFill>
                <a:latin typeface="微软雅黑 Light" panose="020B0502040204020203" pitchFamily="34" charset="-122"/>
                <a:ea typeface="微软雅黑 Light" panose="020B0502040204020203" pitchFamily="34" charset="-122"/>
              </a:rPr>
              <a:t>    </a:t>
            </a:r>
            <a:r>
              <a:rPr lang="zh-CN" altLang="en-US" sz="2400" b="1" dirty="0">
                <a:solidFill>
                  <a:srgbClr val="4D7EBA"/>
                </a:solidFill>
                <a:latin typeface="微软雅黑 Light" panose="020B0502040204020203" pitchFamily="34" charset="-122"/>
                <a:ea typeface="微软雅黑 Light" panose="020B0502040204020203" pitchFamily="34" charset="-122"/>
              </a:rPr>
              <a:t>李伟波 </a:t>
            </a:r>
            <a:r>
              <a:rPr lang="zh-CN" altLang="en-US" sz="2400" dirty="0">
                <a:solidFill>
                  <a:srgbClr val="4D7EBA"/>
                </a:solidFill>
                <a:latin typeface="微软雅黑 Light" panose="020B0502040204020203" pitchFamily="34" charset="-122"/>
                <a:ea typeface="微软雅黑 Light" panose="020B0502040204020203" pitchFamily="34" charset="-122"/>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000"/>
                                        <p:tgtEl>
                                          <p:spTgt spid="4"/>
                                        </p:tgtEl>
                                      </p:cBhvr>
                                    </p:animEffect>
                                    <p:anim calcmode="lin" valueType="num">
                                      <p:cBhvr>
                                        <p:cTn id="57" dur="2000" fill="hold"/>
                                        <p:tgtEl>
                                          <p:spTgt spid="4"/>
                                        </p:tgtEl>
                                        <p:attrNameLst>
                                          <p:attrName>ppt_x</p:attrName>
                                        </p:attrNameLst>
                                      </p:cBhvr>
                                      <p:tavLst>
                                        <p:tav tm="0">
                                          <p:val>
                                            <p:strVal val="#ppt_x"/>
                                          </p:val>
                                        </p:tav>
                                        <p:tav tm="100000">
                                          <p:val>
                                            <p:strVal val="#ppt_x"/>
                                          </p:val>
                                        </p:tav>
                                      </p:tavLst>
                                    </p:anim>
                                    <p:anim calcmode="lin" valueType="num">
                                      <p:cBhvr>
                                        <p:cTn id="58" dur="2000" fill="hold"/>
                                        <p:tgtEl>
                                          <p:spTgt spid="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80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200"/>
                                        <p:tgtEl>
                                          <p:spTgt spid="9"/>
                                        </p:tgtEl>
                                      </p:cBhvr>
                                    </p:animEffect>
                                    <p:anim calcmode="lin" valueType="num">
                                      <p:cBhvr>
                                        <p:cTn id="62" dur="1200" fill="hold"/>
                                        <p:tgtEl>
                                          <p:spTgt spid="9"/>
                                        </p:tgtEl>
                                        <p:attrNameLst>
                                          <p:attrName>ppt_x</p:attrName>
                                        </p:attrNameLst>
                                      </p:cBhvr>
                                      <p:tavLst>
                                        <p:tav tm="0">
                                          <p:val>
                                            <p:strVal val="#ppt_x"/>
                                          </p:val>
                                        </p:tav>
                                        <p:tav tm="100000">
                                          <p:val>
                                            <p:strVal val="#ppt_x"/>
                                          </p:val>
                                        </p:tav>
                                      </p:tavLst>
                                    </p:anim>
                                    <p:anim calcmode="lin" valueType="num">
                                      <p:cBhvr>
                                        <p:cTn id="63" dur="12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bldLvl="0" animBg="1"/>
      <p:bldP spid="23" grpId="1" animBg="1"/>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7965" y="1137302"/>
            <a:ext cx="3846341"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（二）产能布局持续优化</a:t>
            </a:r>
          </a:p>
        </p:txBody>
      </p:sp>
      <p:graphicFrame>
        <p:nvGraphicFramePr>
          <p:cNvPr id="2" name="图表 1" descr="7b0a202020202263686172745265734964223a20223230343639393934220a7d0a"/>
          <p:cNvGraphicFramePr/>
          <p:nvPr/>
        </p:nvGraphicFramePr>
        <p:xfrm>
          <a:off x="333884" y="1556792"/>
          <a:ext cx="5973566" cy="37751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图表 2" descr="7b0a202020202263686172745265734964223a20223230343639393934220a7d0a"/>
          <p:cNvGraphicFramePr/>
          <p:nvPr/>
        </p:nvGraphicFramePr>
        <p:xfrm>
          <a:off x="6404103" y="1558684"/>
          <a:ext cx="5382116" cy="3773299"/>
        </p:xfrm>
        <a:graphic>
          <a:graphicData uri="http://schemas.openxmlformats.org/drawingml/2006/chart">
            <c:chart xmlns:c="http://schemas.openxmlformats.org/drawingml/2006/chart" xmlns:r="http://schemas.openxmlformats.org/officeDocument/2006/relationships" r:id="rId4"/>
          </a:graphicData>
        </a:graphic>
      </p:graphicFrame>
      <p:sp>
        <p:nvSpPr>
          <p:cNvPr id="4" name="文本框 3"/>
          <p:cNvSpPr txBox="1"/>
          <p:nvPr/>
        </p:nvSpPr>
        <p:spPr>
          <a:xfrm>
            <a:off x="333884" y="5382141"/>
            <a:ext cx="5973566" cy="1125452"/>
          </a:xfrm>
          <a:prstGeom prst="rect">
            <a:avLst/>
          </a:prstGeom>
          <a:noFill/>
        </p:spPr>
        <p:txBody>
          <a:bodyPr wrap="square" rtlCol="0">
            <a:noAutofit/>
          </a:bodyPr>
          <a:lstStyle/>
          <a:p>
            <a:pPr algn="just">
              <a:lnSpc>
                <a:spcPct val="120000"/>
              </a:lnSpc>
            </a:pPr>
            <a:r>
              <a:rPr lang="zh-CN" altLang="en-US" sz="2000" spc="120" dirty="0">
                <a:solidFill>
                  <a:srgbClr val="4878B1"/>
                </a:solidFill>
                <a:latin typeface="微软雅黑" panose="020B0503020204020204" pitchFamily="34" charset="-122"/>
                <a:ea typeface="微软雅黑" panose="020B0503020204020204" pitchFamily="34" charset="-122"/>
              </a:rPr>
              <a:t>    第一轮是</a:t>
            </a:r>
            <a:r>
              <a:rPr lang="zh-CN" altLang="en-US" sz="2000" b="1" spc="120" dirty="0">
                <a:solidFill>
                  <a:srgbClr val="4878B1"/>
                </a:solidFill>
                <a:latin typeface="微软雅黑" panose="020B0503020204020204" pitchFamily="34" charset="-122"/>
                <a:ea typeface="微软雅黑" panose="020B0503020204020204" pitchFamily="34" charset="-122"/>
              </a:rPr>
              <a:t>以“煤-电-铝”一体化为中心</a:t>
            </a:r>
            <a:r>
              <a:rPr lang="zh-CN" altLang="en-US" sz="2000" spc="120" dirty="0">
                <a:solidFill>
                  <a:srgbClr val="4878B1"/>
                </a:solidFill>
                <a:latin typeface="微软雅黑" panose="020B0503020204020204" pitchFamily="34" charset="-122"/>
                <a:ea typeface="微软雅黑" panose="020B0503020204020204" pitchFamily="34" charset="-122"/>
              </a:rPr>
              <a:t>的调整。</a:t>
            </a:r>
            <a:r>
              <a:rPr lang="zh-CN" altLang="en-US" sz="2000" b="1" spc="120" dirty="0">
                <a:solidFill>
                  <a:srgbClr val="4878B1"/>
                </a:solidFill>
                <a:latin typeface="微软雅黑" panose="020B0503020204020204" pitchFamily="34" charset="-122"/>
                <a:ea typeface="微软雅黑" panose="020B0503020204020204" pitchFamily="34" charset="-122"/>
              </a:rPr>
              <a:t>山东、新疆、内蒙古</a:t>
            </a:r>
            <a:r>
              <a:rPr lang="zh-CN" altLang="en-US" sz="2000" spc="120" dirty="0">
                <a:solidFill>
                  <a:srgbClr val="4878B1"/>
                </a:solidFill>
                <a:latin typeface="微软雅黑" panose="020B0503020204020204" pitchFamily="34" charset="-122"/>
                <a:ea typeface="微软雅黑" panose="020B0503020204020204" pitchFamily="34" charset="-122"/>
              </a:rPr>
              <a:t>成为此轮电解铝发展的重点。</a:t>
            </a:r>
          </a:p>
        </p:txBody>
      </p:sp>
      <p:grpSp>
        <p:nvGrpSpPr>
          <p:cNvPr id="10" name="组合 9"/>
          <p:cNvGrpSpPr/>
          <p:nvPr/>
        </p:nvGrpSpPr>
        <p:grpSpPr>
          <a:xfrm>
            <a:off x="-1" y="836712"/>
            <a:ext cx="12163827" cy="173767"/>
            <a:chOff x="13" y="844"/>
            <a:chExt cx="19192" cy="148"/>
          </a:xfrm>
        </p:grpSpPr>
        <p:cxnSp>
          <p:nvCxnSpPr>
            <p:cNvPr id="11" name="直接连接符 10"/>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12" name="矩形 11"/>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4" name="文本框 13"/>
          <p:cNvSpPr txBox="1"/>
          <p:nvPr/>
        </p:nvSpPr>
        <p:spPr>
          <a:xfrm>
            <a:off x="6404103" y="5382141"/>
            <a:ext cx="5457188" cy="1169038"/>
          </a:xfrm>
          <a:prstGeom prst="rect">
            <a:avLst/>
          </a:prstGeom>
          <a:noFill/>
        </p:spPr>
        <p:txBody>
          <a:bodyPr wrap="square">
            <a:spAutoFit/>
          </a:bodyPr>
          <a:lstStyle/>
          <a:p>
            <a:pPr algn="just">
              <a:lnSpc>
                <a:spcPct val="120000"/>
              </a:lnSpc>
            </a:pPr>
            <a:r>
              <a:rPr lang="zh-CN" altLang="en-US" sz="2000" spc="120" dirty="0">
                <a:solidFill>
                  <a:srgbClr val="4878B1"/>
                </a:solidFill>
                <a:latin typeface="微软雅黑" panose="020B0503020204020204" pitchFamily="34" charset="-122"/>
                <a:ea typeface="微软雅黑" panose="020B0503020204020204" pitchFamily="34" charset="-122"/>
              </a:rPr>
              <a:t>    第二轮是围绕</a:t>
            </a:r>
            <a:r>
              <a:rPr lang="zh-CN" altLang="en-US" sz="2000" b="1" spc="120" dirty="0">
                <a:solidFill>
                  <a:srgbClr val="4878B1"/>
                </a:solidFill>
                <a:latin typeface="微软雅黑" panose="020B0503020204020204" pitchFamily="34" charset="-122"/>
                <a:ea typeface="微软雅黑" panose="020B0503020204020204" pitchFamily="34" charset="-122"/>
              </a:rPr>
              <a:t>“水（光、风）-电-铝”一体化</a:t>
            </a:r>
            <a:r>
              <a:rPr lang="zh-CN" altLang="en-US" sz="2000" spc="120" dirty="0">
                <a:solidFill>
                  <a:srgbClr val="4878B1"/>
                </a:solidFill>
                <a:latin typeface="微软雅黑" panose="020B0503020204020204" pitchFamily="34" charset="-122"/>
                <a:ea typeface="微软雅黑" panose="020B0503020204020204" pitchFamily="34" charset="-122"/>
              </a:rPr>
              <a:t>的布局调整；</a:t>
            </a:r>
            <a:r>
              <a:rPr lang="zh-CN" altLang="en-US" sz="2000" b="1" spc="120" dirty="0">
                <a:solidFill>
                  <a:srgbClr val="4878B1"/>
                </a:solidFill>
                <a:latin typeface="微软雅黑" panose="020B0503020204020204" pitchFamily="34" charset="-122"/>
                <a:ea typeface="微软雅黑" panose="020B0503020204020204" pitchFamily="34" charset="-122"/>
              </a:rPr>
              <a:t>云南、四川</a:t>
            </a:r>
            <a:r>
              <a:rPr lang="zh-CN" altLang="en-US" sz="2000" spc="120" dirty="0">
                <a:solidFill>
                  <a:srgbClr val="4878B1"/>
                </a:solidFill>
                <a:latin typeface="微软雅黑" panose="020B0503020204020204" pitchFamily="34" charset="-122"/>
                <a:ea typeface="微软雅黑" panose="020B0503020204020204" pitchFamily="34" charset="-122"/>
              </a:rPr>
              <a:t>等水电和</a:t>
            </a:r>
            <a:r>
              <a:rPr lang="zh-CN" altLang="en-US" sz="2000" b="1" spc="120" dirty="0">
                <a:solidFill>
                  <a:srgbClr val="4878B1"/>
                </a:solidFill>
                <a:latin typeface="微软雅黑" panose="020B0503020204020204" pitchFamily="34" charset="-122"/>
                <a:ea typeface="微软雅黑" panose="020B0503020204020204" pitchFamily="34" charset="-122"/>
              </a:rPr>
              <a:t>内蒙</a:t>
            </a:r>
            <a:r>
              <a:rPr lang="zh-CN" altLang="en-US" sz="2000" spc="120" dirty="0">
                <a:solidFill>
                  <a:srgbClr val="4878B1"/>
                </a:solidFill>
                <a:latin typeface="微软雅黑" panose="020B0503020204020204" pitchFamily="34" charset="-122"/>
                <a:ea typeface="微软雅黑" panose="020B0503020204020204" pitchFamily="34" charset="-122"/>
              </a:rPr>
              <a:t>光伏风电充沛地区为重点区域 。</a:t>
            </a:r>
          </a:p>
        </p:txBody>
      </p:sp>
      <p:sp>
        <p:nvSpPr>
          <p:cNvPr id="6" name="文本框 5"/>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pic>
        <p:nvPicPr>
          <p:cNvPr id="17" name="图形 16" descr="带向左箭头的圆圈 纯色填充"/>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457627" y="5445224"/>
            <a:ext cx="304081" cy="304081"/>
          </a:xfrm>
          <a:prstGeom prst="rect">
            <a:avLst/>
          </a:prstGeom>
        </p:spPr>
      </p:pic>
      <p:pic>
        <p:nvPicPr>
          <p:cNvPr id="18" name="图形 17" descr="带向左箭头的圆圈 纯色填充"/>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08955" y="5445224"/>
            <a:ext cx="304081" cy="304081"/>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24979" y="1123747"/>
            <a:ext cx="5251574"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（三）整体技术装备水平不断提升</a:t>
            </a:r>
          </a:p>
        </p:txBody>
      </p:sp>
      <p:grpSp>
        <p:nvGrpSpPr>
          <p:cNvPr id="3" name="组合 2"/>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0" name="TextBox 1"/>
          <p:cNvSpPr txBox="1">
            <a:spLocks noChangeArrowheads="1"/>
          </p:cNvSpPr>
          <p:nvPr/>
        </p:nvSpPr>
        <p:spPr bwMode="auto">
          <a:xfrm>
            <a:off x="1812156" y="5200481"/>
            <a:ext cx="2110193" cy="7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0070C0"/>
                </a:solidFill>
                <a:latin typeface="微软雅黑" panose="020B0503020204020204" pitchFamily="34" charset="-122"/>
                <a:ea typeface="微软雅黑" panose="020B0503020204020204" pitchFamily="34" charset="-122"/>
              </a:rPr>
              <a:t>160kA</a:t>
            </a:r>
            <a:r>
              <a:rPr lang="zh-CN" altLang="en-US" sz="1500" b="0" spc="120" dirty="0">
                <a:solidFill>
                  <a:srgbClr val="0070C0"/>
                </a:solidFill>
                <a:latin typeface="微软雅黑" panose="020B0503020204020204" pitchFamily="34" charset="-122"/>
                <a:ea typeface="微软雅黑" panose="020B0503020204020204" pitchFamily="34" charset="-122"/>
              </a:rPr>
              <a:t>以下占比</a:t>
            </a:r>
            <a:r>
              <a:rPr lang="en-US" altLang="zh-CN" sz="1500" b="0" spc="120" dirty="0">
                <a:solidFill>
                  <a:srgbClr val="0070C0"/>
                </a:solidFill>
                <a:latin typeface="微软雅黑" panose="020B0503020204020204" pitchFamily="34" charset="-122"/>
                <a:ea typeface="微软雅黑" panose="020B0503020204020204" pitchFamily="34" charset="-122"/>
              </a:rPr>
              <a:t>35%</a:t>
            </a:r>
          </a:p>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0070C0"/>
                </a:solidFill>
                <a:latin typeface="微软雅黑" panose="020B0503020204020204" pitchFamily="34" charset="-122"/>
                <a:ea typeface="微软雅黑" panose="020B0503020204020204" pitchFamily="34" charset="-122"/>
              </a:rPr>
              <a:t>280kA</a:t>
            </a:r>
            <a:r>
              <a:rPr lang="zh-CN" altLang="en-US" sz="1500" b="0" spc="120" dirty="0">
                <a:solidFill>
                  <a:srgbClr val="0070C0"/>
                </a:solidFill>
                <a:latin typeface="微软雅黑" panose="020B0503020204020204" pitchFamily="34" charset="-122"/>
                <a:ea typeface="微软雅黑" panose="020B0503020204020204" pitchFamily="34" charset="-122"/>
              </a:rPr>
              <a:t>以下占比</a:t>
            </a:r>
            <a:r>
              <a:rPr lang="en-US" altLang="zh-CN" sz="1500" b="0" spc="120" dirty="0">
                <a:solidFill>
                  <a:srgbClr val="0070C0"/>
                </a:solidFill>
                <a:latin typeface="微软雅黑" panose="020B0503020204020204" pitchFamily="34" charset="-122"/>
                <a:ea typeface="微软雅黑" panose="020B0503020204020204" pitchFamily="34" charset="-122"/>
              </a:rPr>
              <a:t>80%</a:t>
            </a:r>
            <a:endParaRPr lang="zh-CN" altLang="en-US" sz="1500" b="0" spc="120" dirty="0">
              <a:solidFill>
                <a:srgbClr val="0070C0"/>
              </a:solidFill>
              <a:latin typeface="微软雅黑" panose="020B0503020204020204" pitchFamily="34" charset="-122"/>
              <a:ea typeface="微软雅黑" panose="020B0503020204020204" pitchFamily="34" charset="-122"/>
            </a:endParaRPr>
          </a:p>
        </p:txBody>
      </p:sp>
      <p:sp>
        <p:nvSpPr>
          <p:cNvPr id="11" name="TextBox 9"/>
          <p:cNvSpPr txBox="1">
            <a:spLocks noChangeArrowheads="1"/>
          </p:cNvSpPr>
          <p:nvPr/>
        </p:nvSpPr>
        <p:spPr bwMode="auto">
          <a:xfrm>
            <a:off x="4479201" y="5200481"/>
            <a:ext cx="2110193" cy="7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0070C0"/>
                </a:solidFill>
                <a:latin typeface="微软雅黑" panose="020B0503020204020204" pitchFamily="34" charset="-122"/>
                <a:ea typeface="微软雅黑" panose="020B0503020204020204" pitchFamily="34" charset="-122"/>
              </a:rPr>
              <a:t>160kA</a:t>
            </a:r>
            <a:r>
              <a:rPr lang="zh-CN" altLang="en-US" sz="1500" b="0" spc="120" dirty="0">
                <a:solidFill>
                  <a:srgbClr val="0070C0"/>
                </a:solidFill>
                <a:latin typeface="微软雅黑" panose="020B0503020204020204" pitchFamily="34" charset="-122"/>
                <a:ea typeface="微软雅黑" panose="020B0503020204020204" pitchFamily="34" charset="-122"/>
              </a:rPr>
              <a:t>以下占比</a:t>
            </a:r>
            <a:r>
              <a:rPr lang="en-US" altLang="zh-CN" sz="1500" b="0" spc="120" dirty="0">
                <a:solidFill>
                  <a:srgbClr val="0070C0"/>
                </a:solidFill>
                <a:latin typeface="微软雅黑" panose="020B0503020204020204" pitchFamily="34" charset="-122"/>
                <a:ea typeface="微软雅黑" panose="020B0503020204020204" pitchFamily="34" charset="-122"/>
              </a:rPr>
              <a:t>10%</a:t>
            </a:r>
          </a:p>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0070C0"/>
                </a:solidFill>
                <a:latin typeface="微软雅黑" panose="020B0503020204020204" pitchFamily="34" charset="-122"/>
                <a:ea typeface="微软雅黑" panose="020B0503020204020204" pitchFamily="34" charset="-122"/>
              </a:rPr>
              <a:t>280kA</a:t>
            </a:r>
            <a:r>
              <a:rPr lang="zh-CN" altLang="en-US" sz="1500" b="0" spc="120" dirty="0">
                <a:solidFill>
                  <a:srgbClr val="0070C0"/>
                </a:solidFill>
                <a:latin typeface="微软雅黑" panose="020B0503020204020204" pitchFamily="34" charset="-122"/>
                <a:ea typeface="微软雅黑" panose="020B0503020204020204" pitchFamily="34" charset="-122"/>
              </a:rPr>
              <a:t>以下占比</a:t>
            </a:r>
            <a:r>
              <a:rPr lang="en-US" altLang="zh-CN" sz="1500" b="0" spc="120" dirty="0">
                <a:solidFill>
                  <a:srgbClr val="0070C0"/>
                </a:solidFill>
                <a:latin typeface="微软雅黑" panose="020B0503020204020204" pitchFamily="34" charset="-122"/>
                <a:ea typeface="微软雅黑" panose="020B0503020204020204" pitchFamily="34" charset="-122"/>
              </a:rPr>
              <a:t>60%</a:t>
            </a:r>
            <a:endParaRPr lang="zh-CN" altLang="en-US" sz="1500" b="0" spc="120" dirty="0">
              <a:solidFill>
                <a:srgbClr val="0070C0"/>
              </a:solidFill>
              <a:latin typeface="微软雅黑" panose="020B0503020204020204" pitchFamily="34" charset="-122"/>
              <a:ea typeface="微软雅黑" panose="020B0503020204020204" pitchFamily="34" charset="-122"/>
            </a:endParaRPr>
          </a:p>
        </p:txBody>
      </p:sp>
      <p:sp>
        <p:nvSpPr>
          <p:cNvPr id="12" name="TextBox 10"/>
          <p:cNvSpPr txBox="1">
            <a:spLocks noChangeArrowheads="1"/>
          </p:cNvSpPr>
          <p:nvPr/>
        </p:nvSpPr>
        <p:spPr bwMode="auto">
          <a:xfrm>
            <a:off x="7444088" y="5157192"/>
            <a:ext cx="2110193" cy="120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0070C0"/>
                </a:solidFill>
                <a:latin typeface="微软雅黑" panose="020B0503020204020204" pitchFamily="34" charset="-122"/>
                <a:ea typeface="微软雅黑" panose="020B0503020204020204" pitchFamily="34" charset="-122"/>
              </a:rPr>
              <a:t>160kA</a:t>
            </a:r>
            <a:r>
              <a:rPr lang="zh-CN" altLang="en-US" sz="1500" b="0" spc="120" dirty="0">
                <a:solidFill>
                  <a:srgbClr val="0070C0"/>
                </a:solidFill>
                <a:latin typeface="微软雅黑" panose="020B0503020204020204" pitchFamily="34" charset="-122"/>
                <a:ea typeface="微软雅黑" panose="020B0503020204020204" pitchFamily="34" charset="-122"/>
              </a:rPr>
              <a:t>以下占比</a:t>
            </a:r>
            <a:r>
              <a:rPr lang="en-US" altLang="zh-CN" sz="1500" b="0" spc="120" dirty="0">
                <a:solidFill>
                  <a:srgbClr val="0070C0"/>
                </a:solidFill>
                <a:latin typeface="微软雅黑" panose="020B0503020204020204" pitchFamily="34" charset="-122"/>
                <a:ea typeface="微软雅黑" panose="020B0503020204020204" pitchFamily="34" charset="-122"/>
              </a:rPr>
              <a:t>0%</a:t>
            </a:r>
          </a:p>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0070C0"/>
                </a:solidFill>
                <a:latin typeface="微软雅黑" panose="020B0503020204020204" pitchFamily="34" charset="-122"/>
                <a:ea typeface="微软雅黑" panose="020B0503020204020204" pitchFamily="34" charset="-122"/>
              </a:rPr>
              <a:t>280kA</a:t>
            </a:r>
            <a:r>
              <a:rPr lang="zh-CN" altLang="en-US" sz="1500" b="0" spc="120" dirty="0">
                <a:solidFill>
                  <a:srgbClr val="0070C0"/>
                </a:solidFill>
                <a:latin typeface="微软雅黑" panose="020B0503020204020204" pitchFamily="34" charset="-122"/>
                <a:ea typeface="微软雅黑" panose="020B0503020204020204" pitchFamily="34" charset="-122"/>
              </a:rPr>
              <a:t>以下占比</a:t>
            </a:r>
            <a:r>
              <a:rPr lang="en-US" altLang="zh-CN" sz="1500" b="0" spc="120" dirty="0">
                <a:solidFill>
                  <a:srgbClr val="0070C0"/>
                </a:solidFill>
                <a:latin typeface="微软雅黑" panose="020B0503020204020204" pitchFamily="34" charset="-122"/>
                <a:ea typeface="微软雅黑" panose="020B0503020204020204" pitchFamily="34" charset="-122"/>
              </a:rPr>
              <a:t>15%</a:t>
            </a:r>
          </a:p>
          <a:p>
            <a:pPr eaLnBrk="1" hangingPunct="1">
              <a:lnSpc>
                <a:spcPct val="120000"/>
              </a:lnSpc>
              <a:spcBef>
                <a:spcPts val="600"/>
              </a:spcBef>
              <a:spcAft>
                <a:spcPts val="600"/>
              </a:spcAft>
              <a:buFont typeface="Wingdings" panose="05000000000000000000" pitchFamily="2" charset="2"/>
              <a:buNone/>
            </a:pPr>
            <a:r>
              <a:rPr lang="en-US" altLang="zh-CN" sz="1500" b="0" spc="120" dirty="0">
                <a:solidFill>
                  <a:srgbClr val="FF0000"/>
                </a:solidFill>
                <a:latin typeface="微软雅黑" panose="020B0503020204020204" pitchFamily="34" charset="-122"/>
                <a:ea typeface="微软雅黑" panose="020B0503020204020204" pitchFamily="34" charset="-122"/>
              </a:rPr>
              <a:t>400kA</a:t>
            </a:r>
            <a:r>
              <a:rPr lang="zh-CN" altLang="en-US" sz="1500" b="0" spc="120" dirty="0">
                <a:solidFill>
                  <a:srgbClr val="FF0000"/>
                </a:solidFill>
                <a:latin typeface="微软雅黑" panose="020B0503020204020204" pitchFamily="34" charset="-122"/>
                <a:ea typeface="微软雅黑" panose="020B0503020204020204" pitchFamily="34" charset="-122"/>
              </a:rPr>
              <a:t>以下占比</a:t>
            </a:r>
            <a:r>
              <a:rPr lang="en-US" altLang="zh-CN" sz="1500" b="0" spc="120" dirty="0">
                <a:solidFill>
                  <a:srgbClr val="FF0000"/>
                </a:solidFill>
                <a:latin typeface="微软雅黑" panose="020B0503020204020204" pitchFamily="34" charset="-122"/>
                <a:ea typeface="微软雅黑" panose="020B0503020204020204" pitchFamily="34" charset="-122"/>
              </a:rPr>
              <a:t>20%</a:t>
            </a:r>
          </a:p>
        </p:txBody>
      </p:sp>
      <p:sp>
        <p:nvSpPr>
          <p:cNvPr id="4" name="文本框 3"/>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24" name="组合 23"/>
          <p:cNvGrpSpPr/>
          <p:nvPr/>
        </p:nvGrpSpPr>
        <p:grpSpPr>
          <a:xfrm>
            <a:off x="1272380" y="1791756"/>
            <a:ext cx="9650414" cy="3234630"/>
            <a:chOff x="1272380" y="1791756"/>
            <a:chExt cx="9650414" cy="3234630"/>
          </a:xfrm>
        </p:grpSpPr>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380" y="1791756"/>
              <a:ext cx="9650414" cy="3234630"/>
            </a:xfrm>
            <a:prstGeom prst="rect">
              <a:avLst/>
            </a:prstGeom>
            <a:noFill/>
            <a:ln w="9525" algn="ctr">
              <a:solidFill>
                <a:schemeClr val="tx1"/>
              </a:solidFill>
              <a:miter lim="800000"/>
              <a:headEnd/>
              <a:tailEnd/>
            </a:ln>
            <a:effectLst>
              <a:outerShdw dist="17961" dir="2700000" algn="ctr" rotWithShape="0">
                <a:srgbClr val="003366"/>
              </a:outerShdw>
            </a:effectLst>
            <a:extLst>
              <a:ext uri="{909E8E84-426E-40DD-AFC4-6F175D3DCCD1}">
                <a14:hiddenFill xmlns:a14="http://schemas.microsoft.com/office/drawing/2010/main">
                  <a:solidFill>
                    <a:srgbClr val="FFFFFF"/>
                  </a:solidFill>
                </a14:hiddenFill>
              </a:ext>
            </a:extLst>
          </p:spPr>
        </p:pic>
        <p:sp>
          <p:nvSpPr>
            <p:cNvPr id="19" name="椭圆 18"/>
            <p:cNvSpPr/>
            <p:nvPr/>
          </p:nvSpPr>
          <p:spPr>
            <a:xfrm>
              <a:off x="2230109" y="3737986"/>
              <a:ext cx="1059166" cy="1059166"/>
            </a:xfrm>
            <a:prstGeom prst="ellipse">
              <a:avLst/>
            </a:prstGeom>
            <a:solidFill>
              <a:srgbClr val="C0504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solidFill>
                    <a:schemeClr val="bg1"/>
                  </a:solidFill>
                  <a:latin typeface="微软雅黑" panose="020B0503020204020204" pitchFamily="34" charset="-122"/>
                  <a:ea typeface="微软雅黑" panose="020B0503020204020204" pitchFamily="34" charset="-122"/>
                </a:rPr>
                <a:t>2003</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0" name="椭圆 19"/>
            <p:cNvSpPr/>
            <p:nvPr/>
          </p:nvSpPr>
          <p:spPr>
            <a:xfrm>
              <a:off x="4897154" y="3737986"/>
              <a:ext cx="1059166" cy="1059166"/>
            </a:xfrm>
            <a:prstGeom prst="ellipse">
              <a:avLst/>
            </a:prstGeom>
            <a:solidFill>
              <a:srgbClr val="C0504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solidFill>
                    <a:schemeClr val="bg1"/>
                  </a:solidFill>
                  <a:latin typeface="微软雅黑" panose="020B0503020204020204" pitchFamily="34" charset="-122"/>
                  <a:ea typeface="微软雅黑" panose="020B0503020204020204" pitchFamily="34" charset="-122"/>
                </a:rPr>
                <a:t>2008</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椭圆 20"/>
            <p:cNvSpPr/>
            <p:nvPr/>
          </p:nvSpPr>
          <p:spPr>
            <a:xfrm>
              <a:off x="5632944" y="2380143"/>
              <a:ext cx="1059166" cy="1059166"/>
            </a:xfrm>
            <a:prstGeom prst="ellipse">
              <a:avLst/>
            </a:prstGeom>
            <a:solidFill>
              <a:srgbClr val="C0504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solidFill>
                    <a:schemeClr val="bg1"/>
                  </a:solidFill>
                  <a:latin typeface="微软雅黑" panose="020B0503020204020204" pitchFamily="34" charset="-122"/>
                  <a:ea typeface="微软雅黑" panose="020B0503020204020204" pitchFamily="34" charset="-122"/>
                </a:rPr>
                <a:t>2009</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2" name="椭圆 21"/>
            <p:cNvSpPr/>
            <p:nvPr/>
          </p:nvSpPr>
          <p:spPr>
            <a:xfrm>
              <a:off x="7177707" y="2015722"/>
              <a:ext cx="1059166" cy="1059166"/>
            </a:xfrm>
            <a:prstGeom prst="ellipse">
              <a:avLst/>
            </a:prstGeom>
            <a:solidFill>
              <a:srgbClr val="C0504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solidFill>
                    <a:schemeClr val="bg1"/>
                  </a:solidFill>
                  <a:latin typeface="微软雅黑" panose="020B0503020204020204" pitchFamily="34" charset="-122"/>
                  <a:ea typeface="微软雅黑" panose="020B0503020204020204" pitchFamily="34" charset="-122"/>
                </a:rPr>
                <a:t>2010</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3" name="椭圆 22"/>
            <p:cNvSpPr/>
            <p:nvPr/>
          </p:nvSpPr>
          <p:spPr>
            <a:xfrm>
              <a:off x="7747095" y="3603777"/>
              <a:ext cx="1289059" cy="1289059"/>
            </a:xfrm>
            <a:prstGeom prst="ellipse">
              <a:avLst/>
            </a:prstGeom>
            <a:solidFill>
              <a:srgbClr val="C0504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solidFill>
                    <a:schemeClr val="bg1"/>
                  </a:solidFill>
                  <a:latin typeface="微软雅黑" panose="020B0503020204020204" pitchFamily="34" charset="-122"/>
                  <a:ea typeface="微软雅黑" panose="020B0503020204020204" pitchFamily="34" charset="-122"/>
                </a:rPr>
                <a:t>2019</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473273" y="1671799"/>
            <a:ext cx="11248628" cy="3512772"/>
          </a:xfrm>
          <a:prstGeom prst="rect">
            <a:avLst/>
          </a:prstGeom>
        </p:spPr>
      </p:pic>
      <p:sp>
        <p:nvSpPr>
          <p:cNvPr id="6" name="文本框 5"/>
          <p:cNvSpPr txBox="1"/>
          <p:nvPr/>
        </p:nvSpPr>
        <p:spPr>
          <a:xfrm>
            <a:off x="913011" y="5318419"/>
            <a:ext cx="9289032" cy="407291"/>
          </a:xfrm>
          <a:prstGeom prst="rect">
            <a:avLst/>
          </a:prstGeom>
          <a:noFill/>
        </p:spPr>
        <p:txBody>
          <a:bodyPr wrap="square" lIns="0" tIns="0" rIns="0" bIns="0">
            <a:spAutoFit/>
          </a:bodyPr>
          <a:lstStyle/>
          <a:p>
            <a:pPr>
              <a:lnSpc>
                <a:spcPct val="150000"/>
              </a:lnSpc>
            </a:pPr>
            <a:r>
              <a:rPr lang="en-US" altLang="zh-CN" sz="2000" b="1" dirty="0">
                <a:solidFill>
                  <a:srgbClr val="4878B1"/>
                </a:solidFill>
                <a:latin typeface="微软雅黑" panose="020B0503020204020204" pitchFamily="34" charset="-122"/>
                <a:ea typeface="微软雅黑" panose="020B0503020204020204" pitchFamily="34" charset="-122"/>
              </a:rPr>
              <a:t>2021</a:t>
            </a:r>
            <a:r>
              <a:rPr lang="zh-CN" altLang="en-US" sz="2000" b="1" dirty="0">
                <a:solidFill>
                  <a:srgbClr val="4878B1"/>
                </a:solidFill>
                <a:latin typeface="微软雅黑" panose="020B0503020204020204" pitchFamily="34" charset="-122"/>
                <a:ea typeface="微软雅黑" panose="020B0503020204020204" pitchFamily="34" charset="-122"/>
              </a:rPr>
              <a:t>年</a:t>
            </a:r>
            <a:r>
              <a:rPr lang="zh-CN" altLang="en-US" sz="2000" dirty="0">
                <a:solidFill>
                  <a:srgbClr val="4878B1"/>
                </a:solidFill>
                <a:latin typeface="微软雅黑" panose="020B0503020204020204" pitchFamily="34" charset="-122"/>
                <a:ea typeface="微软雅黑" panose="020B0503020204020204" pitchFamily="34" charset="-122"/>
              </a:rPr>
              <a:t>，全国平均吨铝铝锭综合交流电耗为</a:t>
            </a:r>
            <a:r>
              <a:rPr lang="en-US" altLang="zh-CN" sz="2000" b="1" dirty="0">
                <a:solidFill>
                  <a:srgbClr val="4878B1"/>
                </a:solidFill>
                <a:latin typeface="微软雅黑" panose="020B0503020204020204" pitchFamily="34" charset="-122"/>
                <a:ea typeface="微软雅黑" panose="020B0503020204020204" pitchFamily="34" charset="-122"/>
              </a:rPr>
              <a:t>13511kWh</a:t>
            </a:r>
            <a:r>
              <a:rPr lang="zh-CN" altLang="en-US" sz="2000" dirty="0">
                <a:solidFill>
                  <a:srgbClr val="4878B1"/>
                </a:solidFill>
                <a:latin typeface="微软雅黑" panose="020B0503020204020204" pitchFamily="34" charset="-122"/>
                <a:ea typeface="微软雅黑" panose="020B0503020204020204" pitchFamily="34" charset="-122"/>
              </a:rPr>
              <a:t>，较</a:t>
            </a:r>
            <a:r>
              <a:rPr lang="en-US" altLang="zh-CN" sz="2000" dirty="0">
                <a:solidFill>
                  <a:srgbClr val="4878B1"/>
                </a:solidFill>
                <a:latin typeface="微软雅黑" panose="020B0503020204020204" pitchFamily="34" charset="-122"/>
                <a:ea typeface="微软雅黑" panose="020B0503020204020204" pitchFamily="34" charset="-122"/>
              </a:rPr>
              <a:t>2020</a:t>
            </a:r>
            <a:r>
              <a:rPr lang="zh-CN" altLang="en-US" sz="2000" dirty="0">
                <a:solidFill>
                  <a:srgbClr val="4878B1"/>
                </a:solidFill>
                <a:latin typeface="微软雅黑" panose="020B0503020204020204" pitchFamily="34" charset="-122"/>
                <a:ea typeface="微软雅黑" panose="020B0503020204020204" pitchFamily="34" charset="-122"/>
              </a:rPr>
              <a:t>年</a:t>
            </a:r>
            <a:r>
              <a:rPr lang="zh-CN" altLang="en-US" sz="2000" b="1" dirty="0">
                <a:solidFill>
                  <a:srgbClr val="4878B1"/>
                </a:solidFill>
                <a:latin typeface="微软雅黑" panose="020B0503020204020204" pitchFamily="34" charset="-122"/>
                <a:ea typeface="微软雅黑" panose="020B0503020204020204" pitchFamily="34" charset="-122"/>
              </a:rPr>
              <a:t>下降</a:t>
            </a:r>
            <a:r>
              <a:rPr lang="en-US" altLang="zh-CN" sz="2000" b="1" dirty="0">
                <a:solidFill>
                  <a:srgbClr val="4878B1"/>
                </a:solidFill>
                <a:latin typeface="微软雅黑" panose="020B0503020204020204" pitchFamily="34" charset="-122"/>
                <a:ea typeface="微软雅黑" panose="020B0503020204020204" pitchFamily="34" charset="-122"/>
              </a:rPr>
              <a:t>32kWh</a:t>
            </a:r>
            <a:r>
              <a:rPr lang="zh-CN" altLang="en-US" sz="2000" dirty="0">
                <a:solidFill>
                  <a:srgbClr val="4878B1"/>
                </a:solidFill>
                <a:latin typeface="微软雅黑" panose="020B0503020204020204" pitchFamily="34" charset="-122"/>
                <a:ea typeface="微软雅黑" panose="020B0503020204020204" pitchFamily="34" charset="-122"/>
              </a:rPr>
              <a:t>。</a:t>
            </a:r>
            <a:endParaRPr lang="en-US" altLang="zh-CN" sz="2000" dirty="0">
              <a:solidFill>
                <a:srgbClr val="4878B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01489" y="1106440"/>
            <a:ext cx="4218926"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（四）能耗指标的持续下降</a:t>
            </a:r>
          </a:p>
        </p:txBody>
      </p:sp>
      <p:grpSp>
        <p:nvGrpSpPr>
          <p:cNvPr id="9" name="组合 8"/>
          <p:cNvGrpSpPr/>
          <p:nvPr/>
        </p:nvGrpSpPr>
        <p:grpSpPr>
          <a:xfrm>
            <a:off x="-1" y="836712"/>
            <a:ext cx="12163827" cy="173767"/>
            <a:chOff x="13" y="844"/>
            <a:chExt cx="19192" cy="148"/>
          </a:xfrm>
        </p:grpSpPr>
        <p:cxnSp>
          <p:nvCxnSpPr>
            <p:cNvPr id="10" name="直接连接符 9"/>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11" name="矩形 10"/>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 name="文本框 1"/>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24979" y="1115452"/>
            <a:ext cx="3672408"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（五）能源结构绿色化</a:t>
            </a:r>
          </a:p>
        </p:txBody>
      </p:sp>
      <p:graphicFrame>
        <p:nvGraphicFramePr>
          <p:cNvPr id="2" name="表格 1"/>
          <p:cNvGraphicFramePr/>
          <p:nvPr>
            <p:custDataLst>
              <p:tags r:id="rId2"/>
            </p:custDataLst>
          </p:nvPr>
        </p:nvGraphicFramePr>
        <p:xfrm>
          <a:off x="786756" y="1661807"/>
          <a:ext cx="10621663" cy="3534225"/>
        </p:xfrm>
        <a:graphic>
          <a:graphicData uri="http://schemas.openxmlformats.org/drawingml/2006/table">
            <a:tbl>
              <a:tblPr firstRow="1" bandRow="1">
                <a:tableStyleId>{5C22544A-7EE6-4342-B048-85BDC9FD1C3A}</a:tableStyleId>
              </a:tblPr>
              <a:tblGrid>
                <a:gridCol w="3005407">
                  <a:extLst>
                    <a:ext uri="{9D8B030D-6E8A-4147-A177-3AD203B41FA5}">
                      <a16:colId xmlns:a16="http://schemas.microsoft.com/office/drawing/2014/main" val="20000"/>
                    </a:ext>
                  </a:extLst>
                </a:gridCol>
                <a:gridCol w="3817160">
                  <a:extLst>
                    <a:ext uri="{9D8B030D-6E8A-4147-A177-3AD203B41FA5}">
                      <a16:colId xmlns:a16="http://schemas.microsoft.com/office/drawing/2014/main" val="20001"/>
                    </a:ext>
                  </a:extLst>
                </a:gridCol>
                <a:gridCol w="3799096">
                  <a:extLst>
                    <a:ext uri="{9D8B030D-6E8A-4147-A177-3AD203B41FA5}">
                      <a16:colId xmlns:a16="http://schemas.microsoft.com/office/drawing/2014/main" val="20002"/>
                    </a:ext>
                  </a:extLst>
                </a:gridCol>
              </a:tblGrid>
              <a:tr h="571503">
                <a:tc>
                  <a:txBody>
                    <a:bodyPr/>
                    <a:lstStyle/>
                    <a:p>
                      <a:pPr algn="ctr">
                        <a:buNone/>
                      </a:pPr>
                      <a:r>
                        <a:rPr lang="zh-CN" altLang="en-US" sz="2000" b="1" dirty="0">
                          <a:latin typeface="微软雅黑" panose="020B0503020204020204" pitchFamily="34" charset="-122"/>
                          <a:ea typeface="微软雅黑" panose="020B0503020204020204" pitchFamily="34" charset="-122"/>
                        </a:rPr>
                        <a:t>类别</a:t>
                      </a:r>
                    </a:p>
                  </a:txBody>
                  <a:tcPr marL="316777" marR="316777" marT="158388" marB="158388"/>
                </a:tc>
                <a:tc>
                  <a:txBody>
                    <a:bodyPr/>
                    <a:lstStyle/>
                    <a:p>
                      <a:pPr algn="ctr">
                        <a:buNone/>
                      </a:pPr>
                      <a:r>
                        <a:rPr lang="en-US" altLang="zh-CN" sz="2000" dirty="0">
                          <a:latin typeface="微软雅黑" panose="020B0503020204020204" pitchFamily="34" charset="-122"/>
                          <a:ea typeface="微软雅黑" panose="020B0503020204020204" pitchFamily="34" charset="-122"/>
                        </a:rPr>
                        <a:t>2022</a:t>
                      </a:r>
                      <a:r>
                        <a:rPr lang="zh-CN" altLang="en-US" sz="2000" dirty="0">
                          <a:latin typeface="微软雅黑" panose="020B0503020204020204" pitchFamily="34" charset="-122"/>
                          <a:ea typeface="微软雅黑" panose="020B0503020204020204" pitchFamily="34" charset="-122"/>
                        </a:rPr>
                        <a:t>年</a:t>
                      </a:r>
                    </a:p>
                  </a:txBody>
                  <a:tcPr marL="316777" marR="316777" marT="158388" marB="158388"/>
                </a:tc>
                <a:tc>
                  <a:txBody>
                    <a:bodyPr/>
                    <a:lstStyle/>
                    <a:p>
                      <a:pPr algn="ctr">
                        <a:buNone/>
                      </a:pPr>
                      <a:r>
                        <a:rPr lang="en-US" altLang="zh-CN" sz="2000" dirty="0">
                          <a:latin typeface="微软雅黑" panose="020B0503020204020204" pitchFamily="34" charset="-122"/>
                          <a:ea typeface="微软雅黑" panose="020B0503020204020204" pitchFamily="34" charset="-122"/>
                        </a:rPr>
                        <a:t>2023</a:t>
                      </a:r>
                      <a:r>
                        <a:rPr lang="zh-CN" altLang="en-US" sz="2000" dirty="0">
                          <a:latin typeface="微软雅黑" panose="020B0503020204020204" pitchFamily="34" charset="-122"/>
                          <a:ea typeface="微软雅黑" panose="020B0503020204020204" pitchFamily="34" charset="-122"/>
                        </a:rPr>
                        <a:t>年</a:t>
                      </a:r>
                    </a:p>
                  </a:txBody>
                  <a:tcPr marL="316777" marR="316777" marT="158388" marB="158388"/>
                </a:tc>
                <a:extLst>
                  <a:ext uri="{0D108BD9-81ED-4DB2-BD59-A6C34878D82A}">
                    <a16:rowId xmlns:a16="http://schemas.microsoft.com/office/drawing/2014/main" val="10000"/>
                  </a:ext>
                </a:extLst>
              </a:tr>
              <a:tr h="571503">
                <a:tc>
                  <a:txBody>
                    <a:bodyPr/>
                    <a:lstStyle/>
                    <a:p>
                      <a:pPr algn="ctr">
                        <a:buNone/>
                      </a:pPr>
                      <a:r>
                        <a:rPr lang="zh-CN" altLang="en-US" sz="2000" b="1" dirty="0">
                          <a:latin typeface="微软雅黑" panose="020B0503020204020204" pitchFamily="34" charset="-122"/>
                          <a:ea typeface="微软雅黑" panose="020B0503020204020204" pitchFamily="34" charset="-122"/>
                        </a:rPr>
                        <a:t>自备火电</a:t>
                      </a:r>
                    </a:p>
                  </a:txBody>
                  <a:tcPr marL="316777" marR="316777" marT="158388" marB="158388"/>
                </a:tc>
                <a:tc>
                  <a:txBody>
                    <a:bodyPr/>
                    <a:lstStyle/>
                    <a:p>
                      <a:pPr algn="ctr">
                        <a:buNone/>
                      </a:pPr>
                      <a:r>
                        <a:rPr lang="en-US" altLang="zh-CN" sz="2000" dirty="0">
                          <a:latin typeface="方正楷体_GB2312" panose="02000000000000000000" charset="-122"/>
                          <a:ea typeface="方正楷体_GB2312" panose="02000000000000000000" charset="-122"/>
                        </a:rPr>
                        <a:t>54.18%</a:t>
                      </a:r>
                    </a:p>
                  </a:txBody>
                  <a:tcPr marL="316777" marR="316777" marT="158388" marB="158388" anchor="ctr"/>
                </a:tc>
                <a:tc>
                  <a:txBody>
                    <a:bodyPr/>
                    <a:lstStyle/>
                    <a:p>
                      <a:pPr algn="ctr">
                        <a:buNone/>
                      </a:pPr>
                      <a:r>
                        <a:rPr lang="en-US" altLang="zh-CN" sz="2000" dirty="0">
                          <a:latin typeface="方正楷体_GB2312" panose="02000000000000000000" charset="-122"/>
                          <a:ea typeface="方正楷体_GB2312" panose="02000000000000000000" charset="-122"/>
                        </a:rPr>
                        <a:t>56.48%</a:t>
                      </a:r>
                    </a:p>
                  </a:txBody>
                  <a:tcPr marL="316777" marR="316777" marT="158388" marB="158388" anchor="ctr"/>
                </a:tc>
                <a:extLst>
                  <a:ext uri="{0D108BD9-81ED-4DB2-BD59-A6C34878D82A}">
                    <a16:rowId xmlns:a16="http://schemas.microsoft.com/office/drawing/2014/main" val="10001"/>
                  </a:ext>
                </a:extLst>
              </a:tr>
              <a:tr h="571503">
                <a:tc>
                  <a:txBody>
                    <a:bodyPr/>
                    <a:lstStyle/>
                    <a:p>
                      <a:pPr algn="ctr">
                        <a:buNone/>
                      </a:pPr>
                      <a:r>
                        <a:rPr lang="zh-CN" altLang="en-US" sz="2000" b="1" dirty="0">
                          <a:latin typeface="微软雅黑" panose="020B0503020204020204" pitchFamily="34" charset="-122"/>
                          <a:ea typeface="微软雅黑" panose="020B0503020204020204" pitchFamily="34" charset="-122"/>
                        </a:rPr>
                        <a:t>外购火电</a:t>
                      </a:r>
                    </a:p>
                  </a:txBody>
                  <a:tcPr marL="316777" marR="316777" marT="158388" marB="158388"/>
                </a:tc>
                <a:tc>
                  <a:txBody>
                    <a:bodyPr/>
                    <a:lstStyle/>
                    <a:p>
                      <a:pPr algn="ctr">
                        <a:buNone/>
                      </a:pPr>
                      <a:r>
                        <a:rPr lang="en-US" altLang="zh-CN" sz="2000">
                          <a:latin typeface="方正楷体_GB2312" panose="02000000000000000000" charset="-122"/>
                          <a:ea typeface="方正楷体_GB2312" panose="02000000000000000000" charset="-122"/>
                        </a:rPr>
                        <a:t>24.08%</a:t>
                      </a:r>
                    </a:p>
                  </a:txBody>
                  <a:tcPr marL="316777" marR="316777" marT="158388" marB="158388" anchor="ctr"/>
                </a:tc>
                <a:tc>
                  <a:txBody>
                    <a:bodyPr/>
                    <a:lstStyle/>
                    <a:p>
                      <a:pPr algn="ctr">
                        <a:buNone/>
                      </a:pPr>
                      <a:r>
                        <a:rPr lang="en-US" altLang="zh-CN" sz="2000" dirty="0">
                          <a:latin typeface="方正楷体_GB2312" panose="02000000000000000000" charset="-122"/>
                          <a:ea typeface="方正楷体_GB2312" panose="02000000000000000000" charset="-122"/>
                        </a:rPr>
                        <a:t>20.70%</a:t>
                      </a:r>
                    </a:p>
                  </a:txBody>
                  <a:tcPr marL="316777" marR="316777" marT="158388" marB="158388" anchor="ctr"/>
                </a:tc>
                <a:extLst>
                  <a:ext uri="{0D108BD9-81ED-4DB2-BD59-A6C34878D82A}">
                    <a16:rowId xmlns:a16="http://schemas.microsoft.com/office/drawing/2014/main" val="10002"/>
                  </a:ext>
                </a:extLst>
              </a:tr>
              <a:tr h="571503">
                <a:tc>
                  <a:txBody>
                    <a:bodyPr/>
                    <a:lstStyle/>
                    <a:p>
                      <a:pPr algn="ctr">
                        <a:buNone/>
                      </a:pPr>
                      <a:r>
                        <a:rPr lang="zh-CN" altLang="en-US" sz="2000" b="1" dirty="0">
                          <a:latin typeface="微软雅黑" panose="020B0503020204020204" pitchFamily="34" charset="-122"/>
                          <a:ea typeface="微软雅黑" panose="020B0503020204020204" pitchFamily="34" charset="-122"/>
                        </a:rPr>
                        <a:t>水电</a:t>
                      </a:r>
                    </a:p>
                  </a:txBody>
                  <a:tcPr marL="316777" marR="316777" marT="158388" marB="158388"/>
                </a:tc>
                <a:tc>
                  <a:txBody>
                    <a:bodyPr/>
                    <a:lstStyle/>
                    <a:p>
                      <a:pPr algn="ctr">
                        <a:buNone/>
                      </a:pPr>
                      <a:r>
                        <a:rPr lang="en-US" altLang="zh-CN" sz="2000" dirty="0">
                          <a:latin typeface="方正楷体_GB2312" panose="02000000000000000000" charset="-122"/>
                          <a:ea typeface="方正楷体_GB2312" panose="02000000000000000000" charset="-122"/>
                        </a:rPr>
                        <a:t>20.90%</a:t>
                      </a:r>
                    </a:p>
                  </a:txBody>
                  <a:tcPr marL="316777" marR="316777" marT="158388" marB="158388" anchor="ctr"/>
                </a:tc>
                <a:tc>
                  <a:txBody>
                    <a:bodyPr/>
                    <a:lstStyle/>
                    <a:p>
                      <a:pPr algn="ctr">
                        <a:buNone/>
                      </a:pPr>
                      <a:r>
                        <a:rPr lang="en-US" altLang="zh-CN" sz="2000" dirty="0">
                          <a:latin typeface="方正楷体_GB2312" panose="02000000000000000000" charset="-122"/>
                          <a:ea typeface="方正楷体_GB2312" panose="02000000000000000000" charset="-122"/>
                        </a:rPr>
                        <a:t>21.54%</a:t>
                      </a:r>
                    </a:p>
                  </a:txBody>
                  <a:tcPr marL="316777" marR="316777" marT="158388" marB="158388" anchor="ctr"/>
                </a:tc>
                <a:extLst>
                  <a:ext uri="{0D108BD9-81ED-4DB2-BD59-A6C34878D82A}">
                    <a16:rowId xmlns:a16="http://schemas.microsoft.com/office/drawing/2014/main" val="10003"/>
                  </a:ext>
                </a:extLst>
              </a:tr>
              <a:tr h="1047921">
                <a:tc>
                  <a:txBody>
                    <a:bodyPr/>
                    <a:lstStyle/>
                    <a:p>
                      <a:pPr algn="ctr">
                        <a:buNone/>
                      </a:pPr>
                      <a:r>
                        <a:rPr lang="zh-CN" altLang="en-US" sz="1800" b="1" dirty="0">
                          <a:latin typeface="微软雅黑" panose="020B0503020204020204" pitchFamily="34" charset="-122"/>
                          <a:ea typeface="微软雅黑" panose="020B0503020204020204" pitchFamily="34" charset="-122"/>
                        </a:rPr>
                        <a:t>其它新能源</a:t>
                      </a:r>
                      <a:endParaRPr lang="en-US" altLang="zh-CN" sz="1800" b="1" dirty="0">
                        <a:latin typeface="微软雅黑" panose="020B0503020204020204" pitchFamily="34" charset="-122"/>
                        <a:ea typeface="微软雅黑" panose="020B0503020204020204" pitchFamily="34" charset="-122"/>
                      </a:endParaRPr>
                    </a:p>
                    <a:p>
                      <a:pPr algn="ctr">
                        <a:buNone/>
                      </a:pPr>
                      <a:r>
                        <a:rPr lang="zh-CN" altLang="en-US" sz="1800" b="1" dirty="0">
                          <a:latin typeface="微软雅黑" panose="020B0503020204020204" pitchFamily="34" charset="-122"/>
                          <a:ea typeface="微软雅黑" panose="020B0503020204020204" pitchFamily="34" charset="-122"/>
                        </a:rPr>
                        <a:t>（光伏、风电）</a:t>
                      </a:r>
                    </a:p>
                  </a:txBody>
                  <a:tcPr marL="316777" marR="316777" marT="158388" marB="158388"/>
                </a:tc>
                <a:tc>
                  <a:txBody>
                    <a:bodyPr/>
                    <a:lstStyle/>
                    <a:p>
                      <a:pPr algn="ctr">
                        <a:buNone/>
                      </a:pPr>
                      <a:r>
                        <a:rPr lang="en-US" altLang="zh-CN" sz="1800" dirty="0">
                          <a:latin typeface="方正楷体_GB2312" panose="02000000000000000000" charset="-122"/>
                          <a:ea typeface="方正楷体_GB2312" panose="02000000000000000000" charset="-122"/>
                        </a:rPr>
                        <a:t>0.84%</a:t>
                      </a:r>
                    </a:p>
                  </a:txBody>
                  <a:tcPr marL="316777" marR="316777" marT="158388" marB="158388" anchor="ctr"/>
                </a:tc>
                <a:tc>
                  <a:txBody>
                    <a:bodyPr/>
                    <a:lstStyle/>
                    <a:p>
                      <a:pPr algn="ctr">
                        <a:buNone/>
                      </a:pPr>
                      <a:r>
                        <a:rPr lang="en-US" altLang="zh-CN" sz="1800" dirty="0">
                          <a:latin typeface="方正楷体_GB2312" panose="02000000000000000000" charset="-122"/>
                          <a:ea typeface="方正楷体_GB2312" panose="02000000000000000000" charset="-122"/>
                        </a:rPr>
                        <a:t>1.28%</a:t>
                      </a:r>
                    </a:p>
                  </a:txBody>
                  <a:tcPr marL="316777" marR="316777" marT="158388" marB="158388" anchor="ctr"/>
                </a:tc>
                <a:extLst>
                  <a:ext uri="{0D108BD9-81ED-4DB2-BD59-A6C34878D82A}">
                    <a16:rowId xmlns:a16="http://schemas.microsoft.com/office/drawing/2014/main" val="10004"/>
                  </a:ext>
                </a:extLst>
              </a:tr>
            </a:tbl>
          </a:graphicData>
        </a:graphic>
      </p:graphicFrame>
      <p:grpSp>
        <p:nvGrpSpPr>
          <p:cNvPr id="7" name="组合 6"/>
          <p:cNvGrpSpPr/>
          <p:nvPr/>
        </p:nvGrpSpPr>
        <p:grpSpPr>
          <a:xfrm>
            <a:off x="-1" y="836712"/>
            <a:ext cx="12163827" cy="173767"/>
            <a:chOff x="13" y="844"/>
            <a:chExt cx="19192" cy="148"/>
          </a:xfrm>
        </p:grpSpPr>
        <p:cxnSp>
          <p:nvCxnSpPr>
            <p:cNvPr id="8" name="直接连接符 7"/>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9" name="矩形 8"/>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0" name="文本框 9"/>
          <p:cNvSpPr txBox="1"/>
          <p:nvPr/>
        </p:nvSpPr>
        <p:spPr>
          <a:xfrm>
            <a:off x="786756" y="5366313"/>
            <a:ext cx="10369476" cy="338041"/>
          </a:xfrm>
          <a:prstGeom prst="rect">
            <a:avLst/>
          </a:prstGeom>
          <a:noFill/>
        </p:spPr>
        <p:txBody>
          <a:bodyPr wrap="square" lIns="0" tIns="0" rIns="0" bIns="0" rtlCol="0">
            <a:spAutoFit/>
          </a:bodyPr>
          <a:lstStyle/>
          <a:p>
            <a:pPr algn="just">
              <a:lnSpc>
                <a:spcPct val="120000"/>
              </a:lnSpc>
            </a:pPr>
            <a:r>
              <a:rPr lang="en-US" altLang="zh-CN" sz="2000" spc="200" dirty="0">
                <a:solidFill>
                  <a:srgbClr val="4A7AB4"/>
                </a:solidFill>
                <a:latin typeface="微软雅黑" panose="020B0503020204020204" pitchFamily="34" charset="-122"/>
                <a:ea typeface="微软雅黑" panose="020B0503020204020204" pitchFamily="34" charset="-122"/>
              </a:rPr>
              <a:t>2030</a:t>
            </a:r>
            <a:r>
              <a:rPr lang="zh-CN" altLang="en-US" sz="2000" spc="200" dirty="0">
                <a:solidFill>
                  <a:srgbClr val="4A7AB4"/>
                </a:solidFill>
                <a:latin typeface="微软雅黑" panose="020B0503020204020204" pitchFamily="34" charset="-122"/>
                <a:ea typeface="微软雅黑" panose="020B0503020204020204" pitchFamily="34" charset="-122"/>
              </a:rPr>
              <a:t>年</a:t>
            </a:r>
            <a:r>
              <a:rPr lang="zh-CN" altLang="en-US" sz="2000" b="1" spc="200" dirty="0">
                <a:solidFill>
                  <a:srgbClr val="4A7AB4"/>
                </a:solidFill>
                <a:latin typeface="微软雅黑" panose="020B0503020204020204" pitchFamily="34" charset="-122"/>
                <a:ea typeface="微软雅黑" panose="020B0503020204020204" pitchFamily="34" charset="-122"/>
              </a:rPr>
              <a:t>清洁能源占比</a:t>
            </a:r>
            <a:r>
              <a:rPr lang="en-US" altLang="zh-CN" sz="2000" b="1" spc="200" dirty="0">
                <a:solidFill>
                  <a:srgbClr val="4A7AB4"/>
                </a:solidFill>
                <a:latin typeface="微软雅黑" panose="020B0503020204020204" pitchFamily="34" charset="-122"/>
                <a:ea typeface="微软雅黑" panose="020B0503020204020204" pitchFamily="34" charset="-122"/>
              </a:rPr>
              <a:t>30%</a:t>
            </a:r>
            <a:r>
              <a:rPr lang="zh-CN" altLang="en-US" sz="2000" b="1" spc="200" dirty="0">
                <a:solidFill>
                  <a:srgbClr val="4A7AB4"/>
                </a:solidFill>
                <a:latin typeface="微软雅黑" panose="020B0503020204020204" pitchFamily="34" charset="-122"/>
                <a:ea typeface="微软雅黑" panose="020B0503020204020204" pitchFamily="34" charset="-122"/>
              </a:rPr>
              <a:t>以上</a:t>
            </a:r>
            <a:r>
              <a:rPr lang="zh-CN" altLang="en-US" sz="2000" spc="200" dirty="0">
                <a:solidFill>
                  <a:srgbClr val="4A7AB4"/>
                </a:solidFill>
                <a:latin typeface="微软雅黑" panose="020B0503020204020204" pitchFamily="34" charset="-122"/>
                <a:ea typeface="微软雅黑" panose="020B0503020204020204" pitchFamily="34" charset="-122"/>
              </a:rPr>
              <a:t>的目标预计提前实现（有色金属行业碳达峰实施方案）</a:t>
            </a:r>
          </a:p>
        </p:txBody>
      </p:sp>
      <p:sp>
        <p:nvSpPr>
          <p:cNvPr id="3" name="文本框 2"/>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24979" y="1109148"/>
            <a:ext cx="4392488" cy="369332"/>
          </a:xfrm>
          <a:prstGeom prst="rect">
            <a:avLst/>
          </a:prstGeom>
          <a:noFill/>
        </p:spPr>
        <p:txBody>
          <a:bodyPr wrap="square" lIns="0" tIns="0" rIns="0" bIns="0" rtlCol="0">
            <a:spAutoFit/>
          </a:bodyPr>
          <a:lstStyle/>
          <a:p>
            <a:pPr algn="just"/>
            <a:r>
              <a:rPr lang="zh-CN" altLang="en-US" sz="2400" b="1" spc="200" dirty="0">
                <a:solidFill>
                  <a:srgbClr val="4878B1"/>
                </a:solidFill>
                <a:latin typeface="微软雅黑" panose="020B0503020204020204" pitchFamily="34" charset="-122"/>
                <a:ea typeface="微软雅黑" panose="020B0503020204020204" pitchFamily="34" charset="-122"/>
              </a:rPr>
              <a:t>（六）国内市场需求持续增长</a:t>
            </a:r>
          </a:p>
        </p:txBody>
      </p:sp>
      <p:graphicFrame>
        <p:nvGraphicFramePr>
          <p:cNvPr id="4" name="图表 3"/>
          <p:cNvGraphicFramePr/>
          <p:nvPr/>
        </p:nvGraphicFramePr>
        <p:xfrm>
          <a:off x="1208109" y="1615299"/>
          <a:ext cx="9778957" cy="3305423"/>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组合 5"/>
          <p:cNvGrpSpPr/>
          <p:nvPr/>
        </p:nvGrpSpPr>
        <p:grpSpPr>
          <a:xfrm>
            <a:off x="-1" y="836712"/>
            <a:ext cx="12163827" cy="173767"/>
            <a:chOff x="13" y="844"/>
            <a:chExt cx="19192" cy="148"/>
          </a:xfrm>
        </p:grpSpPr>
        <p:cxnSp>
          <p:nvCxnSpPr>
            <p:cNvPr id="7" name="直接连接符 6"/>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2"/>
          <p:cNvSpPr txBox="1"/>
          <p:nvPr/>
        </p:nvSpPr>
        <p:spPr>
          <a:xfrm>
            <a:off x="9697987" y="1348508"/>
            <a:ext cx="1080120" cy="310994"/>
          </a:xfrm>
          <a:prstGeom prst="rect">
            <a:avLst/>
          </a:prstGeom>
          <a:noFill/>
        </p:spPr>
        <p:txBody>
          <a:bodyPr wrap="square" rtlCol="0">
            <a:noAutofit/>
          </a:bodyPr>
          <a:lstStyle/>
          <a:p>
            <a:r>
              <a:rPr lang="zh-CN" altLang="en-US" sz="1400" b="1" dirty="0">
                <a:latin typeface="黑体" panose="02010609060101010101" pitchFamily="49" charset="-122"/>
                <a:ea typeface="黑体" panose="02010609060101010101" pitchFamily="49" charset="-122"/>
              </a:rPr>
              <a:t>单位：万吨</a:t>
            </a:r>
          </a:p>
        </p:txBody>
      </p:sp>
      <p:sp>
        <p:nvSpPr>
          <p:cNvPr id="10" name="文本框 9"/>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sp>
        <p:nvSpPr>
          <p:cNvPr id="11" name="文本框 10"/>
          <p:cNvSpPr txBox="1"/>
          <p:nvPr/>
        </p:nvSpPr>
        <p:spPr>
          <a:xfrm>
            <a:off x="1208110" y="4893917"/>
            <a:ext cx="8207375" cy="407291"/>
          </a:xfrm>
          <a:prstGeom prst="rect">
            <a:avLst/>
          </a:prstGeom>
          <a:noFill/>
        </p:spPr>
        <p:txBody>
          <a:bodyPr wrap="none" lIns="0" tIns="0" rIns="0" bIns="0" rtlCol="0">
            <a:spAutoFit/>
          </a:bodyPr>
          <a:lstStyle/>
          <a:p>
            <a:pPr>
              <a:lnSpc>
                <a:spcPct val="150000"/>
              </a:lnSpc>
            </a:pPr>
            <a:r>
              <a:rPr kumimoji="0" lang="zh-CN" altLang="en-US" sz="2000" b="1" i="0" u="none" strike="noStrike" kern="1200" cap="none" spc="0" normalizeH="0" baseline="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铝基新材料开发</a:t>
            </a:r>
            <a:r>
              <a:rPr kumimoji="0" lang="zh-CN" altLang="en-US" sz="2000" b="0" i="0" u="none" strike="noStrike" kern="1200" cap="none" spc="0" normalizeH="0" baseline="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，如新能源汽车、光伏、锂电池等产业，扩大铝消耗市场</a:t>
            </a:r>
            <a:endParaRPr lang="zh-CN" altLang="en-US" sz="2000" dirty="0">
              <a:solidFill>
                <a:srgbClr val="4A7AB4"/>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208110" y="5325965"/>
            <a:ext cx="5899051" cy="407291"/>
          </a:xfrm>
          <a:prstGeom prst="rect">
            <a:avLst/>
          </a:prstGeom>
          <a:noFill/>
        </p:spPr>
        <p:txBody>
          <a:bodyPr wrap="none" lIns="0" tIns="0" rIns="0" bIns="0" rtlCol="0">
            <a:spAutoFit/>
          </a:bodyPr>
          <a:lstStyle/>
          <a:p>
            <a:pPr>
              <a:lnSpc>
                <a:spcPct val="150000"/>
              </a:lnSpc>
            </a:pPr>
            <a:r>
              <a:rPr kumimoji="0" lang="zh-CN" altLang="en-US" sz="2000" b="1" i="0" u="none" strike="noStrike" kern="1200" cap="none" spc="0" normalizeH="0" baseline="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新质生产力</a:t>
            </a:r>
            <a:r>
              <a:rPr kumimoji="0" lang="zh-CN" altLang="en-US" sz="2000" b="0" i="0" u="none" strike="noStrike" kern="1200" cap="none" spc="0" normalizeH="0" baseline="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低空经济</a:t>
            </a:r>
            <a:r>
              <a:rPr kumimoji="0" lang="zh-CN" altLang="en-US" sz="2000" b="0" i="0" u="none" strike="noStrike" kern="1200" cap="none" spc="0" normalizeH="0" baseline="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的发展，继续影响铝消费市场</a:t>
            </a:r>
            <a:endParaRPr lang="zh-CN" altLang="en-US" sz="2000" dirty="0">
              <a:solidFill>
                <a:srgbClr val="4A7AB4"/>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04580" y="1125538"/>
            <a:ext cx="5719583"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（七）国家政策对高质量发展的引导</a:t>
            </a:r>
          </a:p>
        </p:txBody>
      </p:sp>
      <p:sp>
        <p:nvSpPr>
          <p:cNvPr id="6" name="文本框 5"/>
          <p:cNvSpPr txBox="1"/>
          <p:nvPr/>
        </p:nvSpPr>
        <p:spPr>
          <a:xfrm>
            <a:off x="810485" y="4725144"/>
            <a:ext cx="10543686" cy="903967"/>
          </a:xfrm>
          <a:prstGeom prst="rect">
            <a:avLst/>
          </a:prstGeom>
          <a:noFill/>
        </p:spPr>
        <p:txBody>
          <a:bodyPr wrap="square" lIns="0" tIns="0" rIns="0" bIns="0" rtlCol="0">
            <a:noAutofit/>
          </a:bodyPr>
          <a:lstStyle/>
          <a:p>
            <a:pPr algn="just">
              <a:lnSpc>
                <a:spcPct val="120000"/>
              </a:lnSpc>
            </a:pPr>
            <a:r>
              <a:rPr lang="en-US" altLang="zh-CN" sz="2000" spc="120" dirty="0">
                <a:solidFill>
                  <a:srgbClr val="4878B1"/>
                </a:solidFill>
                <a:latin typeface="微软雅黑" panose="020B0503020204020204" pitchFamily="34" charset="-122"/>
                <a:ea typeface="微软雅黑" panose="020B0503020204020204" pitchFamily="34" charset="-122"/>
              </a:rPr>
              <a:t>      2020</a:t>
            </a:r>
            <a:r>
              <a:rPr lang="zh-CN" altLang="en-US" sz="2000" spc="120" dirty="0">
                <a:solidFill>
                  <a:srgbClr val="4878B1"/>
                </a:solidFill>
                <a:latin typeface="微软雅黑" panose="020B0503020204020204" pitchFamily="34" charset="-122"/>
                <a:ea typeface="微软雅黑" panose="020B0503020204020204" pitchFamily="34" charset="-122"/>
              </a:rPr>
              <a:t>年以来，国家和行业协会陆续出台了多项政策和规范性文件，</a:t>
            </a:r>
            <a:r>
              <a:rPr sz="2000" spc="120" dirty="0" err="1">
                <a:solidFill>
                  <a:srgbClr val="4878B1"/>
                </a:solidFill>
                <a:latin typeface="微软雅黑" panose="020B0503020204020204" pitchFamily="34" charset="-122"/>
                <a:ea typeface="微软雅黑" panose="020B0503020204020204" pitchFamily="34" charset="-122"/>
              </a:rPr>
              <a:t>加强对电解铝行业的监管和环保要求</a:t>
            </a:r>
            <a:r>
              <a:rPr sz="2000" spc="120" dirty="0">
                <a:solidFill>
                  <a:srgbClr val="4878B1"/>
                </a:solidFill>
                <a:latin typeface="微软雅黑" panose="020B0503020204020204" pitchFamily="34" charset="-122"/>
                <a:ea typeface="微软雅黑" panose="020B0503020204020204" pitchFamily="34" charset="-122"/>
              </a:rPr>
              <a:t>，</a:t>
            </a:r>
            <a:r>
              <a:rPr lang="zh-CN" altLang="en-US" sz="2000" spc="120" dirty="0">
                <a:solidFill>
                  <a:srgbClr val="4878B1"/>
                </a:solidFill>
                <a:latin typeface="微软雅黑" panose="020B0503020204020204" pitchFamily="34" charset="-122"/>
                <a:ea typeface="微软雅黑" panose="020B0503020204020204" pitchFamily="34" charset="-122"/>
              </a:rPr>
              <a:t>引导</a:t>
            </a:r>
            <a:r>
              <a:rPr sz="2000" spc="120" dirty="0" err="1">
                <a:solidFill>
                  <a:srgbClr val="4878B1"/>
                </a:solidFill>
                <a:latin typeface="微软雅黑" panose="020B0503020204020204" pitchFamily="34" charset="-122"/>
                <a:ea typeface="微软雅黑" panose="020B0503020204020204" pitchFamily="34" charset="-122"/>
              </a:rPr>
              <a:t>行业</a:t>
            </a:r>
            <a:r>
              <a:rPr lang="zh-CN" altLang="en-US" sz="2000" spc="120" dirty="0">
                <a:solidFill>
                  <a:srgbClr val="4878B1"/>
                </a:solidFill>
                <a:latin typeface="微软雅黑" panose="020B0503020204020204" pitchFamily="34" charset="-122"/>
                <a:ea typeface="微软雅黑" panose="020B0503020204020204" pitchFamily="34" charset="-122"/>
              </a:rPr>
              <a:t>向</a:t>
            </a:r>
            <a:r>
              <a:rPr sz="2000" b="1" spc="120" dirty="0" err="1">
                <a:solidFill>
                  <a:srgbClr val="4878B1"/>
                </a:solidFill>
                <a:latin typeface="微软雅黑" panose="020B0503020204020204" pitchFamily="34" charset="-122"/>
                <a:ea typeface="微软雅黑" panose="020B0503020204020204" pitchFamily="34" charset="-122"/>
              </a:rPr>
              <a:t>绿色</a:t>
            </a:r>
            <a:r>
              <a:rPr lang="zh-CN" altLang="en-US" sz="2000" b="1" spc="120" dirty="0">
                <a:solidFill>
                  <a:srgbClr val="4878B1"/>
                </a:solidFill>
                <a:latin typeface="微软雅黑" panose="020B0503020204020204" pitchFamily="34" charset="-122"/>
                <a:ea typeface="微软雅黑" panose="020B0503020204020204" pitchFamily="34" charset="-122"/>
              </a:rPr>
              <a:t>、低耗、</a:t>
            </a:r>
            <a:r>
              <a:rPr sz="2000" b="1" spc="120" dirty="0" err="1">
                <a:solidFill>
                  <a:srgbClr val="4878B1"/>
                </a:solidFill>
                <a:latin typeface="微软雅黑" panose="020B0503020204020204" pitchFamily="34" charset="-122"/>
                <a:ea typeface="微软雅黑" panose="020B0503020204020204" pitchFamily="34" charset="-122"/>
              </a:rPr>
              <a:t>可持续</a:t>
            </a:r>
            <a:r>
              <a:rPr lang="zh-CN" altLang="en-US" sz="2000" b="1" spc="120" dirty="0">
                <a:solidFill>
                  <a:srgbClr val="4878B1"/>
                </a:solidFill>
                <a:latin typeface="微软雅黑" panose="020B0503020204020204" pitchFamily="34" charset="-122"/>
                <a:ea typeface="微软雅黑" panose="020B0503020204020204" pitchFamily="34" charset="-122"/>
              </a:rPr>
              <a:t>的高质量</a:t>
            </a:r>
            <a:r>
              <a:rPr sz="2000" b="1" spc="120" dirty="0" err="1">
                <a:solidFill>
                  <a:srgbClr val="4878B1"/>
                </a:solidFill>
                <a:latin typeface="微软雅黑" panose="020B0503020204020204" pitchFamily="34" charset="-122"/>
                <a:ea typeface="微软雅黑" panose="020B0503020204020204" pitchFamily="34" charset="-122"/>
              </a:rPr>
              <a:t>发展</a:t>
            </a:r>
            <a:r>
              <a:rPr sz="2000" spc="120" dirty="0">
                <a:solidFill>
                  <a:srgbClr val="4878B1"/>
                </a:solidFill>
                <a:latin typeface="微软雅黑" panose="020B0503020204020204" pitchFamily="34" charset="-122"/>
                <a:ea typeface="微软雅黑" panose="020B0503020204020204" pitchFamily="34" charset="-122"/>
              </a:rPr>
              <a:t>。</a:t>
            </a: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9" name="文本框 8"/>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pic>
        <p:nvPicPr>
          <p:cNvPr id="8" name="图片 7"/>
          <p:cNvPicPr>
            <a:picLocks noChangeAspect="1"/>
          </p:cNvPicPr>
          <p:nvPr/>
        </p:nvPicPr>
        <p:blipFill rotWithShape="1">
          <a:blip r:embed="rId3"/>
          <a:srcRect b="50908"/>
          <a:stretch>
            <a:fillRect/>
          </a:stretch>
        </p:blipFill>
        <p:spPr>
          <a:xfrm>
            <a:off x="841003" y="1700901"/>
            <a:ext cx="5188736" cy="2899098"/>
          </a:xfrm>
          <a:prstGeom prst="rect">
            <a:avLst/>
          </a:prstGeom>
        </p:spPr>
      </p:pic>
      <p:grpSp>
        <p:nvGrpSpPr>
          <p:cNvPr id="12" name="组合 11"/>
          <p:cNvGrpSpPr/>
          <p:nvPr/>
        </p:nvGrpSpPr>
        <p:grpSpPr>
          <a:xfrm>
            <a:off x="6165435" y="1700808"/>
            <a:ext cx="5188736" cy="2899192"/>
            <a:chOff x="6238089" y="1628425"/>
            <a:chExt cx="5188736" cy="2880696"/>
          </a:xfrm>
        </p:grpSpPr>
        <p:pic>
          <p:nvPicPr>
            <p:cNvPr id="10" name="图片 9"/>
            <p:cNvPicPr>
              <a:picLocks noChangeAspect="1"/>
            </p:cNvPicPr>
            <p:nvPr/>
          </p:nvPicPr>
          <p:blipFill rotWithShape="1">
            <a:blip r:embed="rId3"/>
            <a:srcRect t="49039"/>
            <a:stretch>
              <a:fillRect/>
            </a:stretch>
          </p:blipFill>
          <p:spPr>
            <a:xfrm>
              <a:off x="6238089" y="1916833"/>
              <a:ext cx="5188736" cy="2592288"/>
            </a:xfrm>
            <a:prstGeom prst="rect">
              <a:avLst/>
            </a:prstGeom>
          </p:spPr>
        </p:pic>
        <p:pic>
          <p:nvPicPr>
            <p:cNvPr id="11" name="图片 10"/>
            <p:cNvPicPr>
              <a:picLocks noChangeAspect="1"/>
            </p:cNvPicPr>
            <p:nvPr/>
          </p:nvPicPr>
          <p:blipFill rotWithShape="1">
            <a:blip r:embed="rId3"/>
            <a:srcRect b="95116"/>
            <a:stretch>
              <a:fillRect/>
            </a:stretch>
          </p:blipFill>
          <p:spPr>
            <a:xfrm>
              <a:off x="6238089" y="1628425"/>
              <a:ext cx="5188736" cy="288407"/>
            </a:xfrm>
            <a:prstGeom prst="rect">
              <a:avLst/>
            </a:prstGeom>
          </p:spPr>
        </p:pic>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4120" y="2492896"/>
            <a:ext cx="8406934" cy="1143000"/>
          </a:xfrm>
        </p:spPr>
        <p:txBody>
          <a:bodyPr lIns="0" tIns="0" rIns="0" bIns="0">
            <a:normAutofit/>
          </a:bodyPr>
          <a:lstStyle/>
          <a:p>
            <a:pPr algn="l"/>
            <a:r>
              <a:rPr lang="zh-CN" altLang="en-US" sz="6000" b="1" spc="600" dirty="0">
                <a:solidFill>
                  <a:srgbClr val="4878B1"/>
                </a:solidFill>
                <a:latin typeface="微软雅黑" panose="020B0503020204020204" pitchFamily="34" charset="-122"/>
                <a:ea typeface="微软雅黑" panose="020B0503020204020204" pitchFamily="34" charset="-122"/>
                <a:cs typeface="+mn-cs"/>
              </a:rPr>
              <a:t>三、面临的压力和机遇</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04403" y="3429000"/>
            <a:ext cx="2692854" cy="270459"/>
          </a:xfrm>
          <a:prstGeom prst="rect">
            <a:avLst/>
          </a:prstGeom>
          <a:noFill/>
        </p:spPr>
        <p:txBody>
          <a:bodyPr wrap="square" lIns="0" tIns="0" rIns="0" bIns="0" rtlCol="0">
            <a:spAutoFit/>
          </a:bodyPr>
          <a:lstStyle/>
          <a:p>
            <a:pPr>
              <a:lnSpc>
                <a:spcPct val="120000"/>
              </a:lnSpc>
            </a:pPr>
            <a:r>
              <a:rPr lang="en-US" altLang="zh-CN" sz="160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2</a:t>
            </a:r>
            <a:r>
              <a:rPr lang="zh-CN" altLang="en-US" sz="160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、阶梯</a:t>
            </a:r>
            <a:r>
              <a:rPr lang="zh-CN" altLang="en-US" sz="1600" b="1"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电价</a:t>
            </a:r>
            <a:r>
              <a:rPr lang="zh-CN" altLang="en-US" sz="160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压力</a:t>
            </a:r>
            <a:endParaRPr lang="zh-CN" altLang="en-US" sz="1600" dirty="0">
              <a:latin typeface="微软雅黑" panose="020B0503020204020204" pitchFamily="34" charset="-122"/>
              <a:ea typeface="微软雅黑" panose="020B0503020204020204" pitchFamily="34" charset="-122"/>
              <a:cs typeface="方正楷体_GB2312" panose="02000000000000000000" charset="-122"/>
            </a:endParaRPr>
          </a:p>
        </p:txBody>
      </p:sp>
      <p:graphicFrame>
        <p:nvGraphicFramePr>
          <p:cNvPr id="2" name="表格 1"/>
          <p:cNvGraphicFramePr/>
          <p:nvPr>
            <p:custDataLst>
              <p:tags r:id="rId2"/>
            </p:custDataLst>
          </p:nvPr>
        </p:nvGraphicFramePr>
        <p:xfrm>
          <a:off x="1849115" y="3717032"/>
          <a:ext cx="4752529" cy="1356278"/>
        </p:xfrm>
        <a:graphic>
          <a:graphicData uri="http://schemas.openxmlformats.org/drawingml/2006/table">
            <a:tbl>
              <a:tblPr/>
              <a:tblGrid>
                <a:gridCol w="1528319">
                  <a:extLst>
                    <a:ext uri="{9D8B030D-6E8A-4147-A177-3AD203B41FA5}">
                      <a16:colId xmlns:a16="http://schemas.microsoft.com/office/drawing/2014/main" val="20000"/>
                    </a:ext>
                  </a:extLst>
                </a:gridCol>
                <a:gridCol w="1091658">
                  <a:extLst>
                    <a:ext uri="{9D8B030D-6E8A-4147-A177-3AD203B41FA5}">
                      <a16:colId xmlns:a16="http://schemas.microsoft.com/office/drawing/2014/main" val="20001"/>
                    </a:ext>
                  </a:extLst>
                </a:gridCol>
                <a:gridCol w="1018678">
                  <a:extLst>
                    <a:ext uri="{9D8B030D-6E8A-4147-A177-3AD203B41FA5}">
                      <a16:colId xmlns:a16="http://schemas.microsoft.com/office/drawing/2014/main" val="20002"/>
                    </a:ext>
                  </a:extLst>
                </a:gridCol>
                <a:gridCol w="1113874">
                  <a:extLst>
                    <a:ext uri="{9D8B030D-6E8A-4147-A177-3AD203B41FA5}">
                      <a16:colId xmlns:a16="http://schemas.microsoft.com/office/drawing/2014/main" val="20003"/>
                    </a:ext>
                  </a:extLst>
                </a:gridCol>
              </a:tblGrid>
              <a:tr h="452238">
                <a:tc gridSpan="4">
                  <a:txBody>
                    <a:bodyPr/>
                    <a:lstStyle/>
                    <a:p>
                      <a:pPr indent="0" algn="ctr">
                        <a:buNone/>
                      </a:pPr>
                      <a:r>
                        <a:rPr lang="en-US" sz="1200" b="1" dirty="0" err="1">
                          <a:solidFill>
                            <a:srgbClr val="4878B1"/>
                          </a:solidFill>
                          <a:latin typeface="方正楷体_GB2312" panose="02000000000000000000" charset="-122"/>
                          <a:ea typeface="方正楷体_GB2312" panose="02000000000000000000" charset="-122"/>
                          <a:cs typeface="方正楷体_GB2312" panose="02000000000000000000" charset="-122"/>
                        </a:rPr>
                        <a:t>阶梯电价</a:t>
                      </a:r>
                      <a:r>
                        <a:rPr lang="en-US" sz="1200" b="1" dirty="0">
                          <a:solidFill>
                            <a:srgbClr val="4878B1"/>
                          </a:solidFill>
                          <a:latin typeface="方正楷体_GB2312" panose="02000000000000000000" charset="-122"/>
                          <a:ea typeface="方正楷体_GB2312" panose="02000000000000000000" charset="-122"/>
                          <a:cs typeface="方正楷体_GB2312" panose="02000000000000000000" charset="-122"/>
                        </a:rPr>
                        <a:t> 发改价格【2021】1239号</a:t>
                      </a:r>
                      <a:endParaRPr lang="en-US" altLang="en-US" sz="1200" b="1" dirty="0">
                        <a:solidFill>
                          <a:srgbClr val="4878B1"/>
                        </a:solidFill>
                        <a:latin typeface="方正楷体_GB2312" panose="02000000000000000000" charset="-122"/>
                        <a:ea typeface="方正楷体_GB2312" panose="02000000000000000000" charset="-122"/>
                        <a:cs typeface="方正楷体_GB2312" panose="02000000000000000000"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2D050"/>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421252">
                <a:tc>
                  <a:txBody>
                    <a:bodyPr/>
                    <a:lstStyle/>
                    <a:p>
                      <a:pPr indent="0" algn="ctr">
                        <a:buNone/>
                      </a:pPr>
                      <a:r>
                        <a:rPr lang="en-US" sz="1200" b="0" dirty="0" err="1">
                          <a:solidFill>
                            <a:srgbClr val="4878B1"/>
                          </a:solidFill>
                          <a:latin typeface="方正楷体_GB2312" panose="02000000000000000000" charset="-122"/>
                          <a:ea typeface="方正楷体_GB2312" panose="02000000000000000000" charset="-122"/>
                          <a:cs typeface="仿宋" panose="02010609060101010101" charset="-122"/>
                        </a:rPr>
                        <a:t>年份</a:t>
                      </a:r>
                      <a:endParaRPr lang="en-US" altLang="en-US" sz="1200" b="0"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2D050">
                        <a:alpha val="21000"/>
                      </a:srgbClr>
                    </a:solidFill>
                  </a:tcPr>
                </a:tc>
                <a:tc>
                  <a:txBody>
                    <a:bodyPr/>
                    <a:lstStyle/>
                    <a:p>
                      <a:pPr indent="0" algn="ctr">
                        <a:buNone/>
                      </a:pPr>
                      <a:r>
                        <a:rPr lang="en-US" sz="1200" b="0" dirty="0">
                          <a:solidFill>
                            <a:srgbClr val="4878B1"/>
                          </a:solidFill>
                          <a:latin typeface="方正楷体_GB2312" panose="02000000000000000000" charset="-122"/>
                          <a:ea typeface="方正楷体_GB2312" panose="02000000000000000000" charset="-122"/>
                          <a:cs typeface="仿宋" panose="02010609060101010101" charset="-122"/>
                        </a:rPr>
                        <a:t>2022</a:t>
                      </a:r>
                      <a:endParaRPr lang="en-US" altLang="en-US" sz="1200" b="0"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2D050">
                        <a:alpha val="21000"/>
                      </a:srgbClr>
                    </a:solidFill>
                  </a:tcPr>
                </a:tc>
                <a:tc>
                  <a:txBody>
                    <a:bodyPr/>
                    <a:lstStyle/>
                    <a:p>
                      <a:pPr indent="0" algn="ctr">
                        <a:buNone/>
                      </a:pPr>
                      <a:r>
                        <a:rPr lang="en-US" sz="1200" b="0" dirty="0">
                          <a:solidFill>
                            <a:srgbClr val="4878B1"/>
                          </a:solidFill>
                          <a:latin typeface="方正楷体_GB2312" panose="02000000000000000000" charset="-122"/>
                          <a:ea typeface="方正楷体_GB2312" panose="02000000000000000000" charset="-122"/>
                          <a:cs typeface="仿宋" panose="02010609060101010101" charset="-122"/>
                        </a:rPr>
                        <a:t>2023</a:t>
                      </a:r>
                      <a:endParaRPr lang="en-US" altLang="en-US" sz="1200" b="0"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2D050">
                        <a:alpha val="21000"/>
                      </a:srgbClr>
                    </a:solidFill>
                  </a:tcPr>
                </a:tc>
                <a:tc>
                  <a:txBody>
                    <a:bodyPr/>
                    <a:lstStyle/>
                    <a:p>
                      <a:pPr indent="0" algn="ctr">
                        <a:buNone/>
                      </a:pPr>
                      <a:r>
                        <a:rPr lang="en-US" sz="1200" b="0" dirty="0">
                          <a:solidFill>
                            <a:srgbClr val="4878B1"/>
                          </a:solidFill>
                          <a:latin typeface="方正楷体_GB2312" panose="02000000000000000000" charset="-122"/>
                          <a:ea typeface="方正楷体_GB2312" panose="02000000000000000000" charset="-122"/>
                          <a:cs typeface="仿宋" panose="02010609060101010101" charset="-122"/>
                        </a:rPr>
                        <a:t>2025</a:t>
                      </a:r>
                      <a:endParaRPr lang="en-US" altLang="en-US" sz="1200" b="0"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2D050">
                        <a:alpha val="21000"/>
                      </a:srgbClr>
                    </a:solidFill>
                  </a:tcPr>
                </a:tc>
                <a:extLst>
                  <a:ext uri="{0D108BD9-81ED-4DB2-BD59-A6C34878D82A}">
                    <a16:rowId xmlns:a16="http://schemas.microsoft.com/office/drawing/2014/main" val="10001"/>
                  </a:ext>
                </a:extLst>
              </a:tr>
              <a:tr h="482788">
                <a:tc>
                  <a:txBody>
                    <a:bodyPr/>
                    <a:lstStyle/>
                    <a:p>
                      <a:pPr indent="0" algn="ctr">
                        <a:buNone/>
                      </a:pPr>
                      <a:r>
                        <a:rPr lang="en-US" sz="1200" b="0" dirty="0" err="1">
                          <a:solidFill>
                            <a:srgbClr val="4878B1"/>
                          </a:solidFill>
                          <a:latin typeface="方正楷体_GB2312" panose="02000000000000000000" charset="-122"/>
                          <a:ea typeface="方正楷体_GB2312" panose="02000000000000000000" charset="-122"/>
                          <a:cs typeface="方正楷体_GB2312" panose="02000000000000000000" charset="-122"/>
                        </a:rPr>
                        <a:t>铝液综合交耗</a:t>
                      </a:r>
                      <a:endParaRPr lang="en-US" sz="1200" b="0" dirty="0">
                        <a:solidFill>
                          <a:srgbClr val="4878B1"/>
                        </a:solidFill>
                        <a:latin typeface="方正楷体_GB2312" panose="02000000000000000000" charset="-122"/>
                        <a:ea typeface="方正楷体_GB2312" panose="02000000000000000000" charset="-122"/>
                        <a:cs typeface="方正楷体_GB2312" panose="02000000000000000000" charset="-122"/>
                      </a:endParaRPr>
                    </a:p>
                    <a:p>
                      <a:pPr indent="0" algn="ctr">
                        <a:buNone/>
                      </a:pPr>
                      <a:r>
                        <a:rPr lang="en-US" sz="1200" b="0" dirty="0">
                          <a:solidFill>
                            <a:srgbClr val="4878B1"/>
                          </a:solidFill>
                          <a:latin typeface="方正楷体_GB2312" panose="02000000000000000000" charset="-122"/>
                          <a:ea typeface="方正楷体_GB2312" panose="02000000000000000000" charset="-122"/>
                          <a:cs typeface="方正楷体_GB2312" panose="02000000000000000000" charset="-122"/>
                        </a:rPr>
                        <a:t>kwh/t</a:t>
                      </a:r>
                      <a:endParaRPr lang="en-US" altLang="en-US" sz="1200" b="0" dirty="0">
                        <a:solidFill>
                          <a:srgbClr val="4878B1"/>
                        </a:solidFill>
                        <a:latin typeface="方正楷体_GB2312" panose="02000000000000000000" charset="-122"/>
                        <a:ea typeface="方正楷体_GB2312" panose="02000000000000000000" charset="-122"/>
                        <a:cs typeface="方正楷体_GB2312" panose="02000000000000000000"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dirty="0">
                          <a:solidFill>
                            <a:srgbClr val="4878B1"/>
                          </a:solidFill>
                          <a:latin typeface="方正楷体_GB2312" panose="02000000000000000000" charset="-122"/>
                          <a:ea typeface="方正楷体_GB2312" panose="02000000000000000000" charset="-122"/>
                          <a:cs typeface="仿宋" panose="02010609060101010101" charset="-122"/>
                        </a:rPr>
                        <a:t>13650</a:t>
                      </a:r>
                      <a:endParaRPr lang="en-US" altLang="en-US" sz="1200" b="1"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dirty="0">
                          <a:solidFill>
                            <a:srgbClr val="4878B1"/>
                          </a:solidFill>
                          <a:latin typeface="方正楷体_GB2312" panose="02000000000000000000" charset="-122"/>
                          <a:ea typeface="方正楷体_GB2312" panose="02000000000000000000" charset="-122"/>
                          <a:cs typeface="仿宋" panose="02010609060101010101" charset="-122"/>
                        </a:rPr>
                        <a:t>13450</a:t>
                      </a:r>
                      <a:endParaRPr lang="en-US" altLang="en-US" sz="1200" b="1"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dirty="0">
                          <a:solidFill>
                            <a:srgbClr val="4878B1"/>
                          </a:solidFill>
                          <a:latin typeface="方正楷体_GB2312" panose="02000000000000000000" charset="-122"/>
                          <a:ea typeface="方正楷体_GB2312" panose="02000000000000000000" charset="-122"/>
                          <a:cs typeface="仿宋" panose="02010609060101010101" charset="-122"/>
                        </a:rPr>
                        <a:t>13300</a:t>
                      </a:r>
                      <a:endParaRPr lang="en-US" altLang="en-US" sz="1200" b="1" dirty="0">
                        <a:solidFill>
                          <a:srgbClr val="4878B1"/>
                        </a:solidFill>
                        <a:latin typeface="方正楷体_GB2312" panose="02000000000000000000" charset="-122"/>
                        <a:ea typeface="方正楷体_GB2312" panose="02000000000000000000" charset="-122"/>
                        <a:cs typeface="仿宋" panose="02010609060101010101" charset="-122"/>
                      </a:endParaRPr>
                    </a:p>
                  </a:txBody>
                  <a:tcPr marL="237583" marR="237583"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文本框 2"/>
          <p:cNvSpPr txBox="1"/>
          <p:nvPr/>
        </p:nvSpPr>
        <p:spPr>
          <a:xfrm>
            <a:off x="0" y="243192"/>
            <a:ext cx="4657427"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三、面临的压力和机遇</a:t>
            </a:r>
          </a:p>
        </p:txBody>
      </p:sp>
      <p:grpSp>
        <p:nvGrpSpPr>
          <p:cNvPr id="6" name="组合 5"/>
          <p:cNvGrpSpPr/>
          <p:nvPr/>
        </p:nvGrpSpPr>
        <p:grpSpPr>
          <a:xfrm>
            <a:off x="-1" y="836712"/>
            <a:ext cx="12163827" cy="173767"/>
            <a:chOff x="13" y="844"/>
            <a:chExt cx="19192" cy="148"/>
          </a:xfrm>
        </p:grpSpPr>
        <p:cxnSp>
          <p:nvCxnSpPr>
            <p:cNvPr id="7" name="直接连接符 6"/>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5" name="文本框 4"/>
          <p:cNvSpPr txBox="1"/>
          <p:nvPr/>
        </p:nvSpPr>
        <p:spPr>
          <a:xfrm>
            <a:off x="624979" y="1114981"/>
            <a:ext cx="3024981"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（一）国家政策压力</a:t>
            </a:r>
          </a:p>
        </p:txBody>
      </p:sp>
      <p:pic>
        <p:nvPicPr>
          <p:cNvPr id="9" name="图片 8"/>
          <p:cNvPicPr>
            <a:picLocks noChangeAspect="1"/>
          </p:cNvPicPr>
          <p:nvPr/>
        </p:nvPicPr>
        <p:blipFill rotWithShape="1">
          <a:blip r:embed="rId4"/>
          <a:srcRect l="30373" t="16439" r="34610" b="60395"/>
          <a:stretch>
            <a:fillRect/>
          </a:stretch>
        </p:blipFill>
        <p:spPr>
          <a:xfrm>
            <a:off x="1921123" y="1844824"/>
            <a:ext cx="4608512" cy="1445167"/>
          </a:xfrm>
          <a:prstGeom prst="rect">
            <a:avLst/>
          </a:prstGeom>
          <a:solidFill>
            <a:srgbClr val="FFFFFF">
              <a:shade val="85000"/>
            </a:srgbClr>
          </a:solidFill>
          <a:ln w="88900"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sp>
        <p:nvSpPr>
          <p:cNvPr id="10" name="文本框 9"/>
          <p:cNvSpPr txBox="1"/>
          <p:nvPr/>
        </p:nvSpPr>
        <p:spPr>
          <a:xfrm>
            <a:off x="1704403" y="1508845"/>
            <a:ext cx="3856903" cy="270459"/>
          </a:xfrm>
          <a:prstGeom prst="rect">
            <a:avLst/>
          </a:prstGeom>
          <a:noFill/>
        </p:spPr>
        <p:txBody>
          <a:bodyPr wrap="square" lIns="0" tIns="0" rIns="0" bIns="0" rtlCol="0">
            <a:spAutoFit/>
          </a:bodyPr>
          <a:lstStyle/>
          <a:p>
            <a:pPr>
              <a:lnSpc>
                <a:spcPct val="120000"/>
              </a:lnSpc>
            </a:pPr>
            <a:r>
              <a:rPr lang="en-US" altLang="zh-CN" sz="1600" dirty="0">
                <a:solidFill>
                  <a:srgbClr val="4A7AB4"/>
                </a:solidFill>
                <a:latin typeface="微软雅黑" panose="020B0503020204020204" pitchFamily="34" charset="-122"/>
                <a:ea typeface="微软雅黑" panose="020B0503020204020204" pitchFamily="34" charset="-122"/>
              </a:rPr>
              <a:t>1</a:t>
            </a:r>
            <a:r>
              <a:rPr lang="zh-CN" altLang="en-US" sz="1600" dirty="0">
                <a:solidFill>
                  <a:srgbClr val="4A7AB4"/>
                </a:solidFill>
                <a:latin typeface="微软雅黑" panose="020B0503020204020204" pitchFamily="34" charset="-122"/>
                <a:ea typeface="微软雅黑" panose="020B0503020204020204" pitchFamily="34" charset="-122"/>
              </a:rPr>
              <a:t>、新改（扩）建能耗</a:t>
            </a:r>
            <a:r>
              <a:rPr lang="zh-CN" altLang="en-US" sz="1600" b="1" dirty="0">
                <a:solidFill>
                  <a:srgbClr val="4A7AB4"/>
                </a:solidFill>
                <a:latin typeface="微软雅黑" panose="020B0503020204020204" pitchFamily="34" charset="-122"/>
                <a:ea typeface="微软雅黑" panose="020B0503020204020204" pitchFamily="34" charset="-122"/>
              </a:rPr>
              <a:t>准入</a:t>
            </a:r>
            <a:r>
              <a:rPr lang="zh-CN" altLang="en-US" sz="1600" dirty="0">
                <a:solidFill>
                  <a:srgbClr val="4A7AB4"/>
                </a:solidFill>
                <a:latin typeface="微软雅黑" panose="020B0503020204020204" pitchFamily="34" charset="-122"/>
                <a:ea typeface="微软雅黑" panose="020B0503020204020204" pitchFamily="34" charset="-122"/>
              </a:rPr>
              <a:t>的压力</a:t>
            </a:r>
          </a:p>
        </p:txBody>
      </p:sp>
      <p:sp>
        <p:nvSpPr>
          <p:cNvPr id="12" name="文本框 11"/>
          <p:cNvSpPr txBox="1"/>
          <p:nvPr/>
        </p:nvSpPr>
        <p:spPr>
          <a:xfrm>
            <a:off x="1704403" y="5291830"/>
            <a:ext cx="8714360" cy="695190"/>
          </a:xfrm>
          <a:prstGeom prst="rect">
            <a:avLst/>
          </a:prstGeom>
          <a:noFill/>
        </p:spPr>
        <p:txBody>
          <a:bodyPr wrap="square" lIns="0" tIns="0" rIns="0" bIns="0">
            <a:spAutoFit/>
          </a:bodyPr>
          <a:lstStyle/>
          <a:p>
            <a:pPr algn="just">
              <a:lnSpc>
                <a:spcPct val="150000"/>
              </a:lnSpc>
            </a:pPr>
            <a:r>
              <a:rPr lang="en-US" altLang="zh-CN" sz="160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3</a:t>
            </a:r>
            <a:r>
              <a:rPr lang="zh-CN" altLang="en-US" sz="160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a:t>
            </a:r>
            <a:r>
              <a:rPr lang="zh-CN" altLang="en-US" sz="1600" b="1"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环保</a:t>
            </a:r>
            <a:r>
              <a:rPr lang="zh-CN" altLang="en-US" sz="160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压力增大：随着国家对环保要求的提高，铝产业的环保压力逐渐增大，这对其发展带来了一定的挑战。</a:t>
            </a:r>
            <a:endParaRPr lang="zh-CN" altLang="en-US" sz="16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98528" y="1588815"/>
            <a:ext cx="6393582" cy="4320480"/>
          </a:xfrm>
          <a:prstGeom prst="rect">
            <a:avLst/>
          </a:prstGeom>
          <a:noFill/>
        </p:spPr>
        <p:txBody>
          <a:bodyPr wrap="square" lIns="0" tIns="0" rIns="0" bIns="0" rtlCol="0">
            <a:noAutofit/>
          </a:bodyPr>
          <a:lstStyle/>
          <a:p>
            <a:pPr algn="just">
              <a:lnSpc>
                <a:spcPct val="150000"/>
              </a:lnSpc>
              <a:spcBef>
                <a:spcPts val="600"/>
              </a:spcBef>
              <a:spcAft>
                <a:spcPts val="600"/>
              </a:spcAft>
            </a:pPr>
            <a:r>
              <a:rPr lang="zh-CN" altLang="en-US" spc="120" dirty="0">
                <a:solidFill>
                  <a:srgbClr val="4878B1"/>
                </a:solidFill>
                <a:latin typeface="微软雅黑" panose="020B0503020204020204" pitchFamily="34" charset="-122"/>
                <a:ea typeface="微软雅黑" panose="020B0503020204020204" pitchFamily="34" charset="-122"/>
              </a:rPr>
              <a:t>   </a:t>
            </a:r>
            <a:r>
              <a:rPr lang="en-US" altLang="zh-CN" spc="120" dirty="0">
                <a:solidFill>
                  <a:srgbClr val="4878B1"/>
                </a:solidFill>
                <a:latin typeface="微软雅黑" panose="020B0503020204020204" pitchFamily="34" charset="-122"/>
                <a:ea typeface="微软雅黑" panose="020B0503020204020204" pitchFamily="34" charset="-122"/>
              </a:rPr>
              <a:t> </a:t>
            </a:r>
            <a:r>
              <a:rPr lang="en-US" altLang="zh-CN" b="1" spc="120" dirty="0">
                <a:solidFill>
                  <a:srgbClr val="4878B1"/>
                </a:solidFill>
                <a:latin typeface="微软雅黑" panose="020B0503020204020204" pitchFamily="34" charset="-122"/>
                <a:ea typeface="微软雅黑" panose="020B0503020204020204" pitchFamily="34" charset="-122"/>
              </a:rPr>
              <a:t>1</a:t>
            </a:r>
            <a:r>
              <a:rPr lang="zh-CN" altLang="en-US" b="1" spc="120" dirty="0">
                <a:solidFill>
                  <a:srgbClr val="4878B1"/>
                </a:solidFill>
                <a:latin typeface="微软雅黑" panose="020B0503020204020204" pitchFamily="34" charset="-122"/>
                <a:ea typeface="微软雅黑" panose="020B0503020204020204" pitchFamily="34" charset="-122"/>
              </a:rPr>
              <a:t>、能源保证的压力</a:t>
            </a:r>
            <a:endParaRPr lang="en-US" altLang="zh-CN" spc="120" dirty="0">
              <a:solidFill>
                <a:srgbClr val="4878B1"/>
              </a:solidFill>
              <a:latin typeface="微软雅黑" panose="020B0503020204020204" pitchFamily="34" charset="-122"/>
              <a:ea typeface="微软雅黑" panose="020B0503020204020204" pitchFamily="34" charset="-122"/>
            </a:endParaRPr>
          </a:p>
          <a:p>
            <a:pPr indent="431800" algn="just">
              <a:lnSpc>
                <a:spcPct val="150000"/>
              </a:lnSpc>
            </a:pPr>
            <a:r>
              <a:rPr lang="zh-CN" altLang="en-US" sz="1700" spc="120" dirty="0">
                <a:solidFill>
                  <a:srgbClr val="4878B1"/>
                </a:solidFill>
                <a:latin typeface="微软雅黑" panose="020B0503020204020204" pitchFamily="34" charset="-122"/>
                <a:ea typeface="微软雅黑" panose="020B0503020204020204" pitchFamily="34" charset="-122"/>
              </a:rPr>
              <a:t>我国铝工业生产总能耗占据了全国电能总能耗的5%，现阶段火电仍是主要能源，电解铝行业节能减排压力大。</a:t>
            </a:r>
            <a:endParaRPr lang="en-US" altLang="zh-CN" sz="1700" spc="120" dirty="0">
              <a:solidFill>
                <a:srgbClr val="4878B1"/>
              </a:solidFill>
              <a:latin typeface="微软雅黑" panose="020B0503020204020204" pitchFamily="34" charset="-122"/>
              <a:ea typeface="微软雅黑" panose="020B0503020204020204" pitchFamily="34" charset="-122"/>
            </a:endParaRPr>
          </a:p>
          <a:p>
            <a:pPr indent="431800" algn="just">
              <a:lnSpc>
                <a:spcPct val="150000"/>
              </a:lnSpc>
            </a:pPr>
            <a:r>
              <a:rPr lang="zh-CN" altLang="en-US" sz="1700" spc="120" dirty="0">
                <a:solidFill>
                  <a:srgbClr val="4878B1"/>
                </a:solidFill>
                <a:latin typeface="微软雅黑" panose="020B0503020204020204" pitchFamily="34" charset="-122"/>
                <a:ea typeface="微软雅黑" panose="020B0503020204020204" pitchFamily="34" charset="-122"/>
              </a:rPr>
              <a:t>云贵川渝地区虽然可以享受水电的低碳红利，但新能源的稳定供应是最大的瓶颈。据安泰科统计：2023年电解铝累计减产规模达279万吨/年，全年复产产能312万吨/年，大部分集中在云贵川地区。</a:t>
            </a:r>
            <a:endParaRPr lang="en-US" altLang="zh-CN" sz="1700" spc="120" dirty="0">
              <a:solidFill>
                <a:srgbClr val="4878B1"/>
              </a:solidFill>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pc="120" dirty="0">
                <a:solidFill>
                  <a:srgbClr val="4878B1"/>
                </a:solidFill>
                <a:latin typeface="微软雅黑" panose="020B0503020204020204" pitchFamily="34" charset="-122"/>
                <a:ea typeface="微软雅黑" panose="020B0503020204020204" pitchFamily="34" charset="-122"/>
              </a:rPr>
              <a:t>    </a:t>
            </a:r>
            <a:r>
              <a:rPr lang="en-US" altLang="zh-CN" b="1" spc="120" dirty="0">
                <a:solidFill>
                  <a:srgbClr val="4878B1"/>
                </a:solidFill>
                <a:latin typeface="微软雅黑" panose="020B0503020204020204" pitchFamily="34" charset="-122"/>
                <a:ea typeface="微软雅黑" panose="020B0503020204020204" pitchFamily="34" charset="-122"/>
              </a:rPr>
              <a:t>2</a:t>
            </a:r>
            <a:r>
              <a:rPr lang="zh-CN" altLang="en-US" b="1" spc="120" dirty="0">
                <a:solidFill>
                  <a:srgbClr val="4878B1"/>
                </a:solidFill>
                <a:latin typeface="微软雅黑" panose="020B0503020204020204" pitchFamily="34" charset="-122"/>
                <a:ea typeface="微软雅黑" panose="020B0503020204020204" pitchFamily="34" charset="-122"/>
              </a:rPr>
              <a:t>、原材料压力</a:t>
            </a:r>
            <a:endParaRPr lang="en-US" altLang="zh-CN" spc="120" dirty="0">
              <a:solidFill>
                <a:srgbClr val="4878B1"/>
              </a:solidFill>
              <a:latin typeface="微软雅黑" panose="020B0503020204020204" pitchFamily="34" charset="-122"/>
              <a:ea typeface="微软雅黑" panose="020B0503020204020204" pitchFamily="34" charset="-122"/>
            </a:endParaRPr>
          </a:p>
          <a:p>
            <a:pPr indent="431800" algn="just">
              <a:lnSpc>
                <a:spcPct val="150000"/>
              </a:lnSpc>
            </a:pPr>
            <a:r>
              <a:rPr lang="zh-CN" altLang="en-US" sz="1700" spc="120" dirty="0">
                <a:solidFill>
                  <a:srgbClr val="4878B1"/>
                </a:solidFill>
                <a:latin typeface="微软雅黑" panose="020B0503020204020204" pitchFamily="34" charset="-122"/>
                <a:ea typeface="微软雅黑" panose="020B0503020204020204" pitchFamily="34" charset="-122"/>
              </a:rPr>
              <a:t>资源保障程度较低。我国铝土矿资源储蓄量仅为全球总量的2.3%，此外，我国铝土矿储量静态保证服务最多具备20年的年限，而全球保证年限是150年，相差较大。</a:t>
            </a:r>
          </a:p>
          <a:p>
            <a:pPr algn="just">
              <a:lnSpc>
                <a:spcPct val="150000"/>
              </a:lnSpc>
            </a:pPr>
            <a:endParaRPr lang="en-US" altLang="zh-CN" sz="1700" b="1" dirty="0">
              <a:solidFill>
                <a:srgbClr val="4878B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4098" name="Picture 2" descr="资料来源：WIND、五矿期货研究中心"/>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7393731" y="1506042"/>
            <a:ext cx="4536504" cy="423726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0274051" y="5734050"/>
            <a:ext cx="1887984" cy="307777"/>
          </a:xfrm>
          <a:prstGeom prst="rect">
            <a:avLst/>
          </a:prstGeom>
          <a:noFill/>
        </p:spPr>
        <p:txBody>
          <a:bodyPr wrap="square" rtlCol="0">
            <a:spAutoFit/>
          </a:bodyPr>
          <a:lstStyle/>
          <a:p>
            <a:r>
              <a:rPr lang="zh-CN" altLang="en-US" sz="1400" dirty="0">
                <a:solidFill>
                  <a:srgbClr val="4A7AB4"/>
                </a:solidFill>
              </a:rPr>
              <a:t>图</a:t>
            </a:r>
            <a:r>
              <a:rPr lang="en-US" altLang="zh-CN" sz="1400" dirty="0">
                <a:solidFill>
                  <a:srgbClr val="4A7AB4"/>
                </a:solidFill>
              </a:rPr>
              <a:t>/</a:t>
            </a:r>
            <a:r>
              <a:rPr lang="zh-CN" altLang="en-US" sz="1400" dirty="0">
                <a:solidFill>
                  <a:srgbClr val="4A7AB4"/>
                </a:solidFill>
              </a:rPr>
              <a:t>新浪财经  王振宇</a:t>
            </a:r>
          </a:p>
        </p:txBody>
      </p:sp>
      <p:sp>
        <p:nvSpPr>
          <p:cNvPr id="8" name="文本框 7"/>
          <p:cNvSpPr txBox="1"/>
          <p:nvPr/>
        </p:nvSpPr>
        <p:spPr>
          <a:xfrm>
            <a:off x="0" y="243192"/>
            <a:ext cx="4657427"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三、面临的压力和机遇</a:t>
            </a:r>
          </a:p>
        </p:txBody>
      </p:sp>
      <p:sp>
        <p:nvSpPr>
          <p:cNvPr id="10" name="文本框 9"/>
          <p:cNvSpPr txBox="1"/>
          <p:nvPr/>
        </p:nvSpPr>
        <p:spPr>
          <a:xfrm>
            <a:off x="624979" y="1114981"/>
            <a:ext cx="4752528"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（二）原材料（能源）保障压力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1003" y="2254772"/>
            <a:ext cx="10225136" cy="2686441"/>
          </a:xfrm>
          <a:prstGeom prst="rect">
            <a:avLst/>
          </a:prstGeom>
          <a:noFill/>
        </p:spPr>
        <p:txBody>
          <a:bodyPr wrap="square" lIns="0" tIns="0" rIns="0" bIns="0" rtlCol="0">
            <a:spAutoFit/>
          </a:bodyPr>
          <a:lstStyle/>
          <a:p>
            <a:pPr algn="just">
              <a:lnSpc>
                <a:spcPct val="200000"/>
              </a:lnSpc>
            </a:pPr>
            <a:r>
              <a:rPr lang="zh-CN" altLang="en-US"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a:t>
            </a:r>
            <a:r>
              <a:rPr lang="en-US" altLang="zh-CN"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1</a:t>
            </a:r>
            <a:r>
              <a:rPr lang="zh-CN" altLang="en-US"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 2024年3月15日，生态环境部正式对外发布了关于铝冶炼行业温室气体排放核算与报告的两份重要指南（环办便函〔2024〕86号），公开征求社会各界的意见。</a:t>
            </a:r>
            <a:endParaRPr lang="en-US" altLang="zh-CN"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endParaRPr>
          </a:p>
          <a:p>
            <a:pPr algn="just">
              <a:lnSpc>
                <a:spcPct val="200000"/>
              </a:lnSpc>
            </a:pPr>
            <a:r>
              <a:rPr lang="zh-CN" altLang="en-US"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a:t>
            </a:r>
            <a:r>
              <a:rPr lang="en-US" altLang="zh-CN"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2</a:t>
            </a:r>
            <a:r>
              <a:rPr lang="zh-CN" altLang="en-US"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）国内2024年4月25日碳交易突破百元，最高达到101.51元人民币/吨。</a:t>
            </a:r>
            <a:endParaRPr lang="en-US" altLang="zh-CN"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endParaRPr>
          </a:p>
          <a:p>
            <a:pPr algn="just">
              <a:lnSpc>
                <a:spcPct val="200000"/>
              </a:lnSpc>
            </a:pP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3</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）水电的低碳排放属性被认可，折算后计入产品减排量，文件的出台，将对火电的电解铝企业产生较大影响。</a:t>
            </a:r>
            <a:endParaRPr lang="zh-CN" altLang="en-US" spc="120" dirty="0">
              <a:solidFill>
                <a:srgbClr val="4878B1"/>
              </a:solidFill>
              <a:latin typeface="微软雅黑" panose="020B0503020204020204" pitchFamily="34" charset="-122"/>
              <a:ea typeface="微软雅黑" panose="020B0503020204020204" pitchFamily="34"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8" name="文本框 7"/>
          <p:cNvSpPr txBox="1"/>
          <p:nvPr/>
        </p:nvSpPr>
        <p:spPr>
          <a:xfrm>
            <a:off x="1705099" y="-891480"/>
            <a:ext cx="6300976" cy="719556"/>
          </a:xfrm>
          <a:prstGeom prst="rect">
            <a:avLst/>
          </a:prstGeom>
          <a:noFill/>
        </p:spPr>
        <p:txBody>
          <a:bodyPr wrap="square">
            <a:spAutoFit/>
          </a:bodyPr>
          <a:lstStyle/>
          <a:p>
            <a:pPr>
              <a:lnSpc>
                <a:spcPct val="200000"/>
              </a:lnSpc>
            </a:pPr>
            <a:r>
              <a:rPr lang="en-US" altLang="zh-CN" sz="2400" b="1" dirty="0">
                <a:solidFill>
                  <a:srgbClr val="4878B1"/>
                </a:solidFill>
                <a:latin typeface="方正楷体_GB2312" panose="02000000000000000000" charset="-122"/>
                <a:ea typeface="方正楷体_GB2312" panose="02000000000000000000" charset="-122"/>
                <a:cs typeface="方正楷体_GB2312" panose="02000000000000000000" charset="-122"/>
              </a:rPr>
              <a:t>4</a:t>
            </a:r>
            <a:r>
              <a:rPr lang="zh-CN" altLang="en-US" sz="2400" b="1" dirty="0">
                <a:solidFill>
                  <a:srgbClr val="4878B1"/>
                </a:solidFill>
                <a:latin typeface="方正楷体_GB2312" panose="02000000000000000000" charset="-122"/>
                <a:ea typeface="方正楷体_GB2312" panose="02000000000000000000" charset="-122"/>
                <a:cs typeface="方正楷体_GB2312" panose="02000000000000000000" charset="-122"/>
              </a:rPr>
              <a:t>、国内碳交易的压力 </a:t>
            </a:r>
          </a:p>
        </p:txBody>
      </p:sp>
      <p:sp>
        <p:nvSpPr>
          <p:cNvPr id="9" name="文本框 8"/>
          <p:cNvSpPr txBox="1"/>
          <p:nvPr/>
        </p:nvSpPr>
        <p:spPr>
          <a:xfrm>
            <a:off x="0" y="243192"/>
            <a:ext cx="4657427"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三、面临的压力和机遇</a:t>
            </a:r>
          </a:p>
        </p:txBody>
      </p:sp>
      <p:sp>
        <p:nvSpPr>
          <p:cNvPr id="10" name="文本框 9"/>
          <p:cNvSpPr txBox="1"/>
          <p:nvPr/>
        </p:nvSpPr>
        <p:spPr>
          <a:xfrm>
            <a:off x="624980" y="1114981"/>
            <a:ext cx="2520280"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（三）市场压力</a:t>
            </a:r>
          </a:p>
        </p:txBody>
      </p:sp>
      <p:sp>
        <p:nvSpPr>
          <p:cNvPr id="11" name="文本框 10"/>
          <p:cNvSpPr txBox="1"/>
          <p:nvPr/>
        </p:nvSpPr>
        <p:spPr>
          <a:xfrm>
            <a:off x="552971" y="1756034"/>
            <a:ext cx="3456383" cy="307777"/>
          </a:xfrm>
          <a:prstGeom prst="rect">
            <a:avLst/>
          </a:prstGeom>
          <a:noFill/>
        </p:spPr>
        <p:txBody>
          <a:bodyPr wrap="square" lIns="0" tIns="0" rIns="0" bIns="0" rtlCol="0">
            <a:spAutoFit/>
          </a:bodyPr>
          <a:lstStyle/>
          <a:p>
            <a:r>
              <a:rPr lang="en-US" altLang="zh-CN" sz="2000" b="1" spc="200" dirty="0">
                <a:solidFill>
                  <a:srgbClr val="4878B1"/>
                </a:solidFill>
                <a:latin typeface="微软雅黑" panose="020B0503020204020204" pitchFamily="34" charset="-122"/>
                <a:ea typeface="微软雅黑" panose="020B0503020204020204" pitchFamily="34" charset="-122"/>
              </a:rPr>
              <a:t>    1</a:t>
            </a:r>
            <a:r>
              <a:rPr lang="zh-CN" altLang="en-US" sz="2000" b="1" spc="200" dirty="0">
                <a:solidFill>
                  <a:srgbClr val="4878B1"/>
                </a:solidFill>
                <a:latin typeface="微软雅黑" panose="020B0503020204020204" pitchFamily="34" charset="-122"/>
                <a:ea typeface="微软雅黑" panose="020B0503020204020204" pitchFamily="34" charset="-122"/>
              </a:rPr>
              <a:t>、国内碳交易压力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61962" y="1880828"/>
            <a:ext cx="861774" cy="3096344"/>
          </a:xfrm>
          <a:prstGeom prst="rect">
            <a:avLst/>
          </a:prstGeom>
          <a:noFill/>
        </p:spPr>
        <p:txBody>
          <a:bodyPr vert="eaVert" wrap="square" rtlCol="0">
            <a:spAutoFit/>
          </a:bodyPr>
          <a:lstStyle/>
          <a:p>
            <a:r>
              <a:rPr lang="zh-CN" altLang="en-US" sz="4400" b="1" dirty="0">
                <a:solidFill>
                  <a:srgbClr val="4878B1"/>
                </a:solidFill>
                <a:latin typeface="微软雅黑" panose="020B0503020204020204" pitchFamily="34" charset="-122"/>
                <a:ea typeface="微软雅黑" panose="020B0503020204020204" pitchFamily="34" charset="-122"/>
              </a:rPr>
              <a:t>目        录</a:t>
            </a:r>
          </a:p>
        </p:txBody>
      </p:sp>
      <p:sp>
        <p:nvSpPr>
          <p:cNvPr id="6" name="项标题"/>
          <p:cNvSpPr txBox="1"/>
          <p:nvPr>
            <p:custDataLst>
              <p:tags r:id="rId1"/>
            </p:custDataLst>
          </p:nvPr>
        </p:nvSpPr>
        <p:spPr>
          <a:xfrm>
            <a:off x="3649315" y="1484784"/>
            <a:ext cx="6696744" cy="578591"/>
          </a:xfrm>
          <a:prstGeom prst="rect">
            <a:avLst/>
          </a:prstGeom>
          <a:noFill/>
        </p:spPr>
        <p:txBody>
          <a:bodyPr wrap="square" lIns="0" tIns="0" rIns="0" bIns="0" rtlCol="0" anchor="ctr">
            <a:noAutofit/>
          </a:bodyPr>
          <a:lstStyle/>
          <a:p>
            <a:pPr>
              <a:lnSpc>
                <a:spcPct val="100000"/>
              </a:lnSpc>
            </a:pPr>
            <a:r>
              <a:rPr lang="en-US" altLang="zh-CN" sz="4000" b="1" spc="300" dirty="0">
                <a:solidFill>
                  <a:srgbClr val="4878B1"/>
                </a:solidFill>
                <a:uFillTx/>
                <a:latin typeface="微软雅黑" panose="020B0503020204020204" pitchFamily="34" charset="-122"/>
                <a:ea typeface="微软雅黑" panose="020B0503020204020204" pitchFamily="34" charset="-122"/>
              </a:rPr>
              <a:t>01 </a:t>
            </a:r>
            <a:r>
              <a:rPr lang="zh-CN" altLang="en-US" sz="4000" b="1" spc="300" dirty="0">
                <a:solidFill>
                  <a:srgbClr val="4878B1"/>
                </a:solidFill>
                <a:uFillTx/>
                <a:latin typeface="微软雅黑" panose="020B0503020204020204" pitchFamily="34" charset="-122"/>
                <a:ea typeface="微软雅黑" panose="020B0503020204020204" pitchFamily="34" charset="-122"/>
              </a:rPr>
              <a:t>四川中孚公司基本情况</a:t>
            </a:r>
          </a:p>
        </p:txBody>
      </p:sp>
      <p:sp>
        <p:nvSpPr>
          <p:cNvPr id="17" name="项标题"/>
          <p:cNvSpPr txBox="1"/>
          <p:nvPr>
            <p:custDataLst>
              <p:tags r:id="rId2"/>
            </p:custDataLst>
          </p:nvPr>
        </p:nvSpPr>
        <p:spPr>
          <a:xfrm>
            <a:off x="3649315" y="2540910"/>
            <a:ext cx="6123001" cy="578591"/>
          </a:xfrm>
          <a:prstGeom prst="rect">
            <a:avLst/>
          </a:prstGeom>
          <a:noFill/>
        </p:spPr>
        <p:txBody>
          <a:bodyPr wrap="square" lIns="0" tIns="0" rIns="0" bIns="0" rtlCol="0" anchor="ctr">
            <a:noAutofit/>
          </a:bodyPr>
          <a:lstStyle/>
          <a:p>
            <a:pPr>
              <a:lnSpc>
                <a:spcPct val="100000"/>
              </a:lnSpc>
            </a:pPr>
            <a:r>
              <a:rPr lang="en-US" altLang="zh-CN" sz="4000" b="1" spc="300" dirty="0">
                <a:solidFill>
                  <a:srgbClr val="4878B1"/>
                </a:solidFill>
                <a:uFillTx/>
                <a:latin typeface="微软雅黑" panose="020B0503020204020204" pitchFamily="34" charset="-122"/>
                <a:ea typeface="微软雅黑" panose="020B0503020204020204" pitchFamily="34" charset="-122"/>
              </a:rPr>
              <a:t>02 </a:t>
            </a:r>
            <a:r>
              <a:rPr lang="zh-CN" altLang="en-US" sz="4000" b="1" spc="300" dirty="0">
                <a:solidFill>
                  <a:srgbClr val="4878B1"/>
                </a:solidFill>
                <a:uFillTx/>
                <a:latin typeface="微软雅黑" panose="020B0503020204020204" pitchFamily="34" charset="-122"/>
                <a:ea typeface="微软雅黑" panose="020B0503020204020204" pitchFamily="34" charset="-122"/>
              </a:rPr>
              <a:t>中国电解铝发展现状</a:t>
            </a:r>
          </a:p>
        </p:txBody>
      </p:sp>
      <p:sp>
        <p:nvSpPr>
          <p:cNvPr id="20" name="项标题"/>
          <p:cNvSpPr txBox="1"/>
          <p:nvPr>
            <p:custDataLst>
              <p:tags r:id="rId3"/>
            </p:custDataLst>
          </p:nvPr>
        </p:nvSpPr>
        <p:spPr>
          <a:xfrm>
            <a:off x="3649315" y="3597036"/>
            <a:ext cx="6123001" cy="578591"/>
          </a:xfrm>
          <a:prstGeom prst="rect">
            <a:avLst/>
          </a:prstGeom>
          <a:noFill/>
        </p:spPr>
        <p:txBody>
          <a:bodyPr wrap="square" lIns="0" tIns="0" rIns="0" bIns="0" rtlCol="0" anchor="ctr">
            <a:noAutofit/>
          </a:bodyPr>
          <a:lstStyle/>
          <a:p>
            <a:pPr>
              <a:lnSpc>
                <a:spcPct val="100000"/>
              </a:lnSpc>
            </a:pPr>
            <a:r>
              <a:rPr lang="en-US" altLang="zh-CN" sz="4000" b="1" spc="300" dirty="0">
                <a:solidFill>
                  <a:srgbClr val="4878B1"/>
                </a:solidFill>
                <a:uFillTx/>
                <a:latin typeface="微软雅黑" panose="020B0503020204020204" pitchFamily="34" charset="-122"/>
                <a:ea typeface="微软雅黑" panose="020B0503020204020204" pitchFamily="34" charset="-122"/>
              </a:rPr>
              <a:t>03 </a:t>
            </a:r>
            <a:r>
              <a:rPr lang="zh-CN" altLang="en-US" sz="4000" b="1" spc="300" dirty="0">
                <a:solidFill>
                  <a:srgbClr val="4878B1"/>
                </a:solidFill>
                <a:uFillTx/>
                <a:latin typeface="微软雅黑" panose="020B0503020204020204" pitchFamily="34" charset="-122"/>
                <a:ea typeface="微软雅黑" panose="020B0503020204020204" pitchFamily="34" charset="-122"/>
              </a:rPr>
              <a:t>面临的压力和机遇</a:t>
            </a:r>
          </a:p>
        </p:txBody>
      </p:sp>
      <p:sp>
        <p:nvSpPr>
          <p:cNvPr id="23" name="项标题"/>
          <p:cNvSpPr txBox="1"/>
          <p:nvPr>
            <p:custDataLst>
              <p:tags r:id="rId4"/>
            </p:custDataLst>
          </p:nvPr>
        </p:nvSpPr>
        <p:spPr>
          <a:xfrm>
            <a:off x="3649315" y="4653161"/>
            <a:ext cx="6123001" cy="578591"/>
          </a:xfrm>
          <a:prstGeom prst="rect">
            <a:avLst/>
          </a:prstGeom>
          <a:noFill/>
        </p:spPr>
        <p:txBody>
          <a:bodyPr wrap="square" lIns="0" tIns="0" rIns="0" bIns="0" rtlCol="0" anchor="ctr">
            <a:noAutofit/>
          </a:bodyPr>
          <a:lstStyle/>
          <a:p>
            <a:pPr>
              <a:lnSpc>
                <a:spcPct val="100000"/>
              </a:lnSpc>
            </a:pPr>
            <a:r>
              <a:rPr lang="en-US" altLang="zh-CN" sz="4000" b="1" spc="300" dirty="0">
                <a:solidFill>
                  <a:srgbClr val="4878B1"/>
                </a:solidFill>
                <a:uFillTx/>
                <a:latin typeface="微软雅黑" panose="020B0503020204020204" pitchFamily="34" charset="-122"/>
                <a:ea typeface="微软雅黑" panose="020B0503020204020204" pitchFamily="34" charset="-122"/>
              </a:rPr>
              <a:t>04 </a:t>
            </a:r>
            <a:r>
              <a:rPr lang="zh-CN" altLang="en-US" sz="4000" b="1" spc="300" dirty="0">
                <a:solidFill>
                  <a:srgbClr val="4878B1"/>
                </a:solidFill>
                <a:uFillTx/>
                <a:latin typeface="微软雅黑" panose="020B0503020204020204" pitchFamily="34" charset="-122"/>
                <a:ea typeface="微软雅黑" panose="020B0503020204020204" pitchFamily="34" charset="-122"/>
              </a:rPr>
              <a:t>行业发展前景和建议</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0" name="文本框 9"/>
          <p:cNvSpPr txBox="1"/>
          <p:nvPr/>
        </p:nvSpPr>
        <p:spPr>
          <a:xfrm>
            <a:off x="768995" y="2132856"/>
            <a:ext cx="4968552" cy="2859565"/>
          </a:xfrm>
          <a:prstGeom prst="rect">
            <a:avLst/>
          </a:prstGeom>
          <a:noFill/>
        </p:spPr>
        <p:txBody>
          <a:bodyPr wrap="square" lIns="0" tIns="0" rIns="0" bIns="0">
            <a:spAutoFit/>
          </a:bodyPr>
          <a:lstStyle/>
          <a:p>
            <a:pPr algn="just">
              <a:lnSpc>
                <a:spcPct val="150000"/>
              </a:lnSpc>
            </a:pPr>
            <a:r>
              <a:rPr lang="zh-CN" altLang="en-US" sz="1700" b="1"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      </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使用火电生产电解铝的吨二氧化碳排放量约为</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13</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吨，而使用水电生产的吨二氧化碳排放量仅为</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1.8</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吨，两者相差</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6</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倍。</a:t>
            </a:r>
          </a:p>
          <a:p>
            <a:pPr algn="just">
              <a:lnSpc>
                <a:spcPct val="150000"/>
              </a:lnSpc>
            </a:pP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     按欧盟</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2026</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年开始实施的每吨</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50</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欧元碳关税测算，潜在价值就是</a:t>
            </a:r>
            <a:r>
              <a:rPr lang="en-US" altLang="zh-CN"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4000</a:t>
            </a: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多元人民币。</a:t>
            </a:r>
          </a:p>
          <a:p>
            <a:pPr algn="just">
              <a:lnSpc>
                <a:spcPct val="150000"/>
              </a:lnSpc>
            </a:pPr>
            <a:r>
              <a:rPr lang="zh-CN" altLang="en-US" spc="120" dirty="0">
                <a:solidFill>
                  <a:srgbClr val="4A7AB4"/>
                </a:solidFill>
                <a:latin typeface="微软雅黑" panose="020B0503020204020204" pitchFamily="34" charset="-122"/>
                <a:ea typeface="微软雅黑" panose="020B0503020204020204" pitchFamily="34" charset="-122"/>
                <a:cs typeface="方正楷体_GB2312" panose="02000000000000000000" charset="-122"/>
              </a:rPr>
              <a:t>     电解铝行业纳入碳交易市场后或者产品出口，火电铝企业将面临较大的碳税压力。</a:t>
            </a:r>
          </a:p>
        </p:txBody>
      </p:sp>
      <p:graphicFrame>
        <p:nvGraphicFramePr>
          <p:cNvPr id="9" name="表格 8"/>
          <p:cNvGraphicFramePr>
            <a:graphicFrameLocks noGrp="1"/>
          </p:cNvGraphicFramePr>
          <p:nvPr/>
        </p:nvGraphicFramePr>
        <p:xfrm>
          <a:off x="6081912" y="1686247"/>
          <a:ext cx="5616625" cy="3312368"/>
        </p:xfrm>
        <a:graphic>
          <a:graphicData uri="http://schemas.openxmlformats.org/drawingml/2006/table">
            <a:tbl>
              <a:tblPr>
                <a:tableStyleId>{5C22544A-7EE6-4342-B048-85BDC9FD1C3A}</a:tableStyleId>
              </a:tblPr>
              <a:tblGrid>
                <a:gridCol w="1327566">
                  <a:extLst>
                    <a:ext uri="{9D8B030D-6E8A-4147-A177-3AD203B41FA5}">
                      <a16:colId xmlns:a16="http://schemas.microsoft.com/office/drawing/2014/main" val="20000"/>
                    </a:ext>
                  </a:extLst>
                </a:gridCol>
                <a:gridCol w="1137913">
                  <a:extLst>
                    <a:ext uri="{9D8B030D-6E8A-4147-A177-3AD203B41FA5}">
                      <a16:colId xmlns:a16="http://schemas.microsoft.com/office/drawing/2014/main" val="20001"/>
                    </a:ext>
                  </a:extLst>
                </a:gridCol>
                <a:gridCol w="1531807">
                  <a:extLst>
                    <a:ext uri="{9D8B030D-6E8A-4147-A177-3AD203B41FA5}">
                      <a16:colId xmlns:a16="http://schemas.microsoft.com/office/drawing/2014/main" val="20002"/>
                    </a:ext>
                  </a:extLst>
                </a:gridCol>
                <a:gridCol w="1619339">
                  <a:extLst>
                    <a:ext uri="{9D8B030D-6E8A-4147-A177-3AD203B41FA5}">
                      <a16:colId xmlns:a16="http://schemas.microsoft.com/office/drawing/2014/main" val="20003"/>
                    </a:ext>
                  </a:extLst>
                </a:gridCol>
              </a:tblGrid>
              <a:tr h="604143">
                <a:tc>
                  <a:txBody>
                    <a:bodyPr/>
                    <a:lstStyle/>
                    <a:p>
                      <a:pPr algn="ctr" fontAlgn="ct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600" b="1" u="none" strike="noStrike" dirty="0">
                          <a:solidFill>
                            <a:schemeClr val="tx1"/>
                          </a:solidFill>
                          <a:effectLst/>
                          <a:latin typeface="微软雅黑" panose="020B0503020204020204" pitchFamily="34" charset="-122"/>
                          <a:ea typeface="微软雅黑" panose="020B0503020204020204" pitchFamily="34" charset="-122"/>
                        </a:rPr>
                        <a:t>火电</a:t>
                      </a:r>
                      <a:r>
                        <a:rPr lang="zh-CN" altLang="en-US" sz="1600" u="none" strike="noStrike" dirty="0">
                          <a:solidFill>
                            <a:schemeClr val="tx1"/>
                          </a:solidFill>
                          <a:effectLst/>
                          <a:latin typeface="微软雅黑" panose="020B0503020204020204" pitchFamily="34" charset="-122"/>
                          <a:ea typeface="微软雅黑" panose="020B0503020204020204" pitchFamily="34" charset="-122"/>
                        </a:rPr>
                        <a:t>生产</a:t>
                      </a:r>
                      <a:endParaRPr lang="zh-CN" altLang="en-US"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600" b="1" u="none" strike="noStrike" dirty="0">
                          <a:solidFill>
                            <a:schemeClr val="tx1"/>
                          </a:solidFill>
                          <a:effectLst/>
                          <a:latin typeface="微软雅黑" panose="020B0503020204020204" pitchFamily="34" charset="-122"/>
                          <a:ea typeface="微软雅黑" panose="020B0503020204020204" pitchFamily="34" charset="-122"/>
                        </a:rPr>
                        <a:t>水电</a:t>
                      </a:r>
                      <a:r>
                        <a:rPr lang="zh-CN" altLang="en-US" sz="1600" u="none" strike="noStrike" dirty="0">
                          <a:solidFill>
                            <a:schemeClr val="tx1"/>
                          </a:solidFill>
                          <a:effectLst/>
                          <a:latin typeface="微软雅黑" panose="020B0503020204020204" pitchFamily="34" charset="-122"/>
                          <a:ea typeface="微软雅黑" panose="020B0503020204020204" pitchFamily="34" charset="-122"/>
                        </a:rPr>
                        <a:t>生产</a:t>
                      </a:r>
                      <a:endParaRPr lang="zh-CN" altLang="en-US"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0"/>
                  </a:ext>
                </a:extLst>
              </a:tr>
              <a:tr h="541645">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生产环节</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kwh/t</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CO</a:t>
                      </a:r>
                      <a:r>
                        <a:rPr lang="en-US" sz="1600" u="none" strike="noStrike" baseline="-25000" dirty="0">
                          <a:effectLst/>
                          <a:latin typeface="微软雅黑" panose="020B0503020204020204" pitchFamily="34" charset="-122"/>
                          <a:ea typeface="微软雅黑" panose="020B0503020204020204" pitchFamily="34" charset="-122"/>
                        </a:rPr>
                        <a:t>2</a:t>
                      </a:r>
                      <a:r>
                        <a:rPr lang="en-US" sz="1600" u="none" strike="noStrike" dirty="0">
                          <a:effectLst/>
                          <a:latin typeface="微软雅黑" panose="020B0503020204020204" pitchFamily="34" charset="-122"/>
                          <a:ea typeface="微软雅黑" panose="020B0503020204020204" pitchFamily="34" charset="-122"/>
                        </a:rPr>
                        <a:t>  Tco</a:t>
                      </a:r>
                      <a:r>
                        <a:rPr lang="en-US" sz="1600" u="none" strike="noStrike" baseline="-25000" dirty="0">
                          <a:effectLst/>
                          <a:latin typeface="微软雅黑" panose="020B0503020204020204" pitchFamily="34" charset="-122"/>
                          <a:ea typeface="微软雅黑" panose="020B0503020204020204" pitchFamily="34" charset="-122"/>
                        </a:rPr>
                        <a:t>2</a:t>
                      </a:r>
                      <a:r>
                        <a:rPr lang="en-US" sz="1600" u="none" strike="noStrike" dirty="0">
                          <a:effectLst/>
                          <a:latin typeface="微软雅黑" panose="020B0503020204020204" pitchFamily="34" charset="-122"/>
                          <a:ea typeface="微软雅黑" panose="020B0503020204020204" pitchFamily="34" charset="-122"/>
                        </a:rPr>
                        <a:t>/</a:t>
                      </a:r>
                      <a:r>
                        <a:rPr lang="en-US" sz="1600" u="none" strike="noStrike" dirty="0" err="1">
                          <a:effectLst/>
                          <a:latin typeface="微软雅黑" panose="020B0503020204020204" pitchFamily="34" charset="-122"/>
                          <a:ea typeface="微软雅黑" panose="020B0503020204020204" pitchFamily="34" charset="-122"/>
                        </a:rPr>
                        <a:t>tal</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CO</a:t>
                      </a:r>
                      <a:r>
                        <a:rPr lang="en-US" sz="1600" u="none" strike="noStrike" baseline="-25000">
                          <a:effectLst/>
                          <a:latin typeface="微软雅黑" panose="020B0503020204020204" pitchFamily="34" charset="-122"/>
                          <a:ea typeface="微软雅黑" panose="020B0503020204020204" pitchFamily="34" charset="-122"/>
                        </a:rPr>
                        <a:t>2</a:t>
                      </a:r>
                      <a:r>
                        <a:rPr lang="en-US" sz="1600" u="none" strike="noStrike">
                          <a:effectLst/>
                          <a:latin typeface="微软雅黑" panose="020B0503020204020204" pitchFamily="34" charset="-122"/>
                          <a:ea typeface="微软雅黑" panose="020B0503020204020204" pitchFamily="34" charset="-122"/>
                        </a:rPr>
                        <a:t>  Tco</a:t>
                      </a:r>
                      <a:r>
                        <a:rPr lang="en-US" sz="1600" u="none" strike="noStrike" baseline="-25000">
                          <a:effectLst/>
                          <a:latin typeface="微软雅黑" panose="020B0503020204020204" pitchFamily="34" charset="-122"/>
                          <a:ea typeface="微软雅黑" panose="020B0503020204020204" pitchFamily="34" charset="-122"/>
                        </a:rPr>
                        <a:t>2</a:t>
                      </a:r>
                      <a:r>
                        <a:rPr lang="en-US" sz="1600" u="none" strike="noStrike">
                          <a:effectLst/>
                          <a:latin typeface="微软雅黑" panose="020B0503020204020204" pitchFamily="34" charset="-122"/>
                          <a:ea typeface="微软雅黑" panose="020B0503020204020204" pitchFamily="34" charset="-122"/>
                        </a:rPr>
                        <a:t>/tal</a:t>
                      </a:r>
                      <a:endParaRPr 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1"/>
                  </a:ext>
                </a:extLst>
              </a:tr>
              <a:tr h="54164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电力环节</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13500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11.2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2"/>
                  </a:ext>
                </a:extLst>
              </a:tr>
              <a:tr h="541645">
                <a:tc row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电解环节</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碳阳极</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3"/>
                  </a:ext>
                </a:extLst>
              </a:tr>
              <a:tr h="541645">
                <a:tc vMerge="1">
                  <a:txBody>
                    <a:bodyPr/>
                    <a:lstStyle/>
                    <a:p>
                      <a:endParaRPr lang="zh-CN"/>
                    </a:p>
                  </a:txBody>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电解过程</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4"/>
                  </a:ext>
                </a:extLst>
              </a:tr>
              <a:tr h="541645">
                <a:tc gridSpan="2">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电解铝生产排放</a:t>
                      </a:r>
                      <a:r>
                        <a:rPr lang="en-US" altLang="zh-CN" sz="1600" u="none" strike="noStrike">
                          <a:effectLst/>
                          <a:latin typeface="微软雅黑" panose="020B0503020204020204" pitchFamily="34" charset="-122"/>
                          <a:ea typeface="微软雅黑" panose="020B0503020204020204" pitchFamily="34" charset="-122"/>
                        </a:rPr>
                        <a:t>CO2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p>
                  </a:txBody>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13</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1.8</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5"/>
                  </a:ext>
                </a:extLst>
              </a:tr>
            </a:tbl>
          </a:graphicData>
        </a:graphic>
      </p:graphicFrame>
      <p:sp>
        <p:nvSpPr>
          <p:cNvPr id="4" name="文本框 3"/>
          <p:cNvSpPr txBox="1"/>
          <p:nvPr/>
        </p:nvSpPr>
        <p:spPr>
          <a:xfrm>
            <a:off x="0" y="243192"/>
            <a:ext cx="4657427"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三、面临的压力和机遇</a:t>
            </a:r>
          </a:p>
        </p:txBody>
      </p:sp>
      <p:sp>
        <p:nvSpPr>
          <p:cNvPr id="8" name="文本框 7"/>
          <p:cNvSpPr txBox="1"/>
          <p:nvPr/>
        </p:nvSpPr>
        <p:spPr>
          <a:xfrm>
            <a:off x="859985" y="1765678"/>
            <a:ext cx="3384376" cy="307777"/>
          </a:xfrm>
          <a:prstGeom prst="rect">
            <a:avLst/>
          </a:prstGeom>
          <a:noFill/>
        </p:spPr>
        <p:txBody>
          <a:bodyPr wrap="square" lIns="0" tIns="0" rIns="0" bIns="0" rtlCol="0">
            <a:spAutoFit/>
          </a:bodyPr>
          <a:lstStyle/>
          <a:p>
            <a:r>
              <a:rPr lang="en-US" altLang="zh-CN" sz="2000" b="1" spc="200" dirty="0">
                <a:solidFill>
                  <a:srgbClr val="4878B1"/>
                </a:solidFill>
                <a:latin typeface="微软雅黑" panose="020B0503020204020204" pitchFamily="34" charset="-122"/>
                <a:ea typeface="微软雅黑" panose="020B0503020204020204" pitchFamily="34" charset="-122"/>
              </a:rPr>
              <a:t>2</a:t>
            </a:r>
            <a:r>
              <a:rPr lang="zh-CN" altLang="en-US" sz="2000" b="1" spc="200" dirty="0">
                <a:solidFill>
                  <a:srgbClr val="4878B1"/>
                </a:solidFill>
                <a:latin typeface="微软雅黑" panose="020B0503020204020204" pitchFamily="34" charset="-122"/>
                <a:ea typeface="微软雅黑" panose="020B0503020204020204" pitchFamily="34" charset="-122"/>
              </a:rPr>
              <a:t>、出口碳关税压力</a:t>
            </a:r>
          </a:p>
        </p:txBody>
      </p:sp>
      <p:sp>
        <p:nvSpPr>
          <p:cNvPr id="2" name="文本框 1"/>
          <p:cNvSpPr txBox="1"/>
          <p:nvPr/>
        </p:nvSpPr>
        <p:spPr>
          <a:xfrm>
            <a:off x="580569" y="1150761"/>
            <a:ext cx="2520280"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（三）市场压力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5" name="文本框 4"/>
          <p:cNvSpPr txBox="1"/>
          <p:nvPr/>
        </p:nvSpPr>
        <p:spPr>
          <a:xfrm>
            <a:off x="0" y="243192"/>
            <a:ext cx="4657427"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三、面临的压力和机遇</a:t>
            </a:r>
          </a:p>
        </p:txBody>
      </p:sp>
      <p:sp>
        <p:nvSpPr>
          <p:cNvPr id="9" name="文本框 8"/>
          <p:cNvSpPr txBox="1"/>
          <p:nvPr/>
        </p:nvSpPr>
        <p:spPr>
          <a:xfrm>
            <a:off x="626554" y="1755510"/>
            <a:ext cx="4032448" cy="307777"/>
          </a:xfrm>
          <a:prstGeom prst="rect">
            <a:avLst/>
          </a:prstGeom>
          <a:noFill/>
        </p:spPr>
        <p:txBody>
          <a:bodyPr wrap="square" lIns="0" tIns="0" rIns="0" bIns="0" rtlCol="0">
            <a:spAutoFit/>
          </a:bodyPr>
          <a:lstStyle/>
          <a:p>
            <a:r>
              <a:rPr lang="en-US" altLang="zh-CN" sz="2000" b="1" spc="200" dirty="0">
                <a:solidFill>
                  <a:srgbClr val="4878B1"/>
                </a:solidFill>
                <a:latin typeface="微软雅黑" panose="020B0503020204020204" pitchFamily="34" charset="-122"/>
                <a:ea typeface="微软雅黑" panose="020B0503020204020204" pitchFamily="34" charset="-122"/>
              </a:rPr>
              <a:t>3</a:t>
            </a:r>
            <a:r>
              <a:rPr lang="zh-CN" altLang="en-US" sz="2000" b="1" spc="200" dirty="0">
                <a:solidFill>
                  <a:srgbClr val="4878B1"/>
                </a:solidFill>
                <a:latin typeface="微软雅黑" panose="020B0503020204020204" pitchFamily="34" charset="-122"/>
                <a:ea typeface="微软雅黑" panose="020B0503020204020204" pitchFamily="34" charset="-122"/>
              </a:rPr>
              <a:t>、国内外消费市场压力</a:t>
            </a:r>
          </a:p>
        </p:txBody>
      </p:sp>
      <p:sp>
        <p:nvSpPr>
          <p:cNvPr id="2" name="文本框 1"/>
          <p:cNvSpPr txBox="1"/>
          <p:nvPr/>
        </p:nvSpPr>
        <p:spPr>
          <a:xfrm>
            <a:off x="626554" y="2063287"/>
            <a:ext cx="6249044" cy="3238043"/>
          </a:xfrm>
          <a:prstGeom prst="rect">
            <a:avLst/>
          </a:prstGeom>
          <a:noFill/>
        </p:spPr>
        <p:txBody>
          <a:bodyPr wrap="square" rtlCol="0">
            <a:noAutofit/>
          </a:bodyPr>
          <a:lstStyle/>
          <a:p>
            <a:pPr algn="just">
              <a:lnSpc>
                <a:spcPct val="200000"/>
              </a:lnSpc>
            </a:pPr>
            <a:r>
              <a:rPr lang="zh-CN" altLang="en-US" sz="1700" b="1" spc="120" dirty="0">
                <a:solidFill>
                  <a:srgbClr val="4878B1"/>
                </a:solidFill>
                <a:latin typeface="微软雅黑" panose="020B0503020204020204" pitchFamily="34" charset="-122"/>
                <a:ea typeface="微软雅黑" panose="020B0503020204020204" pitchFamily="34" charset="-122"/>
                <a:sym typeface="+mn-ea"/>
              </a:rPr>
              <a:t>      </a:t>
            </a:r>
            <a:r>
              <a:rPr lang="zh-CN" altLang="en-US" b="1" spc="120" dirty="0">
                <a:solidFill>
                  <a:srgbClr val="4878B1"/>
                </a:solidFill>
                <a:latin typeface="微软雅黑" panose="020B0503020204020204" pitchFamily="34" charset="-122"/>
                <a:ea typeface="微软雅黑" panose="020B0503020204020204" pitchFamily="34" charset="-122"/>
                <a:sym typeface="+mn-ea"/>
              </a:rPr>
              <a:t>国内铝市场</a:t>
            </a:r>
            <a:r>
              <a:rPr lang="zh-CN" altLang="en-US" spc="120" dirty="0">
                <a:solidFill>
                  <a:srgbClr val="4878B1"/>
                </a:solidFill>
                <a:latin typeface="微软雅黑" panose="020B0503020204020204" pitchFamily="34" charset="-122"/>
                <a:ea typeface="微软雅黑" panose="020B0503020204020204" pitchFamily="34" charset="-122"/>
                <a:sym typeface="+mn-ea"/>
              </a:rPr>
              <a:t>：消费拐点的到来。2023年，我国全口径铝消费为4787万t，较2022年增加7.6%，人均铝消费为34kg/人，美国2000年左右最高为35.2kg/人，</a:t>
            </a:r>
            <a:r>
              <a:rPr lang="zh-CN" altLang="en-US" b="1" spc="120" dirty="0">
                <a:solidFill>
                  <a:srgbClr val="4878B1"/>
                </a:solidFill>
                <a:latin typeface="微软雅黑" panose="020B0503020204020204" pitchFamily="34" charset="-122"/>
                <a:ea typeface="微软雅黑" panose="020B0503020204020204" pitchFamily="34" charset="-122"/>
                <a:sym typeface="+mn-ea"/>
              </a:rPr>
              <a:t>预计国内2025年前后原铝消费将达峰</a:t>
            </a:r>
            <a:r>
              <a:rPr lang="zh-CN" altLang="en-US" spc="120" dirty="0">
                <a:solidFill>
                  <a:srgbClr val="4878B1"/>
                </a:solidFill>
                <a:latin typeface="微软雅黑" panose="020B0503020204020204" pitchFamily="34" charset="-122"/>
                <a:ea typeface="微软雅黑" panose="020B0503020204020204" pitchFamily="34" charset="-122"/>
                <a:sym typeface="+mn-ea"/>
              </a:rPr>
              <a:t>。</a:t>
            </a:r>
            <a:endParaRPr lang="en-US" altLang="zh-CN" spc="120" dirty="0">
              <a:solidFill>
                <a:srgbClr val="4878B1"/>
              </a:solidFill>
              <a:latin typeface="微软雅黑" panose="020B0503020204020204" pitchFamily="34" charset="-122"/>
              <a:ea typeface="微软雅黑" panose="020B0503020204020204" pitchFamily="34" charset="-122"/>
              <a:sym typeface="+mn-ea"/>
            </a:endParaRPr>
          </a:p>
          <a:p>
            <a:pPr algn="just">
              <a:lnSpc>
                <a:spcPct val="200000"/>
              </a:lnSpc>
            </a:pPr>
            <a:r>
              <a:rPr lang="zh-CN" altLang="en-US" b="1" spc="120" dirty="0">
                <a:solidFill>
                  <a:srgbClr val="4878B1"/>
                </a:solidFill>
                <a:latin typeface="微软雅黑" panose="020B0503020204020204" pitchFamily="34" charset="-122"/>
                <a:ea typeface="微软雅黑" panose="020B0503020204020204" pitchFamily="34" charset="-122"/>
              </a:rPr>
              <a:t>      国际贸易环境变化</a:t>
            </a:r>
            <a:r>
              <a:rPr lang="zh-CN" altLang="en-US" spc="120" dirty="0">
                <a:solidFill>
                  <a:srgbClr val="4878B1"/>
                </a:solidFill>
                <a:latin typeface="微软雅黑" panose="020B0503020204020204" pitchFamily="34" charset="-122"/>
                <a:ea typeface="微软雅黑" panose="020B0503020204020204" pitchFamily="34" charset="-122"/>
              </a:rPr>
              <a:t>：全球金融市场、后疫情经济复苏等诸多因素影响，电解铝</a:t>
            </a:r>
            <a:r>
              <a:rPr lang="zh-CN" altLang="en-US" b="1" spc="120" dirty="0">
                <a:solidFill>
                  <a:srgbClr val="4878B1"/>
                </a:solidFill>
                <a:latin typeface="微软雅黑" panose="020B0503020204020204" pitchFamily="34" charset="-122"/>
                <a:ea typeface="微软雅黑" panose="020B0503020204020204" pitchFamily="34" charset="-122"/>
              </a:rPr>
              <a:t>价格会在相对较高区间震荡</a:t>
            </a:r>
            <a:r>
              <a:rPr lang="zh-CN" altLang="en-US" spc="120" dirty="0">
                <a:solidFill>
                  <a:srgbClr val="4878B1"/>
                </a:solidFill>
                <a:latin typeface="微软雅黑" panose="020B0503020204020204" pitchFamily="34" charset="-122"/>
                <a:ea typeface="微软雅黑" panose="020B0503020204020204" pitchFamily="34" charset="-122"/>
              </a:rPr>
              <a:t>，国际贸易环境的变化也可能对中国铝产业产生影响。</a:t>
            </a:r>
          </a:p>
        </p:txBody>
      </p:sp>
      <p:grpSp>
        <p:nvGrpSpPr>
          <p:cNvPr id="11" name="组合 10"/>
          <p:cNvGrpSpPr/>
          <p:nvPr/>
        </p:nvGrpSpPr>
        <p:grpSpPr>
          <a:xfrm>
            <a:off x="7177707" y="2204864"/>
            <a:ext cx="3836094" cy="3167434"/>
            <a:chOff x="6884288" y="1824038"/>
            <a:chExt cx="3680460" cy="3167434"/>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56" t="3312" r="23244" b="11567"/>
            <a:stretch>
              <a:fillRect/>
            </a:stretch>
          </p:blipFill>
          <p:spPr bwMode="auto">
            <a:xfrm>
              <a:off x="6884288" y="1824038"/>
              <a:ext cx="3680460" cy="3167062"/>
            </a:xfrm>
            <a:prstGeom prst="rect">
              <a:avLst/>
            </a:prstGeom>
            <a:noFill/>
            <a:extLst>
              <a:ext uri="{909E8E84-426E-40DD-AFC4-6F175D3DCCD1}">
                <a14:hiddenFill xmlns:a14="http://schemas.microsoft.com/office/drawing/2010/main">
                  <a:solidFill>
                    <a:srgbClr val="FFFFFF"/>
                  </a:solidFill>
                </a14:hiddenFill>
              </a:ext>
            </a:extLst>
          </p:spPr>
        </p:pic>
        <p:sp>
          <p:nvSpPr>
            <p:cNvPr id="10" name="等腰三角形 9"/>
            <p:cNvSpPr/>
            <p:nvPr/>
          </p:nvSpPr>
          <p:spPr>
            <a:xfrm>
              <a:off x="9806636" y="4365104"/>
              <a:ext cx="755447" cy="626368"/>
            </a:xfrm>
            <a:prstGeom prst="triangle">
              <a:avLst>
                <a:gd name="adj" fmla="val 100000"/>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文本框 2"/>
          <p:cNvSpPr txBox="1"/>
          <p:nvPr/>
        </p:nvSpPr>
        <p:spPr>
          <a:xfrm>
            <a:off x="480963" y="1157071"/>
            <a:ext cx="2520280"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（三）市场压力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5" name="文本框 4"/>
          <p:cNvSpPr txBox="1"/>
          <p:nvPr/>
        </p:nvSpPr>
        <p:spPr>
          <a:xfrm>
            <a:off x="0" y="243192"/>
            <a:ext cx="4657427"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三、面临的压力和机遇</a:t>
            </a:r>
          </a:p>
        </p:txBody>
      </p:sp>
      <p:sp>
        <p:nvSpPr>
          <p:cNvPr id="9" name="文本框 8"/>
          <p:cNvSpPr txBox="1"/>
          <p:nvPr/>
        </p:nvSpPr>
        <p:spPr>
          <a:xfrm>
            <a:off x="624979" y="1114981"/>
            <a:ext cx="3816424" cy="369332"/>
          </a:xfrm>
          <a:prstGeom prst="rect">
            <a:avLst/>
          </a:prstGeom>
          <a:noFill/>
        </p:spPr>
        <p:txBody>
          <a:bodyPr wrap="square" lIns="0" tIns="0" rIns="0" bIns="0" rtlCol="0">
            <a:spAutoFit/>
          </a:bodyPr>
          <a:lstStyle/>
          <a:p>
            <a:r>
              <a:rPr lang="zh-CN" altLang="en-US" sz="2400" b="1" spc="200" dirty="0">
                <a:solidFill>
                  <a:srgbClr val="4878B1"/>
                </a:solidFill>
                <a:latin typeface="微软雅黑" panose="020B0503020204020204" pitchFamily="34" charset="-122"/>
                <a:ea typeface="微软雅黑" panose="020B0503020204020204" pitchFamily="34" charset="-122"/>
              </a:rPr>
              <a:t>三个重大战略机遇</a:t>
            </a:r>
          </a:p>
        </p:txBody>
      </p:sp>
      <p:sp>
        <p:nvSpPr>
          <p:cNvPr id="13" name="矩形: 圆角 12"/>
          <p:cNvSpPr/>
          <p:nvPr/>
        </p:nvSpPr>
        <p:spPr>
          <a:xfrm>
            <a:off x="1836533" y="1772816"/>
            <a:ext cx="2735981" cy="3744416"/>
          </a:xfrm>
          <a:prstGeom prst="roundRect">
            <a:avLst>
              <a:gd name="adj" fmla="val 7169"/>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4729596" y="1772816"/>
            <a:ext cx="2735981" cy="3744416"/>
          </a:xfrm>
          <a:prstGeom prst="roundRect">
            <a:avLst>
              <a:gd name="adj" fmla="val 7169"/>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p:cNvSpPr/>
          <p:nvPr/>
        </p:nvSpPr>
        <p:spPr>
          <a:xfrm>
            <a:off x="7580803" y="1772816"/>
            <a:ext cx="2735981" cy="3744416"/>
          </a:xfrm>
          <a:prstGeom prst="roundRect">
            <a:avLst>
              <a:gd name="adj" fmla="val 7169"/>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302034" y="2018591"/>
            <a:ext cx="2113399" cy="722249"/>
          </a:xfrm>
          <a:prstGeom prst="rect">
            <a:avLst/>
          </a:prstGeom>
          <a:noFill/>
        </p:spPr>
        <p:txBody>
          <a:bodyPr wrap="none" lIns="0" tIns="0" rIns="0" bIns="0" rtlCol="0">
            <a:spAutoFit/>
          </a:bodyPr>
          <a:lstStyle/>
          <a:p>
            <a:pPr>
              <a:lnSpc>
                <a:spcPct val="130000"/>
              </a:lnSpc>
            </a:pPr>
            <a:r>
              <a:rPr kumimoji="0" lang="zh-CN" altLang="en-US" sz="4000" b="1" i="0" u="none" strike="noStrike" kern="1200" cap="none" spc="12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内生需求</a:t>
            </a:r>
            <a:endParaRPr lang="zh-CN" altLang="en-US" sz="4000" spc="120" dirty="0">
              <a:solidFill>
                <a:srgbClr val="4A7AB4"/>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2064978" y="2996952"/>
            <a:ext cx="2376263" cy="2361672"/>
          </a:xfrm>
          <a:prstGeom prst="rect">
            <a:avLst/>
          </a:prstGeom>
          <a:noFill/>
        </p:spPr>
        <p:txBody>
          <a:bodyPr wrap="square" lIns="0" tIns="0" rIns="0" bIns="0" rtlCol="0">
            <a:spAutoFit/>
          </a:bodyPr>
          <a:lstStyle/>
          <a:p>
            <a:pPr indent="431800" algn="just">
              <a:lnSpc>
                <a:spcPct val="130000"/>
              </a:lnSpc>
            </a:pPr>
            <a:r>
              <a:rPr kumimoji="0" lang="zh-CN" altLang="en-US" sz="2000" i="0" u="none" strike="noStrike" kern="1200" cap="none" spc="12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rPr>
              <a:t>国内强大的内生需求，特别是绿色低碳发展、高端材料发展的需求，将提供强劲的市场驱动力</a:t>
            </a:r>
            <a:endParaRPr lang="zh-CN" altLang="en-US" spc="120" dirty="0">
              <a:solidFill>
                <a:srgbClr val="4A7AB4"/>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040887" y="1988840"/>
            <a:ext cx="2113399" cy="722249"/>
          </a:xfrm>
          <a:prstGeom prst="rect">
            <a:avLst/>
          </a:prstGeom>
          <a:noFill/>
        </p:spPr>
        <p:txBody>
          <a:bodyPr wrap="none" lIns="0" tIns="0" rIns="0" bIns="0" rtlCol="0">
            <a:spAutoFit/>
          </a:bodyPr>
          <a:lstStyle/>
          <a:p>
            <a:pPr>
              <a:lnSpc>
                <a:spcPct val="130000"/>
              </a:lnSpc>
            </a:pPr>
            <a:r>
              <a:rPr kumimoji="0" lang="zh-CN" altLang="en-US" sz="4000" b="1" i="0" u="none" strike="noStrike" kern="1200" cap="none" spc="12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技术升级</a:t>
            </a:r>
            <a:endParaRPr lang="zh-CN" altLang="en-US" sz="4000" spc="120" dirty="0">
              <a:solidFill>
                <a:srgbClr val="4A7AB4"/>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909455" y="2996952"/>
            <a:ext cx="2376263" cy="2361672"/>
          </a:xfrm>
          <a:prstGeom prst="rect">
            <a:avLst/>
          </a:prstGeom>
          <a:noFill/>
        </p:spPr>
        <p:txBody>
          <a:bodyPr wrap="square" lIns="0" tIns="0" rIns="0" bIns="0" rtlCol="0">
            <a:spAutoFit/>
          </a:bodyPr>
          <a:lstStyle/>
          <a:p>
            <a:pPr indent="431800" algn="just">
              <a:lnSpc>
                <a:spcPct val="130000"/>
              </a:lnSpc>
            </a:pPr>
            <a:r>
              <a:rPr lang="zh-CN" altLang="en-US" sz="2000" spc="120" dirty="0">
                <a:solidFill>
                  <a:srgbClr val="4A7AB4"/>
                </a:solidFill>
                <a:latin typeface="微软雅黑" panose="020B0503020204020204" pitchFamily="34" charset="-122"/>
                <a:ea typeface="微软雅黑" panose="020B0503020204020204" pitchFamily="34" charset="-122"/>
              </a:rPr>
              <a:t>信息技术的升级迭代，倒逼加快构建以智能化、绿色化、融合化为主要特征的现代化铝产业体系</a:t>
            </a:r>
            <a:endParaRPr lang="zh-CN" altLang="en-US" spc="120" dirty="0">
              <a:solidFill>
                <a:srgbClr val="4A7AB4"/>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627919" y="1988840"/>
            <a:ext cx="2641749" cy="722249"/>
          </a:xfrm>
          <a:prstGeom prst="rect">
            <a:avLst/>
          </a:prstGeom>
          <a:noFill/>
        </p:spPr>
        <p:txBody>
          <a:bodyPr wrap="none" lIns="0" tIns="0" rIns="0" bIns="0" rtlCol="0">
            <a:spAutoFit/>
          </a:bodyPr>
          <a:lstStyle/>
          <a:p>
            <a:pPr>
              <a:lnSpc>
                <a:spcPct val="130000"/>
              </a:lnSpc>
            </a:pPr>
            <a:r>
              <a:rPr kumimoji="0" lang="zh-CN" altLang="en-US" sz="4000" b="1" i="0" u="none" strike="noStrike" kern="1200" cap="none" spc="12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mn-cs"/>
              </a:rPr>
              <a:t>新发展格局</a:t>
            </a:r>
            <a:endParaRPr lang="zh-CN" altLang="en-US" sz="4000" spc="120" dirty="0">
              <a:solidFill>
                <a:srgbClr val="4A7AB4"/>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760662" y="2996952"/>
            <a:ext cx="2376263" cy="2361672"/>
          </a:xfrm>
          <a:prstGeom prst="rect">
            <a:avLst/>
          </a:prstGeom>
          <a:noFill/>
        </p:spPr>
        <p:txBody>
          <a:bodyPr wrap="square" lIns="0" tIns="0" rIns="0" bIns="0" rtlCol="0">
            <a:spAutoFit/>
          </a:bodyPr>
          <a:lstStyle/>
          <a:p>
            <a:pPr indent="431800" algn="just">
              <a:lnSpc>
                <a:spcPct val="130000"/>
              </a:lnSpc>
            </a:pPr>
            <a:r>
              <a:rPr lang="zh-CN" altLang="en-US" sz="2000" spc="120" dirty="0">
                <a:solidFill>
                  <a:srgbClr val="4A7AB4"/>
                </a:solidFill>
                <a:latin typeface="微软雅黑" panose="020B0503020204020204" pitchFamily="34" charset="-122"/>
                <a:ea typeface="微软雅黑" panose="020B0503020204020204" pitchFamily="34" charset="-122"/>
              </a:rPr>
              <a:t>以国内大循环为主体、国内国际双循环相互促进的新发展格局，将打开更加广阔的发展空间</a:t>
            </a:r>
          </a:p>
        </p:txBody>
      </p:sp>
      <p:sp>
        <p:nvSpPr>
          <p:cNvPr id="24" name="椭圆 23"/>
          <p:cNvSpPr/>
          <p:nvPr/>
        </p:nvSpPr>
        <p:spPr>
          <a:xfrm flipV="1">
            <a:off x="1993131"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flipV="1">
            <a:off x="4801443"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flipV="1">
            <a:off x="7681763"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73051" y="2492896"/>
            <a:ext cx="9649072" cy="1143000"/>
          </a:xfrm>
        </p:spPr>
        <p:txBody>
          <a:bodyPr lIns="0" tIns="0" rIns="0" bIns="0">
            <a:normAutofit/>
          </a:bodyPr>
          <a:lstStyle/>
          <a:p>
            <a:pPr algn="l"/>
            <a:r>
              <a:rPr lang="zh-CN" altLang="en-US" sz="6000" b="1" spc="600" dirty="0">
                <a:solidFill>
                  <a:srgbClr val="4878B1"/>
                </a:solidFill>
                <a:latin typeface="微软雅黑" panose="020B0503020204020204" pitchFamily="34" charset="-122"/>
                <a:ea typeface="微软雅黑" panose="020B0503020204020204" pitchFamily="34" charset="-122"/>
                <a:cs typeface="+mn-cs"/>
              </a:rPr>
              <a:t>四、行业发展前景和建议</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345059" y="4869160"/>
            <a:ext cx="4464496" cy="936860"/>
          </a:xfrm>
          <a:prstGeom prst="rect">
            <a:avLst/>
          </a:prstGeom>
          <a:noFill/>
          <a:ln w="9525">
            <a:noFill/>
          </a:ln>
        </p:spPr>
        <p:txBody>
          <a:bodyPr wrap="square" lIns="0" tIns="0" rIns="0" bIns="0">
            <a:spAutoFit/>
          </a:bodyPr>
          <a:lstStyle/>
          <a:p>
            <a:pPr algn="just">
              <a:lnSpc>
                <a:spcPct val="130000"/>
              </a:lnSpc>
            </a:pPr>
            <a:r>
              <a:rPr lang="zh-CN" altLang="en-US" sz="1200" spc="120" dirty="0">
                <a:solidFill>
                  <a:srgbClr val="4878B1"/>
                </a:solidFill>
                <a:latin typeface="微软雅黑" panose="020B0503020204020204" pitchFamily="34" charset="-122"/>
                <a:ea typeface="微软雅黑" panose="020B0503020204020204" pitchFamily="34" charset="-122"/>
              </a:rPr>
              <a:t>     国家发展改革委、国家能源局、农业农村部联合印发</a:t>
            </a:r>
            <a:r>
              <a:rPr lang="en-US" altLang="zh-CN" sz="1200" b="1" spc="120" dirty="0">
                <a:solidFill>
                  <a:srgbClr val="4878B1"/>
                </a:solidFill>
                <a:latin typeface="微软雅黑" panose="020B0503020204020204" pitchFamily="34" charset="-122"/>
                <a:ea typeface="微软雅黑" panose="020B0503020204020204" pitchFamily="34" charset="-122"/>
              </a:rPr>
              <a:t>《</a:t>
            </a:r>
            <a:r>
              <a:rPr lang="zh-CN" altLang="en-US" sz="1200" b="1" spc="120" dirty="0">
                <a:solidFill>
                  <a:srgbClr val="4878B1"/>
                </a:solidFill>
                <a:latin typeface="微软雅黑" panose="020B0503020204020204" pitchFamily="34" charset="-122"/>
                <a:ea typeface="微软雅黑" panose="020B0503020204020204" pitchFamily="34" charset="-122"/>
              </a:rPr>
              <a:t>关于组织开展“千乡万村驭风行动”的通知</a:t>
            </a:r>
            <a:r>
              <a:rPr lang="en-US" altLang="zh-CN" sz="1200" b="1" spc="120" dirty="0">
                <a:solidFill>
                  <a:srgbClr val="4878B1"/>
                </a:solidFill>
                <a:latin typeface="微软雅黑" panose="020B0503020204020204" pitchFamily="34" charset="-122"/>
                <a:ea typeface="微软雅黑" panose="020B0503020204020204" pitchFamily="34" charset="-122"/>
              </a:rPr>
              <a:t>》</a:t>
            </a:r>
            <a:r>
              <a:rPr lang="zh-CN" altLang="en-US" sz="1200" b="1" spc="120" dirty="0">
                <a:solidFill>
                  <a:srgbClr val="4878B1"/>
                </a:solidFill>
                <a:latin typeface="微软雅黑" panose="020B0503020204020204" pitchFamily="34" charset="-122"/>
                <a:ea typeface="微软雅黑" panose="020B0503020204020204" pitchFamily="34" charset="-122"/>
              </a:rPr>
              <a:t>、</a:t>
            </a:r>
            <a:r>
              <a:rPr lang="en-US" altLang="zh-CN" sz="1200" b="1" spc="120" dirty="0">
                <a:solidFill>
                  <a:srgbClr val="4878B1"/>
                </a:solidFill>
                <a:latin typeface="微软雅黑" panose="020B0503020204020204" pitchFamily="34" charset="-122"/>
                <a:ea typeface="微软雅黑" panose="020B0503020204020204" pitchFamily="34" charset="-122"/>
              </a:rPr>
              <a:t>《</a:t>
            </a:r>
            <a:r>
              <a:rPr lang="zh-CN" altLang="en-US" sz="1200" b="1" spc="120" dirty="0">
                <a:solidFill>
                  <a:srgbClr val="4878B1"/>
                </a:solidFill>
                <a:latin typeface="微软雅黑" panose="020B0503020204020204" pitchFamily="34" charset="-122"/>
                <a:ea typeface="微软雅黑" panose="020B0503020204020204" pitchFamily="34" charset="-122"/>
              </a:rPr>
              <a:t>国家能源局关于促进新型储能并网和调度运用的通知</a:t>
            </a:r>
            <a:r>
              <a:rPr lang="en-US" altLang="zh-CN" sz="1200" b="1" spc="120" dirty="0">
                <a:solidFill>
                  <a:srgbClr val="4878B1"/>
                </a:solidFill>
                <a:latin typeface="微软雅黑" panose="020B0503020204020204" pitchFamily="34" charset="-122"/>
                <a:ea typeface="微软雅黑" panose="020B0503020204020204" pitchFamily="34" charset="-122"/>
              </a:rPr>
              <a:t>》</a:t>
            </a:r>
            <a:r>
              <a:rPr lang="zh-CN" altLang="en-US" sz="1200" spc="120" dirty="0">
                <a:solidFill>
                  <a:srgbClr val="4878B1"/>
                </a:solidFill>
                <a:latin typeface="微软雅黑" panose="020B0503020204020204" pitchFamily="34" charset="-122"/>
                <a:ea typeface="微软雅黑" panose="020B0503020204020204" pitchFamily="34" charset="-122"/>
              </a:rPr>
              <a:t>等文件，为</a:t>
            </a:r>
            <a:r>
              <a:rPr lang="zh-CN" altLang="en-US" sz="1200" b="1" spc="120" dirty="0">
                <a:solidFill>
                  <a:srgbClr val="4878B1"/>
                </a:solidFill>
                <a:latin typeface="微软雅黑" panose="020B0503020204020204" pitchFamily="34" charset="-122"/>
                <a:ea typeface="微软雅黑" panose="020B0503020204020204" pitchFamily="34" charset="-122"/>
              </a:rPr>
              <a:t>源网荷储</a:t>
            </a:r>
            <a:r>
              <a:rPr lang="en-US" altLang="zh-CN" sz="1200" b="1" spc="120" dirty="0">
                <a:solidFill>
                  <a:srgbClr val="4878B1"/>
                </a:solidFill>
                <a:latin typeface="微软雅黑" panose="020B0503020204020204" pitchFamily="34" charset="-122"/>
                <a:ea typeface="微软雅黑" panose="020B0503020204020204" pitchFamily="34" charset="-122"/>
              </a:rPr>
              <a:t>+</a:t>
            </a:r>
            <a:r>
              <a:rPr lang="zh-CN" altLang="en-US" sz="1200" b="1" spc="120" dirty="0">
                <a:solidFill>
                  <a:srgbClr val="4878B1"/>
                </a:solidFill>
                <a:latin typeface="微软雅黑" panose="020B0503020204020204" pitchFamily="34" charset="-122"/>
                <a:ea typeface="微软雅黑" panose="020B0503020204020204" pitchFamily="34" charset="-122"/>
              </a:rPr>
              <a:t>低碳铝冶炼</a:t>
            </a:r>
            <a:r>
              <a:rPr lang="zh-CN" altLang="en-US" sz="1200" spc="120" dirty="0">
                <a:solidFill>
                  <a:srgbClr val="4878B1"/>
                </a:solidFill>
                <a:latin typeface="微软雅黑" panose="020B0503020204020204" pitchFamily="34" charset="-122"/>
                <a:ea typeface="微软雅黑" panose="020B0503020204020204" pitchFamily="34" charset="-122"/>
              </a:rPr>
              <a:t>提供了很好的政策导向。</a:t>
            </a:r>
          </a:p>
        </p:txBody>
      </p:sp>
      <p:sp>
        <p:nvSpPr>
          <p:cNvPr id="2" name="文本框 1"/>
          <p:cNvSpPr txBox="1"/>
          <p:nvPr/>
        </p:nvSpPr>
        <p:spPr>
          <a:xfrm>
            <a:off x="0" y="243192"/>
            <a:ext cx="5719583" cy="523220"/>
          </a:xfrm>
          <a:prstGeom prst="rect">
            <a:avLst/>
          </a:prstGeom>
          <a:noFill/>
        </p:spPr>
        <p:txBody>
          <a:bodyPr wrap="square" rtlCol="0">
            <a:spAutoFit/>
          </a:bodyPr>
          <a:lstStyle/>
          <a:p>
            <a:r>
              <a:rPr lang="zh-CN" altLang="en-US" sz="2800" b="1" dirty="0">
                <a:solidFill>
                  <a:srgbClr val="4878B1"/>
                </a:solidFill>
                <a:latin typeface="微软雅黑" panose="020B0503020204020204" pitchFamily="34" charset="-122"/>
                <a:ea typeface="微软雅黑" panose="020B0503020204020204" pitchFamily="34" charset="-122"/>
              </a:rPr>
              <a:t>四、行业发展的前景和建议</a:t>
            </a:r>
            <a:endParaRPr lang="zh-CN" altLang="en-US" sz="2800" b="1"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7" name="文本框 6"/>
          <p:cNvSpPr txBox="1"/>
          <p:nvPr/>
        </p:nvSpPr>
        <p:spPr>
          <a:xfrm>
            <a:off x="1273051" y="1032888"/>
            <a:ext cx="9739044" cy="488724"/>
          </a:xfrm>
          <a:prstGeom prst="rect">
            <a:avLst/>
          </a:prstGeom>
          <a:noFill/>
        </p:spPr>
        <p:txBody>
          <a:bodyPr wrap="square" lIns="0" tIns="0" rIns="0" bIns="0">
            <a:spAutoFit/>
          </a:bodyPr>
          <a:lstStyle/>
          <a:p>
            <a:pPr>
              <a:lnSpc>
                <a:spcPct val="150000"/>
              </a:lnSpc>
            </a:pPr>
            <a:r>
              <a:rPr lang="zh-CN" altLang="en-US" sz="2400" b="1" spc="120" dirty="0">
                <a:solidFill>
                  <a:srgbClr val="4878B1"/>
                </a:solidFill>
                <a:latin typeface="微软雅黑" panose="020B0503020204020204" pitchFamily="34" charset="-122"/>
                <a:ea typeface="微软雅黑" panose="020B0503020204020204" pitchFamily="34" charset="-122"/>
              </a:rPr>
              <a:t>一是搭上政策的驭风行动，部署新能源资源整合，加快用能结构调整</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07" y="1628800"/>
            <a:ext cx="4648159" cy="3168351"/>
          </a:xfrm>
          <a:prstGeom prst="roundRect">
            <a:avLst>
              <a:gd name="adj" fmla="val 6167"/>
            </a:avLst>
          </a:prstGeom>
        </p:spPr>
      </p:pic>
      <p:sp>
        <p:nvSpPr>
          <p:cNvPr id="10" name="矩形: 圆角 9"/>
          <p:cNvSpPr/>
          <p:nvPr/>
        </p:nvSpPr>
        <p:spPr>
          <a:xfrm>
            <a:off x="1273051" y="1628800"/>
            <a:ext cx="4608512" cy="3168352"/>
          </a:xfrm>
          <a:prstGeom prst="roundRect">
            <a:avLst>
              <a:gd name="adj" fmla="val 5434"/>
            </a:avLst>
          </a:prstGeom>
          <a:noFill/>
          <a:ln w="19050">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p:nvPr/>
        </p:nvPicPr>
        <p:blipFill>
          <a:blip r:embed="rId4" cstate="print">
            <a:extLst>
              <a:ext uri="{28A0092B-C50C-407E-A947-70E740481C1C}">
                <a14:useLocalDpi xmlns:a14="http://schemas.microsoft.com/office/drawing/2010/main" val="0"/>
              </a:ext>
            </a:extLst>
          </a:blip>
          <a:stretch>
            <a:fillRect/>
          </a:stretch>
        </p:blipFill>
        <p:spPr>
          <a:xfrm>
            <a:off x="6294067" y="1628800"/>
            <a:ext cx="4647600" cy="3168352"/>
          </a:xfrm>
          <a:prstGeom prst="roundRect">
            <a:avLst>
              <a:gd name="adj" fmla="val 6160"/>
            </a:avLst>
          </a:prstGeom>
        </p:spPr>
      </p:pic>
      <p:sp>
        <p:nvSpPr>
          <p:cNvPr id="13" name="文本框 12"/>
          <p:cNvSpPr txBox="1"/>
          <p:nvPr/>
        </p:nvSpPr>
        <p:spPr>
          <a:xfrm>
            <a:off x="6385619" y="4869160"/>
            <a:ext cx="4464496" cy="456728"/>
          </a:xfrm>
          <a:prstGeom prst="rect">
            <a:avLst/>
          </a:prstGeom>
          <a:noFill/>
        </p:spPr>
        <p:txBody>
          <a:bodyPr wrap="square" lIns="0" tIns="0" rIns="0" bIns="0">
            <a:spAutoFit/>
          </a:bodyPr>
          <a:lstStyle/>
          <a:p>
            <a:pPr>
              <a:lnSpc>
                <a:spcPct val="130000"/>
              </a:lnSpc>
            </a:pPr>
            <a:r>
              <a:rPr lang="zh-CN" altLang="en-US" sz="1200" dirty="0">
                <a:solidFill>
                  <a:srgbClr val="4878B1"/>
                </a:solidFill>
                <a:latin typeface="微软雅黑" panose="020B0503020204020204" pitchFamily="34" charset="-122"/>
                <a:ea typeface="微软雅黑" panose="020B0503020204020204" pitchFamily="34" charset="-122"/>
              </a:rPr>
              <a:t>      电解铝</a:t>
            </a:r>
            <a:r>
              <a:rPr lang="zh-CN" altLang="en-US" sz="1200" spc="120" dirty="0">
                <a:solidFill>
                  <a:srgbClr val="4878B1"/>
                </a:solidFill>
                <a:latin typeface="微软雅黑" panose="020B0503020204020204" pitchFamily="34" charset="-122"/>
                <a:ea typeface="微软雅黑" panose="020B0503020204020204" pitchFamily="34" charset="-122"/>
              </a:rPr>
              <a:t>企业</a:t>
            </a:r>
            <a:r>
              <a:rPr lang="zh-CN" altLang="en-US" sz="1200" dirty="0">
                <a:solidFill>
                  <a:srgbClr val="4878B1"/>
                </a:solidFill>
                <a:latin typeface="微软雅黑" panose="020B0503020204020204" pitchFamily="34" charset="-122"/>
                <a:ea typeface="微软雅黑" panose="020B0503020204020204" pitchFamily="34" charset="-122"/>
              </a:rPr>
              <a:t>借助此次驭风行动，积极</a:t>
            </a:r>
            <a:r>
              <a:rPr lang="zh-CN" altLang="en-US" sz="1200" b="1" dirty="0">
                <a:solidFill>
                  <a:srgbClr val="4878B1"/>
                </a:solidFill>
                <a:latin typeface="微软雅黑" panose="020B0503020204020204" pitchFamily="34" charset="-122"/>
                <a:ea typeface="微软雅黑" panose="020B0503020204020204" pitchFamily="34" charset="-122"/>
              </a:rPr>
              <a:t>整合光伏、风电资源</a:t>
            </a:r>
            <a:r>
              <a:rPr lang="zh-CN" altLang="en-US" sz="1200" dirty="0">
                <a:solidFill>
                  <a:srgbClr val="4878B1"/>
                </a:solidFill>
                <a:latin typeface="微软雅黑" panose="020B0503020204020204" pitchFamily="34" charset="-122"/>
                <a:ea typeface="微软雅黑" panose="020B0503020204020204" pitchFamily="34" charset="-122"/>
              </a:rPr>
              <a:t>，弥补内部能耗不足，优化能源结构，提升企业的市场竞争力。</a:t>
            </a:r>
            <a:endParaRPr lang="zh-CN" altLang="en-US" sz="1200" dirty="0">
              <a:latin typeface="微软雅黑" panose="020B0503020204020204" pitchFamily="34" charset="-122"/>
              <a:ea typeface="微软雅黑" panose="020B0503020204020204" pitchFamily="34" charset="-122"/>
            </a:endParaRPr>
          </a:p>
        </p:txBody>
      </p:sp>
      <p:sp>
        <p:nvSpPr>
          <p:cNvPr id="12" name="矩形: 圆角 11"/>
          <p:cNvSpPr/>
          <p:nvPr/>
        </p:nvSpPr>
        <p:spPr>
          <a:xfrm>
            <a:off x="1273051" y="1628800"/>
            <a:ext cx="4608512" cy="4320480"/>
          </a:xfrm>
          <a:prstGeom prst="roundRect">
            <a:avLst>
              <a:gd name="adj" fmla="val 4231"/>
            </a:avLst>
          </a:prstGeom>
          <a:noFill/>
          <a:ln w="31750">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6313611" y="1628800"/>
            <a:ext cx="4608512" cy="3168352"/>
          </a:xfrm>
          <a:prstGeom prst="roundRect">
            <a:avLst>
              <a:gd name="adj" fmla="val 4832"/>
            </a:avLst>
          </a:prstGeom>
          <a:noFill/>
          <a:ln w="19050">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6313611" y="1628800"/>
            <a:ext cx="4608512" cy="4320480"/>
          </a:xfrm>
          <a:prstGeom prst="roundRect">
            <a:avLst>
              <a:gd name="adj" fmla="val 3526"/>
            </a:avLst>
          </a:prstGeom>
          <a:noFill/>
          <a:ln w="31750">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243192"/>
            <a:ext cx="5719583" cy="523220"/>
          </a:xfrm>
          <a:prstGeom prst="rect">
            <a:avLst/>
          </a:prstGeom>
          <a:noFill/>
        </p:spPr>
        <p:txBody>
          <a:bodyPr wrap="square" rtlCol="0">
            <a:spAutoFit/>
          </a:bodyPr>
          <a:lstStyle/>
          <a:p>
            <a:r>
              <a:rPr lang="zh-CN" altLang="en-US" sz="2800" b="1" dirty="0">
                <a:solidFill>
                  <a:srgbClr val="4878B1"/>
                </a:solidFill>
                <a:latin typeface="微软雅黑" panose="020B0503020204020204" pitchFamily="34" charset="-122"/>
                <a:ea typeface="微软雅黑" panose="020B0503020204020204" pitchFamily="34" charset="-122"/>
              </a:rPr>
              <a:t>四、行业发展的前景和建议</a:t>
            </a:r>
            <a:endParaRPr lang="zh-CN" altLang="en-US" sz="2800" b="1"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7" name="文本框 6"/>
          <p:cNvSpPr txBox="1"/>
          <p:nvPr/>
        </p:nvSpPr>
        <p:spPr>
          <a:xfrm>
            <a:off x="768350" y="1023473"/>
            <a:ext cx="3978442" cy="488724"/>
          </a:xfrm>
          <a:prstGeom prst="rect">
            <a:avLst/>
          </a:prstGeom>
          <a:noFill/>
        </p:spPr>
        <p:txBody>
          <a:bodyPr wrap="square" lIns="0" tIns="0" rIns="0" bIns="0">
            <a:spAutoFit/>
          </a:bodyPr>
          <a:lstStyle/>
          <a:p>
            <a:pPr>
              <a:lnSpc>
                <a:spcPct val="150000"/>
              </a:lnSpc>
            </a:pPr>
            <a:r>
              <a:rPr lang="zh-CN" altLang="en-US" sz="2400" b="1" spc="120" dirty="0">
                <a:solidFill>
                  <a:srgbClr val="4878B1"/>
                </a:solidFill>
                <a:latin typeface="微软雅黑" panose="020B0503020204020204" pitchFamily="34" charset="-122"/>
                <a:ea typeface="微软雅黑" panose="020B0503020204020204" pitchFamily="34" charset="-122"/>
              </a:rPr>
              <a:t>二是设计理念的创新、突破</a:t>
            </a:r>
          </a:p>
        </p:txBody>
      </p:sp>
      <p:pic>
        <p:nvPicPr>
          <p:cNvPr id="8" name="图片 7"/>
          <p:cNvPicPr>
            <a:picLocks noChangeAspect="1"/>
          </p:cNvPicPr>
          <p:nvPr/>
        </p:nvPicPr>
        <p:blipFill rotWithShape="1">
          <a:blip r:embed="rId3"/>
          <a:srcRect l="6040" t="5723"/>
          <a:stretch>
            <a:fillRect/>
          </a:stretch>
        </p:blipFill>
        <p:spPr>
          <a:xfrm>
            <a:off x="7465739" y="1125538"/>
            <a:ext cx="3797422" cy="2301468"/>
          </a:xfrm>
          <a:prstGeom prst="rect">
            <a:avLst/>
          </a:prstGeom>
        </p:spPr>
      </p:pic>
      <p:pic>
        <p:nvPicPr>
          <p:cNvPr id="11" name="图片 10"/>
          <p:cNvPicPr/>
          <p:nvPr/>
        </p:nvPicPr>
        <p:blipFill>
          <a:blip r:embed="rId4" cstate="print">
            <a:extLst>
              <a:ext uri="{28A0092B-C50C-407E-A947-70E740481C1C}">
                <a14:useLocalDpi xmlns:a14="http://schemas.microsoft.com/office/drawing/2010/main" val="0"/>
              </a:ext>
            </a:extLst>
          </a:blip>
          <a:stretch>
            <a:fillRect/>
          </a:stretch>
        </p:blipFill>
        <p:spPr>
          <a:xfrm>
            <a:off x="7465740" y="3429000"/>
            <a:ext cx="3798000" cy="2300400"/>
          </a:xfrm>
          <a:prstGeom prst="rect">
            <a:avLst/>
          </a:prstGeom>
        </p:spPr>
      </p:pic>
      <p:grpSp>
        <p:nvGrpSpPr>
          <p:cNvPr id="23" name="组合 22"/>
          <p:cNvGrpSpPr/>
          <p:nvPr/>
        </p:nvGrpSpPr>
        <p:grpSpPr>
          <a:xfrm>
            <a:off x="1057027" y="1915865"/>
            <a:ext cx="5327724" cy="720973"/>
            <a:chOff x="1057027" y="1916832"/>
            <a:chExt cx="5327724" cy="720973"/>
          </a:xfrm>
        </p:grpSpPr>
        <p:sp>
          <p:nvSpPr>
            <p:cNvPr id="16" name="文本框 15"/>
            <p:cNvSpPr txBox="1"/>
            <p:nvPr/>
          </p:nvSpPr>
          <p:spPr>
            <a:xfrm>
              <a:off x="1057027" y="1916832"/>
              <a:ext cx="3898426" cy="361125"/>
            </a:xfrm>
            <a:prstGeom prst="rect">
              <a:avLst/>
            </a:prstGeom>
            <a:noFill/>
            <a:ln w="9525">
              <a:noFill/>
            </a:ln>
          </p:spPr>
          <p:txBody>
            <a:bodyPr wrap="square" lIns="0" tIns="0" rIns="0" bIns="0">
              <a:spAutoFit/>
            </a:bodyPr>
            <a:lstStyle/>
            <a:p>
              <a:pPr>
                <a:lnSpc>
                  <a:spcPct val="130000"/>
                </a:lnSpc>
              </a:pPr>
              <a:r>
                <a:rPr kumimoji="0" lang="zh-CN" altLang="en-US" sz="2000" b="1"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物料、能源流程最短</a:t>
              </a:r>
              <a:r>
                <a:rPr kumimoji="0" lang="zh-CN" altLang="en-US"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a:t>
              </a:r>
              <a:r>
                <a:rPr kumimoji="0" lang="en-US" altLang="zh-CN" i="0" u="none" strike="noStrike" kern="1200" cap="none" spc="120" normalizeH="0" noProof="0" dirty="0">
                  <a:ln>
                    <a:noFill/>
                  </a:ln>
                  <a:solidFill>
                    <a:srgbClr val="C0504D"/>
                  </a:solidFill>
                  <a:effectLst/>
                  <a:uLnTx/>
                  <a:uFillTx/>
                  <a:latin typeface="微软雅黑" panose="020B0503020204020204" pitchFamily="34" charset="-122"/>
                  <a:ea typeface="微软雅黑" panose="020B0503020204020204" pitchFamily="34" charset="-122"/>
                </a:rPr>
                <a:t>150</a:t>
              </a:r>
              <a:r>
                <a:rPr kumimoji="0" lang="zh-CN" altLang="en-US" i="0" u="none" strike="noStrike" kern="1200" cap="none" spc="120" normalizeH="0" noProof="0" dirty="0">
                  <a:ln>
                    <a:noFill/>
                  </a:ln>
                  <a:solidFill>
                    <a:srgbClr val="C0504D"/>
                  </a:solidFill>
                  <a:effectLst/>
                  <a:uLnTx/>
                  <a:uFillTx/>
                  <a:latin typeface="微软雅黑" panose="020B0503020204020204" pitchFamily="34" charset="-122"/>
                  <a:ea typeface="微软雅黑" panose="020B0503020204020204" pitchFamily="34" charset="-122"/>
                </a:rPr>
                <a:t>度</a:t>
              </a:r>
              <a:r>
                <a:rPr kumimoji="0" lang="zh-CN" altLang="en-US"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a:t>
              </a:r>
              <a:endParaRPr lang="en-US" altLang="zh-CN" spc="120" dirty="0">
                <a:solidFill>
                  <a:srgbClr val="4878B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057027" y="2348880"/>
              <a:ext cx="5327724" cy="288925"/>
            </a:xfrm>
            <a:prstGeom prst="rect">
              <a:avLst/>
            </a:prstGeom>
            <a:noFill/>
            <a:ln w="9525">
              <a:noFill/>
            </a:ln>
          </p:spPr>
          <p:txBody>
            <a:bodyPr wrap="square" lIns="0" tIns="0" rIns="0" bIns="0">
              <a:spAutoFit/>
            </a:bodyPr>
            <a:lstStyle/>
            <a:p>
              <a:pPr algn="just">
                <a:lnSpc>
                  <a:spcPct val="130000"/>
                </a:lnSpc>
              </a:pPr>
              <a:r>
                <a:rPr lang="zh-CN" altLang="en-US" sz="1600" spc="120" dirty="0">
                  <a:solidFill>
                    <a:srgbClr val="4878B1"/>
                  </a:solidFill>
                  <a:latin typeface="微软雅黑" panose="020B0503020204020204" pitchFamily="34" charset="-122"/>
                  <a:ea typeface="微软雅黑" panose="020B0503020204020204" pitchFamily="34" charset="-122"/>
                </a:rPr>
                <a:t>导体母线优化、物料输送优化、气体管道优化</a:t>
              </a:r>
              <a:endParaRPr lang="en-US" altLang="zh-CN" sz="1600" spc="120" dirty="0">
                <a:solidFill>
                  <a:srgbClr val="4878B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1057026" y="3214379"/>
            <a:ext cx="6408713" cy="1076274"/>
            <a:chOff x="1057026" y="2920306"/>
            <a:chExt cx="6408713" cy="1076274"/>
          </a:xfrm>
        </p:grpSpPr>
        <p:sp>
          <p:nvSpPr>
            <p:cNvPr id="18" name="文本框 17"/>
            <p:cNvSpPr txBox="1"/>
            <p:nvPr/>
          </p:nvSpPr>
          <p:spPr>
            <a:xfrm>
              <a:off x="1057026" y="2920306"/>
              <a:ext cx="2862971" cy="361125"/>
            </a:xfrm>
            <a:prstGeom prst="rect">
              <a:avLst/>
            </a:prstGeom>
            <a:noFill/>
            <a:ln w="9525">
              <a:noFill/>
            </a:ln>
          </p:spPr>
          <p:txBody>
            <a:bodyPr wrap="square" lIns="0" tIns="0" rIns="0" bIns="0">
              <a:spAutoFit/>
            </a:bodyPr>
            <a:lstStyle/>
            <a:p>
              <a:pPr>
                <a:lnSpc>
                  <a:spcPct val="130000"/>
                </a:lnSpc>
              </a:pPr>
              <a:r>
                <a:rPr kumimoji="0" lang="zh-CN" altLang="en-US" sz="2000" b="1"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余热回收利用</a:t>
              </a:r>
              <a:r>
                <a:rPr kumimoji="0" lang="zh-CN" altLang="en-US"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a:t>
              </a:r>
              <a:r>
                <a:rPr kumimoji="0" lang="en-US" altLang="zh-CN" i="0" u="none" strike="noStrike" kern="1200" cap="none" spc="120" normalizeH="0" noProof="0" dirty="0">
                  <a:ln>
                    <a:noFill/>
                  </a:ln>
                  <a:solidFill>
                    <a:srgbClr val="C0504D"/>
                  </a:solidFill>
                  <a:effectLst/>
                  <a:uLnTx/>
                  <a:uFillTx/>
                  <a:latin typeface="微软雅黑" panose="020B0503020204020204" pitchFamily="34" charset="-122"/>
                  <a:ea typeface="微软雅黑" panose="020B0503020204020204" pitchFamily="34" charset="-122"/>
                </a:rPr>
                <a:t>40</a:t>
              </a:r>
              <a:r>
                <a:rPr kumimoji="0" lang="zh-CN" altLang="en-US" i="0" u="none" strike="noStrike" kern="1200" cap="none" spc="120" normalizeH="0" noProof="0" dirty="0">
                  <a:ln>
                    <a:noFill/>
                  </a:ln>
                  <a:solidFill>
                    <a:srgbClr val="C0504D"/>
                  </a:solidFill>
                  <a:effectLst/>
                  <a:uLnTx/>
                  <a:uFillTx/>
                  <a:latin typeface="微软雅黑" panose="020B0503020204020204" pitchFamily="34" charset="-122"/>
                  <a:ea typeface="微软雅黑" panose="020B0503020204020204" pitchFamily="34" charset="-122"/>
                </a:rPr>
                <a:t>度</a:t>
              </a:r>
              <a:r>
                <a:rPr kumimoji="0" lang="zh-CN" altLang="en-US"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a:t>
              </a:r>
              <a:endParaRPr lang="en-US" altLang="zh-CN" spc="120" dirty="0">
                <a:solidFill>
                  <a:srgbClr val="4878B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57027" y="3387567"/>
              <a:ext cx="6408712" cy="609013"/>
            </a:xfrm>
            <a:prstGeom prst="rect">
              <a:avLst/>
            </a:prstGeom>
            <a:noFill/>
            <a:ln w="9525">
              <a:noFill/>
            </a:ln>
          </p:spPr>
          <p:txBody>
            <a:bodyPr wrap="square" lIns="0" tIns="0" rIns="0" bIns="0">
              <a:spAutoFit/>
            </a:bodyPr>
            <a:lstStyle/>
            <a:p>
              <a:pPr>
                <a:lnSpc>
                  <a:spcPct val="130000"/>
                </a:lnSpc>
              </a:pPr>
              <a:r>
                <a:rPr kumimoji="0" lang="zh-CN" altLang="en-US" sz="16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电解烟气余热综合利用，可实现电解系统余热制热、制冷、发电等功能</a:t>
              </a:r>
              <a:endParaRPr lang="en-US" altLang="zh-CN" sz="1600" spc="120" dirty="0">
                <a:solidFill>
                  <a:srgbClr val="4878B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057026" y="4868193"/>
            <a:ext cx="5734904" cy="703446"/>
            <a:chOff x="1057026" y="4238615"/>
            <a:chExt cx="5734904" cy="703446"/>
          </a:xfrm>
        </p:grpSpPr>
        <p:sp>
          <p:nvSpPr>
            <p:cNvPr id="20" name="文本框 19"/>
            <p:cNvSpPr txBox="1"/>
            <p:nvPr/>
          </p:nvSpPr>
          <p:spPr>
            <a:xfrm>
              <a:off x="1057026" y="4238615"/>
              <a:ext cx="2718693" cy="361125"/>
            </a:xfrm>
            <a:prstGeom prst="rect">
              <a:avLst/>
            </a:prstGeom>
            <a:noFill/>
            <a:ln w="9525">
              <a:noFill/>
            </a:ln>
          </p:spPr>
          <p:txBody>
            <a:bodyPr wrap="none" lIns="0" tIns="0" rIns="0" bIns="0">
              <a:spAutoFit/>
            </a:bodyPr>
            <a:lstStyle/>
            <a:p>
              <a:pPr>
                <a:lnSpc>
                  <a:spcPct val="130000"/>
                </a:lnSpc>
              </a:pPr>
              <a:r>
                <a:rPr kumimoji="0" lang="zh-CN" altLang="en-US" sz="2000" b="1"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加大前沿技术研究开发</a:t>
              </a:r>
              <a:endParaRPr lang="en-US" altLang="zh-CN" sz="2000" b="1" spc="120" dirty="0">
                <a:solidFill>
                  <a:srgbClr val="4878B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057027" y="4653136"/>
              <a:ext cx="5734903" cy="288925"/>
            </a:xfrm>
            <a:prstGeom prst="rect">
              <a:avLst/>
            </a:prstGeom>
            <a:noFill/>
            <a:ln w="9525">
              <a:noFill/>
            </a:ln>
          </p:spPr>
          <p:txBody>
            <a:bodyPr wrap="none" lIns="0" tIns="0" rIns="0" bIns="0">
              <a:spAutoFit/>
            </a:bodyPr>
            <a:lstStyle/>
            <a:p>
              <a:pPr>
                <a:lnSpc>
                  <a:spcPct val="130000"/>
                </a:lnSpc>
              </a:pPr>
              <a:r>
                <a:rPr kumimoji="0" lang="zh-CN" altLang="en-US" sz="16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阳极新材料（无碳阳极）、柔性生产技术、电解槽孪生技术</a:t>
              </a:r>
              <a:endParaRPr lang="en-US" altLang="zh-CN" sz="1600" spc="120" dirty="0">
                <a:solidFill>
                  <a:srgbClr val="4878B1"/>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07943" y="2780928"/>
            <a:ext cx="6787301" cy="3021981"/>
          </a:xfrm>
          <a:prstGeom prst="rect">
            <a:avLst/>
          </a:prstGeom>
          <a:noFill/>
          <a:ln w="9525">
            <a:noFill/>
          </a:ln>
        </p:spPr>
        <p:txBody>
          <a:bodyPr wrap="square" lIns="0" tIns="0" rIns="0" bIns="0">
            <a:spAutoFit/>
          </a:bodyPr>
          <a:lstStyle/>
          <a:p>
            <a:pPr indent="431800" algn="just">
              <a:lnSpc>
                <a:spcPct val="130000"/>
              </a:lnSpc>
              <a:spcBef>
                <a:spcPts val="600"/>
              </a:spcBef>
              <a:spcAft>
                <a:spcPts val="600"/>
              </a:spcAft>
            </a:pPr>
            <a:r>
              <a:rPr lang="zh-CN" altLang="en-US" sz="1600" b="1" spc="120" dirty="0">
                <a:solidFill>
                  <a:srgbClr val="4878B1"/>
                </a:solidFill>
                <a:latin typeface="微软雅黑" panose="020B0503020204020204" pitchFamily="34" charset="-122"/>
                <a:ea typeface="微软雅黑" panose="020B0503020204020204" pitchFamily="34" charset="-122"/>
              </a:rPr>
              <a:t>数据的开发应用</a:t>
            </a:r>
            <a:r>
              <a:rPr lang="zh-CN" altLang="en-US" sz="1600" spc="120" dirty="0">
                <a:solidFill>
                  <a:srgbClr val="4878B1"/>
                </a:solidFill>
                <a:latin typeface="微软雅黑" panose="020B0503020204020204" pitchFamily="34" charset="-122"/>
                <a:ea typeface="微软雅黑" panose="020B0503020204020204" pitchFamily="34" charset="-122"/>
              </a:rPr>
              <a:t>：</a:t>
            </a:r>
            <a:r>
              <a:rPr lang="zh-CN" altLang="zh-CN" sz="1600" spc="120" dirty="0">
                <a:solidFill>
                  <a:srgbClr val="4878B1"/>
                </a:solidFill>
                <a:latin typeface="微软雅黑" panose="020B0503020204020204" pitchFamily="34" charset="-122"/>
                <a:ea typeface="微软雅黑" panose="020B0503020204020204" pitchFamily="34" charset="-122"/>
              </a:rPr>
              <a:t>深度融合大数据、人工智能、第五代移动通信等新兴技术，引领铝产业各环节工业流程的低碳再造和数字化转型。</a:t>
            </a:r>
            <a:r>
              <a:rPr lang="zh-CN" altLang="en-US" sz="1600" spc="120" dirty="0">
                <a:solidFill>
                  <a:srgbClr val="4878B1"/>
                </a:solidFill>
                <a:latin typeface="微软雅黑" panose="020B0503020204020204" pitchFamily="34" charset="-122"/>
                <a:ea typeface="微软雅黑" panose="020B0503020204020204" pitchFamily="34" charset="-122"/>
              </a:rPr>
              <a:t>建立数据自学习系统、引入</a:t>
            </a:r>
            <a:r>
              <a:rPr lang="en-US" altLang="zh-CN" sz="1600" spc="120" dirty="0">
                <a:solidFill>
                  <a:srgbClr val="4878B1"/>
                </a:solidFill>
                <a:latin typeface="微软雅黑" panose="020B0503020204020204" pitchFamily="34" charset="-122"/>
                <a:ea typeface="微软雅黑" panose="020B0503020204020204" pitchFamily="34" charset="-122"/>
              </a:rPr>
              <a:t>AI</a:t>
            </a:r>
            <a:r>
              <a:rPr lang="zh-CN" altLang="en-US" sz="1600" spc="120" dirty="0">
                <a:solidFill>
                  <a:srgbClr val="4878B1"/>
                </a:solidFill>
                <a:latin typeface="微软雅黑" panose="020B0503020204020204" pitchFamily="34" charset="-122"/>
                <a:ea typeface="微软雅黑" panose="020B0503020204020204" pitchFamily="34" charset="-122"/>
              </a:rPr>
              <a:t>技术，通过运行数据对生产状况的修正、优化和预判，提升设备的运行效率，为生产安全运行提供保障。</a:t>
            </a:r>
            <a:endParaRPr lang="en-US" altLang="zh-CN" sz="1600" spc="120" dirty="0">
              <a:solidFill>
                <a:srgbClr val="4878B1"/>
              </a:solidFill>
              <a:latin typeface="微软雅黑" panose="020B0503020204020204" pitchFamily="34" charset="-122"/>
              <a:ea typeface="微软雅黑" panose="020B0503020204020204" pitchFamily="34" charset="-122"/>
            </a:endParaRPr>
          </a:p>
          <a:p>
            <a:pPr indent="431800" algn="just">
              <a:lnSpc>
                <a:spcPct val="150000"/>
              </a:lnSpc>
              <a:spcBef>
                <a:spcPts val="600"/>
              </a:spcBef>
              <a:spcAft>
                <a:spcPts val="600"/>
              </a:spcAft>
            </a:pPr>
            <a:r>
              <a:rPr lang="zh-CN" altLang="en-US" sz="1600" b="1" spc="120" dirty="0">
                <a:solidFill>
                  <a:srgbClr val="4878B1"/>
                </a:solidFill>
                <a:latin typeface="微软雅黑" panose="020B0503020204020204" pitchFamily="34" charset="-122"/>
                <a:ea typeface="微软雅黑" panose="020B0503020204020204" pitchFamily="34" charset="-122"/>
              </a:rPr>
              <a:t>智能设备的导入</a:t>
            </a:r>
            <a:r>
              <a:rPr lang="zh-CN" altLang="en-US" sz="1600" spc="120" dirty="0">
                <a:solidFill>
                  <a:srgbClr val="4878B1"/>
                </a:solidFill>
                <a:latin typeface="微软雅黑" panose="020B0503020204020204" pitchFamily="34" charset="-122"/>
                <a:ea typeface="微软雅黑" panose="020B0503020204020204" pitchFamily="34" charset="-122"/>
              </a:rPr>
              <a:t>：电解生产设备的智能控制系统，可以在传统生产方式的基础上实现降低能耗、提高劳动生产效率</a:t>
            </a:r>
            <a:r>
              <a:rPr lang="zh-CN" altLang="en-US" sz="1400" spc="120" dirty="0">
                <a:solidFill>
                  <a:srgbClr val="4878B1"/>
                </a:solidFill>
                <a:latin typeface="微软雅黑" panose="020B0503020204020204" pitchFamily="34" charset="-122"/>
                <a:ea typeface="微软雅黑" panose="020B0503020204020204" pitchFamily="34" charset="-122"/>
              </a:rPr>
              <a:t>。</a:t>
            </a:r>
            <a:endParaRPr lang="en-US" altLang="zh-CN" sz="1400" spc="120" dirty="0">
              <a:solidFill>
                <a:srgbClr val="4878B1"/>
              </a:solidFill>
              <a:latin typeface="微软雅黑" panose="020B0503020204020204" pitchFamily="34" charset="-122"/>
              <a:ea typeface="微软雅黑" panose="020B0503020204020204" pitchFamily="34" charset="-122"/>
            </a:endParaRPr>
          </a:p>
          <a:p>
            <a:pPr indent="431800" algn="just">
              <a:lnSpc>
                <a:spcPct val="150000"/>
              </a:lnSpc>
              <a:spcBef>
                <a:spcPts val="600"/>
              </a:spcBef>
              <a:spcAft>
                <a:spcPts val="600"/>
              </a:spcAft>
            </a:pPr>
            <a:r>
              <a:rPr lang="zh-CN" altLang="zh-CN" sz="1600" spc="120" dirty="0">
                <a:solidFill>
                  <a:srgbClr val="4878B1"/>
                </a:solidFill>
                <a:latin typeface="微软雅黑" panose="020B0503020204020204" pitchFamily="34" charset="-122"/>
                <a:ea typeface="微软雅黑" panose="020B0503020204020204" pitchFamily="34" charset="-122"/>
              </a:rPr>
              <a:t>通过选取先行先试的智能化、绿色化企业或园区，</a:t>
            </a:r>
            <a:r>
              <a:rPr lang="zh-CN" altLang="zh-CN" sz="1600" b="1" spc="120" dirty="0">
                <a:solidFill>
                  <a:srgbClr val="4878B1"/>
                </a:solidFill>
                <a:latin typeface="微软雅黑" panose="020B0503020204020204" pitchFamily="34" charset="-122"/>
                <a:ea typeface="微软雅黑" panose="020B0503020204020204" pitchFamily="34" charset="-122"/>
              </a:rPr>
              <a:t>树立一批标杆企业及示范基地，推广经验</a:t>
            </a:r>
            <a:r>
              <a:rPr lang="zh-CN" altLang="zh-CN" sz="1600" spc="120" dirty="0">
                <a:solidFill>
                  <a:srgbClr val="4878B1"/>
                </a:solidFill>
                <a:latin typeface="微软雅黑" panose="020B0503020204020204" pitchFamily="34" charset="-122"/>
                <a:ea typeface="微软雅黑" panose="020B0503020204020204" pitchFamily="34" charset="-122"/>
              </a:rPr>
              <a:t>，加速提升行业智能化水平。</a:t>
            </a:r>
            <a:endParaRPr lang="zh-CN" altLang="en-US" sz="1600" spc="120" dirty="0">
              <a:solidFill>
                <a:srgbClr val="4878B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0" y="243192"/>
            <a:ext cx="5719583" cy="523220"/>
          </a:xfrm>
          <a:prstGeom prst="rect">
            <a:avLst/>
          </a:prstGeom>
          <a:noFill/>
        </p:spPr>
        <p:txBody>
          <a:bodyPr wrap="square" rtlCol="0">
            <a:spAutoFit/>
          </a:bodyPr>
          <a:lstStyle/>
          <a:p>
            <a:r>
              <a:rPr lang="zh-CN" altLang="en-US" sz="2800" b="1" dirty="0">
                <a:solidFill>
                  <a:srgbClr val="4878B1"/>
                </a:solidFill>
                <a:latin typeface="微软雅黑" panose="020B0503020204020204" pitchFamily="34" charset="-122"/>
                <a:ea typeface="微软雅黑" panose="020B0503020204020204" pitchFamily="34" charset="-122"/>
              </a:rPr>
              <a:t>四、行业发展的前景和建议</a:t>
            </a:r>
            <a:endParaRPr lang="zh-CN" altLang="en-US" sz="2800" b="1"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a:spLocks noGrp="1" noRot="1" noMove="1" noResize="1" noEditPoints="1" noAdjustHandles="1" noChangeArrowheads="1" noChangeShapeType="1"/>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7" name="文本框 6"/>
          <p:cNvSpPr txBox="1"/>
          <p:nvPr/>
        </p:nvSpPr>
        <p:spPr>
          <a:xfrm>
            <a:off x="788243" y="1050989"/>
            <a:ext cx="4862608" cy="433324"/>
          </a:xfrm>
          <a:prstGeom prst="rect">
            <a:avLst/>
          </a:prstGeom>
          <a:noFill/>
        </p:spPr>
        <p:txBody>
          <a:bodyPr wrap="square" lIns="0" tIns="0" rIns="0" bIns="0">
            <a:spAutoFit/>
          </a:bodyPr>
          <a:lstStyle/>
          <a:p>
            <a:pPr>
              <a:lnSpc>
                <a:spcPct val="130000"/>
              </a:lnSpc>
            </a:pPr>
            <a:r>
              <a:rPr lang="zh-CN" altLang="en-US" sz="2400" b="1" spc="120" dirty="0">
                <a:solidFill>
                  <a:srgbClr val="4878B1"/>
                </a:solidFill>
                <a:latin typeface="微软雅黑" panose="020B0503020204020204" pitchFamily="34" charset="-122"/>
                <a:ea typeface="微软雅黑" panose="020B0503020204020204" pitchFamily="34" charset="-122"/>
              </a:rPr>
              <a:t>三是加快数智化在行业的开发应用</a:t>
            </a:r>
            <a:endParaRPr lang="en-US" altLang="zh-CN" sz="2400" b="1" spc="120" dirty="0">
              <a:solidFill>
                <a:srgbClr val="4878B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36947" y="1556792"/>
            <a:ext cx="11377264" cy="1064522"/>
          </a:xfrm>
          <a:prstGeom prst="rect">
            <a:avLst/>
          </a:prstGeom>
          <a:noFill/>
        </p:spPr>
        <p:txBody>
          <a:bodyPr wrap="square" lIns="0" tIns="0" rIns="0" bIns="0" rtlCol="0">
            <a:spAutoFit/>
          </a:bodyPr>
          <a:lstStyle/>
          <a:p>
            <a:pPr indent="431800" algn="just">
              <a:lnSpc>
                <a:spcPct val="150000"/>
              </a:lnSpc>
            </a:pPr>
            <a:r>
              <a:rPr lang="zh-CN" altLang="en-US" sz="1600" spc="120" dirty="0">
                <a:solidFill>
                  <a:srgbClr val="4878B1"/>
                </a:solidFill>
                <a:latin typeface="微软雅黑" panose="020B0503020204020204" pitchFamily="34" charset="-122"/>
                <a:ea typeface="微软雅黑" panose="020B0503020204020204" pitchFamily="34" charset="-122"/>
              </a:rPr>
              <a:t>以信息为特征的互联网时代，在工业时代的基础上生产方式进一步改变、生产效率进一步提升，将为对传统工业化生产带来深刻影响，铝行业也将借助此发生改革升级。</a:t>
            </a:r>
            <a:r>
              <a:rPr lang="zh-CN" altLang="zh-CN" sz="1600" spc="120" dirty="0">
                <a:solidFill>
                  <a:srgbClr val="4878B1"/>
                </a:solidFill>
                <a:latin typeface="微软雅黑" panose="020B0503020204020204" pitchFamily="34" charset="-122"/>
                <a:ea typeface="微软雅黑" panose="020B0503020204020204" pitchFamily="34" charset="-122"/>
              </a:rPr>
              <a:t>做好</a:t>
            </a:r>
            <a:r>
              <a:rPr lang="zh-CN" altLang="zh-CN" sz="1600" b="1" spc="120" dirty="0">
                <a:solidFill>
                  <a:srgbClr val="4878B1"/>
                </a:solidFill>
                <a:latin typeface="微软雅黑" panose="020B0503020204020204" pitchFamily="34" charset="-122"/>
                <a:ea typeface="微软雅黑" panose="020B0503020204020204" pitchFamily="34" charset="-122"/>
              </a:rPr>
              <a:t>智能制造与生产经营管理模式创新和实践相结合</a:t>
            </a:r>
            <a:r>
              <a:rPr lang="zh-CN" altLang="zh-CN" sz="1600" spc="120" dirty="0">
                <a:solidFill>
                  <a:srgbClr val="4878B1"/>
                </a:solidFill>
                <a:latin typeface="微软雅黑" panose="020B0503020204020204" pitchFamily="34" charset="-122"/>
                <a:ea typeface="微软雅黑" panose="020B0503020204020204" pitchFamily="34" charset="-122"/>
              </a:rPr>
              <a:t>，</a:t>
            </a:r>
            <a:r>
              <a:rPr lang="zh-CN" altLang="zh-CN" sz="1600" b="1" spc="120" dirty="0">
                <a:solidFill>
                  <a:srgbClr val="4878B1"/>
                </a:solidFill>
                <a:latin typeface="微软雅黑" panose="020B0503020204020204" pitchFamily="34" charset="-122"/>
                <a:ea typeface="微软雅黑" panose="020B0503020204020204" pitchFamily="34" charset="-122"/>
              </a:rPr>
              <a:t>加快铝产业转型升级</a:t>
            </a:r>
            <a:r>
              <a:rPr lang="zh-CN" altLang="zh-CN" sz="1600" spc="120" dirty="0">
                <a:solidFill>
                  <a:srgbClr val="4878B1"/>
                </a:solidFill>
                <a:latin typeface="微软雅黑" panose="020B0503020204020204" pitchFamily="34" charset="-122"/>
                <a:ea typeface="微软雅黑" panose="020B0503020204020204" pitchFamily="34" charset="-122"/>
              </a:rPr>
              <a:t>。</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7002" r="1408"/>
          <a:stretch>
            <a:fillRect/>
          </a:stretch>
        </p:blipFill>
        <p:spPr>
          <a:xfrm>
            <a:off x="7753771" y="2636199"/>
            <a:ext cx="4004826" cy="266548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243192"/>
            <a:ext cx="5719583" cy="523220"/>
          </a:xfrm>
          <a:prstGeom prst="rect">
            <a:avLst/>
          </a:prstGeom>
          <a:noFill/>
        </p:spPr>
        <p:txBody>
          <a:bodyPr wrap="square" rtlCol="0">
            <a:spAutoFit/>
          </a:bodyPr>
          <a:lstStyle/>
          <a:p>
            <a:r>
              <a:rPr lang="zh-CN" altLang="en-US" sz="2800" b="1" dirty="0">
                <a:solidFill>
                  <a:srgbClr val="4878B1"/>
                </a:solidFill>
                <a:latin typeface="微软雅黑" panose="020B0503020204020204" pitchFamily="34" charset="-122"/>
                <a:ea typeface="微软雅黑" panose="020B0503020204020204" pitchFamily="34" charset="-122"/>
              </a:rPr>
              <a:t>四、行业发展的前景和建议</a:t>
            </a:r>
            <a:endParaRPr lang="zh-CN" altLang="en-US" sz="2800" b="1"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7" name="文本框 6"/>
          <p:cNvSpPr txBox="1"/>
          <p:nvPr/>
        </p:nvSpPr>
        <p:spPr>
          <a:xfrm>
            <a:off x="768350" y="1050989"/>
            <a:ext cx="5977310" cy="433324"/>
          </a:xfrm>
          <a:prstGeom prst="rect">
            <a:avLst/>
          </a:prstGeom>
          <a:noFill/>
        </p:spPr>
        <p:txBody>
          <a:bodyPr wrap="square" lIns="0" tIns="0" rIns="0" bIns="0">
            <a:spAutoFit/>
          </a:bodyPr>
          <a:lstStyle/>
          <a:p>
            <a:pPr>
              <a:lnSpc>
                <a:spcPct val="130000"/>
              </a:lnSpc>
            </a:pPr>
            <a:r>
              <a:rPr lang="zh-CN" altLang="en-US" sz="2400" b="1" spc="120" dirty="0">
                <a:solidFill>
                  <a:srgbClr val="4878B1"/>
                </a:solidFill>
                <a:latin typeface="微软雅黑" panose="020B0503020204020204" pitchFamily="34" charset="-122"/>
                <a:ea typeface="微软雅黑" panose="020B0503020204020204" pitchFamily="34" charset="-122"/>
              </a:rPr>
              <a:t>四是</a:t>
            </a:r>
            <a:r>
              <a:rPr lang="zh-CN" altLang="zh-CN" sz="2400" b="1" spc="120" dirty="0">
                <a:solidFill>
                  <a:srgbClr val="4A7AB4"/>
                </a:solidFill>
                <a:latin typeface="微软雅黑" panose="020B0503020204020204" pitchFamily="34" charset="-122"/>
                <a:ea typeface="微软雅黑" panose="020B0503020204020204" pitchFamily="34" charset="-122"/>
              </a:rPr>
              <a:t>新型设备、新型材料在行业</a:t>
            </a:r>
            <a:r>
              <a:rPr lang="zh-CN" altLang="en-US" sz="2400" b="1" spc="120" dirty="0">
                <a:solidFill>
                  <a:srgbClr val="4A7AB4"/>
                </a:solidFill>
                <a:latin typeface="微软雅黑" panose="020B0503020204020204" pitchFamily="34" charset="-122"/>
                <a:ea typeface="微软雅黑" panose="020B0503020204020204" pitchFamily="34" charset="-122"/>
              </a:rPr>
              <a:t>中的应用</a:t>
            </a:r>
          </a:p>
        </p:txBody>
      </p:sp>
      <p:grpSp>
        <p:nvGrpSpPr>
          <p:cNvPr id="54" name="图片路径"/>
          <p:cNvGrpSpPr>
            <a:grpSpLocks noGrp="1" noUngrp="1" noRot="1" noMove="1" noResize="1"/>
          </p:cNvGrpSpPr>
          <p:nvPr/>
        </p:nvGrpSpPr>
        <p:grpSpPr>
          <a:xfrm>
            <a:off x="805139" y="3440945"/>
            <a:ext cx="10583462" cy="2051285"/>
            <a:chOff x="805139" y="4348046"/>
            <a:chExt cx="10583462" cy="2051285"/>
          </a:xfrm>
        </p:grpSpPr>
        <p:pic>
          <p:nvPicPr>
            <p:cNvPr id="8" name="图片 7"/>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8196" r="48421" b="3270"/>
            <a:stretch>
              <a:fillRect/>
            </a:stretch>
          </p:blipFill>
          <p:spPr bwMode="auto">
            <a:xfrm>
              <a:off x="805139" y="4348046"/>
              <a:ext cx="3418808" cy="2051284"/>
            </a:xfrm>
            <a:prstGeom prst="roundRect">
              <a:avLst>
                <a:gd name="adj" fmla="val 5839"/>
              </a:avLst>
            </a:prstGeom>
            <a:noFill/>
            <a:ln>
              <a:solidFill>
                <a:schemeClr val="accent1"/>
              </a:solidFill>
            </a:ln>
          </p:spPr>
        </p:pic>
        <p:pic>
          <p:nvPicPr>
            <p:cNvPr id="9" name="图片 8"/>
            <p:cNvPicPr>
              <a:picLocks noGrp="1" noRo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r="27500"/>
            <a:stretch>
              <a:fillRect/>
            </a:stretch>
          </p:blipFill>
          <p:spPr>
            <a:xfrm rot="16200000">
              <a:off x="8653556" y="3664285"/>
              <a:ext cx="2051284" cy="3418807"/>
            </a:xfrm>
            <a:prstGeom prst="roundRect">
              <a:avLst>
                <a:gd name="adj" fmla="val 5838"/>
              </a:avLst>
            </a:prstGeom>
          </p:spPr>
        </p:pic>
        <p:sp>
          <p:nvSpPr>
            <p:cNvPr id="14" name="矩形: 圆角 13"/>
            <p:cNvSpPr>
              <a:spLocks noGrp="1" noRot="1" noMove="1" noResize="1" noEditPoints="1" noAdjustHandles="1" noChangeArrowheads="1" noChangeShapeType="1"/>
            </p:cNvSpPr>
            <p:nvPr/>
          </p:nvSpPr>
          <p:spPr>
            <a:xfrm>
              <a:off x="4387467" y="4348046"/>
              <a:ext cx="3418807" cy="2051284"/>
            </a:xfrm>
            <a:prstGeom prst="roundRect">
              <a:avLst>
                <a:gd name="adj" fmla="val 5838"/>
              </a:avLst>
            </a:prstGeom>
            <a:blipFill rotWithShape="0">
              <a:blip r:embed="rId5"/>
              <a:stretch>
                <a:fillRect/>
              </a:stretch>
            </a:blipFill>
            <a:ln>
              <a:noFill/>
            </a:ln>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11" name="文本框 10"/>
          <p:cNvSpPr txBox="1"/>
          <p:nvPr/>
        </p:nvSpPr>
        <p:spPr>
          <a:xfrm>
            <a:off x="-4487589" y="2093913"/>
            <a:ext cx="2749471"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a:ln>
                  <a:noFill/>
                </a:ln>
                <a:solidFill>
                  <a:srgbClr val="4878B1"/>
                </a:solidFill>
                <a:effectLst/>
                <a:uLnTx/>
                <a:uFillTx/>
                <a:latin typeface="方正楷体_GB2312" panose="02000000000000000000" charset="-122"/>
                <a:ea typeface="方正楷体_GB2312" panose="02000000000000000000" charset="-122"/>
                <a:cs typeface="+mn-cs"/>
              </a:rPr>
              <a:t>阳（阴）极全截面焊接</a:t>
            </a:r>
            <a:endParaRPr lang="en-US" altLang="zh-CN" sz="2000" b="1" dirty="0">
              <a:solidFill>
                <a:srgbClr val="4878B1"/>
              </a:solidFill>
              <a:latin typeface="方正楷体_GB2312" panose="02000000000000000000" charset="-122"/>
              <a:ea typeface="方正楷体_GB2312" panose="02000000000000000000" charset="-122"/>
            </a:endParaRPr>
          </a:p>
        </p:txBody>
      </p:sp>
      <p:sp>
        <p:nvSpPr>
          <p:cNvPr id="12" name="文本框 11"/>
          <p:cNvSpPr txBox="1"/>
          <p:nvPr/>
        </p:nvSpPr>
        <p:spPr>
          <a:xfrm>
            <a:off x="-4487589" y="2703513"/>
            <a:ext cx="2492990"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dirty="0">
                <a:ln>
                  <a:noFill/>
                </a:ln>
                <a:solidFill>
                  <a:srgbClr val="4878B1"/>
                </a:solidFill>
                <a:effectLst/>
                <a:uLnTx/>
                <a:uFillTx/>
                <a:latin typeface="方正楷体_GB2312" panose="02000000000000000000" charset="-122"/>
                <a:ea typeface="方正楷体_GB2312" panose="02000000000000000000" charset="-122"/>
                <a:cs typeface="+mn-cs"/>
              </a:rPr>
              <a:t>低阻高性能阳极钢爪</a:t>
            </a:r>
            <a:endParaRPr lang="en-US" altLang="zh-CN" sz="2000" b="1" dirty="0">
              <a:solidFill>
                <a:srgbClr val="4878B1"/>
              </a:solidFill>
              <a:latin typeface="方正楷体_GB2312" panose="02000000000000000000" charset="-122"/>
              <a:ea typeface="方正楷体_GB2312" panose="02000000000000000000" charset="-122"/>
            </a:endParaRPr>
          </a:p>
        </p:txBody>
      </p:sp>
      <p:sp>
        <p:nvSpPr>
          <p:cNvPr id="15" name="文本框 14"/>
          <p:cNvSpPr txBox="1"/>
          <p:nvPr/>
        </p:nvSpPr>
        <p:spPr>
          <a:xfrm>
            <a:off x="-4487589" y="3313113"/>
            <a:ext cx="1980029"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a:ln>
                  <a:noFill/>
                </a:ln>
                <a:solidFill>
                  <a:srgbClr val="4878B1"/>
                </a:solidFill>
                <a:effectLst/>
                <a:uLnTx/>
                <a:uFillTx/>
                <a:latin typeface="方正楷体_GB2312" panose="02000000000000000000" charset="-122"/>
                <a:ea typeface="方正楷体_GB2312" panose="02000000000000000000" charset="-122"/>
                <a:cs typeface="+mn-cs"/>
              </a:rPr>
              <a:t>阳极高度的优化</a:t>
            </a:r>
            <a:endParaRPr lang="en-US" altLang="zh-CN" sz="2000" b="1" dirty="0">
              <a:solidFill>
                <a:srgbClr val="4878B1"/>
              </a:solidFill>
              <a:latin typeface="方正楷体_GB2312" panose="02000000000000000000" charset="-122"/>
              <a:ea typeface="方正楷体_GB2312" panose="02000000000000000000" charset="-122"/>
            </a:endParaRPr>
          </a:p>
        </p:txBody>
      </p:sp>
      <p:sp>
        <p:nvSpPr>
          <p:cNvPr id="16" name="文本框 15"/>
          <p:cNvSpPr txBox="1"/>
          <p:nvPr/>
        </p:nvSpPr>
        <p:spPr>
          <a:xfrm>
            <a:off x="-4487589" y="3922713"/>
            <a:ext cx="2492990"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a:ln>
                  <a:noFill/>
                </a:ln>
                <a:solidFill>
                  <a:srgbClr val="4878B1"/>
                </a:solidFill>
                <a:effectLst/>
                <a:uLnTx/>
                <a:uFillTx/>
                <a:latin typeface="方正楷体_GB2312" panose="02000000000000000000" charset="-122"/>
                <a:ea typeface="方正楷体_GB2312" panose="02000000000000000000" charset="-122"/>
                <a:cs typeface="+mn-cs"/>
              </a:rPr>
              <a:t>双通道逆流干法净化</a:t>
            </a:r>
            <a:endParaRPr lang="en-US" altLang="zh-CN" sz="2000" b="1" dirty="0">
              <a:solidFill>
                <a:srgbClr val="4878B1"/>
              </a:solidFill>
              <a:latin typeface="方正楷体_GB2312" panose="02000000000000000000" charset="-122"/>
              <a:ea typeface="方正楷体_GB2312" panose="02000000000000000000" charset="-122"/>
            </a:endParaRPr>
          </a:p>
        </p:txBody>
      </p:sp>
      <p:sp>
        <p:nvSpPr>
          <p:cNvPr id="17" name="文本框 16"/>
          <p:cNvSpPr txBox="1"/>
          <p:nvPr/>
        </p:nvSpPr>
        <p:spPr>
          <a:xfrm>
            <a:off x="-4487589" y="4532313"/>
            <a:ext cx="1723549"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a:ln>
                  <a:noFill/>
                </a:ln>
                <a:solidFill>
                  <a:srgbClr val="4878B1"/>
                </a:solidFill>
                <a:effectLst/>
                <a:uLnTx/>
                <a:uFillTx/>
                <a:latin typeface="方正楷体_GB2312" panose="02000000000000000000" charset="-122"/>
                <a:ea typeface="方正楷体_GB2312" panose="02000000000000000000" charset="-122"/>
                <a:cs typeface="+mn-cs"/>
              </a:rPr>
              <a:t>智能打壳下料</a:t>
            </a:r>
            <a:endParaRPr lang="en-US" altLang="zh-CN" sz="2000" b="1" dirty="0">
              <a:solidFill>
                <a:srgbClr val="4878B1"/>
              </a:solidFill>
              <a:latin typeface="方正楷体_GB2312" panose="02000000000000000000" charset="-122"/>
              <a:ea typeface="方正楷体_GB2312" panose="02000000000000000000" charset="-122"/>
            </a:endParaRPr>
          </a:p>
        </p:txBody>
      </p:sp>
      <p:sp>
        <p:nvSpPr>
          <p:cNvPr id="18" name="文本框 17"/>
          <p:cNvSpPr txBox="1"/>
          <p:nvPr/>
        </p:nvSpPr>
        <p:spPr>
          <a:xfrm>
            <a:off x="-4487589" y="5141913"/>
            <a:ext cx="2492990"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a:ln>
                  <a:noFill/>
                </a:ln>
                <a:solidFill>
                  <a:srgbClr val="4878B1"/>
                </a:solidFill>
                <a:effectLst/>
                <a:uLnTx/>
                <a:uFillTx/>
                <a:latin typeface="方正楷体_GB2312" panose="02000000000000000000" charset="-122"/>
                <a:ea typeface="方正楷体_GB2312" panose="02000000000000000000" charset="-122"/>
                <a:cs typeface="+mn-cs"/>
              </a:rPr>
              <a:t>自动精准出铝等技术</a:t>
            </a:r>
            <a:endParaRPr lang="en-US" altLang="zh-CN" sz="2000" b="1" dirty="0">
              <a:solidFill>
                <a:srgbClr val="4878B1"/>
              </a:solidFill>
              <a:latin typeface="方正楷体_GB2312" panose="02000000000000000000" charset="-122"/>
              <a:ea typeface="方正楷体_GB2312" panose="02000000000000000000" charset="-122"/>
            </a:endParaRPr>
          </a:p>
        </p:txBody>
      </p:sp>
      <p:sp>
        <p:nvSpPr>
          <p:cNvPr id="19" name="文本框 18"/>
          <p:cNvSpPr txBox="1"/>
          <p:nvPr/>
        </p:nvSpPr>
        <p:spPr>
          <a:xfrm>
            <a:off x="-4487589" y="5751513"/>
            <a:ext cx="1980029" cy="615040"/>
          </a:xfrm>
          <a:prstGeom prst="rect">
            <a:avLst/>
          </a:prstGeom>
          <a:noFill/>
          <a:ln w="9525">
            <a:noFill/>
          </a:ln>
        </p:spPr>
        <p:txBody>
          <a:bodyPr wrap="none">
            <a:spAutoFit/>
          </a:bodyPr>
          <a:lstStyle/>
          <a:p>
            <a:pPr>
              <a:lnSpc>
                <a:spcPct val="200000"/>
              </a:lnSpc>
            </a:pPr>
            <a:r>
              <a:rPr kumimoji="0" lang="zh-CN" altLang="en-US" sz="2000" b="1" i="0" u="none" strike="noStrike" kern="1200" cap="none" spc="0" normalizeH="0" baseline="0" noProof="0">
                <a:ln>
                  <a:noFill/>
                </a:ln>
                <a:solidFill>
                  <a:srgbClr val="4878B1"/>
                </a:solidFill>
                <a:effectLst/>
                <a:uLnTx/>
                <a:uFillTx/>
                <a:latin typeface="方正楷体_GB2312" panose="02000000000000000000" charset="-122"/>
                <a:ea typeface="方正楷体_GB2312" panose="02000000000000000000" charset="-122"/>
                <a:cs typeface="+mn-cs"/>
              </a:rPr>
              <a:t>新型保温材料等</a:t>
            </a:r>
            <a:endParaRPr lang="en-US" altLang="zh-CN" sz="2000" b="1" dirty="0">
              <a:solidFill>
                <a:srgbClr val="4878B1"/>
              </a:solidFill>
              <a:latin typeface="方正楷体_GB2312" panose="02000000000000000000" charset="-122"/>
              <a:ea typeface="方正楷体_GB2312" panose="02000000000000000000" charset="-122"/>
            </a:endParaRPr>
          </a:p>
        </p:txBody>
      </p:sp>
      <p:grpSp>
        <p:nvGrpSpPr>
          <p:cNvPr id="23" name="组合 22"/>
          <p:cNvGrpSpPr/>
          <p:nvPr/>
        </p:nvGrpSpPr>
        <p:grpSpPr>
          <a:xfrm>
            <a:off x="790053" y="1700808"/>
            <a:ext cx="3384376" cy="432590"/>
            <a:chOff x="1345059" y="1700808"/>
            <a:chExt cx="3384376" cy="432590"/>
          </a:xfrm>
        </p:grpSpPr>
        <p:grpSp>
          <p:nvGrpSpPr>
            <p:cNvPr id="21" name="组合 20"/>
            <p:cNvGrpSpPr/>
            <p:nvPr/>
          </p:nvGrpSpPr>
          <p:grpSpPr>
            <a:xfrm>
              <a:off x="1345059" y="1700808"/>
              <a:ext cx="3384376" cy="432590"/>
              <a:chOff x="913011" y="1844282"/>
              <a:chExt cx="3384376" cy="432590"/>
            </a:xfrm>
          </p:grpSpPr>
          <p:sp>
            <p:nvSpPr>
              <p:cNvPr id="10" name="文本框 9"/>
              <p:cNvSpPr txBox="1"/>
              <p:nvPr/>
            </p:nvSpPr>
            <p:spPr>
              <a:xfrm>
                <a:off x="1275406" y="1844282"/>
                <a:ext cx="3021981" cy="361125"/>
              </a:xfrm>
              <a:prstGeom prst="rect">
                <a:avLst/>
              </a:prstGeom>
              <a:noFill/>
              <a:ln w="9525">
                <a:noFill/>
              </a:ln>
            </p:spPr>
            <p:txBody>
              <a:bodyPr wrap="none" lIns="0" tIns="0" rIns="0" bIns="0">
                <a:spAutoFit/>
              </a:bodyPr>
              <a:lstStyle/>
              <a:p>
                <a:pPr>
                  <a:lnSpc>
                    <a:spcPct val="130000"/>
                  </a:lnSpc>
                </a:pPr>
                <a:r>
                  <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全石墨阴极</a:t>
                </a:r>
                <a:r>
                  <a:rPr kumimoji="0" lang="en-US" altLang="zh-CN"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a:t>
                </a:r>
                <a:r>
                  <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磷生铁浇注</a:t>
                </a:r>
                <a:endParaRPr lang="en-US" altLang="zh-CN" sz="2000" spc="120" dirty="0">
                  <a:solidFill>
                    <a:srgbClr val="4878B1"/>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椭圆 21"/>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790053" y="2276872"/>
            <a:ext cx="3384376" cy="432590"/>
            <a:chOff x="1345059" y="1700808"/>
            <a:chExt cx="3384376" cy="432590"/>
          </a:xfrm>
        </p:grpSpPr>
        <p:grpSp>
          <p:nvGrpSpPr>
            <p:cNvPr id="25" name="组合 24"/>
            <p:cNvGrpSpPr/>
            <p:nvPr/>
          </p:nvGrpSpPr>
          <p:grpSpPr>
            <a:xfrm>
              <a:off x="1345059" y="1700808"/>
              <a:ext cx="3384376" cy="432590"/>
              <a:chOff x="913011" y="1844282"/>
              <a:chExt cx="3384376" cy="432590"/>
            </a:xfrm>
          </p:grpSpPr>
          <p:sp>
            <p:nvSpPr>
              <p:cNvPr id="27" name="文本框 26"/>
              <p:cNvSpPr txBox="1"/>
              <p:nvPr/>
            </p:nvSpPr>
            <p:spPr>
              <a:xfrm>
                <a:off x="1273051" y="1844282"/>
                <a:ext cx="2446824" cy="361125"/>
              </a:xfrm>
              <a:prstGeom prst="rect">
                <a:avLst/>
              </a:prstGeom>
              <a:noFill/>
              <a:ln w="9525">
                <a:noFill/>
              </a:ln>
            </p:spPr>
            <p:txBody>
              <a:bodyPr wrap="none" lIns="0" tIns="0" rIns="0" bIns="0">
                <a:spAutoFit/>
              </a:bodyPr>
              <a:lstStyle/>
              <a:p>
                <a:pPr algn="r">
                  <a:lnSpc>
                    <a:spcPct val="130000"/>
                  </a:lnSpc>
                </a:pPr>
                <a:r>
                  <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低阻高性能阳极钢爪</a:t>
                </a:r>
              </a:p>
            </p:txBody>
          </p:sp>
          <p:sp>
            <p:nvSpPr>
              <p:cNvPr id="28" name="矩形: 圆角 27"/>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25"/>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790053" y="2852936"/>
            <a:ext cx="3384376" cy="432590"/>
            <a:chOff x="1345059" y="1700808"/>
            <a:chExt cx="3384376" cy="432590"/>
          </a:xfrm>
        </p:grpSpPr>
        <p:grpSp>
          <p:nvGrpSpPr>
            <p:cNvPr id="30" name="组合 29"/>
            <p:cNvGrpSpPr/>
            <p:nvPr/>
          </p:nvGrpSpPr>
          <p:grpSpPr>
            <a:xfrm>
              <a:off x="1345059" y="1700808"/>
              <a:ext cx="3384376" cy="432590"/>
              <a:chOff x="913011" y="1844282"/>
              <a:chExt cx="3384376" cy="432590"/>
            </a:xfrm>
          </p:grpSpPr>
          <p:sp>
            <p:nvSpPr>
              <p:cNvPr id="32" name="文本框 31"/>
              <p:cNvSpPr txBox="1"/>
              <p:nvPr/>
            </p:nvSpPr>
            <p:spPr>
              <a:xfrm>
                <a:off x="1314182" y="1844282"/>
                <a:ext cx="1903085" cy="361125"/>
              </a:xfrm>
              <a:prstGeom prst="rect">
                <a:avLst/>
              </a:prstGeom>
              <a:noFill/>
              <a:ln w="9525">
                <a:noFill/>
              </a:ln>
            </p:spPr>
            <p:txBody>
              <a:bodyPr wrap="none" lIns="0" tIns="0" rIns="0" bIns="0">
                <a:spAutoFit/>
              </a:bodyPr>
              <a:lstStyle/>
              <a:p>
                <a:pPr>
                  <a:lnSpc>
                    <a:spcPct val="130000"/>
                  </a:lnSpc>
                </a:pPr>
                <a:r>
                  <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阳极高度的优化</a:t>
                </a:r>
              </a:p>
            </p:txBody>
          </p:sp>
          <p:sp>
            <p:nvSpPr>
              <p:cNvPr id="33" name="矩形: 圆角 32"/>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4462461" y="1700808"/>
            <a:ext cx="3384376" cy="432590"/>
            <a:chOff x="1345059" y="1700808"/>
            <a:chExt cx="3384376" cy="432590"/>
          </a:xfrm>
        </p:grpSpPr>
        <p:grpSp>
          <p:nvGrpSpPr>
            <p:cNvPr id="35" name="组合 34"/>
            <p:cNvGrpSpPr/>
            <p:nvPr/>
          </p:nvGrpSpPr>
          <p:grpSpPr>
            <a:xfrm>
              <a:off x="1345059" y="1700808"/>
              <a:ext cx="3384376" cy="432590"/>
              <a:chOff x="913011" y="1844282"/>
              <a:chExt cx="3384376" cy="432590"/>
            </a:xfrm>
          </p:grpSpPr>
          <p:sp>
            <p:nvSpPr>
              <p:cNvPr id="37" name="文本框 36"/>
              <p:cNvSpPr txBox="1"/>
              <p:nvPr/>
            </p:nvSpPr>
            <p:spPr>
              <a:xfrm>
                <a:off x="1275406" y="1844282"/>
                <a:ext cx="2446824" cy="361125"/>
              </a:xfrm>
              <a:prstGeom prst="rect">
                <a:avLst/>
              </a:prstGeom>
              <a:noFill/>
              <a:ln w="9525">
                <a:noFill/>
              </a:ln>
            </p:spPr>
            <p:txBody>
              <a:bodyPr wrap="none" lIns="0" tIns="0" rIns="0" bIns="0">
                <a:spAutoFit/>
              </a:bodyPr>
              <a:lstStyle/>
              <a:p>
                <a:pPr>
                  <a:lnSpc>
                    <a:spcPct val="130000"/>
                  </a:lnSpc>
                </a:pPr>
                <a:r>
                  <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rPr>
                  <a:t>双通道逆流干法净化</a:t>
                </a:r>
                <a:endParaRPr lang="en-US" altLang="zh-CN" sz="2000" spc="120" dirty="0">
                  <a:solidFill>
                    <a:srgbClr val="4878B1"/>
                  </a:solidFill>
                  <a:latin typeface="微软雅黑" panose="020B0503020204020204" pitchFamily="34" charset="-122"/>
                  <a:ea typeface="微软雅黑" panose="020B0503020204020204" pitchFamily="34" charset="-122"/>
                </a:endParaRPr>
              </a:p>
            </p:txBody>
          </p:sp>
          <p:sp>
            <p:nvSpPr>
              <p:cNvPr id="38" name="矩形: 圆角 37"/>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椭圆 35"/>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462460" y="2276872"/>
            <a:ext cx="3384376" cy="432590"/>
            <a:chOff x="1345059" y="1700808"/>
            <a:chExt cx="3384376" cy="432590"/>
          </a:xfrm>
        </p:grpSpPr>
        <p:grpSp>
          <p:nvGrpSpPr>
            <p:cNvPr id="40" name="组合 39"/>
            <p:cNvGrpSpPr/>
            <p:nvPr/>
          </p:nvGrpSpPr>
          <p:grpSpPr>
            <a:xfrm>
              <a:off x="1345059" y="1700808"/>
              <a:ext cx="3384376" cy="432590"/>
              <a:chOff x="913011" y="1844282"/>
              <a:chExt cx="3384376" cy="432590"/>
            </a:xfrm>
          </p:grpSpPr>
          <p:sp>
            <p:nvSpPr>
              <p:cNvPr id="42" name="文本框 41"/>
              <p:cNvSpPr txBox="1"/>
              <p:nvPr/>
            </p:nvSpPr>
            <p:spPr>
              <a:xfrm>
                <a:off x="1273051" y="1844282"/>
                <a:ext cx="1631217" cy="361125"/>
              </a:xfrm>
              <a:prstGeom prst="rect">
                <a:avLst/>
              </a:prstGeom>
              <a:noFill/>
              <a:ln w="9525">
                <a:noFill/>
              </a:ln>
            </p:spPr>
            <p:txBody>
              <a:bodyPr wrap="none" lIns="0" tIns="0" rIns="0" bIns="0">
                <a:spAutoFit/>
              </a:bodyPr>
              <a:lstStyle/>
              <a:p>
                <a:pPr algn="r">
                  <a:lnSpc>
                    <a:spcPct val="130000"/>
                  </a:lnSpc>
                </a:pPr>
                <a:r>
                  <a:rPr lang="zh-CN" altLang="en-US" sz="2000" spc="120" dirty="0">
                    <a:solidFill>
                      <a:srgbClr val="4878B1"/>
                    </a:solidFill>
                    <a:latin typeface="微软雅黑" panose="020B0503020204020204" pitchFamily="34" charset="-122"/>
                    <a:ea typeface="微软雅黑" panose="020B0503020204020204" pitchFamily="34" charset="-122"/>
                  </a:rPr>
                  <a:t>智能打壳下料</a:t>
                </a:r>
                <a:endPar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endParaRPr>
              </a:p>
            </p:txBody>
          </p:sp>
          <p:sp>
            <p:nvSpPr>
              <p:cNvPr id="43" name="矩形: 圆角 42"/>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462460" y="2852936"/>
            <a:ext cx="3384376" cy="432590"/>
            <a:chOff x="1345059" y="1700808"/>
            <a:chExt cx="3384376" cy="432590"/>
          </a:xfrm>
        </p:grpSpPr>
        <p:grpSp>
          <p:nvGrpSpPr>
            <p:cNvPr id="45" name="组合 44"/>
            <p:cNvGrpSpPr/>
            <p:nvPr/>
          </p:nvGrpSpPr>
          <p:grpSpPr>
            <a:xfrm>
              <a:off x="1345059" y="1700808"/>
              <a:ext cx="3384376" cy="432590"/>
              <a:chOff x="913011" y="1844282"/>
              <a:chExt cx="3384376" cy="432590"/>
            </a:xfrm>
          </p:grpSpPr>
          <p:sp>
            <p:nvSpPr>
              <p:cNvPr id="47" name="文本框 46"/>
              <p:cNvSpPr txBox="1"/>
              <p:nvPr/>
            </p:nvSpPr>
            <p:spPr>
              <a:xfrm>
                <a:off x="1314182" y="1844282"/>
                <a:ext cx="2174954" cy="361125"/>
              </a:xfrm>
              <a:prstGeom prst="rect">
                <a:avLst/>
              </a:prstGeom>
              <a:noFill/>
              <a:ln w="9525">
                <a:noFill/>
              </a:ln>
            </p:spPr>
            <p:txBody>
              <a:bodyPr wrap="none" lIns="0" tIns="0" rIns="0" bIns="0">
                <a:spAutoFit/>
              </a:bodyPr>
              <a:lstStyle/>
              <a:p>
                <a:pPr>
                  <a:lnSpc>
                    <a:spcPct val="130000"/>
                  </a:lnSpc>
                </a:pPr>
                <a:r>
                  <a:rPr lang="zh-CN" altLang="en-US" sz="2000" spc="120" dirty="0">
                    <a:solidFill>
                      <a:srgbClr val="4878B1"/>
                    </a:solidFill>
                    <a:latin typeface="微软雅黑" panose="020B0503020204020204" pitchFamily="34" charset="-122"/>
                    <a:ea typeface="微软雅黑" panose="020B0503020204020204" pitchFamily="34" charset="-122"/>
                  </a:rPr>
                  <a:t>自动精准出铝技术</a:t>
                </a:r>
                <a:endPar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endParaRPr>
              </a:p>
            </p:txBody>
          </p:sp>
          <p:sp>
            <p:nvSpPr>
              <p:cNvPr id="48" name="矩形: 圆角 47"/>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椭圆 45"/>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7990853" y="1700808"/>
            <a:ext cx="3384376" cy="432590"/>
            <a:chOff x="1345059" y="1700808"/>
            <a:chExt cx="3384376" cy="432590"/>
          </a:xfrm>
        </p:grpSpPr>
        <p:grpSp>
          <p:nvGrpSpPr>
            <p:cNvPr id="50" name="组合 49"/>
            <p:cNvGrpSpPr/>
            <p:nvPr/>
          </p:nvGrpSpPr>
          <p:grpSpPr>
            <a:xfrm>
              <a:off x="1345059" y="1700808"/>
              <a:ext cx="3384376" cy="432590"/>
              <a:chOff x="913011" y="1844282"/>
              <a:chExt cx="3384376" cy="432590"/>
            </a:xfrm>
          </p:grpSpPr>
          <p:sp>
            <p:nvSpPr>
              <p:cNvPr id="52" name="文本框 51"/>
              <p:cNvSpPr txBox="1"/>
              <p:nvPr/>
            </p:nvSpPr>
            <p:spPr>
              <a:xfrm>
                <a:off x="1273051" y="1844282"/>
                <a:ext cx="1631217" cy="361125"/>
              </a:xfrm>
              <a:prstGeom prst="rect">
                <a:avLst/>
              </a:prstGeom>
              <a:noFill/>
              <a:ln w="9525">
                <a:noFill/>
              </a:ln>
            </p:spPr>
            <p:txBody>
              <a:bodyPr wrap="none" lIns="0" tIns="0" rIns="0" bIns="0">
                <a:spAutoFit/>
              </a:bodyPr>
              <a:lstStyle/>
              <a:p>
                <a:pPr algn="r">
                  <a:lnSpc>
                    <a:spcPct val="130000"/>
                  </a:lnSpc>
                </a:pPr>
                <a:r>
                  <a:rPr lang="zh-CN" altLang="en-US" sz="2000" spc="120" dirty="0">
                    <a:solidFill>
                      <a:srgbClr val="4878B1"/>
                    </a:solidFill>
                    <a:latin typeface="微软雅黑" panose="020B0503020204020204" pitchFamily="34" charset="-122"/>
                    <a:ea typeface="微软雅黑" panose="020B0503020204020204" pitchFamily="34" charset="-122"/>
                  </a:rPr>
                  <a:t>新型保温材料</a:t>
                </a:r>
                <a:endParaRPr kumimoji="0" lang="zh-CN" altLang="en-US" sz="2000" i="0" u="none" strike="noStrike" kern="1200" cap="none" spc="120" normalizeH="0" noProof="0" dirty="0">
                  <a:ln>
                    <a:noFill/>
                  </a:ln>
                  <a:solidFill>
                    <a:srgbClr val="4878B1"/>
                  </a:solidFill>
                  <a:effectLst/>
                  <a:uLnTx/>
                  <a:uFillTx/>
                  <a:latin typeface="微软雅黑" panose="020B0503020204020204" pitchFamily="34" charset="-122"/>
                  <a:ea typeface="微软雅黑" panose="020B0503020204020204" pitchFamily="34" charset="-122"/>
                </a:endParaRPr>
              </a:p>
            </p:txBody>
          </p:sp>
          <p:sp>
            <p:nvSpPr>
              <p:cNvPr id="53" name="矩形: 圆角 52"/>
              <p:cNvSpPr/>
              <p:nvPr/>
            </p:nvSpPr>
            <p:spPr>
              <a:xfrm>
                <a:off x="913011" y="1844824"/>
                <a:ext cx="3384376"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4434E-7 1.11111E-6 L 1.74434E-7 0.11111 " pathEditMode="relative" rAng="0" ptsTypes="AA">
                                      <p:cBhvr>
                                        <p:cTn id="6" dur="2800" fill="hold"/>
                                        <p:tgtEl>
                                          <p:spTgt spid="54"/>
                                        </p:tgtEl>
                                        <p:attrNameLst>
                                          <p:attrName>ppt_x</p:attrName>
                                          <p:attrName>ppt_y</p:attrName>
                                        </p:attrNameLst>
                                      </p:cBhvr>
                                      <p:rCtr x="0"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27915" y="1105435"/>
            <a:ext cx="3181440" cy="433324"/>
          </a:xfrm>
          <a:prstGeom prst="rect">
            <a:avLst/>
          </a:prstGeom>
          <a:noFill/>
          <a:ln w="9525">
            <a:noFill/>
          </a:ln>
        </p:spPr>
        <p:txBody>
          <a:bodyPr wrap="square" lIns="0" tIns="0" rIns="0" bIns="0">
            <a:spAutoFit/>
          </a:bodyPr>
          <a:lstStyle/>
          <a:p>
            <a:pPr>
              <a:lnSpc>
                <a:spcPct val="130000"/>
              </a:lnSpc>
            </a:pPr>
            <a:r>
              <a:rPr lang="zh-CN" altLang="en-US" sz="2400" b="1" spc="120" dirty="0">
                <a:solidFill>
                  <a:srgbClr val="4878B1"/>
                </a:solidFill>
                <a:latin typeface="微软雅黑" panose="020B0503020204020204" pitchFamily="34" charset="-122"/>
                <a:ea typeface="微软雅黑" panose="020B0503020204020204" pitchFamily="34" charset="-122"/>
              </a:rPr>
              <a:t>五是物流方式的优化</a:t>
            </a:r>
          </a:p>
        </p:txBody>
      </p:sp>
      <p:sp>
        <p:nvSpPr>
          <p:cNvPr id="2" name="文本框 1"/>
          <p:cNvSpPr txBox="1"/>
          <p:nvPr/>
        </p:nvSpPr>
        <p:spPr>
          <a:xfrm>
            <a:off x="0" y="243192"/>
            <a:ext cx="5719583" cy="523220"/>
          </a:xfrm>
          <a:prstGeom prst="rect">
            <a:avLst/>
          </a:prstGeom>
          <a:noFill/>
        </p:spPr>
        <p:txBody>
          <a:bodyPr wrap="square" rtlCol="0">
            <a:spAutoFit/>
          </a:bodyPr>
          <a:lstStyle/>
          <a:p>
            <a:r>
              <a:rPr lang="zh-CN" altLang="en-US" sz="2800" b="1" dirty="0">
                <a:solidFill>
                  <a:srgbClr val="4878B1"/>
                </a:solidFill>
                <a:latin typeface="微软雅黑" panose="020B0503020204020204" pitchFamily="34" charset="-122"/>
                <a:ea typeface="微软雅黑" panose="020B0503020204020204" pitchFamily="34" charset="-122"/>
              </a:rPr>
              <a:t>四、行业发展的前景和建议</a:t>
            </a:r>
            <a:endParaRPr lang="zh-CN" altLang="en-US" sz="2800" b="1"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1" name="文本框 10"/>
          <p:cNvSpPr txBox="1"/>
          <p:nvPr/>
        </p:nvSpPr>
        <p:spPr>
          <a:xfrm>
            <a:off x="1588" y="6858000"/>
            <a:ext cx="12191999" cy="255389"/>
          </a:xfrm>
          <a:prstGeom prst="roundRect">
            <a:avLst/>
          </a:prstGeom>
          <a:noFill/>
        </p:spPr>
        <p:txBody>
          <a:bodyPr wrap="square" rtlCol="0">
            <a:spAutoFit/>
          </a:bodyPr>
          <a:lstStyle/>
          <a:p>
            <a:r>
              <a:rPr lang="zh-CN" altLang="en-US" sz="900">
                <a:hlinkClick r:id="rId3" tooltip="https://www.xyyao.com/thread-27149-1-1.html"/>
              </a:rPr>
              <a:t>此照片</a:t>
            </a:r>
            <a:r>
              <a:rPr lang="zh-CN" altLang="en-US" sz="900"/>
              <a:t>，作者: 未知作者，许可证: </a:t>
            </a:r>
            <a:r>
              <a:rPr lang="zh-CN" altLang="en-US" sz="900">
                <a:hlinkClick r:id="rId4" tooltip="https://creativecommons.org/licenses/by-nc-sa/3.0/"/>
              </a:rPr>
              <a:t>CC BY-SA-NC</a:t>
            </a:r>
            <a:endParaRPr lang="zh-CN" altLang="en-US" sz="900"/>
          </a:p>
        </p:txBody>
      </p:sp>
      <p:grpSp>
        <p:nvGrpSpPr>
          <p:cNvPr id="14" name="组合 13"/>
          <p:cNvGrpSpPr/>
          <p:nvPr/>
        </p:nvGrpSpPr>
        <p:grpSpPr>
          <a:xfrm>
            <a:off x="1139718" y="3670442"/>
            <a:ext cx="9853461" cy="1764048"/>
            <a:chOff x="1273051" y="4252392"/>
            <a:chExt cx="9853461" cy="1764048"/>
          </a:xfrm>
        </p:grpSpPr>
        <p:pic>
          <p:nvPicPr>
            <p:cNvPr id="8" name="图片 7"/>
            <p:cNvPicPr/>
            <p:nvPr/>
          </p:nvPicPr>
          <p:blipFill rotWithShape="1">
            <a:blip r:embed="rId5" cstate="print">
              <a:extLst>
                <a:ext uri="{28A0092B-C50C-407E-A947-70E740481C1C}">
                  <a14:useLocalDpi xmlns:a14="http://schemas.microsoft.com/office/drawing/2010/main" val="0"/>
                </a:ext>
              </a:extLst>
            </a:blip>
            <a:srcRect l="6796" t="3385" r="15562" b="15641"/>
            <a:stretch>
              <a:fillRect/>
            </a:stretch>
          </p:blipFill>
          <p:spPr>
            <a:xfrm>
              <a:off x="4621423" y="4252392"/>
              <a:ext cx="3156717" cy="1764048"/>
            </a:xfrm>
            <a:prstGeom prst="roundRect">
              <a:avLst>
                <a:gd name="adj" fmla="val 2735"/>
              </a:avLst>
            </a:prstGeom>
          </p:spPr>
        </p:pic>
        <p:pic>
          <p:nvPicPr>
            <p:cNvPr id="10" name="图片 9" descr="火车在轨道上&#10;&#10;描述已自动生成"/>
            <p:cNvPicPr/>
            <p:nvPr/>
          </p:nvPicPr>
          <p:blipFill rotWithShape="1">
            <a:blip r:embed="rId6" cstate="print">
              <a:extLst>
                <a:ext uri="{28A0092B-C50C-407E-A947-70E740481C1C}">
                  <a14:useLocalDpi xmlns:a14="http://schemas.microsoft.com/office/drawing/2010/main" val="0"/>
                </a:ext>
              </a:extLst>
            </a:blip>
            <a:srcRect l="5507" t="2222" r="4388" b="6852"/>
            <a:stretch>
              <a:fillRect/>
            </a:stretch>
          </p:blipFill>
          <p:spPr>
            <a:xfrm>
              <a:off x="1273051" y="4252392"/>
              <a:ext cx="3156717" cy="1764048"/>
            </a:xfrm>
            <a:prstGeom prst="roundRect">
              <a:avLst>
                <a:gd name="adj" fmla="val 2408"/>
              </a:avLst>
            </a:prstGeom>
          </p:spPr>
        </p:pic>
        <p:pic>
          <p:nvPicPr>
            <p:cNvPr id="13" name="图片 12" descr="海上有艘船&#10;&#10;描述已自动生成"/>
            <p:cNvPicPr/>
            <p:nvPr/>
          </p:nvPicPr>
          <p:blipFill rotWithShape="1">
            <a:blip r:embed="rId7" cstate="print">
              <a:extLst>
                <a:ext uri="{28A0092B-C50C-407E-A947-70E740481C1C}">
                  <a14:useLocalDpi xmlns:a14="http://schemas.microsoft.com/office/drawing/2010/main" val="0"/>
                </a:ext>
              </a:extLst>
            </a:blip>
            <a:srcRect t="7593" b="15001"/>
            <a:stretch>
              <a:fillRect/>
            </a:stretch>
          </p:blipFill>
          <p:spPr>
            <a:xfrm>
              <a:off x="7969795" y="4252392"/>
              <a:ext cx="3156717" cy="1764048"/>
            </a:xfrm>
            <a:prstGeom prst="roundRect">
              <a:avLst>
                <a:gd name="adj" fmla="val 3225"/>
              </a:avLst>
            </a:prstGeom>
          </p:spPr>
        </p:pic>
      </p:grpSp>
      <p:grpSp>
        <p:nvGrpSpPr>
          <p:cNvPr id="23" name="组合 22"/>
          <p:cNvGrpSpPr/>
          <p:nvPr/>
        </p:nvGrpSpPr>
        <p:grpSpPr>
          <a:xfrm>
            <a:off x="1273051" y="2204864"/>
            <a:ext cx="4640296" cy="361125"/>
            <a:chOff x="1273051" y="2636838"/>
            <a:chExt cx="4640296" cy="361125"/>
          </a:xfrm>
        </p:grpSpPr>
        <p:sp>
          <p:nvSpPr>
            <p:cNvPr id="21" name="文本框 20"/>
            <p:cNvSpPr txBox="1"/>
            <p:nvPr/>
          </p:nvSpPr>
          <p:spPr>
            <a:xfrm>
              <a:off x="1563438" y="2636838"/>
              <a:ext cx="4349909" cy="361125"/>
            </a:xfrm>
            <a:prstGeom prst="rect">
              <a:avLst/>
            </a:prstGeom>
            <a:noFill/>
            <a:ln w="9525">
              <a:noFill/>
            </a:ln>
          </p:spPr>
          <p:txBody>
            <a:bodyPr wrap="none" lIns="0" tIns="0" rIns="0" bIns="0">
              <a:spAutoFit/>
            </a:bodyPr>
            <a:lstStyle/>
            <a:p>
              <a:pPr>
                <a:lnSpc>
                  <a:spcPct val="130000"/>
                </a:lnSpc>
              </a:pPr>
              <a:r>
                <a:rPr lang="zh-CN" altLang="en-US" sz="2000" b="1" spc="120" dirty="0">
                  <a:solidFill>
                    <a:srgbClr val="4878B1"/>
                  </a:solidFill>
                  <a:latin typeface="微软雅黑" panose="020B0503020204020204" pitchFamily="34" charset="-122"/>
                  <a:ea typeface="微软雅黑" panose="020B0503020204020204" pitchFamily="34" charset="-122"/>
                </a:rPr>
                <a:t>低碳</a:t>
              </a:r>
              <a:r>
                <a:rPr lang="zh-CN" altLang="en-US" sz="2000" spc="120" dirty="0">
                  <a:solidFill>
                    <a:srgbClr val="4878B1"/>
                  </a:solidFill>
                  <a:latin typeface="微软雅黑" panose="020B0503020204020204" pitchFamily="34" charset="-122"/>
                  <a:ea typeface="微软雅黑" panose="020B0503020204020204" pitchFamily="34" charset="-122"/>
                </a:rPr>
                <a:t>的物流运输工具（水、火、电）</a:t>
              </a:r>
              <a:endParaRPr lang="en-US" altLang="zh-CN" sz="2000" spc="120" dirty="0">
                <a:solidFill>
                  <a:srgbClr val="4878B1"/>
                </a:solidFill>
                <a:latin typeface="微软雅黑" panose="020B0503020204020204" pitchFamily="34" charset="-122"/>
                <a:ea typeface="微软雅黑" panose="020B0503020204020204" pitchFamily="34" charset="-122"/>
              </a:endParaRPr>
            </a:p>
          </p:txBody>
        </p:sp>
        <p:sp>
          <p:nvSpPr>
            <p:cNvPr id="20" name="椭圆 19"/>
            <p:cNvSpPr/>
            <p:nvPr/>
          </p:nvSpPr>
          <p:spPr>
            <a:xfrm>
              <a:off x="1273051" y="278085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273051" y="2640499"/>
            <a:ext cx="4912165" cy="361125"/>
            <a:chOff x="1273051" y="2636838"/>
            <a:chExt cx="4912165" cy="361125"/>
          </a:xfrm>
        </p:grpSpPr>
        <p:sp>
          <p:nvSpPr>
            <p:cNvPr id="25" name="文本框 24"/>
            <p:cNvSpPr txBox="1"/>
            <p:nvPr/>
          </p:nvSpPr>
          <p:spPr>
            <a:xfrm>
              <a:off x="1563438" y="2636838"/>
              <a:ext cx="4621778" cy="361125"/>
            </a:xfrm>
            <a:prstGeom prst="rect">
              <a:avLst/>
            </a:prstGeom>
            <a:noFill/>
            <a:ln w="9525">
              <a:noFill/>
            </a:ln>
          </p:spPr>
          <p:txBody>
            <a:bodyPr wrap="none" lIns="0" tIns="0" rIns="0" bIns="0">
              <a:spAutoFit/>
            </a:bodyPr>
            <a:lstStyle/>
            <a:p>
              <a:pPr>
                <a:lnSpc>
                  <a:spcPct val="130000"/>
                </a:lnSpc>
              </a:pPr>
              <a:r>
                <a:rPr lang="zh-CN" altLang="en-US" sz="2000" b="1" spc="120" dirty="0">
                  <a:solidFill>
                    <a:srgbClr val="4878B1"/>
                  </a:solidFill>
                  <a:latin typeface="微软雅黑" panose="020B0503020204020204" pitchFamily="34" charset="-122"/>
                  <a:ea typeface="微软雅黑" panose="020B0503020204020204" pitchFamily="34" charset="-122"/>
                </a:rPr>
                <a:t>低成本</a:t>
              </a:r>
              <a:r>
                <a:rPr lang="zh-CN" altLang="en-US" sz="2000" spc="120" dirty="0">
                  <a:solidFill>
                    <a:srgbClr val="4878B1"/>
                  </a:solidFill>
                  <a:latin typeface="微软雅黑" panose="020B0503020204020204" pitchFamily="34" charset="-122"/>
                  <a:ea typeface="微软雅黑" panose="020B0503020204020204" pitchFamily="34" charset="-122"/>
                </a:rPr>
                <a:t>的物流运输方式（组合式运输）</a:t>
              </a:r>
              <a:endParaRPr lang="en-US" altLang="zh-CN" sz="2000" spc="120" dirty="0">
                <a:solidFill>
                  <a:srgbClr val="4878B1"/>
                </a:solidFill>
                <a:latin typeface="微软雅黑" panose="020B0503020204020204" pitchFamily="34" charset="-122"/>
                <a:ea typeface="微软雅黑" panose="020B0503020204020204" pitchFamily="34" charset="-122"/>
              </a:endParaRPr>
            </a:p>
          </p:txBody>
        </p:sp>
        <p:sp>
          <p:nvSpPr>
            <p:cNvPr id="26" name="椭圆 25"/>
            <p:cNvSpPr/>
            <p:nvPr/>
          </p:nvSpPr>
          <p:spPr>
            <a:xfrm>
              <a:off x="1273051" y="278085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1273051" y="3076135"/>
            <a:ext cx="2193472" cy="361125"/>
            <a:chOff x="1273051" y="2636838"/>
            <a:chExt cx="2193472" cy="361125"/>
          </a:xfrm>
        </p:grpSpPr>
        <p:sp>
          <p:nvSpPr>
            <p:cNvPr id="28" name="文本框 27"/>
            <p:cNvSpPr txBox="1"/>
            <p:nvPr/>
          </p:nvSpPr>
          <p:spPr>
            <a:xfrm>
              <a:off x="1563438" y="2636838"/>
              <a:ext cx="1903085" cy="361125"/>
            </a:xfrm>
            <a:prstGeom prst="rect">
              <a:avLst/>
            </a:prstGeom>
            <a:noFill/>
            <a:ln w="9525">
              <a:noFill/>
            </a:ln>
          </p:spPr>
          <p:txBody>
            <a:bodyPr wrap="none" lIns="0" tIns="0" rIns="0" bIns="0">
              <a:spAutoFit/>
            </a:bodyPr>
            <a:lstStyle/>
            <a:p>
              <a:pPr>
                <a:lnSpc>
                  <a:spcPct val="130000"/>
                </a:lnSpc>
              </a:pPr>
              <a:r>
                <a:rPr lang="zh-CN" altLang="en-US" sz="2000" b="1" spc="120" dirty="0">
                  <a:solidFill>
                    <a:srgbClr val="4878B1"/>
                  </a:solidFill>
                  <a:latin typeface="微软雅黑" panose="020B0503020204020204" pitchFamily="34" charset="-122"/>
                  <a:ea typeface="微软雅黑" panose="020B0503020204020204" pitchFamily="34" charset="-122"/>
                </a:rPr>
                <a:t>定制</a:t>
              </a:r>
              <a:r>
                <a:rPr lang="zh-CN" altLang="en-US" sz="2000" spc="120" dirty="0">
                  <a:solidFill>
                    <a:srgbClr val="4878B1"/>
                  </a:solidFill>
                  <a:latin typeface="微软雅黑" panose="020B0503020204020204" pitchFamily="34" charset="-122"/>
                  <a:ea typeface="微软雅黑" panose="020B0503020204020204" pitchFamily="34" charset="-122"/>
                </a:rPr>
                <a:t>的物流方式</a:t>
              </a:r>
              <a:endParaRPr lang="en-US" altLang="zh-CN" sz="2000" spc="120" dirty="0">
                <a:solidFill>
                  <a:srgbClr val="4878B1"/>
                </a:solidFill>
                <a:latin typeface="微软雅黑" panose="020B0503020204020204" pitchFamily="34" charset="-122"/>
                <a:ea typeface="微软雅黑" panose="020B0503020204020204" pitchFamily="34" charset="-122"/>
              </a:endParaRPr>
            </a:p>
          </p:txBody>
        </p:sp>
        <p:sp>
          <p:nvSpPr>
            <p:cNvPr id="29" name="椭圆 28"/>
            <p:cNvSpPr/>
            <p:nvPr/>
          </p:nvSpPr>
          <p:spPr>
            <a:xfrm>
              <a:off x="1273051" y="278085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1201043" y="1700808"/>
            <a:ext cx="5904657" cy="432590"/>
            <a:chOff x="1345058" y="1700808"/>
            <a:chExt cx="5904657" cy="432590"/>
          </a:xfrm>
        </p:grpSpPr>
        <p:grpSp>
          <p:nvGrpSpPr>
            <p:cNvPr id="31" name="组合 30"/>
            <p:cNvGrpSpPr/>
            <p:nvPr/>
          </p:nvGrpSpPr>
          <p:grpSpPr>
            <a:xfrm>
              <a:off x="1345058" y="1700808"/>
              <a:ext cx="5904657" cy="432590"/>
              <a:chOff x="913010" y="1844282"/>
              <a:chExt cx="5904657" cy="432590"/>
            </a:xfrm>
          </p:grpSpPr>
          <p:sp>
            <p:nvSpPr>
              <p:cNvPr id="33" name="文本框 32"/>
              <p:cNvSpPr txBox="1"/>
              <p:nvPr/>
            </p:nvSpPr>
            <p:spPr>
              <a:xfrm>
                <a:off x="1275406" y="1844282"/>
                <a:ext cx="5182221" cy="361125"/>
              </a:xfrm>
              <a:prstGeom prst="rect">
                <a:avLst/>
              </a:prstGeom>
              <a:noFill/>
              <a:ln w="9525">
                <a:noFill/>
              </a:ln>
            </p:spPr>
            <p:txBody>
              <a:bodyPr wrap="square" lIns="0" tIns="0" rIns="0" bIns="0">
                <a:spAutoFit/>
              </a:bodyPr>
              <a:lstStyle/>
              <a:p>
                <a:pPr>
                  <a:lnSpc>
                    <a:spcPct val="130000"/>
                  </a:lnSpc>
                </a:pPr>
                <a:r>
                  <a:rPr lang="zh-CN" altLang="en-US" sz="2000" spc="120" dirty="0">
                    <a:solidFill>
                      <a:srgbClr val="4878B1"/>
                    </a:solidFill>
                    <a:latin typeface="微软雅黑" panose="020B0503020204020204" pitchFamily="34" charset="-122"/>
                    <a:ea typeface="微软雅黑" panose="020B0503020204020204" pitchFamily="34" charset="-122"/>
                  </a:rPr>
                  <a:t>电解铝的</a:t>
                </a:r>
                <a:r>
                  <a:rPr lang="zh-CN" altLang="en-US" sz="2000" b="1" spc="120" dirty="0">
                    <a:solidFill>
                      <a:srgbClr val="4878B1"/>
                    </a:solidFill>
                    <a:latin typeface="微软雅黑" panose="020B0503020204020204" pitchFamily="34" charset="-122"/>
                    <a:ea typeface="微软雅黑" panose="020B0503020204020204" pitchFamily="34" charset="-122"/>
                  </a:rPr>
                  <a:t>产量</a:t>
                </a:r>
                <a:r>
                  <a:rPr lang="zh-CN" altLang="en-US" sz="2000" spc="120" dirty="0">
                    <a:solidFill>
                      <a:srgbClr val="4878B1"/>
                    </a:solidFill>
                    <a:latin typeface="微软雅黑" panose="020B0503020204020204" pitchFamily="34" charset="-122"/>
                    <a:ea typeface="微软雅黑" panose="020B0503020204020204" pitchFamily="34" charset="-122"/>
                  </a:rPr>
                  <a:t>和物流</a:t>
                </a:r>
                <a:r>
                  <a:rPr lang="zh-CN" altLang="en-US" sz="2000" b="1" spc="120" dirty="0">
                    <a:solidFill>
                      <a:srgbClr val="4878B1"/>
                    </a:solidFill>
                    <a:latin typeface="微软雅黑" panose="020B0503020204020204" pitchFamily="34" charset="-122"/>
                    <a:ea typeface="微软雅黑" panose="020B0503020204020204" pitchFamily="34" charset="-122"/>
                  </a:rPr>
                  <a:t>运输量之比</a:t>
                </a:r>
                <a:r>
                  <a:rPr lang="zh-CN" altLang="en-US" sz="2000" spc="120" dirty="0">
                    <a:solidFill>
                      <a:srgbClr val="4878B1"/>
                    </a:solidFill>
                    <a:latin typeface="微软雅黑" panose="020B0503020204020204" pitchFamily="34" charset="-122"/>
                    <a:ea typeface="微软雅黑" panose="020B0503020204020204" pitchFamily="34" charset="-122"/>
                  </a:rPr>
                  <a:t>约为</a:t>
                </a:r>
                <a:r>
                  <a:rPr lang="en-US" altLang="zh-CN" sz="2000" b="1" spc="120" dirty="0">
                    <a:solidFill>
                      <a:srgbClr val="4878B1"/>
                    </a:solidFill>
                    <a:latin typeface="微软雅黑" panose="020B0503020204020204" pitchFamily="34" charset="-122"/>
                    <a:ea typeface="微软雅黑" panose="020B0503020204020204" pitchFamily="34" charset="-122"/>
                  </a:rPr>
                  <a:t>1:3.6</a:t>
                </a:r>
              </a:p>
            </p:txBody>
          </p:sp>
          <p:sp>
            <p:nvSpPr>
              <p:cNvPr id="34" name="矩形: 圆角 33"/>
              <p:cNvSpPr/>
              <p:nvPr/>
            </p:nvSpPr>
            <p:spPr>
              <a:xfrm>
                <a:off x="913010" y="1844824"/>
                <a:ext cx="5904657" cy="432048"/>
              </a:xfrm>
              <a:prstGeom prst="roundRect">
                <a:avLst>
                  <a:gd name="adj" fmla="val 10368"/>
                </a:avLst>
              </a:prstGeom>
              <a:noFill/>
              <a:ln>
                <a:solidFill>
                  <a:srgbClr val="4A7A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2" name="椭圆 31"/>
            <p:cNvSpPr/>
            <p:nvPr/>
          </p:nvSpPr>
          <p:spPr>
            <a:xfrm>
              <a:off x="1417067" y="1844824"/>
              <a:ext cx="144016" cy="144016"/>
            </a:xfrm>
            <a:prstGeom prst="ellipse">
              <a:avLst/>
            </a:prstGeom>
            <a:solidFill>
              <a:srgbClr val="4A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64939" y="1035135"/>
            <a:ext cx="11406168" cy="3427990"/>
          </a:xfrm>
          <a:prstGeom prst="rect">
            <a:avLst/>
          </a:prstGeom>
          <a:noFill/>
          <a:ln w="9525">
            <a:noFill/>
          </a:ln>
        </p:spPr>
        <p:txBody>
          <a:bodyPr wrap="square">
            <a:spAutoFit/>
          </a:bodyPr>
          <a:lstStyle/>
          <a:p>
            <a:pPr algn="ctr">
              <a:lnSpc>
                <a:spcPct val="200000"/>
              </a:lnSpc>
            </a:pPr>
            <a:r>
              <a:rPr lang="zh-CN" altLang="en-US" sz="3600" b="1" dirty="0">
                <a:solidFill>
                  <a:srgbClr val="4878B1"/>
                </a:solidFill>
                <a:latin typeface="微软雅黑" panose="020B0503020204020204" pitchFamily="34" charset="-122"/>
                <a:ea typeface="微软雅黑" panose="020B0503020204020204" pitchFamily="34" charset="-122"/>
              </a:rPr>
              <a:t>结    语      </a:t>
            </a:r>
            <a:endParaRPr lang="en-US" altLang="zh-CN" sz="3600" b="1" dirty="0">
              <a:solidFill>
                <a:srgbClr val="4878B1"/>
              </a:solidFill>
              <a:latin typeface="微软雅黑" panose="020B0503020204020204" pitchFamily="34" charset="-122"/>
              <a:ea typeface="微软雅黑" panose="020B0503020204020204" pitchFamily="34" charset="-122"/>
            </a:endParaRPr>
          </a:p>
          <a:p>
            <a:pPr>
              <a:lnSpc>
                <a:spcPct val="200000"/>
              </a:lnSpc>
            </a:pPr>
            <a:r>
              <a:rPr lang="zh-CN" altLang="en-US" sz="2800" b="1" dirty="0">
                <a:solidFill>
                  <a:srgbClr val="4878B1"/>
                </a:solidFill>
                <a:latin typeface="微软雅黑" panose="020B0503020204020204" pitchFamily="34" charset="-122"/>
                <a:ea typeface="微软雅黑" panose="020B0503020204020204" pitchFamily="34" charset="-122"/>
              </a:rPr>
              <a:t>      </a:t>
            </a:r>
            <a:r>
              <a:rPr lang="zh-CN" altLang="en-US" sz="2400" b="1" dirty="0">
                <a:solidFill>
                  <a:srgbClr val="4878B1"/>
                </a:solidFill>
                <a:latin typeface="微软雅黑" panose="020B0503020204020204" pitchFamily="34" charset="-122"/>
                <a:ea typeface="微软雅黑" panose="020B0503020204020204" pitchFamily="34" charset="-122"/>
              </a:rPr>
              <a:t>在全球经济一体化和可持续发展的背景下，电解铝行业将迎来更加广阔的发展空间和更加激烈的竞争环境。只有不断创新、不断进步，才能在激烈的市场竞争中立于不败之地，为全球经济的繁荣和可持续发展做出更大的贡献。</a:t>
            </a:r>
          </a:p>
        </p:txBody>
      </p:sp>
      <p:grpSp>
        <p:nvGrpSpPr>
          <p:cNvPr id="3" name="组合 2"/>
          <p:cNvGrpSpPr/>
          <p:nvPr/>
        </p:nvGrpSpPr>
        <p:grpSpPr>
          <a:xfrm>
            <a:off x="-1" y="836712"/>
            <a:ext cx="12163827" cy="173767"/>
            <a:chOff x="13" y="844"/>
            <a:chExt cx="19192" cy="148"/>
          </a:xfrm>
        </p:grpSpPr>
        <p:cxnSp>
          <p:nvCxnSpPr>
            <p:cNvPr id="4" name="直接连接符 3"/>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5" name="文本框 4"/>
          <p:cNvSpPr txBox="1"/>
          <p:nvPr/>
        </p:nvSpPr>
        <p:spPr>
          <a:xfrm>
            <a:off x="961927" y="5013176"/>
            <a:ext cx="11233248" cy="400110"/>
          </a:xfrm>
          <a:prstGeom prst="rect">
            <a:avLst/>
          </a:prstGeom>
          <a:noFill/>
        </p:spPr>
        <p:txBody>
          <a:bodyPr wrap="square" rtlCol="0">
            <a:spAutoFit/>
          </a:bodyPr>
          <a:lstStyle/>
          <a:p>
            <a:r>
              <a:rPr lang="zh-CN" altLang="en-US" sz="2000" dirty="0">
                <a:solidFill>
                  <a:srgbClr val="4A7AB4"/>
                </a:solidFill>
                <a:latin typeface="微软雅黑" panose="020B0503020204020204" pitchFamily="34" charset="-122"/>
                <a:ea typeface="微软雅黑" panose="020B0503020204020204" pitchFamily="34" charset="-122"/>
              </a:rPr>
              <a:t>本次发言中，借鉴了安泰科、贵阳铝镁院、新浪财经等单位发布的资料，在此一并表示感谢！</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3051" y="2564904"/>
            <a:ext cx="9721080" cy="923330"/>
          </a:xfrm>
          <a:prstGeom prst="rect">
            <a:avLst/>
          </a:prstGeom>
          <a:noFill/>
        </p:spPr>
        <p:txBody>
          <a:bodyPr wrap="square" rtlCol="0">
            <a:spAutoFit/>
          </a:bodyPr>
          <a:lstStyle/>
          <a:p>
            <a:r>
              <a:rPr lang="zh-CN" altLang="en-US" sz="5400" b="1" spc="600" dirty="0">
                <a:solidFill>
                  <a:srgbClr val="4878B1"/>
                </a:solidFill>
                <a:latin typeface="微软雅黑" panose="020B0503020204020204" pitchFamily="34" charset="-122"/>
                <a:ea typeface="微软雅黑" panose="020B0503020204020204" pitchFamily="34" charset="-122"/>
              </a:rPr>
              <a:t>一、四川中孚公司基本情况</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7" cstate="email"/>
          <a:srcRect/>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10" cstate="email"/>
          <a:srcRect/>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241099" y="2422111"/>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8893312" y="4113405"/>
            <a:ext cx="3435891" cy="164985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77381" y="2364819"/>
            <a:ext cx="3627755" cy="922020"/>
          </a:xfrm>
          <a:prstGeom prst="rect">
            <a:avLst/>
          </a:prstGeom>
          <a:noFill/>
        </p:spPr>
        <p:txBody>
          <a:bodyPr wrap="none" rtlCol="0">
            <a:spAutoFit/>
          </a:bodyPr>
          <a:lstStyle/>
          <a:p>
            <a:pPr algn="ctr"/>
            <a:r>
              <a:rPr lang="zh-CN" altLang="en-US" sz="5400" b="1" dirty="0">
                <a:solidFill>
                  <a:srgbClr val="1557AE"/>
                </a:solidFill>
                <a:latin typeface="黑体" panose="02010609060101010101" pitchFamily="49" charset="-122"/>
                <a:ea typeface="黑体" panose="02010609060101010101" pitchFamily="49" charset="-122"/>
              </a:rPr>
              <a:t>谢谢大家！</a:t>
            </a:r>
            <a:endParaRPr lang="en-US" altLang="zh-CN" sz="5400" b="1" dirty="0">
              <a:solidFill>
                <a:srgbClr val="1557AE"/>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2" cstate="print">
            <a:extLst>
              <a:ext uri="{28A0092B-C50C-407E-A947-70E740481C1C}">
                <a14:useLocalDpi xmlns:a14="http://schemas.microsoft.com/office/drawing/2010/main" val="0"/>
              </a:ext>
            </a:extLst>
          </a:blip>
          <a:srcRect/>
          <a:stretch>
            <a:fillRect/>
          </a:stretch>
        </p:blipFill>
        <p:spPr>
          <a:xfrm>
            <a:off x="6140796" y="44624"/>
            <a:ext cx="6019200" cy="3801600"/>
          </a:xfrm>
          <a:prstGeom prst="rect">
            <a:avLst/>
          </a:prstGeom>
          <a:ln w="41275" cap="sq">
            <a:solidFill>
              <a:schemeClr val="accent5">
                <a:lumMod val="20000"/>
                <a:lumOff val="80000"/>
              </a:schemeClr>
            </a:solidFill>
            <a:prstDash val="solid"/>
            <a:miter lim="800000"/>
            <a:headEnd/>
            <a:tailEnd/>
          </a:ln>
          <a:effectLst>
            <a:outerShdw blurRad="50800" dist="38100" dir="5400000" algn="t" rotWithShape="0">
              <a:prstClr val="black">
                <a:alpha val="40000"/>
              </a:prstClr>
            </a:outerShdw>
          </a:effectLst>
        </p:spPr>
      </p:pic>
      <p:pic>
        <p:nvPicPr>
          <p:cNvPr id="4" name="图片 3"/>
          <p:cNvPicPr/>
          <p:nvPr/>
        </p:nvPicPr>
        <p:blipFill>
          <a:blip r:embed="rId3">
            <a:extLst>
              <a:ext uri="{28A0092B-C50C-407E-A947-70E740481C1C}">
                <a14:useLocalDpi xmlns:a14="http://schemas.microsoft.com/office/drawing/2010/main" val="0"/>
              </a:ext>
            </a:extLst>
          </a:blip>
          <a:stretch>
            <a:fillRect/>
          </a:stretch>
        </p:blipFill>
        <p:spPr>
          <a:xfrm>
            <a:off x="45495" y="41504"/>
            <a:ext cx="6019200" cy="3804720"/>
          </a:xfrm>
          <a:prstGeom prst="rect">
            <a:avLst/>
          </a:prstGeom>
          <a:ln w="38100" cap="sq">
            <a:solidFill>
              <a:schemeClr val="accent5">
                <a:lumMod val="20000"/>
                <a:lumOff val="80000"/>
              </a:schemeClr>
            </a:solidFill>
            <a:prstDash val="solid"/>
            <a:miter lim="800000"/>
            <a:headEnd/>
            <a:tailEnd/>
          </a:ln>
          <a:effectLst>
            <a:outerShdw blurRad="50800" dist="38100" dir="5400000" algn="t" rotWithShape="0">
              <a:prstClr val="black">
                <a:alpha val="40000"/>
              </a:prstClr>
            </a:outerShdw>
          </a:effectLst>
        </p:spPr>
      </p:pic>
      <p:sp>
        <p:nvSpPr>
          <p:cNvPr id="5" name="文本框 4"/>
          <p:cNvSpPr txBox="1"/>
          <p:nvPr/>
        </p:nvSpPr>
        <p:spPr>
          <a:xfrm>
            <a:off x="300943" y="4293096"/>
            <a:ext cx="11593288" cy="1446037"/>
          </a:xfrm>
          <a:prstGeom prst="rect">
            <a:avLst/>
          </a:prstGeom>
          <a:noFill/>
        </p:spPr>
        <p:txBody>
          <a:bodyPr wrap="square" lIns="0" tIns="0" rIns="0" bIns="0">
            <a:spAutoFit/>
          </a:bodyPr>
          <a:lstStyle/>
          <a:p>
            <a:pPr algn="just">
              <a:lnSpc>
                <a:spcPct val="120000"/>
              </a:lnSpc>
            </a:pP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四川中孚科技发展有限公司</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是</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豫联集团控股河南中孚实业</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的全资子公司，</a:t>
            </a:r>
            <a:r>
              <a:rPr lang="en-US" altLang="zh-CN"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2018</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年从河南战略转移到四川省广元市</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。目前，拥有</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50万吨绿色低碳电解铝产能</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，配套</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15万吨高精铝合金板锭材</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生产线；</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年产值130亿元</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。电解铝产能占四川省的</a:t>
            </a:r>
            <a:r>
              <a:rPr lang="en-US" altLang="zh-CN"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50%</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，是</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省内最大的电解铝企业</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，也是</a:t>
            </a:r>
            <a:r>
              <a:rPr lang="zh-CN" altLang="en-US" sz="2000" b="1"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广元市铝产业龙头企业和链主企业</a:t>
            </a:r>
            <a:r>
              <a:rPr lang="zh-CN" altLang="en-US" sz="2000" kern="0" spc="200" dirty="0">
                <a:solidFill>
                  <a:srgbClr val="4A7AB4"/>
                </a:solidFill>
                <a:uFillTx/>
                <a:latin typeface="微软雅黑" panose="020B0503020204020204" pitchFamily="34" charset="-122"/>
                <a:ea typeface="微软雅黑" panose="020B0503020204020204" pitchFamily="34" charset="-122"/>
                <a:cs typeface="方正楷体_GB2312" panose="02000000000000000000" charset="-122"/>
              </a:rPr>
              <a:t>。</a:t>
            </a:r>
          </a:p>
        </p:txBody>
      </p:sp>
      <p:pic>
        <p:nvPicPr>
          <p:cNvPr id="3" name="图片 2"/>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 y="0"/>
            <a:ext cx="12195175" cy="6859786"/>
          </a:xfrm>
          <a:prstGeom prst="rect">
            <a:avLst/>
          </a:prstGeom>
        </p:spPr>
      </p:pic>
      <p:pic>
        <p:nvPicPr>
          <p:cNvPr id="2" name="图片 1"/>
          <p:cNvPicPr>
            <a:picLocks noGrp="1" noRot="1" noChangeAspect="1" noMove="1" noResize="1" noEditPoints="1" noAdjustHandles="1" noChangeArrowheads="1" noChangeShapeType="1" noCrop="1"/>
          </p:cNvPicPr>
          <p:nvPr/>
        </p:nvPicPr>
        <p:blipFill rotWithShape="1">
          <a:blip r:embed="rId5"/>
          <a:srcRect t="788" b="788"/>
          <a:stretch>
            <a:fillRect/>
          </a:stretch>
        </p:blipFill>
        <p:spPr>
          <a:xfrm>
            <a:off x="-1" y="0"/>
            <a:ext cx="12195175" cy="6859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4" presetClass="emph" presetSubtype="0" fill="hold" nodeType="afterEffect">
                                  <p:stCondLst>
                                    <p:cond delay="0"/>
                                  </p:stCondLst>
                                  <p:childTnLst>
                                    <p:animClr clrSpc="hsl" dir="cw">
                                      <p:cBhvr override="childStyle">
                                        <p:cTn id="10" dur="1000" fill="hold"/>
                                        <p:tgtEl>
                                          <p:spTgt spid="2"/>
                                        </p:tgtEl>
                                        <p:attrNameLst>
                                          <p:attrName>style.color</p:attrName>
                                        </p:attrNameLst>
                                      </p:cBhvr>
                                      <p:by>
                                        <p:hsl h="0" s="-12549" l="-25098"/>
                                      </p:by>
                                    </p:animClr>
                                    <p:animClr clrSpc="hsl" dir="cw">
                                      <p:cBhvr>
                                        <p:cTn id="11" dur="1000" fill="hold"/>
                                        <p:tgtEl>
                                          <p:spTgt spid="2"/>
                                        </p:tgtEl>
                                        <p:attrNameLst>
                                          <p:attrName>fillcolor</p:attrName>
                                        </p:attrNameLst>
                                      </p:cBhvr>
                                      <p:by>
                                        <p:hsl h="0" s="-12549" l="-25098"/>
                                      </p:by>
                                    </p:animClr>
                                    <p:animClr clrSpc="hsl" dir="cw">
                                      <p:cBhvr>
                                        <p:cTn id="12" dur="1000" fill="hold"/>
                                        <p:tgtEl>
                                          <p:spTgt spid="2"/>
                                        </p:tgtEl>
                                        <p:attrNameLst>
                                          <p:attrName>stroke.color</p:attrName>
                                        </p:attrNameLst>
                                      </p:cBhvr>
                                      <p:by>
                                        <p:hsl h="0" s="-12549" l="-25098"/>
                                      </p:by>
                                    </p:animClr>
                                    <p:set>
                                      <p:cBhvr>
                                        <p:cTn id="13" dur="1000" fill="hold"/>
                                        <p:tgtEl>
                                          <p:spTgt spid="2"/>
                                        </p:tgtEl>
                                        <p:attrNameLst>
                                          <p:attrName>fill.type</p:attrName>
                                        </p:attrNameLst>
                                      </p:cBhvr>
                                      <p:to>
                                        <p:strVal val="solid"/>
                                      </p:to>
                                    </p:set>
                                  </p:childTnLst>
                                </p:cTn>
                              </p:par>
                            </p:childTnLst>
                          </p:cTn>
                        </p:par>
                        <p:par>
                          <p:cTn id="14" fill="hold">
                            <p:stCondLst>
                              <p:cond delay="3000"/>
                            </p:stCondLst>
                            <p:childTnLst>
                              <p:par>
                                <p:cTn id="15" presetID="10" presetClass="exit" presetSubtype="0" fill="hold" nodeType="afterEffect">
                                  <p:stCondLst>
                                    <p:cond delay="0"/>
                                  </p:stCondLst>
                                  <p:childTnLst>
                                    <p:animEffect transition="out" filter="fade">
                                      <p:cBhvr>
                                        <p:cTn id="16" dur="700"/>
                                        <p:tgtEl>
                                          <p:spTgt spid="2"/>
                                        </p:tgtEl>
                                      </p:cBhvr>
                                    </p:animEffect>
                                    <p:set>
                                      <p:cBhvr>
                                        <p:cTn id="17" dur="1" fill="hold">
                                          <p:stCondLst>
                                            <p:cond delay="699"/>
                                          </p:stCondLst>
                                        </p:cTn>
                                        <p:tgtEl>
                                          <p:spTgt spid="2"/>
                                        </p:tgtEl>
                                        <p:attrNameLst>
                                          <p:attrName>style.visibility</p:attrName>
                                        </p:attrNameLst>
                                      </p:cBhvr>
                                      <p:to>
                                        <p:strVal val="hidden"/>
                                      </p:to>
                                    </p:se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500"/>
                                        <p:tgtEl>
                                          <p:spTgt spid="3"/>
                                        </p:tgtEl>
                                      </p:cBhvr>
                                    </p:animEffect>
                                  </p:childTnLst>
                                </p:cTn>
                              </p:par>
                            </p:childTnLst>
                          </p:cTn>
                        </p:par>
                        <p:par>
                          <p:cTn id="22" fill="hold">
                            <p:stCondLst>
                              <p:cond delay="5500"/>
                            </p:stCondLst>
                            <p:childTnLst>
                              <p:par>
                                <p:cTn id="23" presetID="24" presetClass="emph" presetSubtype="0" fill="hold" nodeType="afterEffect">
                                  <p:stCondLst>
                                    <p:cond delay="0"/>
                                  </p:stCondLst>
                                  <p:childTnLst>
                                    <p:animClr clrSpc="hsl" dir="cw">
                                      <p:cBhvr override="childStyle">
                                        <p:cTn id="24" dur="1000" fill="hold"/>
                                        <p:tgtEl>
                                          <p:spTgt spid="3"/>
                                        </p:tgtEl>
                                        <p:attrNameLst>
                                          <p:attrName>style.color</p:attrName>
                                        </p:attrNameLst>
                                      </p:cBhvr>
                                      <p:by>
                                        <p:hsl h="0" s="-12549" l="-25098"/>
                                      </p:by>
                                    </p:animClr>
                                    <p:animClr clrSpc="hsl" dir="cw">
                                      <p:cBhvr>
                                        <p:cTn id="25" dur="1000" fill="hold"/>
                                        <p:tgtEl>
                                          <p:spTgt spid="3"/>
                                        </p:tgtEl>
                                        <p:attrNameLst>
                                          <p:attrName>fillcolor</p:attrName>
                                        </p:attrNameLst>
                                      </p:cBhvr>
                                      <p:by>
                                        <p:hsl h="0" s="-12549" l="-25098"/>
                                      </p:by>
                                    </p:animClr>
                                    <p:animClr clrSpc="hsl" dir="cw">
                                      <p:cBhvr>
                                        <p:cTn id="26" dur="1000" fill="hold"/>
                                        <p:tgtEl>
                                          <p:spTgt spid="3"/>
                                        </p:tgtEl>
                                        <p:attrNameLst>
                                          <p:attrName>stroke.color</p:attrName>
                                        </p:attrNameLst>
                                      </p:cBhvr>
                                      <p:by>
                                        <p:hsl h="0" s="-12549" l="-25098"/>
                                      </p:by>
                                    </p:animClr>
                                    <p:set>
                                      <p:cBhvr>
                                        <p:cTn id="27" dur="1000" fill="hold"/>
                                        <p:tgtEl>
                                          <p:spTgt spid="3"/>
                                        </p:tgtEl>
                                        <p:attrNameLst>
                                          <p:attrName>fill.type</p:attrName>
                                        </p:attrNameLst>
                                      </p:cBhvr>
                                      <p:to>
                                        <p:strVal val="solid"/>
                                      </p:to>
                                    </p:set>
                                  </p:childTnLst>
                                </p:cTn>
                              </p:par>
                            </p:childTnLst>
                          </p:cTn>
                        </p:par>
                        <p:par>
                          <p:cTn id="28" fill="hold">
                            <p:stCondLst>
                              <p:cond delay="6500"/>
                            </p:stCondLst>
                            <p:childTnLst>
                              <p:par>
                                <p:cTn id="29" presetID="10" presetClass="exit" presetSubtype="0" fill="hold" nodeType="afterEffect">
                                  <p:stCondLst>
                                    <p:cond delay="0"/>
                                  </p:stCondLst>
                                  <p:childTnLst>
                                    <p:animEffect transition="out" filter="fade">
                                      <p:cBhvr>
                                        <p:cTn id="30" dur="800"/>
                                        <p:tgtEl>
                                          <p:spTgt spid="3"/>
                                        </p:tgtEl>
                                      </p:cBhvr>
                                    </p:animEffect>
                                    <p:set>
                                      <p:cBhvr>
                                        <p:cTn id="31" dur="1" fill="hold">
                                          <p:stCondLst>
                                            <p:cond delay="799"/>
                                          </p:stCondLst>
                                        </p:cTn>
                                        <p:tgtEl>
                                          <p:spTgt spid="3"/>
                                        </p:tgtEl>
                                        <p:attrNameLst>
                                          <p:attrName>style.visibility</p:attrName>
                                        </p:attrNameLst>
                                      </p:cBhvr>
                                      <p:to>
                                        <p:strVal val="hidden"/>
                                      </p:to>
                                    </p:se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500"/>
                                        <p:tgtEl>
                                          <p:spTgt spid="4"/>
                                        </p:tgtEl>
                                      </p:cBhvr>
                                    </p:animEffect>
                                  </p:childTnLst>
                                </p:cTn>
                              </p:par>
                            </p:childTnLst>
                          </p:cTn>
                        </p:par>
                        <p:par>
                          <p:cTn id="39" fill="hold">
                            <p:stCondLst>
                              <p:cond delay="9000"/>
                            </p:stCondLst>
                            <p:childTnLst>
                              <p:par>
                                <p:cTn id="40" presetID="24" presetClass="emph" presetSubtype="0" fill="hold" nodeType="afterEffect">
                                  <p:stCondLst>
                                    <p:cond delay="0"/>
                                  </p:stCondLst>
                                  <p:childTnLst>
                                    <p:animClr clrSpc="hsl" dir="cw">
                                      <p:cBhvr override="childStyle">
                                        <p:cTn id="41" dur="1000" fill="hold"/>
                                        <p:tgtEl>
                                          <p:spTgt spid="6"/>
                                        </p:tgtEl>
                                        <p:attrNameLst>
                                          <p:attrName>style.color</p:attrName>
                                        </p:attrNameLst>
                                      </p:cBhvr>
                                      <p:by>
                                        <p:hsl h="0" s="-12549" l="-25098"/>
                                      </p:by>
                                    </p:animClr>
                                    <p:animClr clrSpc="hsl" dir="cw">
                                      <p:cBhvr>
                                        <p:cTn id="42" dur="1000" fill="hold"/>
                                        <p:tgtEl>
                                          <p:spTgt spid="6"/>
                                        </p:tgtEl>
                                        <p:attrNameLst>
                                          <p:attrName>fillcolor</p:attrName>
                                        </p:attrNameLst>
                                      </p:cBhvr>
                                      <p:by>
                                        <p:hsl h="0" s="-12549" l="-25098"/>
                                      </p:by>
                                    </p:animClr>
                                    <p:animClr clrSpc="hsl" dir="cw">
                                      <p:cBhvr>
                                        <p:cTn id="43" dur="1000" fill="hold"/>
                                        <p:tgtEl>
                                          <p:spTgt spid="6"/>
                                        </p:tgtEl>
                                        <p:attrNameLst>
                                          <p:attrName>stroke.color</p:attrName>
                                        </p:attrNameLst>
                                      </p:cBhvr>
                                      <p:by>
                                        <p:hsl h="0" s="-12549" l="-25098"/>
                                      </p:by>
                                    </p:animClr>
                                    <p:set>
                                      <p:cBhvr>
                                        <p:cTn id="44" dur="1000" fill="hold"/>
                                        <p:tgtEl>
                                          <p:spTgt spid="6"/>
                                        </p:tgtEl>
                                        <p:attrNameLst>
                                          <p:attrName>fill.type</p:attrName>
                                        </p:attrNameLst>
                                      </p:cBhvr>
                                      <p:to>
                                        <p:strVal val="solid"/>
                                      </p:to>
                                    </p:set>
                                  </p:childTnLst>
                                </p:cTn>
                              </p:par>
                              <p:par>
                                <p:cTn id="45" presetID="24" presetClass="emph" presetSubtype="0" fill="hold" nodeType="withEffect">
                                  <p:stCondLst>
                                    <p:cond delay="0"/>
                                  </p:stCondLst>
                                  <p:childTnLst>
                                    <p:animClr clrSpc="hsl" dir="cw">
                                      <p:cBhvr override="childStyle">
                                        <p:cTn id="46" dur="1000" fill="hold"/>
                                        <p:tgtEl>
                                          <p:spTgt spid="4"/>
                                        </p:tgtEl>
                                        <p:attrNameLst>
                                          <p:attrName>style.color</p:attrName>
                                        </p:attrNameLst>
                                      </p:cBhvr>
                                      <p:by>
                                        <p:hsl h="0" s="-12549" l="-25098"/>
                                      </p:by>
                                    </p:animClr>
                                    <p:animClr clrSpc="hsl" dir="cw">
                                      <p:cBhvr>
                                        <p:cTn id="47" dur="1000" fill="hold"/>
                                        <p:tgtEl>
                                          <p:spTgt spid="4"/>
                                        </p:tgtEl>
                                        <p:attrNameLst>
                                          <p:attrName>fillcolor</p:attrName>
                                        </p:attrNameLst>
                                      </p:cBhvr>
                                      <p:by>
                                        <p:hsl h="0" s="-12549" l="-25098"/>
                                      </p:by>
                                    </p:animClr>
                                    <p:animClr clrSpc="hsl" dir="cw">
                                      <p:cBhvr>
                                        <p:cTn id="48" dur="1000" fill="hold"/>
                                        <p:tgtEl>
                                          <p:spTgt spid="4"/>
                                        </p:tgtEl>
                                        <p:attrNameLst>
                                          <p:attrName>stroke.color</p:attrName>
                                        </p:attrNameLst>
                                      </p:cBhvr>
                                      <p:by>
                                        <p:hsl h="0" s="-12549" l="-25098"/>
                                      </p:by>
                                    </p:animClr>
                                    <p:set>
                                      <p:cBhvr>
                                        <p:cTn id="49" dur="1000" fill="hold"/>
                                        <p:tgtEl>
                                          <p:spTgt spid="4"/>
                                        </p:tgtEl>
                                        <p:attrNameLst>
                                          <p:attrName>fill.type</p:attrName>
                                        </p:attrNameLst>
                                      </p:cBhvr>
                                      <p:to>
                                        <p:strVal val="solid"/>
                                      </p:to>
                                    </p:set>
                                  </p:childTnLst>
                                </p:cTn>
                              </p:par>
                              <p:par>
                                <p:cTn id="50" presetID="42" presetClass="entr" presetSubtype="0" fill="hold" grpId="0" nodeType="withEffect">
                                  <p:stCondLst>
                                    <p:cond delay="4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100"/>
                                        <p:tgtEl>
                                          <p:spTgt spid="5"/>
                                        </p:tgtEl>
                                      </p:cBhvr>
                                    </p:animEffect>
                                    <p:anim calcmode="lin" valueType="num">
                                      <p:cBhvr>
                                        <p:cTn id="53" dur="2100" fill="hold"/>
                                        <p:tgtEl>
                                          <p:spTgt spid="5"/>
                                        </p:tgtEl>
                                        <p:attrNameLst>
                                          <p:attrName>ppt_x</p:attrName>
                                        </p:attrNameLst>
                                      </p:cBhvr>
                                      <p:tavLst>
                                        <p:tav tm="0">
                                          <p:val>
                                            <p:strVal val="#ppt_x"/>
                                          </p:val>
                                        </p:tav>
                                        <p:tav tm="100000">
                                          <p:val>
                                            <p:strVal val="#ppt_x"/>
                                          </p:val>
                                        </p:tav>
                                      </p:tavLst>
                                    </p:anim>
                                    <p:anim calcmode="lin" valueType="num">
                                      <p:cBhvr>
                                        <p:cTn id="54" dur="21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426332" y="1115714"/>
            <a:ext cx="7758166" cy="4618336"/>
          </a:xfrm>
          <a:prstGeom prst="rect">
            <a:avLst/>
          </a:prstGeom>
        </p:spPr>
      </p:pic>
      <p:sp>
        <p:nvSpPr>
          <p:cNvPr id="3" name="文本框 2"/>
          <p:cNvSpPr txBox="1"/>
          <p:nvPr/>
        </p:nvSpPr>
        <p:spPr>
          <a:xfrm>
            <a:off x="264939" y="1168401"/>
            <a:ext cx="3888432" cy="3772767"/>
          </a:xfrm>
          <a:prstGeom prst="rect">
            <a:avLst/>
          </a:prstGeom>
          <a:noFill/>
        </p:spPr>
        <p:txBody>
          <a:bodyPr wrap="square" lIns="0" tIns="0" rIns="0" bIns="0" rtlCol="0">
            <a:noAutofit/>
          </a:bodyPr>
          <a:lstStyle/>
          <a:p>
            <a:pPr indent="431800" algn="just">
              <a:lnSpc>
                <a:spcPct val="130000"/>
              </a:lnSpc>
            </a:pPr>
            <a:r>
              <a:rPr lang="zh-CN" altLang="en-US" sz="2000" spc="200" dirty="0">
                <a:solidFill>
                  <a:srgbClr val="4878B1"/>
                </a:solidFill>
                <a:latin typeface="微软雅黑" panose="020B0503020204020204" pitchFamily="34" charset="-122"/>
                <a:ea typeface="微软雅黑" panose="020B0503020204020204" pitchFamily="34" charset="-122"/>
              </a:rPr>
              <a:t>母公司</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豫联集团</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位于河南省巩义市，自</a:t>
            </a:r>
            <a:r>
              <a:rPr lang="en-US" altLang="zh-CN"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1975</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年</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建厂，历经</a:t>
            </a:r>
            <a:r>
              <a:rPr lang="en-US" altLang="zh-CN"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48</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年</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创新发展，秉持“</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诚信为本</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”的核心理念，已经成长为拥有</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全产业链的国际化高端铝合金新材料企业</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a:t>
            </a:r>
            <a:r>
              <a:rPr lang="en-US" altLang="zh-CN"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2022</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年实现</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销售收入</a:t>
            </a:r>
            <a:r>
              <a:rPr lang="en-US" altLang="zh-CN"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458</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亿元，纳税</a:t>
            </a:r>
            <a:r>
              <a:rPr lang="en-US" altLang="zh-CN"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10</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亿元，出口创汇</a:t>
            </a:r>
            <a:r>
              <a:rPr lang="en-US" altLang="zh-CN"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11</a:t>
            </a:r>
            <a:r>
              <a:rPr lang="zh-CN" altLang="en-US" sz="2000" b="1"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亿美元</a:t>
            </a:r>
            <a:r>
              <a:rPr lang="zh-CN" altLang="en-US" sz="2000" spc="200"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mn-lt"/>
              </a:rPr>
              <a:t>。</a:t>
            </a:r>
            <a:endParaRPr lang="en-US" altLang="zh-CN" sz="2000" spc="200" dirty="0">
              <a:solidFill>
                <a:srgbClr val="4878B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172224" y="4869160"/>
            <a:ext cx="2097634" cy="800264"/>
            <a:chOff x="7392145" y="3156982"/>
            <a:chExt cx="3586216" cy="1311206"/>
          </a:xfrm>
        </p:grpSpPr>
        <p:sp>
          <p:nvSpPr>
            <p:cNvPr id="5" name="矩形 69"/>
            <p:cNvSpPr>
              <a:spLocks noChangeArrowheads="1"/>
            </p:cNvSpPr>
            <p:nvPr/>
          </p:nvSpPr>
          <p:spPr bwMode="auto">
            <a:xfrm>
              <a:off x="8792311" y="3276793"/>
              <a:ext cx="2186050" cy="50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2000" dirty="0">
                  <a:latin typeface="微软雅黑" panose="020B0503020204020204" pitchFamily="34" charset="-122"/>
                  <a:ea typeface="微软雅黑" panose="020B0503020204020204" pitchFamily="34" charset="-122"/>
                  <a:sym typeface="方正兰亭黑_GBK" pitchFamily="2" charset="-122"/>
                </a:rPr>
                <a:t> </a:t>
              </a:r>
              <a:r>
                <a:rPr lang="zh-CN" altLang="en-US"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rPr>
                <a:t>员工数量</a:t>
              </a:r>
              <a:endParaRPr lang="en-US"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grpSp>
          <p:nvGrpSpPr>
            <p:cNvPr id="6" name="组合 5"/>
            <p:cNvGrpSpPr/>
            <p:nvPr/>
          </p:nvGrpSpPr>
          <p:grpSpPr>
            <a:xfrm>
              <a:off x="7392145" y="3156982"/>
              <a:ext cx="3527614" cy="1311206"/>
              <a:chOff x="7392145" y="3156982"/>
              <a:chExt cx="3527614" cy="1311206"/>
            </a:xfrm>
          </p:grpSpPr>
          <p:sp>
            <p:nvSpPr>
              <p:cNvPr id="7" name="矩形 47"/>
              <p:cNvSpPr>
                <a:spLocks noChangeArrowheads="1"/>
              </p:cNvSpPr>
              <p:nvPr/>
            </p:nvSpPr>
            <p:spPr bwMode="auto">
              <a:xfrm>
                <a:off x="8684528" y="3914319"/>
                <a:ext cx="2235231"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0" tIns="0" rIns="0" bIns="0">
                <a:spAutoFit/>
              </a:bodyPr>
              <a:lstStyle/>
              <a:p>
                <a:pPr>
                  <a:lnSpc>
                    <a:spcPct val="120000"/>
                  </a:lnSpc>
                </a:pPr>
                <a:r>
                  <a:rPr lang="en-US" altLang="zh-CN"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rPr>
                  <a:t>10000</a:t>
                </a:r>
                <a:r>
                  <a:rPr lang="zh-CN" altLang="en-US"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rPr>
                  <a:t>余人</a:t>
                </a:r>
                <a:endParaRPr lang="en-US" altLang="zh-CN"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grpSp>
            <p:nvGrpSpPr>
              <p:cNvPr id="8" name="组合 7"/>
              <p:cNvGrpSpPr/>
              <p:nvPr/>
            </p:nvGrpSpPr>
            <p:grpSpPr>
              <a:xfrm>
                <a:off x="7392145" y="3156982"/>
                <a:ext cx="1280370" cy="1134781"/>
                <a:chOff x="7392145" y="3156982"/>
                <a:chExt cx="1280370" cy="1134781"/>
              </a:xfrm>
            </p:grpSpPr>
            <p:grpSp>
              <p:nvGrpSpPr>
                <p:cNvPr id="9" name="组合 8"/>
                <p:cNvGrpSpPr/>
                <p:nvPr/>
              </p:nvGrpSpPr>
              <p:grpSpPr>
                <a:xfrm rot="16200000">
                  <a:off x="7464939" y="3084188"/>
                  <a:ext cx="1134781" cy="1280370"/>
                  <a:chOff x="8439634" y="3544648"/>
                  <a:chExt cx="1611146" cy="1817848"/>
                </a:xfrm>
              </p:grpSpPr>
              <p:sp>
                <p:nvSpPr>
                  <p:cNvPr id="11"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2"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8EB4E3"/>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10" name="任意多边形 75"/>
                <p:cNvSpPr>
                  <a:spLocks noChangeArrowheads="1"/>
                </p:cNvSpPr>
                <p:nvPr/>
              </p:nvSpPr>
              <p:spPr bwMode="auto">
                <a:xfrm>
                  <a:off x="7795223" y="3527231"/>
                  <a:ext cx="541858" cy="387090"/>
                </a:xfrm>
                <a:custGeom>
                  <a:avLst/>
                  <a:gdLst>
                    <a:gd name="T0" fmla="*/ 207769 w 613253"/>
                    <a:gd name="T1" fmla="*/ 130508 h 438850"/>
                    <a:gd name="T2" fmla="*/ 212079 w 613253"/>
                    <a:gd name="T3" fmla="*/ 145237 h 438850"/>
                    <a:gd name="T4" fmla="*/ 188389 w 613253"/>
                    <a:gd name="T5" fmla="*/ 197985 h 438850"/>
                    <a:gd name="T6" fmla="*/ 188055 w 613253"/>
                    <a:gd name="T7" fmla="*/ 197985 h 438850"/>
                    <a:gd name="T8" fmla="*/ 188289 w 613253"/>
                    <a:gd name="T9" fmla="*/ 198207 h 438850"/>
                    <a:gd name="T10" fmla="*/ 188055 w 613253"/>
                    <a:gd name="T11" fmla="*/ 198727 h 438850"/>
                    <a:gd name="T12" fmla="*/ 188836 w 613253"/>
                    <a:gd name="T13" fmla="*/ 198727 h 438850"/>
                    <a:gd name="T14" fmla="*/ 215363 w 613253"/>
                    <a:gd name="T15" fmla="*/ 223938 h 438850"/>
                    <a:gd name="T16" fmla="*/ 241890 w 613253"/>
                    <a:gd name="T17" fmla="*/ 198727 h 438850"/>
                    <a:gd name="T18" fmla="*/ 242670 w 613253"/>
                    <a:gd name="T19" fmla="*/ 198727 h 438850"/>
                    <a:gd name="T20" fmla="*/ 242437 w 613253"/>
                    <a:gd name="T21" fmla="*/ 198206 h 438850"/>
                    <a:gd name="T22" fmla="*/ 242670 w 613253"/>
                    <a:gd name="T23" fmla="*/ 197985 h 438850"/>
                    <a:gd name="T24" fmla="*/ 242338 w 613253"/>
                    <a:gd name="T25" fmla="*/ 197985 h 438850"/>
                    <a:gd name="T26" fmla="*/ 218647 w 613253"/>
                    <a:gd name="T27" fmla="*/ 145236 h 438850"/>
                    <a:gd name="T28" fmla="*/ 222957 w 613253"/>
                    <a:gd name="T29" fmla="*/ 130508 h 438850"/>
                    <a:gd name="T30" fmla="*/ 84310 w 613253"/>
                    <a:gd name="T31" fmla="*/ 115854 h 438850"/>
                    <a:gd name="T32" fmla="*/ 87804 w 613253"/>
                    <a:gd name="T33" fmla="*/ 127789 h 438850"/>
                    <a:gd name="T34" fmla="*/ 68608 w 613253"/>
                    <a:gd name="T35" fmla="*/ 170529 h 438850"/>
                    <a:gd name="T36" fmla="*/ 68337 w 613253"/>
                    <a:gd name="T37" fmla="*/ 170529 h 438850"/>
                    <a:gd name="T38" fmla="*/ 68526 w 613253"/>
                    <a:gd name="T39" fmla="*/ 170710 h 438850"/>
                    <a:gd name="T40" fmla="*/ 68338 w 613253"/>
                    <a:gd name="T41" fmla="*/ 171130 h 438850"/>
                    <a:gd name="T42" fmla="*/ 68970 w 613253"/>
                    <a:gd name="T43" fmla="*/ 171130 h 438850"/>
                    <a:gd name="T44" fmla="*/ 90465 w 613253"/>
                    <a:gd name="T45" fmla="*/ 191558 h 438850"/>
                    <a:gd name="T46" fmla="*/ 111958 w 613253"/>
                    <a:gd name="T47" fmla="*/ 171130 h 438850"/>
                    <a:gd name="T48" fmla="*/ 112592 w 613253"/>
                    <a:gd name="T49" fmla="*/ 171130 h 438850"/>
                    <a:gd name="T50" fmla="*/ 112402 w 613253"/>
                    <a:gd name="T51" fmla="*/ 170710 h 438850"/>
                    <a:gd name="T52" fmla="*/ 112591 w 613253"/>
                    <a:gd name="T53" fmla="*/ 170529 h 438850"/>
                    <a:gd name="T54" fmla="*/ 112321 w 613253"/>
                    <a:gd name="T55" fmla="*/ 170529 h 438850"/>
                    <a:gd name="T56" fmla="*/ 93126 w 613253"/>
                    <a:gd name="T57" fmla="*/ 127787 h 438850"/>
                    <a:gd name="T58" fmla="*/ 96618 w 613253"/>
                    <a:gd name="T59" fmla="*/ 115854 h 438850"/>
                    <a:gd name="T60" fmla="*/ 215654 w 613253"/>
                    <a:gd name="T61" fmla="*/ 0 h 438850"/>
                    <a:gd name="T62" fmla="*/ 276258 w 613253"/>
                    <a:gd name="T63" fmla="*/ 61546 h 438850"/>
                    <a:gd name="T64" fmla="*/ 243401 w 613253"/>
                    <a:gd name="T65" fmla="*/ 115409 h 438850"/>
                    <a:gd name="T66" fmla="*/ 243401 w 613253"/>
                    <a:gd name="T67" fmla="*/ 123755 h 438850"/>
                    <a:gd name="T68" fmla="*/ 328476 w 613253"/>
                    <a:gd name="T69" fmla="*/ 209699 h 438850"/>
                    <a:gd name="T70" fmla="*/ 213465 w 613253"/>
                    <a:gd name="T71" fmla="*/ 235062 h 438850"/>
                    <a:gd name="T72" fmla="*/ 103716 w 613253"/>
                    <a:gd name="T73" fmla="*/ 211948 h 438850"/>
                    <a:gd name="T74" fmla="*/ 108882 w 613253"/>
                    <a:gd name="T75" fmla="*/ 198421 h 438850"/>
                    <a:gd name="T76" fmla="*/ 88926 w 613253"/>
                    <a:gd name="T77" fmla="*/ 200571 h 438850"/>
                    <a:gd name="T78" fmla="*/ 0 w 613253"/>
                    <a:gd name="T79" fmla="*/ 181843 h 438850"/>
                    <a:gd name="T80" fmla="*/ 67037 w 613253"/>
                    <a:gd name="T81" fmla="*/ 111153 h 438850"/>
                    <a:gd name="T82" fmla="*/ 67037 w 613253"/>
                    <a:gd name="T83" fmla="*/ 102811 h 438850"/>
                    <a:gd name="T84" fmla="*/ 41595 w 613253"/>
                    <a:gd name="T85" fmla="*/ 59977 h 438850"/>
                    <a:gd name="T86" fmla="*/ 90700 w 613253"/>
                    <a:gd name="T87" fmla="*/ 10107 h 438850"/>
                    <a:gd name="T88" fmla="*/ 139807 w 613253"/>
                    <a:gd name="T89" fmla="*/ 59977 h 438850"/>
                    <a:gd name="T90" fmla="*/ 113183 w 613253"/>
                    <a:gd name="T91" fmla="*/ 103620 h 438850"/>
                    <a:gd name="T92" fmla="*/ 113183 w 613253"/>
                    <a:gd name="T93" fmla="*/ 110382 h 438850"/>
                    <a:gd name="T94" fmla="*/ 156850 w 613253"/>
                    <a:gd name="T95" fmla="*/ 135267 h 438850"/>
                    <a:gd name="T96" fmla="*/ 158036 w 613253"/>
                    <a:gd name="T97" fmla="*/ 136836 h 438850"/>
                    <a:gd name="T98" fmla="*/ 186449 w 613253"/>
                    <a:gd name="T99" fmla="*/ 124706 h 438850"/>
                    <a:gd name="T100" fmla="*/ 186449 w 613253"/>
                    <a:gd name="T101" fmla="*/ 114411 h 438850"/>
                    <a:gd name="T102" fmla="*/ 155050 w 613253"/>
                    <a:gd name="T103" fmla="*/ 61546 h 438850"/>
                    <a:gd name="T104" fmla="*/ 215654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chemeClr val="bg1"/>
                </a:solidFill>
                <a:ln>
                  <a:noFill/>
                </a:ln>
              </p:spPr>
              <p:txBody>
                <a:bodyPr anchor="ctr"/>
                <a:lstStyle/>
                <a:p>
                  <a:endParaRPr lang="zh-CN" altLang="en-US"/>
                </a:p>
              </p:txBody>
            </p:sp>
          </p:grpSp>
        </p:grpSp>
      </p:grpSp>
      <p:grpSp>
        <p:nvGrpSpPr>
          <p:cNvPr id="13" name="组合 12"/>
          <p:cNvGrpSpPr/>
          <p:nvPr/>
        </p:nvGrpSpPr>
        <p:grpSpPr>
          <a:xfrm>
            <a:off x="-29592" y="4869160"/>
            <a:ext cx="1962488" cy="813452"/>
            <a:chOff x="574772" y="5143832"/>
            <a:chExt cx="3004251" cy="1267858"/>
          </a:xfrm>
        </p:grpSpPr>
        <p:grpSp>
          <p:nvGrpSpPr>
            <p:cNvPr id="14" name="组合 13"/>
            <p:cNvGrpSpPr/>
            <p:nvPr/>
          </p:nvGrpSpPr>
          <p:grpSpPr>
            <a:xfrm>
              <a:off x="574772" y="5143832"/>
              <a:ext cx="3004251" cy="1267858"/>
              <a:chOff x="8040219" y="1700802"/>
              <a:chExt cx="3004251" cy="1267858"/>
            </a:xfrm>
          </p:grpSpPr>
          <p:grpSp>
            <p:nvGrpSpPr>
              <p:cNvPr id="16" name="组合 15"/>
              <p:cNvGrpSpPr/>
              <p:nvPr/>
            </p:nvGrpSpPr>
            <p:grpSpPr>
              <a:xfrm>
                <a:off x="8040219" y="1700802"/>
                <a:ext cx="3004251" cy="1134782"/>
                <a:chOff x="7392147" y="1700802"/>
                <a:chExt cx="3004251" cy="1134782"/>
              </a:xfrm>
            </p:grpSpPr>
            <p:grpSp>
              <p:nvGrpSpPr>
                <p:cNvPr id="18" name="组合 17"/>
                <p:cNvGrpSpPr/>
                <p:nvPr/>
              </p:nvGrpSpPr>
              <p:grpSpPr>
                <a:xfrm rot="16200000">
                  <a:off x="7464941" y="1628008"/>
                  <a:ext cx="1134782" cy="1280370"/>
                  <a:chOff x="8439634" y="3544648"/>
                  <a:chExt cx="1611146" cy="1817848"/>
                </a:xfrm>
              </p:grpSpPr>
              <p:sp>
                <p:nvSpPr>
                  <p:cNvPr id="2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1" name="Freeform 5"/>
                  <p:cNvSpPr/>
                  <p:nvPr/>
                </p:nvSpPr>
                <p:spPr bwMode="auto">
                  <a:xfrm rot="5400000">
                    <a:off x="8621501" y="3866514"/>
                    <a:ext cx="1324744" cy="117411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8EB4E3"/>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19" name="矩形 67"/>
                <p:cNvSpPr>
                  <a:spLocks noChangeArrowheads="1"/>
                </p:cNvSpPr>
                <p:nvPr/>
              </p:nvSpPr>
              <p:spPr bwMode="auto">
                <a:xfrm>
                  <a:off x="8709035" y="1788487"/>
                  <a:ext cx="1687363" cy="47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rPr>
                    <a:t>  总资产</a:t>
                  </a:r>
                  <a:endParaRPr lang="en-US"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grpSp>
          <p:sp>
            <p:nvSpPr>
              <p:cNvPr id="17" name="矩形 47"/>
              <p:cNvSpPr>
                <a:spLocks noChangeArrowheads="1"/>
              </p:cNvSpPr>
              <p:nvPr/>
            </p:nvSpPr>
            <p:spPr bwMode="auto">
              <a:xfrm>
                <a:off x="9234092" y="2441784"/>
                <a:ext cx="1687363" cy="52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0" tIns="0" rIns="0" bIns="0">
                <a:spAutoFit/>
              </a:bodyPr>
              <a:lstStyle/>
              <a:p>
                <a:pPr algn="r">
                  <a:lnSpc>
                    <a:spcPct val="120000"/>
                  </a:lnSpc>
                </a:pPr>
                <a:r>
                  <a:rPr lang="en-US" altLang="zh-CN"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rPr>
                  <a:t>245</a:t>
                </a:r>
                <a:r>
                  <a:rPr lang="zh-CN" altLang="en-US" sz="2000" b="1" dirty="0">
                    <a:solidFill>
                      <a:srgbClr val="4878B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rPr>
                  <a:t>亿元</a:t>
                </a:r>
              </a:p>
            </p:txBody>
          </p:sp>
        </p:grpSp>
        <p:sp>
          <p:nvSpPr>
            <p:cNvPr id="15" name="KSO_Shape"/>
            <p:cNvSpPr/>
            <p:nvPr/>
          </p:nvSpPr>
          <p:spPr bwMode="auto">
            <a:xfrm>
              <a:off x="901316" y="5357205"/>
              <a:ext cx="580986" cy="557949"/>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7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7"/>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7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7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7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7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7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7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7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7528"/>
                  </a:lnTo>
                  <a:lnTo>
                    <a:pt x="3197710" y="2017845"/>
                  </a:lnTo>
                  <a:lnTo>
                    <a:pt x="3200250" y="2017162"/>
                  </a:lnTo>
                  <a:lnTo>
                    <a:pt x="3203106" y="2017479"/>
                  </a:lnTo>
                  <a:lnTo>
                    <a:pt x="3254843" y="2017479"/>
                  </a:lnTo>
                  <a:lnTo>
                    <a:pt x="3258017" y="2017162"/>
                  </a:lnTo>
                  <a:lnTo>
                    <a:pt x="3260556" y="2017845"/>
                  </a:lnTo>
                  <a:lnTo>
                    <a:pt x="3263413" y="2017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7"/>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7"/>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文本, 信件&#10;&#10;描述已自动生成"/>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20923" y="1196752"/>
            <a:ext cx="2834640" cy="4039985"/>
          </a:xfrm>
          <a:prstGeom prst="rect">
            <a:avLst/>
          </a:prstGeom>
          <a:ln w="38100" cap="sq">
            <a:solidFill>
              <a:srgbClr val="F1F0F3"/>
            </a:solidFill>
            <a:prstDash val="solid"/>
            <a:miter lim="800000"/>
            <a:headEnd/>
            <a:tailEnd/>
          </a:ln>
          <a:effectLst>
            <a:outerShdw blurRad="50800" dist="38100" dir="2700000" algn="tl" rotWithShape="0">
              <a:srgbClr val="000000">
                <a:alpha val="43000"/>
              </a:srgbClr>
            </a:outerShdw>
          </a:effectLst>
        </p:spPr>
      </p:pic>
      <p:pic>
        <p:nvPicPr>
          <p:cNvPr id="26" name="图片 25" descr="文本&#10;&#10;描述已自动生成"/>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169966" y="1196752"/>
            <a:ext cx="3288168" cy="4039985"/>
          </a:xfrm>
          <a:prstGeom prst="rect">
            <a:avLst/>
          </a:prstGeom>
          <a:ln w="38100" cap="sq">
            <a:solidFill>
              <a:srgbClr val="F1F0F3"/>
            </a:solidFill>
            <a:prstDash val="solid"/>
            <a:miter lim="800000"/>
            <a:headEnd/>
            <a:tailEnd/>
          </a:ln>
          <a:effectLst>
            <a:outerShdw blurRad="50800" dist="38100" dir="2700000" algn="tl" rotWithShape="0">
              <a:srgbClr val="000000">
                <a:alpha val="43000"/>
              </a:srgbClr>
            </a:outerShdw>
          </a:effectLst>
        </p:spPr>
      </p:pic>
      <p:pic>
        <p:nvPicPr>
          <p:cNvPr id="28" name="图片 27" descr="文本&#10;&#10;描述已自动生成"/>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672537" y="1196752"/>
            <a:ext cx="5401714" cy="4039985"/>
          </a:xfrm>
          <a:prstGeom prst="rect">
            <a:avLst/>
          </a:prstGeom>
          <a:ln w="38100" cap="sq">
            <a:solidFill>
              <a:srgbClr val="F1F0F3"/>
            </a:solidFill>
            <a:prstDash val="solid"/>
            <a:miter lim="800000"/>
            <a:headEnd/>
            <a:tailEnd/>
          </a:ln>
          <a:effectLst>
            <a:outerShdw blurRad="50800" dist="38100" dir="2700000" algn="tl" rotWithShape="0">
              <a:srgbClr val="000000">
                <a:alpha val="43000"/>
              </a:srgbClr>
            </a:outerShdw>
          </a:effectLst>
        </p:spPr>
      </p:pic>
      <p:pic>
        <p:nvPicPr>
          <p:cNvPr id="18" name="图片 17" descr="文本, 白板&#10;&#10;描述已自动生成"/>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8915" y="1773246"/>
            <a:ext cx="3960440" cy="2815996"/>
          </a:xfrm>
          <a:prstGeom prst="roundRect">
            <a:avLst>
              <a:gd name="adj" fmla="val 3307"/>
            </a:avLst>
          </a:prstGeom>
        </p:spPr>
      </p:pic>
      <p:pic>
        <p:nvPicPr>
          <p:cNvPr id="20" name="图片 19" descr="手机屏幕截图&#10;&#10;中度可信度描述已自动生成"/>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838" t="2735" r="706" b="591"/>
          <a:stretch>
            <a:fillRect/>
          </a:stretch>
        </p:blipFill>
        <p:spPr>
          <a:xfrm>
            <a:off x="8113811" y="1773245"/>
            <a:ext cx="4026562" cy="2815996"/>
          </a:xfrm>
          <a:prstGeom prst="roundRect">
            <a:avLst>
              <a:gd name="adj" fmla="val 4889"/>
            </a:avLst>
          </a:prstGeom>
        </p:spPr>
      </p:pic>
      <p:pic>
        <p:nvPicPr>
          <p:cNvPr id="22" name="图片 21" descr="文本&#10;&#10;描述已自动生成"/>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4081809" y="1773245"/>
            <a:ext cx="3959548" cy="2815996"/>
          </a:xfrm>
          <a:prstGeom prst="roundRect">
            <a:avLst>
              <a:gd name="adj" fmla="val 5027"/>
            </a:avLst>
          </a:prstGeom>
        </p:spPr>
      </p:pic>
      <p:pic>
        <p:nvPicPr>
          <p:cNvPr id="9" name="图片 8" descr="文本&#10;&#10;描述已自动生成"/>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425" t="1830" r="1" b="1830"/>
          <a:stretch>
            <a:fillRect/>
          </a:stretch>
        </p:blipFill>
        <p:spPr>
          <a:xfrm>
            <a:off x="6213456" y="3573016"/>
            <a:ext cx="4448784" cy="2523879"/>
          </a:xfrm>
          <a:prstGeom prst="rect">
            <a:avLst/>
          </a:prstGeom>
          <a:ln w="38100" cap="sq">
            <a:solidFill>
              <a:schemeClr val="bg1">
                <a:lumMod val="85000"/>
              </a:schemeClr>
            </a:solidFill>
            <a:prstDash val="solid"/>
            <a:miter lim="800000"/>
            <a:headEnd/>
            <a:tailEnd/>
          </a:ln>
          <a:effectLst>
            <a:outerShdw blurRad="50800" dist="38100" dir="2700000" algn="tl" rotWithShape="0">
              <a:srgbClr val="000000">
                <a:alpha val="43000"/>
              </a:srgbClr>
            </a:outerShdw>
          </a:effectLst>
        </p:spPr>
      </p:pic>
      <p:pic>
        <p:nvPicPr>
          <p:cNvPr id="11" name="图片 10" descr="文本, 徽标, 公司名称&#10;&#10;描述已自动生成"/>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t="1430" r="1476" b="1430"/>
          <a:stretch>
            <a:fillRect/>
          </a:stretch>
        </p:blipFill>
        <p:spPr>
          <a:xfrm>
            <a:off x="1532935" y="3572768"/>
            <a:ext cx="4448784" cy="2507805"/>
          </a:xfrm>
          <a:prstGeom prst="rect">
            <a:avLst/>
          </a:prstGeom>
          <a:ln w="38100" cap="sq">
            <a:solidFill>
              <a:schemeClr val="bg1">
                <a:lumMod val="85000"/>
              </a:schemeClr>
            </a:solidFill>
            <a:prstDash val="solid"/>
            <a:miter lim="800000"/>
            <a:headEnd/>
            <a:tailEnd/>
          </a:ln>
          <a:effectLst>
            <a:outerShdw blurRad="50800" dist="38100" dir="2700000" algn="tl" rotWithShape="0">
              <a:srgbClr val="000000">
                <a:alpha val="43000"/>
              </a:srgbClr>
            </a:outerShdw>
          </a:effectLst>
        </p:spPr>
      </p:pic>
      <p:pic>
        <p:nvPicPr>
          <p:cNvPr id="13" name="图片 12" descr="文本&#10;&#10;中度可信度描述已自动生成"/>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1" t="808" r="1687" b="808"/>
          <a:stretch>
            <a:fillRect/>
          </a:stretch>
        </p:blipFill>
        <p:spPr>
          <a:xfrm>
            <a:off x="1532935" y="891092"/>
            <a:ext cx="4448784" cy="2502441"/>
          </a:xfrm>
          <a:prstGeom prst="rect">
            <a:avLst/>
          </a:prstGeom>
          <a:ln w="38100" cap="sq">
            <a:solidFill>
              <a:schemeClr val="bg1">
                <a:lumMod val="85000"/>
              </a:schemeClr>
            </a:solidFill>
            <a:prstDash val="solid"/>
            <a:miter lim="800000"/>
            <a:headEnd/>
            <a:tailEnd/>
          </a:ln>
          <a:effectLst>
            <a:outerShdw blurRad="50800" dist="38100" dir="2700000" algn="tl" rotWithShape="0">
              <a:srgbClr val="000000">
                <a:alpha val="43000"/>
              </a:srgbClr>
            </a:outerShdw>
          </a:effectLst>
        </p:spPr>
      </p:pic>
      <p:pic>
        <p:nvPicPr>
          <p:cNvPr id="15" name="图片 14" descr="文本&#10;&#10;描述已自动生成"/>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t="1173" b="1173"/>
          <a:stretch>
            <a:fillRect/>
          </a:stretch>
        </p:blipFill>
        <p:spPr>
          <a:xfrm>
            <a:off x="6213456" y="897195"/>
            <a:ext cx="4448784" cy="2502441"/>
          </a:xfrm>
          <a:prstGeom prst="rect">
            <a:avLst/>
          </a:prstGeom>
          <a:ln w="38100" cap="sq">
            <a:solidFill>
              <a:schemeClr val="bg1">
                <a:lumMod val="85000"/>
              </a:schemeClr>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childTnLst>
                                </p:cTn>
                              </p:par>
                              <p:par>
                                <p:cTn id="11" presetID="10" presetClass="entr" presetSubtype="0" fill="hold" nodeType="withEffect">
                                  <p:stCondLst>
                                    <p:cond delay="9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00"/>
                                        <p:tgtEl>
                                          <p:spTgt spid="9"/>
                                        </p:tgtEl>
                                      </p:cBhvr>
                                    </p:animEffect>
                                  </p:childTnLst>
                                </p:cTn>
                              </p:par>
                              <p:par>
                                <p:cTn id="14" presetID="10" presetClass="entr" presetSubtype="0" fill="hold"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500"/>
                                        <p:tgtEl>
                                          <p:spTgt spid="11"/>
                                        </p:tgtEl>
                                      </p:cBhvr>
                                    </p:animEffect>
                                  </p:childTnLst>
                                </p:cTn>
                              </p:par>
                            </p:childTnLst>
                          </p:cTn>
                        </p:par>
                        <p:par>
                          <p:cTn id="17" fill="hold">
                            <p:stCondLst>
                              <p:cond delay="1500"/>
                            </p:stCondLst>
                            <p:childTnLst>
                              <p:par>
                                <p:cTn id="18" presetID="24" presetClass="emph" presetSubtype="0" fill="hold" nodeType="afterEffect">
                                  <p:stCondLst>
                                    <p:cond delay="0"/>
                                  </p:stCondLst>
                                  <p:childTnLst>
                                    <p:animClr clrSpc="hsl" dir="cw">
                                      <p:cBhvr override="childStyle">
                                        <p:cTn id="19" dur="1000" fill="hold"/>
                                        <p:tgtEl>
                                          <p:spTgt spid="13"/>
                                        </p:tgtEl>
                                        <p:attrNameLst>
                                          <p:attrName>style.color</p:attrName>
                                        </p:attrNameLst>
                                      </p:cBhvr>
                                      <p:by>
                                        <p:hsl h="0" s="-12549" l="-25098"/>
                                      </p:by>
                                    </p:animClr>
                                    <p:animClr clrSpc="hsl" dir="cw">
                                      <p:cBhvr>
                                        <p:cTn id="20" dur="1000" fill="hold"/>
                                        <p:tgtEl>
                                          <p:spTgt spid="13"/>
                                        </p:tgtEl>
                                        <p:attrNameLst>
                                          <p:attrName>fillcolor</p:attrName>
                                        </p:attrNameLst>
                                      </p:cBhvr>
                                      <p:by>
                                        <p:hsl h="0" s="-12549" l="-25098"/>
                                      </p:by>
                                    </p:animClr>
                                    <p:animClr clrSpc="hsl" dir="cw">
                                      <p:cBhvr>
                                        <p:cTn id="21" dur="1000" fill="hold"/>
                                        <p:tgtEl>
                                          <p:spTgt spid="13"/>
                                        </p:tgtEl>
                                        <p:attrNameLst>
                                          <p:attrName>stroke.color</p:attrName>
                                        </p:attrNameLst>
                                      </p:cBhvr>
                                      <p:by>
                                        <p:hsl h="0" s="-12549" l="-25098"/>
                                      </p:by>
                                    </p:animClr>
                                    <p:set>
                                      <p:cBhvr>
                                        <p:cTn id="22" dur="1000" fill="hold"/>
                                        <p:tgtEl>
                                          <p:spTgt spid="13"/>
                                        </p:tgtEl>
                                        <p:attrNameLst>
                                          <p:attrName>fill.type</p:attrName>
                                        </p:attrNameLst>
                                      </p:cBhvr>
                                      <p:to>
                                        <p:strVal val="solid"/>
                                      </p:to>
                                    </p:set>
                                  </p:childTnLst>
                                </p:cTn>
                              </p:par>
                              <p:par>
                                <p:cTn id="23" presetID="24" presetClass="emph" presetSubtype="0" fill="hold" nodeType="withEffect">
                                  <p:stCondLst>
                                    <p:cond delay="0"/>
                                  </p:stCondLst>
                                  <p:childTnLst>
                                    <p:animClr clrSpc="hsl" dir="cw">
                                      <p:cBhvr override="childStyle">
                                        <p:cTn id="24" dur="1000" fill="hold"/>
                                        <p:tgtEl>
                                          <p:spTgt spid="15"/>
                                        </p:tgtEl>
                                        <p:attrNameLst>
                                          <p:attrName>style.color</p:attrName>
                                        </p:attrNameLst>
                                      </p:cBhvr>
                                      <p:by>
                                        <p:hsl h="0" s="-12549" l="-25098"/>
                                      </p:by>
                                    </p:animClr>
                                    <p:animClr clrSpc="hsl" dir="cw">
                                      <p:cBhvr>
                                        <p:cTn id="25" dur="1000" fill="hold"/>
                                        <p:tgtEl>
                                          <p:spTgt spid="15"/>
                                        </p:tgtEl>
                                        <p:attrNameLst>
                                          <p:attrName>fillcolor</p:attrName>
                                        </p:attrNameLst>
                                      </p:cBhvr>
                                      <p:by>
                                        <p:hsl h="0" s="-12549" l="-25098"/>
                                      </p:by>
                                    </p:animClr>
                                    <p:animClr clrSpc="hsl" dir="cw">
                                      <p:cBhvr>
                                        <p:cTn id="26" dur="1000" fill="hold"/>
                                        <p:tgtEl>
                                          <p:spTgt spid="15"/>
                                        </p:tgtEl>
                                        <p:attrNameLst>
                                          <p:attrName>stroke.color</p:attrName>
                                        </p:attrNameLst>
                                      </p:cBhvr>
                                      <p:by>
                                        <p:hsl h="0" s="-12549" l="-25098"/>
                                      </p:by>
                                    </p:animClr>
                                    <p:set>
                                      <p:cBhvr>
                                        <p:cTn id="27" dur="1000" fill="hold"/>
                                        <p:tgtEl>
                                          <p:spTgt spid="15"/>
                                        </p:tgtEl>
                                        <p:attrNameLst>
                                          <p:attrName>fill.type</p:attrName>
                                        </p:attrNameLst>
                                      </p:cBhvr>
                                      <p:to>
                                        <p:strVal val="solid"/>
                                      </p:to>
                                    </p:set>
                                  </p:childTnLst>
                                </p:cTn>
                              </p:par>
                              <p:par>
                                <p:cTn id="28" presetID="24" presetClass="emph" presetSubtype="0" fill="hold" nodeType="withEffect">
                                  <p:stCondLst>
                                    <p:cond delay="0"/>
                                  </p:stCondLst>
                                  <p:childTnLst>
                                    <p:animClr clrSpc="hsl" dir="cw">
                                      <p:cBhvr override="childStyle">
                                        <p:cTn id="29" dur="1000" fill="hold"/>
                                        <p:tgtEl>
                                          <p:spTgt spid="9"/>
                                        </p:tgtEl>
                                        <p:attrNameLst>
                                          <p:attrName>style.color</p:attrName>
                                        </p:attrNameLst>
                                      </p:cBhvr>
                                      <p:by>
                                        <p:hsl h="0" s="-12549" l="-25098"/>
                                      </p:by>
                                    </p:animClr>
                                    <p:animClr clrSpc="hsl" dir="cw">
                                      <p:cBhvr>
                                        <p:cTn id="30" dur="1000" fill="hold"/>
                                        <p:tgtEl>
                                          <p:spTgt spid="9"/>
                                        </p:tgtEl>
                                        <p:attrNameLst>
                                          <p:attrName>fillcolor</p:attrName>
                                        </p:attrNameLst>
                                      </p:cBhvr>
                                      <p:by>
                                        <p:hsl h="0" s="-12549" l="-25098"/>
                                      </p:by>
                                    </p:animClr>
                                    <p:animClr clrSpc="hsl" dir="cw">
                                      <p:cBhvr>
                                        <p:cTn id="31" dur="1000" fill="hold"/>
                                        <p:tgtEl>
                                          <p:spTgt spid="9"/>
                                        </p:tgtEl>
                                        <p:attrNameLst>
                                          <p:attrName>stroke.color</p:attrName>
                                        </p:attrNameLst>
                                      </p:cBhvr>
                                      <p:by>
                                        <p:hsl h="0" s="-12549" l="-25098"/>
                                      </p:by>
                                    </p:animClr>
                                    <p:set>
                                      <p:cBhvr>
                                        <p:cTn id="32" dur="1000" fill="hold"/>
                                        <p:tgtEl>
                                          <p:spTgt spid="9"/>
                                        </p:tgtEl>
                                        <p:attrNameLst>
                                          <p:attrName>fill.type</p:attrName>
                                        </p:attrNameLst>
                                      </p:cBhvr>
                                      <p:to>
                                        <p:strVal val="solid"/>
                                      </p:to>
                                    </p:set>
                                  </p:childTnLst>
                                </p:cTn>
                              </p:par>
                              <p:par>
                                <p:cTn id="33" presetID="24" presetClass="emph" presetSubtype="0" fill="hold" nodeType="withEffect">
                                  <p:stCondLst>
                                    <p:cond delay="0"/>
                                  </p:stCondLst>
                                  <p:childTnLst>
                                    <p:animClr clrSpc="hsl" dir="cw">
                                      <p:cBhvr override="childStyle">
                                        <p:cTn id="34" dur="1000" fill="hold"/>
                                        <p:tgtEl>
                                          <p:spTgt spid="11"/>
                                        </p:tgtEl>
                                        <p:attrNameLst>
                                          <p:attrName>style.color</p:attrName>
                                        </p:attrNameLst>
                                      </p:cBhvr>
                                      <p:by>
                                        <p:hsl h="0" s="-12549" l="-25098"/>
                                      </p:by>
                                    </p:animClr>
                                    <p:animClr clrSpc="hsl" dir="cw">
                                      <p:cBhvr>
                                        <p:cTn id="35" dur="1000" fill="hold"/>
                                        <p:tgtEl>
                                          <p:spTgt spid="11"/>
                                        </p:tgtEl>
                                        <p:attrNameLst>
                                          <p:attrName>fillcolor</p:attrName>
                                        </p:attrNameLst>
                                      </p:cBhvr>
                                      <p:by>
                                        <p:hsl h="0" s="-12549" l="-25098"/>
                                      </p:by>
                                    </p:animClr>
                                    <p:animClr clrSpc="hsl" dir="cw">
                                      <p:cBhvr>
                                        <p:cTn id="36" dur="1000" fill="hold"/>
                                        <p:tgtEl>
                                          <p:spTgt spid="11"/>
                                        </p:tgtEl>
                                        <p:attrNameLst>
                                          <p:attrName>stroke.color</p:attrName>
                                        </p:attrNameLst>
                                      </p:cBhvr>
                                      <p:by>
                                        <p:hsl h="0" s="-12549" l="-25098"/>
                                      </p:by>
                                    </p:animClr>
                                    <p:set>
                                      <p:cBhvr>
                                        <p:cTn id="37" dur="1000" fill="hold"/>
                                        <p:tgtEl>
                                          <p:spTgt spid="11"/>
                                        </p:tgtEl>
                                        <p:attrNameLst>
                                          <p:attrName>fill.type</p:attrName>
                                        </p:attrNameLst>
                                      </p:cBhvr>
                                      <p:to>
                                        <p:strVal val="solid"/>
                                      </p:to>
                                    </p:set>
                                  </p:childTnLst>
                                </p:cTn>
                              </p:par>
                            </p:childTnLst>
                          </p:cTn>
                        </p:par>
                        <p:par>
                          <p:cTn id="38" fill="hold">
                            <p:stCondLst>
                              <p:cond delay="2500"/>
                            </p:stCondLst>
                            <p:childTnLst>
                              <p:par>
                                <p:cTn id="39" presetID="10" presetClass="exit" presetSubtype="0" fill="hold" nodeType="after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500"/>
                                        <p:tgtEl>
                                          <p:spTgt spid="18"/>
                                        </p:tgtEl>
                                      </p:cBhvr>
                                    </p:animEffect>
                                  </p:childTnLst>
                                </p:cTn>
                              </p:par>
                              <p:par>
                                <p:cTn id="55" presetID="10" presetClass="entr" presetSubtype="0" fill="hold" nodeType="withEffect">
                                  <p:stCondLst>
                                    <p:cond delay="60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500"/>
                                        <p:tgtEl>
                                          <p:spTgt spid="22"/>
                                        </p:tgtEl>
                                      </p:cBhvr>
                                    </p:animEffect>
                                  </p:childTnLst>
                                </p:cTn>
                              </p:par>
                              <p:par>
                                <p:cTn id="58" presetID="10" presetClass="entr" presetSubtype="0" fill="hold" nodeType="withEffect">
                                  <p:stCondLst>
                                    <p:cond delay="14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500"/>
                                        <p:tgtEl>
                                          <p:spTgt spid="20"/>
                                        </p:tgtEl>
                                      </p:cBhvr>
                                    </p:animEffect>
                                  </p:childTnLst>
                                </p:cTn>
                              </p:par>
                            </p:childTnLst>
                          </p:cTn>
                        </p:par>
                        <p:par>
                          <p:cTn id="61" fill="hold">
                            <p:stCondLst>
                              <p:cond delay="4500"/>
                            </p:stCondLst>
                            <p:childTnLst>
                              <p:par>
                                <p:cTn id="62" presetID="24" presetClass="emph" presetSubtype="0" fill="hold" nodeType="afterEffect">
                                  <p:stCondLst>
                                    <p:cond delay="0"/>
                                  </p:stCondLst>
                                  <p:childTnLst>
                                    <p:animClr clrSpc="hsl" dir="cw">
                                      <p:cBhvr override="childStyle">
                                        <p:cTn id="63" dur="1000" fill="hold"/>
                                        <p:tgtEl>
                                          <p:spTgt spid="18"/>
                                        </p:tgtEl>
                                        <p:attrNameLst>
                                          <p:attrName>style.color</p:attrName>
                                        </p:attrNameLst>
                                      </p:cBhvr>
                                      <p:by>
                                        <p:hsl h="0" s="-12549" l="-25098"/>
                                      </p:by>
                                    </p:animClr>
                                    <p:animClr clrSpc="hsl" dir="cw">
                                      <p:cBhvr>
                                        <p:cTn id="64" dur="1000" fill="hold"/>
                                        <p:tgtEl>
                                          <p:spTgt spid="18"/>
                                        </p:tgtEl>
                                        <p:attrNameLst>
                                          <p:attrName>fillcolor</p:attrName>
                                        </p:attrNameLst>
                                      </p:cBhvr>
                                      <p:by>
                                        <p:hsl h="0" s="-12549" l="-25098"/>
                                      </p:by>
                                    </p:animClr>
                                    <p:animClr clrSpc="hsl" dir="cw">
                                      <p:cBhvr>
                                        <p:cTn id="65" dur="1000" fill="hold"/>
                                        <p:tgtEl>
                                          <p:spTgt spid="18"/>
                                        </p:tgtEl>
                                        <p:attrNameLst>
                                          <p:attrName>stroke.color</p:attrName>
                                        </p:attrNameLst>
                                      </p:cBhvr>
                                      <p:by>
                                        <p:hsl h="0" s="-12549" l="-25098"/>
                                      </p:by>
                                    </p:animClr>
                                    <p:set>
                                      <p:cBhvr>
                                        <p:cTn id="66" dur="1000" fill="hold"/>
                                        <p:tgtEl>
                                          <p:spTgt spid="18"/>
                                        </p:tgtEl>
                                        <p:attrNameLst>
                                          <p:attrName>fill.type</p:attrName>
                                        </p:attrNameLst>
                                      </p:cBhvr>
                                      <p:to>
                                        <p:strVal val="solid"/>
                                      </p:to>
                                    </p:set>
                                  </p:childTnLst>
                                </p:cTn>
                              </p:par>
                            </p:childTnLst>
                          </p:cTn>
                        </p:par>
                        <p:par>
                          <p:cTn id="67" fill="hold">
                            <p:stCondLst>
                              <p:cond delay="5500"/>
                            </p:stCondLst>
                            <p:childTnLst>
                              <p:par>
                                <p:cTn id="68" presetID="24" presetClass="emph" presetSubtype="0" fill="hold" nodeType="afterEffect">
                                  <p:stCondLst>
                                    <p:cond delay="0"/>
                                  </p:stCondLst>
                                  <p:childTnLst>
                                    <p:animClr clrSpc="hsl" dir="cw">
                                      <p:cBhvr override="childStyle">
                                        <p:cTn id="69" dur="1000" fill="hold"/>
                                        <p:tgtEl>
                                          <p:spTgt spid="22"/>
                                        </p:tgtEl>
                                        <p:attrNameLst>
                                          <p:attrName>style.color</p:attrName>
                                        </p:attrNameLst>
                                      </p:cBhvr>
                                      <p:by>
                                        <p:hsl h="0" s="-12549" l="-25098"/>
                                      </p:by>
                                    </p:animClr>
                                    <p:animClr clrSpc="hsl" dir="cw">
                                      <p:cBhvr>
                                        <p:cTn id="70" dur="1000" fill="hold"/>
                                        <p:tgtEl>
                                          <p:spTgt spid="22"/>
                                        </p:tgtEl>
                                        <p:attrNameLst>
                                          <p:attrName>fillcolor</p:attrName>
                                        </p:attrNameLst>
                                      </p:cBhvr>
                                      <p:by>
                                        <p:hsl h="0" s="-12549" l="-25098"/>
                                      </p:by>
                                    </p:animClr>
                                    <p:animClr clrSpc="hsl" dir="cw">
                                      <p:cBhvr>
                                        <p:cTn id="71" dur="1000" fill="hold"/>
                                        <p:tgtEl>
                                          <p:spTgt spid="22"/>
                                        </p:tgtEl>
                                        <p:attrNameLst>
                                          <p:attrName>stroke.color</p:attrName>
                                        </p:attrNameLst>
                                      </p:cBhvr>
                                      <p:by>
                                        <p:hsl h="0" s="-12549" l="-25098"/>
                                      </p:by>
                                    </p:animClr>
                                    <p:set>
                                      <p:cBhvr>
                                        <p:cTn id="72" dur="1000" fill="hold"/>
                                        <p:tgtEl>
                                          <p:spTgt spid="22"/>
                                        </p:tgtEl>
                                        <p:attrNameLst>
                                          <p:attrName>fill.type</p:attrName>
                                        </p:attrNameLst>
                                      </p:cBhvr>
                                      <p:to>
                                        <p:strVal val="solid"/>
                                      </p:to>
                                    </p:set>
                                  </p:childTnLst>
                                </p:cTn>
                              </p:par>
                            </p:childTnLst>
                          </p:cTn>
                        </p:par>
                        <p:par>
                          <p:cTn id="73" fill="hold">
                            <p:stCondLst>
                              <p:cond delay="6500"/>
                            </p:stCondLst>
                            <p:childTnLst>
                              <p:par>
                                <p:cTn id="74" presetID="24" presetClass="emph" presetSubtype="0" fill="hold" nodeType="afterEffect">
                                  <p:stCondLst>
                                    <p:cond delay="0"/>
                                  </p:stCondLst>
                                  <p:childTnLst>
                                    <p:animClr clrSpc="hsl" dir="cw">
                                      <p:cBhvr override="childStyle">
                                        <p:cTn id="75" dur="1000" fill="hold"/>
                                        <p:tgtEl>
                                          <p:spTgt spid="20"/>
                                        </p:tgtEl>
                                        <p:attrNameLst>
                                          <p:attrName>style.color</p:attrName>
                                        </p:attrNameLst>
                                      </p:cBhvr>
                                      <p:by>
                                        <p:hsl h="0" s="-12549" l="-25098"/>
                                      </p:by>
                                    </p:animClr>
                                    <p:animClr clrSpc="hsl" dir="cw">
                                      <p:cBhvr>
                                        <p:cTn id="76" dur="1000" fill="hold"/>
                                        <p:tgtEl>
                                          <p:spTgt spid="20"/>
                                        </p:tgtEl>
                                        <p:attrNameLst>
                                          <p:attrName>fillcolor</p:attrName>
                                        </p:attrNameLst>
                                      </p:cBhvr>
                                      <p:by>
                                        <p:hsl h="0" s="-12549" l="-25098"/>
                                      </p:by>
                                    </p:animClr>
                                    <p:animClr clrSpc="hsl" dir="cw">
                                      <p:cBhvr>
                                        <p:cTn id="77" dur="1000" fill="hold"/>
                                        <p:tgtEl>
                                          <p:spTgt spid="20"/>
                                        </p:tgtEl>
                                        <p:attrNameLst>
                                          <p:attrName>stroke.color</p:attrName>
                                        </p:attrNameLst>
                                      </p:cBhvr>
                                      <p:by>
                                        <p:hsl h="0" s="-12549" l="-25098"/>
                                      </p:by>
                                    </p:animClr>
                                    <p:set>
                                      <p:cBhvr>
                                        <p:cTn id="78" dur="1000" fill="hold"/>
                                        <p:tgtEl>
                                          <p:spTgt spid="20"/>
                                        </p:tgtEl>
                                        <p:attrNameLst>
                                          <p:attrName>fill.type</p:attrName>
                                        </p:attrNameLst>
                                      </p:cBhvr>
                                      <p:to>
                                        <p:strVal val="solid"/>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par>
                          <p:cTn id="88" fill="hold">
                            <p:stCondLst>
                              <p:cond delay="7500"/>
                            </p:stCondLst>
                            <p:childTnLst>
                              <p:par>
                                <p:cTn id="89" presetID="10" presetClass="entr" presetSubtype="0"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500"/>
                                        <p:tgtEl>
                                          <p:spTgt spid="24"/>
                                        </p:tgtEl>
                                      </p:cBhvr>
                                    </p:animEffect>
                                  </p:childTnLst>
                                </p:cTn>
                              </p:par>
                              <p:par>
                                <p:cTn id="92" presetID="10" presetClass="entr" presetSubtype="0" fill="hold" nodeType="withEffect">
                                  <p:stCondLst>
                                    <p:cond delay="60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1500"/>
                                        <p:tgtEl>
                                          <p:spTgt spid="26"/>
                                        </p:tgtEl>
                                      </p:cBhvr>
                                    </p:animEffect>
                                  </p:childTnLst>
                                </p:cTn>
                              </p:par>
                              <p:par>
                                <p:cTn id="95" presetID="10" presetClass="entr" presetSubtype="0" fill="hold" nodeType="withEffect">
                                  <p:stCondLst>
                                    <p:cond delay="110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500"/>
                                        <p:tgtEl>
                                          <p:spTgt spid="28"/>
                                        </p:tgtEl>
                                      </p:cBhvr>
                                    </p:animEffect>
                                  </p:childTnLst>
                                </p:cTn>
                              </p:par>
                            </p:childTnLst>
                          </p:cTn>
                        </p:par>
                        <p:par>
                          <p:cTn id="98" fill="hold">
                            <p:stCondLst>
                              <p:cond delay="9000"/>
                            </p:stCondLst>
                            <p:childTnLst>
                              <p:par>
                                <p:cTn id="99" presetID="24" presetClass="emph" presetSubtype="0" fill="hold" nodeType="afterEffect">
                                  <p:stCondLst>
                                    <p:cond delay="0"/>
                                  </p:stCondLst>
                                  <p:childTnLst>
                                    <p:animClr clrSpc="hsl" dir="cw">
                                      <p:cBhvr override="childStyle">
                                        <p:cTn id="100" dur="1000" fill="hold"/>
                                        <p:tgtEl>
                                          <p:spTgt spid="24"/>
                                        </p:tgtEl>
                                        <p:attrNameLst>
                                          <p:attrName>style.color</p:attrName>
                                        </p:attrNameLst>
                                      </p:cBhvr>
                                      <p:by>
                                        <p:hsl h="0" s="-12549" l="-25098"/>
                                      </p:by>
                                    </p:animClr>
                                    <p:animClr clrSpc="hsl" dir="cw">
                                      <p:cBhvr>
                                        <p:cTn id="101" dur="1000" fill="hold"/>
                                        <p:tgtEl>
                                          <p:spTgt spid="24"/>
                                        </p:tgtEl>
                                        <p:attrNameLst>
                                          <p:attrName>fillcolor</p:attrName>
                                        </p:attrNameLst>
                                      </p:cBhvr>
                                      <p:by>
                                        <p:hsl h="0" s="-12549" l="-25098"/>
                                      </p:by>
                                    </p:animClr>
                                    <p:animClr clrSpc="hsl" dir="cw">
                                      <p:cBhvr>
                                        <p:cTn id="102" dur="1000" fill="hold"/>
                                        <p:tgtEl>
                                          <p:spTgt spid="24"/>
                                        </p:tgtEl>
                                        <p:attrNameLst>
                                          <p:attrName>stroke.color</p:attrName>
                                        </p:attrNameLst>
                                      </p:cBhvr>
                                      <p:by>
                                        <p:hsl h="0" s="-12549" l="-25098"/>
                                      </p:by>
                                    </p:animClr>
                                    <p:set>
                                      <p:cBhvr>
                                        <p:cTn id="103" dur="1000" fill="hold"/>
                                        <p:tgtEl>
                                          <p:spTgt spid="24"/>
                                        </p:tgtEl>
                                        <p:attrNameLst>
                                          <p:attrName>fill.type</p:attrName>
                                        </p:attrNameLst>
                                      </p:cBhvr>
                                      <p:to>
                                        <p:strVal val="solid"/>
                                      </p:to>
                                    </p:set>
                                  </p:childTnLst>
                                </p:cTn>
                              </p:par>
                              <p:par>
                                <p:cTn id="104" presetID="24" presetClass="emph" presetSubtype="0" fill="hold" nodeType="withEffect">
                                  <p:stCondLst>
                                    <p:cond delay="0"/>
                                  </p:stCondLst>
                                  <p:childTnLst>
                                    <p:animClr clrSpc="hsl" dir="cw">
                                      <p:cBhvr override="childStyle">
                                        <p:cTn id="105" dur="1000" fill="hold"/>
                                        <p:tgtEl>
                                          <p:spTgt spid="26"/>
                                        </p:tgtEl>
                                        <p:attrNameLst>
                                          <p:attrName>style.color</p:attrName>
                                        </p:attrNameLst>
                                      </p:cBhvr>
                                      <p:by>
                                        <p:hsl h="0" s="-12549" l="-25098"/>
                                      </p:by>
                                    </p:animClr>
                                    <p:animClr clrSpc="hsl" dir="cw">
                                      <p:cBhvr>
                                        <p:cTn id="106" dur="1000" fill="hold"/>
                                        <p:tgtEl>
                                          <p:spTgt spid="26"/>
                                        </p:tgtEl>
                                        <p:attrNameLst>
                                          <p:attrName>fillcolor</p:attrName>
                                        </p:attrNameLst>
                                      </p:cBhvr>
                                      <p:by>
                                        <p:hsl h="0" s="-12549" l="-25098"/>
                                      </p:by>
                                    </p:animClr>
                                    <p:animClr clrSpc="hsl" dir="cw">
                                      <p:cBhvr>
                                        <p:cTn id="107" dur="1000" fill="hold"/>
                                        <p:tgtEl>
                                          <p:spTgt spid="26"/>
                                        </p:tgtEl>
                                        <p:attrNameLst>
                                          <p:attrName>stroke.color</p:attrName>
                                        </p:attrNameLst>
                                      </p:cBhvr>
                                      <p:by>
                                        <p:hsl h="0" s="-12549" l="-25098"/>
                                      </p:by>
                                    </p:animClr>
                                    <p:set>
                                      <p:cBhvr>
                                        <p:cTn id="108" dur="1000" fill="hold"/>
                                        <p:tgtEl>
                                          <p:spTgt spid="26"/>
                                        </p:tgtEl>
                                        <p:attrNameLst>
                                          <p:attrName>fill.type</p:attrName>
                                        </p:attrNameLst>
                                      </p:cBhvr>
                                      <p:to>
                                        <p:strVal val="solid"/>
                                      </p:to>
                                    </p:set>
                                  </p:childTnLst>
                                </p:cTn>
                              </p:par>
                              <p:par>
                                <p:cTn id="109" presetID="24" presetClass="emph" presetSubtype="0" fill="hold" nodeType="withEffect">
                                  <p:stCondLst>
                                    <p:cond delay="0"/>
                                  </p:stCondLst>
                                  <p:childTnLst>
                                    <p:animClr clrSpc="hsl" dir="cw">
                                      <p:cBhvr override="childStyle">
                                        <p:cTn id="110" dur="1000" fill="hold"/>
                                        <p:tgtEl>
                                          <p:spTgt spid="28"/>
                                        </p:tgtEl>
                                        <p:attrNameLst>
                                          <p:attrName>style.color</p:attrName>
                                        </p:attrNameLst>
                                      </p:cBhvr>
                                      <p:by>
                                        <p:hsl h="0" s="-12549" l="-25098"/>
                                      </p:by>
                                    </p:animClr>
                                    <p:animClr clrSpc="hsl" dir="cw">
                                      <p:cBhvr>
                                        <p:cTn id="111" dur="1000" fill="hold"/>
                                        <p:tgtEl>
                                          <p:spTgt spid="28"/>
                                        </p:tgtEl>
                                        <p:attrNameLst>
                                          <p:attrName>fillcolor</p:attrName>
                                        </p:attrNameLst>
                                      </p:cBhvr>
                                      <p:by>
                                        <p:hsl h="0" s="-12549" l="-25098"/>
                                      </p:by>
                                    </p:animClr>
                                    <p:animClr clrSpc="hsl" dir="cw">
                                      <p:cBhvr>
                                        <p:cTn id="112" dur="1000" fill="hold"/>
                                        <p:tgtEl>
                                          <p:spTgt spid="28"/>
                                        </p:tgtEl>
                                        <p:attrNameLst>
                                          <p:attrName>stroke.color</p:attrName>
                                        </p:attrNameLst>
                                      </p:cBhvr>
                                      <p:by>
                                        <p:hsl h="0" s="-12549" l="-25098"/>
                                      </p:by>
                                    </p:animClr>
                                    <p:set>
                                      <p:cBhvr>
                                        <p:cTn id="113" dur="1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45060" y="2568258"/>
            <a:ext cx="9505056" cy="923330"/>
          </a:xfrm>
          <a:prstGeom prst="rect">
            <a:avLst/>
          </a:prstGeom>
          <a:noFill/>
        </p:spPr>
        <p:txBody>
          <a:bodyPr wrap="square" lIns="0" tIns="0" rIns="0" bIns="0">
            <a:spAutoFit/>
          </a:bodyPr>
          <a:lstStyle/>
          <a:p>
            <a:r>
              <a:rPr lang="zh-CN" altLang="en-US" sz="6000" b="1" spc="600" dirty="0">
                <a:solidFill>
                  <a:srgbClr val="4878B1"/>
                </a:solidFill>
                <a:latin typeface="微软雅黑" panose="020B0503020204020204" pitchFamily="34" charset="-122"/>
                <a:ea typeface="微软雅黑" panose="020B0503020204020204" pitchFamily="34" charset="-122"/>
              </a:rPr>
              <a:t>二、中国电解铝发展现状</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5"/>
          <a:stretch>
            <a:fillRect/>
          </a:stretch>
        </p:blipFill>
        <p:spPr>
          <a:xfrm>
            <a:off x="7334261" y="901287"/>
            <a:ext cx="4307942" cy="2956311"/>
          </a:xfrm>
          <a:prstGeom prst="rect">
            <a:avLst/>
          </a:prstGeom>
        </p:spPr>
      </p:pic>
      <p:grpSp>
        <p:nvGrpSpPr>
          <p:cNvPr id="2" name="组合 1"/>
          <p:cNvGrpSpPr/>
          <p:nvPr/>
        </p:nvGrpSpPr>
        <p:grpSpPr>
          <a:xfrm>
            <a:off x="-1" y="836712"/>
            <a:ext cx="12163827" cy="173767"/>
            <a:chOff x="13" y="844"/>
            <a:chExt cx="19192" cy="148"/>
          </a:xfrm>
        </p:grpSpPr>
        <p:cxnSp>
          <p:nvCxnSpPr>
            <p:cNvPr id="3" name="直接连接符 2"/>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4" name="矩形 3"/>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7" name="图片 6"/>
          <p:cNvPicPr>
            <a:picLocks noChangeAspect="1"/>
          </p:cNvPicPr>
          <p:nvPr>
            <p:custDataLst>
              <p:tags r:id="rId3"/>
            </p:custDataLst>
          </p:nvPr>
        </p:nvPicPr>
        <p:blipFill>
          <a:blip r:embed="rId6"/>
          <a:stretch>
            <a:fillRect/>
          </a:stretch>
        </p:blipFill>
        <p:spPr>
          <a:xfrm>
            <a:off x="7334261" y="3853033"/>
            <a:ext cx="4307942" cy="2775301"/>
          </a:xfrm>
          <a:prstGeom prst="rect">
            <a:avLst/>
          </a:prstGeom>
        </p:spPr>
      </p:pic>
      <p:sp>
        <p:nvSpPr>
          <p:cNvPr id="18" name="文本框 17"/>
          <p:cNvSpPr txBox="1"/>
          <p:nvPr/>
        </p:nvSpPr>
        <p:spPr>
          <a:xfrm>
            <a:off x="949723" y="1295611"/>
            <a:ext cx="5924699" cy="338041"/>
          </a:xfrm>
          <a:prstGeom prst="rect">
            <a:avLst/>
          </a:prstGeom>
          <a:noFill/>
        </p:spPr>
        <p:txBody>
          <a:bodyPr wrap="none" lIns="0" tIns="0" rIns="0" bIns="0" rtlCol="0">
            <a:spAutoFit/>
          </a:bodyPr>
          <a:lstStyle/>
          <a:p>
            <a:pPr>
              <a:lnSpc>
                <a:spcPct val="120000"/>
              </a:lnSpc>
            </a:pPr>
            <a:r>
              <a:rPr kumimoji="0" lang="zh-CN" altLang="en-US" sz="2000" b="1"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rPr>
              <a:t>近二十年中国电解铝快速发展经历了三个阶段：</a:t>
            </a:r>
            <a:endParaRPr lang="zh-CN" altLang="en-US" sz="2000" b="1" spc="200" dirty="0">
              <a:solidFill>
                <a:srgbClr val="4A7AB4"/>
              </a:solidFill>
              <a:latin typeface="微软雅黑" panose="020B0503020204020204" pitchFamily="34" charset="-122"/>
              <a:ea typeface="微软雅黑" panose="020B0503020204020204" pitchFamily="34" charset="-122"/>
              <a:cs typeface="方正楷体_GB2312" panose="02000000000000000000" charset="-122"/>
            </a:endParaRPr>
          </a:p>
        </p:txBody>
      </p:sp>
      <p:sp>
        <p:nvSpPr>
          <p:cNvPr id="21" name="文本框 20"/>
          <p:cNvSpPr txBox="1"/>
          <p:nvPr/>
        </p:nvSpPr>
        <p:spPr>
          <a:xfrm>
            <a:off x="949723" y="4994409"/>
            <a:ext cx="4385816" cy="639791"/>
          </a:xfrm>
          <a:prstGeom prst="rect">
            <a:avLst/>
          </a:prstGeom>
          <a:noFill/>
        </p:spPr>
        <p:txBody>
          <a:bodyPr wrap="none" lIns="0" tIns="0" rIns="0" bIns="0" rtlCol="0">
            <a:spAutoFit/>
          </a:bodyPr>
          <a:lstStyle/>
          <a:p>
            <a:pPr>
              <a:lnSpc>
                <a:spcPct val="120000"/>
              </a:lnSpc>
            </a:pPr>
            <a:r>
              <a:rPr lang="zh-CN" altLang="en-US" sz="2000" b="1" spc="200" dirty="0">
                <a:solidFill>
                  <a:srgbClr val="4A7AB4"/>
                </a:solidFill>
                <a:latin typeface="微软雅黑" panose="020B0503020204020204" pitchFamily="34" charset="-122"/>
                <a:ea typeface="微软雅黑" panose="020B0503020204020204" pitchFamily="34" charset="-122"/>
                <a:sym typeface="+mn-ea"/>
              </a:rPr>
              <a:t>第三阶段： </a:t>
            </a:r>
            <a:r>
              <a:rPr lang="en-US" altLang="zh-CN" sz="2000" b="1" spc="200" dirty="0">
                <a:solidFill>
                  <a:srgbClr val="4A7AB4"/>
                </a:solidFill>
                <a:latin typeface="微软雅黑" panose="020B0503020204020204" pitchFamily="34" charset="-122"/>
                <a:ea typeface="微软雅黑" panose="020B0503020204020204" pitchFamily="34" charset="-122"/>
              </a:rPr>
              <a:t>2019</a:t>
            </a:r>
            <a:r>
              <a:rPr lang="zh-CN" altLang="en-US" sz="2000" b="1" spc="200" dirty="0">
                <a:solidFill>
                  <a:srgbClr val="4A7AB4"/>
                </a:solidFill>
                <a:latin typeface="微软雅黑" panose="020B0503020204020204" pitchFamily="34" charset="-122"/>
                <a:ea typeface="微软雅黑" panose="020B0503020204020204" pitchFamily="34" charset="-122"/>
              </a:rPr>
              <a:t>年以后</a:t>
            </a:r>
            <a:endParaRPr lang="en-US" altLang="zh-CN" sz="2000" b="1" spc="200" dirty="0">
              <a:solidFill>
                <a:srgbClr val="4A7AB4"/>
              </a:solidFill>
              <a:latin typeface="微软雅黑" panose="020B0503020204020204" pitchFamily="34" charset="-122"/>
              <a:ea typeface="微软雅黑" panose="020B0503020204020204" pitchFamily="34" charset="-122"/>
            </a:endParaRPr>
          </a:p>
          <a:p>
            <a:pPr>
              <a:lnSpc>
                <a:spcPct val="120000"/>
              </a:lnSpc>
            </a:pPr>
            <a:r>
              <a:rPr lang="zh-CN" altLang="en-US" sz="1600" spc="200" dirty="0">
                <a:solidFill>
                  <a:srgbClr val="4A7AB4"/>
                </a:solidFill>
                <a:latin typeface="微软雅黑" panose="020B0503020204020204" pitchFamily="34" charset="-122"/>
                <a:ea typeface="微软雅黑" panose="020B0503020204020204" pitchFamily="34" charset="-122"/>
              </a:rPr>
              <a:t>向海外输移：印尼、马来西亚、中东和非洲</a:t>
            </a:r>
            <a:endParaRPr lang="zh-CN" altLang="en-US" sz="2000" spc="200" dirty="0">
              <a:solidFill>
                <a:srgbClr val="4A7AB4"/>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949723" y="1933423"/>
            <a:ext cx="4853893" cy="935256"/>
            <a:chOff x="949723" y="1933423"/>
            <a:chExt cx="4853893" cy="935256"/>
          </a:xfrm>
        </p:grpSpPr>
        <p:sp>
          <p:nvSpPr>
            <p:cNvPr id="19" name="文本框 18"/>
            <p:cNvSpPr txBox="1"/>
            <p:nvPr/>
          </p:nvSpPr>
          <p:spPr>
            <a:xfrm>
              <a:off x="949723" y="1933423"/>
              <a:ext cx="4853893" cy="935256"/>
            </a:xfrm>
            <a:prstGeom prst="rect">
              <a:avLst/>
            </a:prstGeom>
            <a:noFill/>
          </p:spPr>
          <p:txBody>
            <a:bodyPr wrap="none" lIns="0" tIns="0" rIns="0" bIns="0" rtlCol="0">
              <a:spAutoFit/>
            </a:bodyPr>
            <a:lstStyle/>
            <a:p>
              <a:pPr>
                <a:lnSpc>
                  <a:spcPct val="120000"/>
                </a:lnSpc>
              </a:pPr>
              <a:r>
                <a:rPr kumimoji="0" lang="zh-CN" altLang="en-US" sz="2000" b="1"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sym typeface="+mn-ea"/>
                </a:rPr>
                <a:t>第一阶段：</a:t>
              </a:r>
              <a:r>
                <a:rPr kumimoji="0" lang="en-US" altLang="zh-CN" sz="2000" b="1"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sym typeface="+mn-ea"/>
                </a:rPr>
                <a:t>2001-2015</a:t>
              </a:r>
              <a:r>
                <a:rPr kumimoji="0" lang="zh-CN" altLang="en-US" sz="2000" b="1"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sym typeface="+mn-ea"/>
                </a:rPr>
                <a:t>年</a:t>
              </a:r>
              <a:endParaRPr kumimoji="0" lang="en-US" altLang="zh-CN" sz="2000" b="1"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sym typeface="+mn-ea"/>
              </a:endParaRPr>
            </a:p>
            <a:p>
              <a:pPr>
                <a:lnSpc>
                  <a:spcPct val="120000"/>
                </a:lnSpc>
              </a:pPr>
              <a:r>
                <a:rPr kumimoji="0" lang="zh-CN" altLang="en-US" sz="1600"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rPr>
                <a:t>技术飞跃发展、产能快速扩张</a:t>
              </a:r>
              <a:endParaRPr kumimoji="0" lang="en-US" altLang="zh-CN" sz="1600"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endParaRPr>
            </a:p>
            <a:p>
              <a:pPr>
                <a:lnSpc>
                  <a:spcPct val="120000"/>
                </a:lnSpc>
              </a:pPr>
              <a:r>
                <a:rPr kumimoji="0" lang="en-US" altLang="zh-CN" sz="1600" i="0" u="none" strike="noStrike" kern="1200" cap="none" spc="200" normalizeH="0" noProof="0" dirty="0">
                  <a:ln>
                    <a:noFill/>
                  </a:ln>
                  <a:solidFill>
                    <a:srgbClr val="4A7AB4"/>
                  </a:solidFill>
                  <a:effectLst/>
                  <a:uLnTx/>
                  <a:uFillTx/>
                  <a:latin typeface="微软雅黑" panose="020B0503020204020204" pitchFamily="34" charset="-122"/>
                  <a:ea typeface="微软雅黑" panose="020B0503020204020204" pitchFamily="34" charset="-122"/>
                  <a:cs typeface="方正楷体_GB2312" panose="02000000000000000000" charset="-122"/>
                </a:rPr>
                <a:t>200KA   320KA   400KA   500KA   600KA</a:t>
              </a:r>
              <a:endParaRPr lang="zh-CN" altLang="en-US" sz="2000" spc="200" dirty="0">
                <a:solidFill>
                  <a:srgbClr val="4A7AB4"/>
                </a:solidFill>
                <a:latin typeface="微软雅黑" panose="020B0503020204020204" pitchFamily="34" charset="-122"/>
                <a:ea typeface="微软雅黑" panose="020B0503020204020204" pitchFamily="34" charset="-122"/>
                <a:cs typeface="方正楷体_GB2312" panose="02000000000000000000" charset="-122"/>
              </a:endParaRPr>
            </a:p>
          </p:txBody>
        </p:sp>
        <p:sp>
          <p:nvSpPr>
            <p:cNvPr id="11" name="箭头: 右 10"/>
            <p:cNvSpPr/>
            <p:nvPr/>
          </p:nvSpPr>
          <p:spPr>
            <a:xfrm>
              <a:off x="1777430" y="2708920"/>
              <a:ext cx="144016" cy="4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右 22"/>
            <p:cNvSpPr/>
            <p:nvPr/>
          </p:nvSpPr>
          <p:spPr>
            <a:xfrm>
              <a:off x="2785434" y="2708920"/>
              <a:ext cx="144016" cy="4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p:cNvSpPr/>
            <p:nvPr/>
          </p:nvSpPr>
          <p:spPr>
            <a:xfrm>
              <a:off x="3793438" y="2708920"/>
              <a:ext cx="144016" cy="4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p:cNvSpPr/>
            <p:nvPr/>
          </p:nvSpPr>
          <p:spPr>
            <a:xfrm>
              <a:off x="4801443" y="2708920"/>
              <a:ext cx="144016" cy="45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p:cNvSpPr txBox="1"/>
          <p:nvPr/>
        </p:nvSpPr>
        <p:spPr>
          <a:xfrm>
            <a:off x="949723" y="3168450"/>
            <a:ext cx="3693319" cy="1526187"/>
          </a:xfrm>
          <a:prstGeom prst="rect">
            <a:avLst/>
          </a:prstGeom>
          <a:noFill/>
        </p:spPr>
        <p:txBody>
          <a:bodyPr wrap="none" lIns="0" tIns="0" rIns="0" bIns="0" rtlCol="0">
            <a:spAutoFit/>
          </a:bodyPr>
          <a:lstStyle/>
          <a:p>
            <a:pPr>
              <a:lnSpc>
                <a:spcPct val="120000"/>
              </a:lnSpc>
            </a:pPr>
            <a:r>
              <a:rPr lang="zh-CN" altLang="en-US" sz="2000" b="1" spc="200" dirty="0">
                <a:solidFill>
                  <a:srgbClr val="4A7AB4"/>
                </a:solidFill>
                <a:latin typeface="微软雅黑" panose="020B0503020204020204" pitchFamily="34" charset="-122"/>
                <a:ea typeface="微软雅黑" panose="020B0503020204020204" pitchFamily="34" charset="-122"/>
                <a:sym typeface="+mn-ea"/>
              </a:rPr>
              <a:t>第二阶段： </a:t>
            </a:r>
            <a:r>
              <a:rPr lang="en-US" altLang="zh-CN" sz="2000" b="1" spc="200" dirty="0">
                <a:solidFill>
                  <a:srgbClr val="4A7AB4"/>
                </a:solidFill>
                <a:latin typeface="微软雅黑" panose="020B0503020204020204" pitchFamily="34" charset="-122"/>
                <a:ea typeface="微软雅黑" panose="020B0503020204020204" pitchFamily="34" charset="-122"/>
                <a:sym typeface="+mn-ea"/>
              </a:rPr>
              <a:t>2010-2018</a:t>
            </a:r>
            <a:r>
              <a:rPr lang="zh-CN" altLang="en-US" sz="2000" b="1" spc="200" dirty="0">
                <a:solidFill>
                  <a:srgbClr val="4A7AB4"/>
                </a:solidFill>
                <a:latin typeface="微软雅黑" panose="020B0503020204020204" pitchFamily="34" charset="-122"/>
                <a:ea typeface="微软雅黑" panose="020B0503020204020204" pitchFamily="34" charset="-122"/>
                <a:sym typeface="+mn-ea"/>
              </a:rPr>
              <a:t>年</a:t>
            </a:r>
            <a:endParaRPr lang="en-US" altLang="zh-CN" sz="2000" b="1" spc="200" dirty="0">
              <a:solidFill>
                <a:srgbClr val="4A7AB4"/>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spc="200" dirty="0">
                <a:solidFill>
                  <a:srgbClr val="4A7AB4"/>
                </a:solidFill>
                <a:latin typeface="微软雅黑" panose="020B0503020204020204" pitchFamily="34" charset="-122"/>
                <a:ea typeface="微软雅黑" panose="020B0503020204020204" pitchFamily="34" charset="-122"/>
              </a:rPr>
              <a:t>第一轮产能转移</a:t>
            </a:r>
            <a:endParaRPr lang="en-US" altLang="zh-CN" sz="1600" spc="200" dirty="0">
              <a:solidFill>
                <a:srgbClr val="4A7AB4"/>
              </a:solidFill>
              <a:latin typeface="微软雅黑" panose="020B0503020204020204" pitchFamily="34" charset="-122"/>
              <a:ea typeface="微软雅黑" panose="020B0503020204020204" pitchFamily="34" charset="-122"/>
            </a:endParaRPr>
          </a:p>
          <a:p>
            <a:pPr>
              <a:lnSpc>
                <a:spcPct val="120000"/>
              </a:lnSpc>
            </a:pPr>
            <a:r>
              <a:rPr lang="zh-CN" altLang="en-US" sz="1600" spc="200" dirty="0">
                <a:solidFill>
                  <a:srgbClr val="4A7AB4"/>
                </a:solidFill>
                <a:latin typeface="微软雅黑" panose="020B0503020204020204" pitchFamily="34" charset="-122"/>
                <a:ea typeface="微软雅黑" panose="020B0503020204020204" pitchFamily="34" charset="-122"/>
              </a:rPr>
              <a:t>向煤炭资源丰富的内蒙、新疆转移</a:t>
            </a:r>
            <a:endParaRPr lang="en-US" altLang="zh-CN" sz="1600" spc="200" dirty="0">
              <a:solidFill>
                <a:srgbClr val="4A7AB4"/>
              </a:solidFill>
              <a:latin typeface="微软雅黑" panose="020B0503020204020204" pitchFamily="34" charset="-122"/>
              <a:ea typeface="微软雅黑" panose="020B0503020204020204" pitchFamily="34" charset="-122"/>
            </a:endParaRPr>
          </a:p>
          <a:p>
            <a:pPr>
              <a:lnSpc>
                <a:spcPct val="120000"/>
              </a:lnSpc>
            </a:pPr>
            <a:r>
              <a:rPr lang="en-US" altLang="zh-CN" sz="1600" spc="200" dirty="0">
                <a:solidFill>
                  <a:srgbClr val="4A7AB4"/>
                </a:solidFill>
                <a:latin typeface="微软雅黑" panose="020B0503020204020204" pitchFamily="34" charset="-122"/>
                <a:ea typeface="微软雅黑" panose="020B0503020204020204" pitchFamily="34" charset="-122"/>
                <a:sym typeface="+mn-ea"/>
              </a:rPr>
              <a:t>2018</a:t>
            </a:r>
            <a:r>
              <a:rPr lang="zh-CN" altLang="en-US" sz="1600" spc="200" dirty="0">
                <a:solidFill>
                  <a:srgbClr val="4A7AB4"/>
                </a:solidFill>
                <a:latin typeface="微软雅黑" panose="020B0503020204020204" pitchFamily="34" charset="-122"/>
                <a:ea typeface="微软雅黑" panose="020B0503020204020204" pitchFamily="34" charset="-122"/>
                <a:sym typeface="+mn-ea"/>
              </a:rPr>
              <a:t>年至</a:t>
            </a:r>
            <a:r>
              <a:rPr lang="en-US" altLang="zh-CN" sz="1600" spc="200" dirty="0">
                <a:solidFill>
                  <a:srgbClr val="4A7AB4"/>
                </a:solidFill>
                <a:latin typeface="微软雅黑" panose="020B0503020204020204" pitchFamily="34" charset="-122"/>
                <a:ea typeface="微软雅黑" panose="020B0503020204020204" pitchFamily="34" charset="-122"/>
                <a:sym typeface="+mn-ea"/>
              </a:rPr>
              <a:t>2021</a:t>
            </a:r>
            <a:r>
              <a:rPr lang="zh-CN" altLang="en-US" sz="1600" spc="200" dirty="0">
                <a:solidFill>
                  <a:srgbClr val="4A7AB4"/>
                </a:solidFill>
                <a:latin typeface="微软雅黑" panose="020B0503020204020204" pitchFamily="34" charset="-122"/>
                <a:ea typeface="微软雅黑" panose="020B0503020204020204" pitchFamily="34" charset="-122"/>
                <a:sym typeface="+mn-ea"/>
              </a:rPr>
              <a:t>年</a:t>
            </a:r>
            <a:endParaRPr lang="en-US" altLang="zh-CN" sz="1600" spc="200" dirty="0">
              <a:solidFill>
                <a:srgbClr val="4A7AB4"/>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spc="200" dirty="0">
                <a:solidFill>
                  <a:srgbClr val="4A7AB4"/>
                </a:solidFill>
                <a:latin typeface="微软雅黑" panose="020B0503020204020204" pitchFamily="34" charset="-122"/>
                <a:ea typeface="微软雅黑" panose="020B0503020204020204" pitchFamily="34" charset="-122"/>
              </a:rPr>
              <a:t>向具有清洁能源优势的西南地区转移</a:t>
            </a:r>
            <a:endParaRPr lang="zh-CN" altLang="en-US" sz="2000" spc="200" dirty="0">
              <a:solidFill>
                <a:srgbClr val="4A7AB4"/>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52971" y="1214636"/>
            <a:ext cx="5645560" cy="442595"/>
          </a:xfrm>
          <a:prstGeom prst="rect">
            <a:avLst/>
          </a:prstGeom>
          <a:noFill/>
        </p:spPr>
        <p:txBody>
          <a:bodyPr wrap="square" lIns="0" tIns="0" rIns="0" bIns="0" rtlCol="0">
            <a:spAutoFit/>
          </a:bodyPr>
          <a:lstStyle/>
          <a:p>
            <a:pPr>
              <a:lnSpc>
                <a:spcPct val="120000"/>
              </a:lnSpc>
            </a:pPr>
            <a:r>
              <a:rPr lang="zh-CN" altLang="en-US" sz="2400" b="1" spc="200" dirty="0">
                <a:solidFill>
                  <a:srgbClr val="4878B1"/>
                </a:solidFill>
                <a:latin typeface="微软雅黑" panose="020B0503020204020204" pitchFamily="34" charset="-122"/>
                <a:ea typeface="微软雅黑" panose="020B0503020204020204" pitchFamily="34" charset="-122"/>
              </a:rPr>
              <a:t>（一）产能总量控制，产能利用率提升</a:t>
            </a:r>
          </a:p>
        </p:txBody>
      </p:sp>
      <p:sp>
        <p:nvSpPr>
          <p:cNvPr id="4" name="文本框 3"/>
          <p:cNvSpPr txBox="1"/>
          <p:nvPr/>
        </p:nvSpPr>
        <p:spPr>
          <a:xfrm>
            <a:off x="936874" y="2088278"/>
            <a:ext cx="10290075" cy="2681443"/>
          </a:xfrm>
          <a:prstGeom prst="rect">
            <a:avLst/>
          </a:prstGeom>
          <a:noFill/>
        </p:spPr>
        <p:txBody>
          <a:bodyPr wrap="square" lIns="0" tIns="0" rIns="0" bIns="0" rtlCol="0">
            <a:noAutofit/>
          </a:bodyPr>
          <a:lstStyle/>
          <a:p>
            <a:pPr algn="just">
              <a:lnSpc>
                <a:spcPct val="150000"/>
              </a:lnSpc>
              <a:spcBef>
                <a:spcPts val="600"/>
              </a:spcBef>
              <a:spcAft>
                <a:spcPts val="600"/>
              </a:spcAft>
            </a:pPr>
            <a:r>
              <a:rPr lang="zh-CN" altLang="en-US" sz="2000" dirty="0">
                <a:solidFill>
                  <a:srgbClr val="4878B1"/>
                </a:solidFill>
                <a:latin typeface="微软雅黑" panose="020B0503020204020204" pitchFamily="34" charset="-122"/>
                <a:ea typeface="微软雅黑" panose="020B0503020204020204" pitchFamily="34" charset="-122"/>
                <a:cs typeface="方正楷体_GB2312" panose="02000000000000000000" charset="-122"/>
              </a:rPr>
              <a:t>       </a:t>
            </a:r>
            <a:r>
              <a:rPr lang="zh-CN" altLang="en-US" sz="2000" b="1" spc="200" dirty="0">
                <a:solidFill>
                  <a:srgbClr val="4A7AB4"/>
                </a:solidFill>
                <a:latin typeface="微软雅黑" panose="020B0503020204020204" pitchFamily="34" charset="-122"/>
                <a:ea typeface="微软雅黑" panose="020B0503020204020204" pitchFamily="34" charset="-122"/>
              </a:rPr>
              <a:t>2017</a:t>
            </a:r>
            <a:r>
              <a:rPr lang="zh-CN" altLang="en-US" sz="2000" spc="200" dirty="0">
                <a:solidFill>
                  <a:srgbClr val="4A7AB4"/>
                </a:solidFill>
                <a:latin typeface="微软雅黑" panose="020B0503020204020204" pitchFamily="34" charset="-122"/>
                <a:ea typeface="微软雅黑" panose="020B0503020204020204" pitchFamily="34" charset="-122"/>
              </a:rPr>
              <a:t>年后，国家对电解铝进行</a:t>
            </a:r>
            <a:r>
              <a:rPr lang="zh-CN" altLang="en-US" sz="2000" b="1" spc="200" dirty="0">
                <a:solidFill>
                  <a:srgbClr val="4A7AB4"/>
                </a:solidFill>
                <a:latin typeface="微软雅黑" panose="020B0503020204020204" pitchFamily="34" charset="-122"/>
                <a:ea typeface="微软雅黑" panose="020B0503020204020204" pitchFamily="34" charset="-122"/>
              </a:rPr>
              <a:t>供给侧改革</a:t>
            </a:r>
            <a:r>
              <a:rPr lang="zh-CN" altLang="en-US" sz="2000" spc="200" dirty="0">
                <a:solidFill>
                  <a:srgbClr val="4A7AB4"/>
                </a:solidFill>
                <a:latin typeface="微软雅黑" panose="020B0503020204020204" pitchFamily="34" charset="-122"/>
                <a:ea typeface="微软雅黑" panose="020B0503020204020204" pitchFamily="34" charset="-122"/>
              </a:rPr>
              <a:t>，电解铝不再给新增产能指标，</a:t>
            </a:r>
            <a:r>
              <a:rPr lang="zh-CN" altLang="en-US" sz="2000" b="1" spc="200" dirty="0">
                <a:solidFill>
                  <a:srgbClr val="4A7AB4"/>
                </a:solidFill>
                <a:latin typeface="微软雅黑" panose="020B0503020204020204" pitchFamily="34" charset="-122"/>
                <a:ea typeface="微软雅黑" panose="020B0503020204020204" pitchFamily="34" charset="-122"/>
              </a:rPr>
              <a:t>产能红线控制在45</a:t>
            </a:r>
            <a:r>
              <a:rPr lang="en-US" altLang="zh-CN" sz="2000" b="1" spc="200" dirty="0">
                <a:solidFill>
                  <a:srgbClr val="4A7AB4"/>
                </a:solidFill>
                <a:latin typeface="微软雅黑" panose="020B0503020204020204" pitchFamily="34" charset="-122"/>
                <a:ea typeface="微软雅黑" panose="020B0503020204020204" pitchFamily="34" charset="-122"/>
              </a:rPr>
              <a:t>43</a:t>
            </a:r>
            <a:r>
              <a:rPr lang="zh-CN" altLang="en-US" sz="2000" b="1" spc="200" dirty="0">
                <a:solidFill>
                  <a:srgbClr val="4A7AB4"/>
                </a:solidFill>
                <a:latin typeface="微软雅黑" panose="020B0503020204020204" pitchFamily="34" charset="-122"/>
                <a:ea typeface="微软雅黑" panose="020B0503020204020204" pitchFamily="34" charset="-122"/>
              </a:rPr>
              <a:t>万吨</a:t>
            </a:r>
            <a:r>
              <a:rPr lang="zh-CN" altLang="en-US" sz="2000" spc="200" dirty="0">
                <a:solidFill>
                  <a:srgbClr val="4A7AB4"/>
                </a:solidFill>
                <a:latin typeface="微软雅黑" panose="020B0503020204020204" pitchFamily="34" charset="-122"/>
                <a:ea typeface="微软雅黑" panose="020B0503020204020204" pitchFamily="34" charset="-122"/>
              </a:rPr>
              <a:t>左右。</a:t>
            </a:r>
          </a:p>
          <a:p>
            <a:pPr algn="just">
              <a:lnSpc>
                <a:spcPct val="150000"/>
              </a:lnSpc>
              <a:spcBef>
                <a:spcPts val="600"/>
              </a:spcBef>
              <a:spcAft>
                <a:spcPts val="600"/>
              </a:spcAft>
            </a:pPr>
            <a:r>
              <a:rPr lang="zh-CN" altLang="en-US" sz="2000" spc="200" dirty="0">
                <a:solidFill>
                  <a:srgbClr val="4A7AB4"/>
                </a:solidFill>
                <a:latin typeface="微软雅黑" panose="020B0503020204020204" pitchFamily="34" charset="-122"/>
                <a:ea typeface="微软雅黑" panose="020B0503020204020204" pitchFamily="34" charset="-122"/>
              </a:rPr>
              <a:t>     </a:t>
            </a:r>
            <a:r>
              <a:rPr lang="zh-CN" altLang="en-US" sz="2000" b="1" spc="200" dirty="0">
                <a:solidFill>
                  <a:srgbClr val="4A7AB4"/>
                </a:solidFill>
                <a:latin typeface="微软雅黑" panose="020B0503020204020204" pitchFamily="34" charset="-122"/>
                <a:ea typeface="微软雅黑" panose="020B0503020204020204" pitchFamily="34" charset="-122"/>
              </a:rPr>
              <a:t>2023</a:t>
            </a:r>
            <a:r>
              <a:rPr lang="zh-CN" altLang="en-US" sz="2000" spc="200" dirty="0">
                <a:solidFill>
                  <a:srgbClr val="4A7AB4"/>
                </a:solidFill>
                <a:latin typeface="微软雅黑" panose="020B0503020204020204" pitchFamily="34" charset="-122"/>
                <a:ea typeface="微软雅黑" panose="020B0503020204020204" pitchFamily="34" charset="-122"/>
              </a:rPr>
              <a:t>年底，中国电解铝</a:t>
            </a:r>
            <a:r>
              <a:rPr lang="zh-CN" altLang="en-US" sz="2000" b="1" spc="200" dirty="0">
                <a:solidFill>
                  <a:srgbClr val="4A7AB4"/>
                </a:solidFill>
                <a:latin typeface="微软雅黑" panose="020B0503020204020204" pitchFamily="34" charset="-122"/>
                <a:ea typeface="微软雅黑" panose="020B0503020204020204" pitchFamily="34" charset="-122"/>
              </a:rPr>
              <a:t>建成产能4481万吨/年</a:t>
            </a:r>
            <a:r>
              <a:rPr lang="zh-CN" altLang="en-US" sz="2000" spc="200" dirty="0">
                <a:solidFill>
                  <a:srgbClr val="4A7AB4"/>
                </a:solidFill>
                <a:latin typeface="微软雅黑" panose="020B0503020204020204" pitchFamily="34" charset="-122"/>
                <a:ea typeface="微软雅黑" panose="020B0503020204020204" pitchFamily="34" charset="-122"/>
              </a:rPr>
              <a:t>，</a:t>
            </a:r>
            <a:r>
              <a:rPr lang="zh-CN" altLang="en-US" sz="2000" b="1" spc="200" dirty="0">
                <a:solidFill>
                  <a:srgbClr val="4A7AB4"/>
                </a:solidFill>
                <a:latin typeface="微软雅黑" panose="020B0503020204020204" pitchFamily="34" charset="-122"/>
                <a:ea typeface="微软雅黑" panose="020B0503020204020204" pitchFamily="34" charset="-122"/>
              </a:rPr>
              <a:t>运行产能4477万吨/年</a:t>
            </a:r>
            <a:r>
              <a:rPr lang="zh-CN" altLang="en-US" sz="2000" spc="200" dirty="0">
                <a:solidFill>
                  <a:srgbClr val="4A7AB4"/>
                </a:solidFill>
                <a:latin typeface="微软雅黑" panose="020B0503020204020204" pitchFamily="34" charset="-122"/>
                <a:ea typeface="微软雅黑" panose="020B0503020204020204" pitchFamily="34" charset="-122"/>
              </a:rPr>
              <a:t>，产能利用率达94.6%。</a:t>
            </a:r>
            <a:endParaRPr lang="en-US" altLang="zh-CN" sz="2000" spc="200" dirty="0">
              <a:solidFill>
                <a:srgbClr val="4A7AB4"/>
              </a:solidFill>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zh-CN" altLang="en-US" sz="2000" spc="200" dirty="0">
                <a:solidFill>
                  <a:srgbClr val="4A7AB4"/>
                </a:solidFill>
                <a:latin typeface="微软雅黑" panose="020B0503020204020204" pitchFamily="34" charset="-122"/>
                <a:ea typeface="微软雅黑" panose="020B0503020204020204" pitchFamily="34" charset="-122"/>
              </a:rPr>
              <a:t>    </a:t>
            </a:r>
            <a:r>
              <a:rPr lang="zh-CN" altLang="en-US" sz="2000" b="1" spc="200" dirty="0">
                <a:solidFill>
                  <a:srgbClr val="4A7AB4"/>
                </a:solidFill>
                <a:latin typeface="微软雅黑" panose="020B0503020204020204" pitchFamily="34" charset="-122"/>
                <a:ea typeface="微软雅黑" panose="020B0503020204020204" pitchFamily="34" charset="-122"/>
              </a:rPr>
              <a:t> 2024年</a:t>
            </a:r>
            <a:r>
              <a:rPr lang="zh-CN" altLang="en-US" sz="2000" spc="200" dirty="0">
                <a:solidFill>
                  <a:srgbClr val="4A7AB4"/>
                </a:solidFill>
                <a:latin typeface="微软雅黑" panose="020B0503020204020204" pitchFamily="34" charset="-122"/>
                <a:ea typeface="微软雅黑" panose="020B0503020204020204" pitchFamily="34" charset="-122"/>
              </a:rPr>
              <a:t>国内电解铝产能建成产能有望达到45</a:t>
            </a:r>
            <a:r>
              <a:rPr lang="en-US" altLang="zh-CN" sz="2000" spc="200" dirty="0">
                <a:solidFill>
                  <a:srgbClr val="4A7AB4"/>
                </a:solidFill>
                <a:latin typeface="微软雅黑" panose="020B0503020204020204" pitchFamily="34" charset="-122"/>
                <a:ea typeface="微软雅黑" panose="020B0503020204020204" pitchFamily="34" charset="-122"/>
              </a:rPr>
              <a:t>43</a:t>
            </a:r>
            <a:r>
              <a:rPr lang="zh-CN" altLang="en-US" sz="2000" spc="200" dirty="0">
                <a:solidFill>
                  <a:srgbClr val="4A7AB4"/>
                </a:solidFill>
                <a:latin typeface="微软雅黑" panose="020B0503020204020204" pitchFamily="34" charset="-122"/>
                <a:ea typeface="微软雅黑" panose="020B0503020204020204" pitchFamily="34" charset="-122"/>
              </a:rPr>
              <a:t>万吨，全年开工率或达94%左右。截止2024年3月份，国内电解铝</a:t>
            </a:r>
            <a:r>
              <a:rPr lang="zh-CN" altLang="en-US" sz="2000" b="1" spc="200" dirty="0">
                <a:solidFill>
                  <a:srgbClr val="4A7AB4"/>
                </a:solidFill>
                <a:latin typeface="微软雅黑" panose="020B0503020204020204" pitchFamily="34" charset="-122"/>
                <a:ea typeface="微软雅黑" panose="020B0503020204020204" pitchFamily="34" charset="-122"/>
              </a:rPr>
              <a:t>建成产能4519万吨，运行产能4210万吨，其中155万吨产能处于待复产状态</a:t>
            </a:r>
            <a:r>
              <a:rPr lang="zh-CN" altLang="en-US" sz="2000" spc="200" dirty="0">
                <a:solidFill>
                  <a:srgbClr val="4A7AB4"/>
                </a:solidFill>
                <a:latin typeface="微软雅黑" panose="020B0503020204020204" pitchFamily="34" charset="-122"/>
                <a:ea typeface="微软雅黑" panose="020B0503020204020204" pitchFamily="34" charset="-122"/>
              </a:rPr>
              <a:t>，产能运行率</a:t>
            </a:r>
            <a:r>
              <a:rPr lang="en-US" altLang="zh-CN" sz="2000" spc="200" dirty="0">
                <a:solidFill>
                  <a:srgbClr val="4A7AB4"/>
                </a:solidFill>
                <a:latin typeface="微软雅黑" panose="020B0503020204020204" pitchFamily="34" charset="-122"/>
                <a:ea typeface="微软雅黑" panose="020B0503020204020204" pitchFamily="34" charset="-122"/>
              </a:rPr>
              <a:t>93.16%</a:t>
            </a:r>
            <a:r>
              <a:rPr lang="zh-CN" altLang="en-US" sz="2000" spc="200" dirty="0">
                <a:solidFill>
                  <a:srgbClr val="4A7AB4"/>
                </a:solidFill>
                <a:latin typeface="微软雅黑" panose="020B0503020204020204" pitchFamily="34" charset="-122"/>
                <a:ea typeface="微软雅黑" panose="020B0503020204020204" pitchFamily="34" charset="-122"/>
              </a:rPr>
              <a:t>。</a:t>
            </a:r>
          </a:p>
        </p:txBody>
      </p:sp>
      <p:grpSp>
        <p:nvGrpSpPr>
          <p:cNvPr id="3" name="组合 2"/>
          <p:cNvGrpSpPr/>
          <p:nvPr/>
        </p:nvGrpSpPr>
        <p:grpSpPr>
          <a:xfrm>
            <a:off x="-1" y="836712"/>
            <a:ext cx="12163827" cy="173767"/>
            <a:chOff x="13" y="844"/>
            <a:chExt cx="19192" cy="148"/>
          </a:xfrm>
        </p:grpSpPr>
        <p:cxnSp>
          <p:nvCxnSpPr>
            <p:cNvPr id="6" name="直接连接符 5"/>
            <p:cNvCxnSpPr/>
            <p:nvPr/>
          </p:nvCxnSpPr>
          <p:spPr>
            <a:xfrm>
              <a:off x="13" y="865"/>
              <a:ext cx="19192" cy="13"/>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18" y="844"/>
              <a:ext cx="9775" cy="148"/>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8" name="文本框 7"/>
          <p:cNvSpPr txBox="1"/>
          <p:nvPr/>
        </p:nvSpPr>
        <p:spPr>
          <a:xfrm>
            <a:off x="27667" y="278935"/>
            <a:ext cx="4917792" cy="553998"/>
          </a:xfrm>
          <a:prstGeom prst="rect">
            <a:avLst/>
          </a:prstGeom>
          <a:noFill/>
        </p:spPr>
        <p:txBody>
          <a:bodyPr wrap="square" rtlCol="0">
            <a:spAutoFit/>
          </a:bodyPr>
          <a:lstStyle/>
          <a:p>
            <a:r>
              <a:rPr lang="zh-CN" altLang="en-US" sz="3000" b="1" spc="300" dirty="0">
                <a:solidFill>
                  <a:srgbClr val="4878B1"/>
                </a:solidFill>
                <a:latin typeface="微软雅黑" panose="020B0503020204020204" pitchFamily="34" charset="-122"/>
                <a:ea typeface="微软雅黑" panose="020B0503020204020204" pitchFamily="34" charset="-122"/>
              </a:rPr>
              <a:t>二、中国电解铝发展现状</a:t>
            </a:r>
            <a:endParaRPr lang="zh-CN" altLang="en-US" sz="3000" b="1" spc="300" dirty="0">
              <a:solidFill>
                <a:schemeClr val="bg1"/>
              </a:solidFill>
              <a:latin typeface="方正楷体_GB2312" panose="02000000000000000000" charset="-122"/>
              <a:ea typeface="方正楷体_GB2312" panose="02000000000000000000" charset="-122"/>
              <a:cs typeface="方正楷体_GB2312" panose="02000000000000000000" charset="-122"/>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c1ec6b4c8718ec3729fa4977e1f43f60734446"/>
  <p:tag name="COMMONDATA" val="eyJoZGlkIjoiNDc4YThkOTliNDg0NWEwMmVmNDJhM2E4YzRhNzllYW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237*57"/>
  <p:tag name="TABLE_ENDDRAG_RECT" val="21*50*237*57"/>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7.xml><?xml version="1.0" encoding="utf-8"?>
<p:tagLst xmlns:a="http://schemas.openxmlformats.org/drawingml/2006/main" xmlns:r="http://schemas.openxmlformats.org/officeDocument/2006/relationships" xmlns:p="http://schemas.openxmlformats.org/presentationml/2006/main">
  <p:tag name="TABLE_ENDDRAG_ORIGIN_RECT" val="235*50"/>
  <p:tag name="TABLE_ENDDRAG_RECT" val="31*76*235*50"/>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351_4*l_h_a*1_1_1"/>
  <p:tag name="KSO_WM_TEMPLATE_CATEGORY" val="custom"/>
  <p:tag name="KSO_WM_TEMPLATE_INDEX" val="2023335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93.7,&quot;left&quot;:105.25,&quot;top&quot;:29.25,&quot;width&quot;:144.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FILL_FORE_SCHEMECOLOR_INDEX" val="15"/>
  <p:tag name="KSO_WM_UNIT_TEXT_FILL_TYPE" val="1"/>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351_4*l_h_a*1_1_1"/>
  <p:tag name="KSO_WM_TEMPLATE_CATEGORY" val="custom"/>
  <p:tag name="KSO_WM_TEMPLATE_INDEX" val="2023335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93.7,&quot;left&quot;:105.25,&quot;top&quot;:29.25,&quot;width&quot;:144.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FILL_FORE_SCHEMECOLOR_INDEX" val="15"/>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351_4*l_h_a*1_1_1"/>
  <p:tag name="KSO_WM_TEMPLATE_CATEGORY" val="custom"/>
  <p:tag name="KSO_WM_TEMPLATE_INDEX" val="2023335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93.7,&quot;left&quot;:105.25,&quot;top&quot;:29.25,&quot;width&quot;:144.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FILL_FORE_SCHEMECOLOR_INDEX" val="15"/>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351_4*l_h_a*1_1_1"/>
  <p:tag name="KSO_WM_TEMPLATE_CATEGORY" val="custom"/>
  <p:tag name="KSO_WM_TEMPLATE_INDEX" val="2023335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93.7,&quot;left&quot;:105.25,&quot;top&quot;:29.25,&quot;width&quot;:144.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FILL_FORE_SCHEMECOLOR_INDEX" val="15"/>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35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94">
    <a:dk1>
      <a:srgbClr val="000000"/>
    </a:dk1>
    <a:lt1>
      <a:srgbClr val="FFFFFF"/>
    </a:lt1>
    <a:dk2>
      <a:srgbClr val="0C0E1F"/>
    </a:dk2>
    <a:lt2>
      <a:srgbClr val="FEFFFF"/>
    </a:lt2>
    <a:accent1>
      <a:srgbClr val="00B2CC"/>
    </a:accent1>
    <a:accent2>
      <a:srgbClr val="FCB040"/>
    </a:accent2>
    <a:accent3>
      <a:srgbClr val="BFD546"/>
    </a:accent3>
    <a:accent4>
      <a:srgbClr val="2E6480"/>
    </a:accent4>
    <a:accent5>
      <a:srgbClr val="FF7B00"/>
    </a:accent5>
    <a:accent6>
      <a:srgbClr val="BE1D2C"/>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94">
    <a:dk1>
      <a:srgbClr val="000000"/>
    </a:dk1>
    <a:lt1>
      <a:srgbClr val="FFFFFF"/>
    </a:lt1>
    <a:dk2>
      <a:srgbClr val="0C0E1F"/>
    </a:dk2>
    <a:lt2>
      <a:srgbClr val="FEFFFF"/>
    </a:lt2>
    <a:accent1>
      <a:srgbClr val="00B2CC"/>
    </a:accent1>
    <a:accent2>
      <a:srgbClr val="FCB040"/>
    </a:accent2>
    <a:accent3>
      <a:srgbClr val="BFD546"/>
    </a:accent3>
    <a:accent4>
      <a:srgbClr val="2E6480"/>
    </a:accent4>
    <a:accent5>
      <a:srgbClr val="FF7B00"/>
    </a:accent5>
    <a:accent6>
      <a:srgbClr val="BE1D2C"/>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TotalTime>
  <Words>2211</Words>
  <Application>Microsoft Office PowerPoint</Application>
  <PresentationFormat>自定义</PresentationFormat>
  <Paragraphs>216</Paragraphs>
  <Slides>30</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30</vt:i4>
      </vt:variant>
    </vt:vector>
  </HeadingPairs>
  <TitlesOfParts>
    <vt:vector size="38" baseType="lpstr">
      <vt:lpstr>方正楷体_GB2312</vt:lpstr>
      <vt:lpstr>黑体</vt:lpstr>
      <vt:lpstr>微软雅黑</vt:lpstr>
      <vt:lpstr>微软雅黑 Light</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三、面临的压力和机遇</vt:lpstr>
      <vt:lpstr>PowerPoint 演示文稿</vt:lpstr>
      <vt:lpstr>PowerPoint 演示文稿</vt:lpstr>
      <vt:lpstr>PowerPoint 演示文稿</vt:lpstr>
      <vt:lpstr>PowerPoint 演示文稿</vt:lpstr>
      <vt:lpstr>PowerPoint 演示文稿</vt:lpstr>
      <vt:lpstr>PowerPoint 演示文稿</vt:lpstr>
      <vt:lpstr>四、行业发展前景和建议</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friday Gao</cp:lastModifiedBy>
  <cp:revision>204</cp:revision>
  <dcterms:created xsi:type="dcterms:W3CDTF">2023-10-10T07:44:00Z</dcterms:created>
  <dcterms:modified xsi:type="dcterms:W3CDTF">2024-05-23T12:15:50Z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83FDA17582004EE6A828E10F22C8A93C_13</vt:lpwstr>
  </property>
  <property fmtid="{D5CDD505-2E9C-101B-9397-08002B2CF9AE}" pid="3" name="KSOProductBuildVer">
    <vt:lpwstr>2052-12.1.0.16929</vt:lpwstr>
  </property>
</Properties>
</file>