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7.xml"/><Relationship Id="rId7" Type="http://schemas.openxmlformats.org/officeDocument/2006/relationships/image" Target="../media/image2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623316" y="4053840"/>
            <a:ext cx="8042909" cy="1913381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1570152" y="1706596"/>
            <a:ext cx="6350000" cy="18573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83000"/>
              </a:lnSpc>
            </a:pPr>
            <a:r>
              <a:rPr lang="zh-CN" altLang="en-US" sz="31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加纳铝土矿有限公司 </a:t>
            </a:r>
            <a:r>
              <a:rPr lang="en-US" altLang="zh-CN" sz="31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3100" b="1" i="1" kern="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83000"/>
              </a:lnSpc>
            </a:pPr>
            <a:r>
              <a:rPr lang="zh-CN" altLang="en-US" sz="31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</a:t>
            </a:r>
            <a:br>
              <a:rPr lang="en-US" altLang="zh-CN" sz="31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</a:br>
            <a:r>
              <a:rPr lang="en-US" altLang="zh-CN" sz="31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</a:t>
            </a:r>
            <a:r>
              <a:rPr lang="zh-CN" altLang="en-US" sz="31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采矿及发展报告</a:t>
            </a:r>
          </a:p>
          <a:p>
            <a:pPr marL="2018030" indent="-1911985" algn="l" rtl="0" eaLnBrk="0">
              <a:lnSpc>
                <a:spcPct val="159000"/>
              </a:lnSpc>
              <a:spcBef>
                <a:spcPts val="840"/>
              </a:spcBef>
            </a:pPr>
            <a:r>
              <a:rPr lang="en-US" sz="2400" b="1" i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2024</a:t>
            </a:r>
            <a:r>
              <a:rPr lang="zh-CN" altLang="en-US" sz="2400" b="1" i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sz="2400" b="1" i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sz="2400" b="1" i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sz="2400" b="1" i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sz="2400" b="1" i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endParaRPr sz="24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8" name="textbox 8"/>
          <p:cNvSpPr/>
          <p:nvPr/>
        </p:nvSpPr>
        <p:spPr>
          <a:xfrm>
            <a:off x="519430" y="6454775"/>
            <a:ext cx="8282940" cy="248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r>
              <a:rPr 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</a:t>
            </a:r>
            <a:r>
              <a:rPr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</a:t>
            </a:r>
            <a:r>
              <a:rPr sz="14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  <a:sym typeface="+mn-ea"/>
              </a:rPr>
              <a:t>1</a:t>
            </a:r>
            <a:endParaRPr sz="1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91000"/>
              </a:lnSpc>
            </a:pPr>
            <a:r>
              <a:rPr sz="15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</a:t>
            </a:r>
            <a:endParaRPr sz="16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10" name="textbox 10"/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858774" y="2335530"/>
            <a:ext cx="7425448" cy="3755871"/>
          </a:xfrm>
          <a:prstGeom prst="rect">
            <a:avLst/>
          </a:prstGeom>
        </p:spPr>
      </p:pic>
      <p:sp>
        <p:nvSpPr>
          <p:cNvPr id="160" name="textbox 160"/>
          <p:cNvSpPr/>
          <p:nvPr/>
        </p:nvSpPr>
        <p:spPr>
          <a:xfrm>
            <a:off x="937055" y="1124344"/>
            <a:ext cx="6872605" cy="7918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采矿：植被清除和覆盖层剥离（</a:t>
            </a:r>
            <a:r>
              <a:rPr lang="en-US" altLang="zh-CN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1.0-1.5m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）</a:t>
            </a:r>
          </a:p>
        </p:txBody>
      </p:sp>
      <p:pic>
        <p:nvPicPr>
          <p:cNvPr id="162" name="picture 16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164" name="textbox 164"/>
          <p:cNvSpPr/>
          <p:nvPr/>
        </p:nvSpPr>
        <p:spPr>
          <a:xfrm>
            <a:off x="519368" y="6455071"/>
            <a:ext cx="7918450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0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3347410-9449-020A-672A-F47273624B38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9380CF9-8C93-C936-49F3-C17256BD3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4097273" y="3050286"/>
            <a:ext cx="4909565" cy="3211829"/>
          </a:xfrm>
          <a:prstGeom prst="rect">
            <a:avLst/>
          </a:prstGeom>
        </p:spPr>
      </p:pic>
      <p:pic>
        <p:nvPicPr>
          <p:cNvPr id="170" name="picture 17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263652" y="1596390"/>
            <a:ext cx="4834128" cy="3211829"/>
          </a:xfrm>
          <a:prstGeom prst="rect">
            <a:avLst/>
          </a:prstGeom>
        </p:spPr>
      </p:pic>
      <p:pic>
        <p:nvPicPr>
          <p:cNvPr id="172" name="picture 17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174" name="textbox 174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11</a:t>
            </a:r>
          </a:p>
        </p:txBody>
      </p:sp>
      <p:sp>
        <p:nvSpPr>
          <p:cNvPr id="176" name="textbox 176"/>
          <p:cNvSpPr/>
          <p:nvPr/>
        </p:nvSpPr>
        <p:spPr>
          <a:xfrm>
            <a:off x="937260" y="1124585"/>
            <a:ext cx="6558280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采矿：钻孔和爆破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B6CD829-61CD-8597-664B-DE6BBF73E631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3030A53-5499-E4B1-C694-8D5E38520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8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415290" y="2006346"/>
            <a:ext cx="8047480" cy="3533393"/>
          </a:xfrm>
          <a:prstGeom prst="rect">
            <a:avLst/>
          </a:prstGeom>
        </p:spPr>
      </p:pic>
      <p:pic>
        <p:nvPicPr>
          <p:cNvPr id="182" name="picture 18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184" name="textbox 184"/>
          <p:cNvSpPr/>
          <p:nvPr/>
        </p:nvSpPr>
        <p:spPr>
          <a:xfrm>
            <a:off x="937260" y="1124585"/>
            <a:ext cx="6858000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采矿：将矿石运至破碎厂</a:t>
            </a:r>
          </a:p>
        </p:txBody>
      </p:sp>
      <p:sp>
        <p:nvSpPr>
          <p:cNvPr id="186" name="textbox 186"/>
          <p:cNvSpPr/>
          <p:nvPr/>
        </p:nvSpPr>
        <p:spPr>
          <a:xfrm>
            <a:off x="519368" y="6455071"/>
            <a:ext cx="791781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B2E8588-100E-A02A-C8A9-532500D02657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D91B886-4D97-2671-57B2-C49DDDFDF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9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45592" y="1765554"/>
            <a:ext cx="4344161" cy="2590787"/>
          </a:xfrm>
          <a:prstGeom prst="rect">
            <a:avLst/>
          </a:prstGeom>
        </p:spPr>
      </p:pic>
      <p:pic>
        <p:nvPicPr>
          <p:cNvPr id="192" name="picture 19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4125467" y="3264255"/>
            <a:ext cx="4395229" cy="3014889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196" name="textbox 196"/>
          <p:cNvSpPr/>
          <p:nvPr/>
        </p:nvSpPr>
        <p:spPr>
          <a:xfrm>
            <a:off x="944880" y="1124585"/>
            <a:ext cx="7062470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破碎：往破碎装厂喂料</a:t>
            </a:r>
          </a:p>
        </p:txBody>
      </p:sp>
      <p:sp>
        <p:nvSpPr>
          <p:cNvPr id="198" name="textbox 198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FA7B746-1D97-C821-70BE-C6B1316C4969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D993183-75F0-D5F3-9A81-9D43923BA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204" name="textbox 204"/>
          <p:cNvSpPr/>
          <p:nvPr/>
        </p:nvSpPr>
        <p:spPr>
          <a:xfrm>
            <a:off x="1119837" y="571037"/>
            <a:ext cx="7677784" cy="12795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  <a:spcBef>
                <a:spcPts val="955"/>
              </a:spcBef>
            </a:pPr>
            <a:endParaRPr lang="en-US" altLang="zh-CN" sz="2800" b="1" i="1" u="sng" kern="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ct val="77000"/>
              </a:lnSpc>
              <a:spcBef>
                <a:spcPts val="955"/>
              </a:spcBef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破碎：破碎厂作业流程图</a:t>
            </a:r>
          </a:p>
          <a:p>
            <a:pPr algn="l" rtl="0" eaLnBrk="0">
              <a:lnSpc>
                <a:spcPct val="104000"/>
              </a:lnSpc>
            </a:pPr>
            <a:endParaRPr sz="9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15570" algn="l" rtl="0" eaLnBrk="0">
              <a:lnSpc>
                <a:spcPct val="101000"/>
              </a:lnSpc>
              <a:spcBef>
                <a:spcPts val="5"/>
              </a:spcBef>
              <a:tabLst>
                <a:tab pos="269240" algn="l"/>
              </a:tabLst>
            </a:pPr>
            <a:r>
              <a:rPr sz="1000" u="sng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	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06" name="textbox 206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14</a:t>
            </a:r>
          </a:p>
        </p:txBody>
      </p:sp>
      <p:sp>
        <p:nvSpPr>
          <p:cNvPr id="208" name="textbox 208"/>
          <p:cNvSpPr/>
          <p:nvPr/>
        </p:nvSpPr>
        <p:spPr>
          <a:xfrm>
            <a:off x="2905432" y="1804546"/>
            <a:ext cx="1965325" cy="701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86055" algn="l" rtl="0" eaLnBrk="0">
              <a:lnSpc>
                <a:spcPct val="80000"/>
              </a:lnSpc>
            </a:pPr>
            <a:r>
              <a:rPr lang="zh-CN" altLang="en-US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矿石装运车（</a:t>
            </a:r>
            <a:r>
              <a:rPr lang="en-US" altLang="zh-CN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</a:t>
            </a:r>
            <a:r>
              <a:rPr lang="zh-CN" altLang="en-US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吨）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3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板式给料机（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10" name="path 210"/>
          <p:cNvSpPr/>
          <p:nvPr/>
        </p:nvSpPr>
        <p:spPr>
          <a:xfrm>
            <a:off x="5340381" y="5259427"/>
            <a:ext cx="1515822" cy="616168"/>
          </a:xfrm>
          <a:custGeom>
            <a:avLst/>
            <a:gdLst/>
            <a:ahLst/>
            <a:cxnLst/>
            <a:rect l="0" t="0" r="0" b="0"/>
            <a:pathLst>
              <a:path w="2387" h="970">
                <a:moveTo>
                  <a:pt x="15" y="51"/>
                </a:moveTo>
                <a:cubicBezTo>
                  <a:pt x="50" y="7"/>
                  <a:pt x="118" y="2"/>
                  <a:pt x="167" y="40"/>
                </a:cubicBezTo>
                <a:cubicBezTo>
                  <a:pt x="216" y="79"/>
                  <a:pt x="227" y="146"/>
                  <a:pt x="191" y="191"/>
                </a:cubicBezTo>
                <a:cubicBezTo>
                  <a:pt x="156" y="236"/>
                  <a:pt x="87" y="241"/>
                  <a:pt x="38" y="203"/>
                </a:cubicBezTo>
                <a:cubicBezTo>
                  <a:pt x="-9" y="164"/>
                  <a:pt x="-20" y="96"/>
                  <a:pt x="15" y="51"/>
                </a:cubicBezTo>
                <a:moveTo>
                  <a:pt x="2174" y="778"/>
                </a:moveTo>
                <a:cubicBezTo>
                  <a:pt x="2210" y="733"/>
                  <a:pt x="2278" y="728"/>
                  <a:pt x="2327" y="767"/>
                </a:cubicBezTo>
                <a:cubicBezTo>
                  <a:pt x="2375" y="805"/>
                  <a:pt x="2386" y="873"/>
                  <a:pt x="2351" y="918"/>
                </a:cubicBezTo>
                <a:cubicBezTo>
                  <a:pt x="2315" y="963"/>
                  <a:pt x="2247" y="968"/>
                  <a:pt x="2198" y="929"/>
                </a:cubicBezTo>
                <a:cubicBezTo>
                  <a:pt x="2149" y="891"/>
                  <a:pt x="2139" y="823"/>
                  <a:pt x="2174" y="778"/>
                </a:cubicBezTo>
                <a:moveTo>
                  <a:pt x="131" y="16"/>
                </a:moveTo>
                <a:lnTo>
                  <a:pt x="2277" y="741"/>
                </a:lnTo>
                <a:moveTo>
                  <a:pt x="78" y="225"/>
                </a:moveTo>
                <a:lnTo>
                  <a:pt x="2234" y="949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2" name="textbox 212"/>
          <p:cNvSpPr/>
          <p:nvPr/>
        </p:nvSpPr>
        <p:spPr>
          <a:xfrm>
            <a:off x="3928654" y="3013447"/>
            <a:ext cx="1823720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首次破碎（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110kW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52120" eaLnBrk="0">
              <a:lnSpc>
                <a:spcPct val="81000"/>
              </a:lnSpc>
              <a:spcBef>
                <a:spcPts val="270"/>
              </a:spcBef>
            </a:pP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（颚式破碎机）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14" name="textbox 214"/>
          <p:cNvSpPr/>
          <p:nvPr/>
        </p:nvSpPr>
        <p:spPr>
          <a:xfrm>
            <a:off x="2089948" y="3981034"/>
            <a:ext cx="1498600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二次振动筛选（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15kW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16" name="textbox 216"/>
          <p:cNvSpPr/>
          <p:nvPr/>
        </p:nvSpPr>
        <p:spPr>
          <a:xfrm>
            <a:off x="4329953" y="5672687"/>
            <a:ext cx="1747374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indent="3175" algn="l" rtl="0" eaLnBrk="0">
              <a:lnSpc>
                <a:spcPct val="90000"/>
              </a:lnSpc>
            </a:pP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号主输送机</a:t>
            </a:r>
            <a:endParaRPr lang="en-US" altLang="zh-CN" sz="1200" b="1" kern="0" spc="-1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indent="3175" algn="l" rtl="0" eaLnBrk="0">
              <a:lnSpc>
                <a:spcPct val="90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(14600’, 30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”, 450kW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18" name="textbox 218"/>
          <p:cNvSpPr/>
          <p:nvPr/>
        </p:nvSpPr>
        <p:spPr>
          <a:xfrm>
            <a:off x="4606377" y="3739176"/>
            <a:ext cx="1659952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673100" indent="-661035" eaLnBrk="0">
              <a:lnSpc>
                <a:spcPct val="90000"/>
              </a:lnSpc>
            </a:pPr>
            <a:r>
              <a:rPr lang="zh-CN" altLang="en-US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二次破碎（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双辊破碎机）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20" name="textbox 220"/>
          <p:cNvSpPr/>
          <p:nvPr/>
        </p:nvSpPr>
        <p:spPr>
          <a:xfrm>
            <a:off x="1290918" y="2954799"/>
            <a:ext cx="1574165" cy="3530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14935" indent="-102235" algn="l" rtl="0" eaLnBrk="0">
              <a:lnSpc>
                <a:spcPct val="90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首次振动筛选（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22" name="textbox 222"/>
          <p:cNvSpPr/>
          <p:nvPr/>
        </p:nvSpPr>
        <p:spPr>
          <a:xfrm>
            <a:off x="1075765" y="3497216"/>
            <a:ext cx="1338253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号输送机</a:t>
            </a:r>
            <a:endParaRPr lang="en-US" altLang="zh-CN" sz="1200" b="1" kern="0" spc="-1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42”, 20kW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24" name="textbox 224"/>
          <p:cNvSpPr/>
          <p:nvPr/>
        </p:nvSpPr>
        <p:spPr>
          <a:xfrm>
            <a:off x="2689412" y="4706663"/>
            <a:ext cx="1366564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号输送机</a:t>
            </a:r>
            <a:endParaRPr lang="en-US" altLang="zh-CN" sz="1200" b="1" kern="0" spc="-1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42”,</a:t>
            </a:r>
            <a:r>
              <a:rPr sz="1200" b="1" kern="0" spc="1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15kW</a:t>
            </a: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26" name="textbox 226"/>
          <p:cNvSpPr/>
          <p:nvPr/>
        </p:nvSpPr>
        <p:spPr>
          <a:xfrm>
            <a:off x="1119837" y="2449009"/>
            <a:ext cx="1089660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号输送机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72720" algn="l" rtl="0" eaLnBrk="0">
              <a:lnSpc>
                <a:spcPct val="81000"/>
              </a:lnSpc>
              <a:spcBef>
                <a:spcPts val="270"/>
              </a:spcBef>
            </a:pP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42”,</a:t>
            </a:r>
            <a:r>
              <a:rPr sz="1200" b="1" kern="0" spc="9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5kW</a:t>
            </a: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28" name="path 228"/>
          <p:cNvSpPr/>
          <p:nvPr/>
        </p:nvSpPr>
        <p:spPr>
          <a:xfrm>
            <a:off x="4894184" y="4491239"/>
            <a:ext cx="312703" cy="498325"/>
          </a:xfrm>
          <a:custGeom>
            <a:avLst/>
            <a:gdLst/>
            <a:ahLst/>
            <a:cxnLst/>
            <a:rect l="0" t="0" r="0" b="0"/>
            <a:pathLst>
              <a:path w="492" h="784">
                <a:moveTo>
                  <a:pt x="12" y="7"/>
                </a:moveTo>
                <a:lnTo>
                  <a:pt x="479" y="776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0" name="path 230"/>
          <p:cNvSpPr/>
          <p:nvPr/>
        </p:nvSpPr>
        <p:spPr>
          <a:xfrm>
            <a:off x="3802707" y="4315869"/>
            <a:ext cx="1299098" cy="257066"/>
          </a:xfrm>
          <a:custGeom>
            <a:avLst/>
            <a:gdLst/>
            <a:ahLst/>
            <a:cxnLst/>
            <a:rect l="0" t="0" r="0" b="0"/>
            <a:pathLst>
              <a:path w="2045" h="404">
                <a:moveTo>
                  <a:pt x="15" y="255"/>
                </a:moveTo>
                <a:cubicBezTo>
                  <a:pt x="30" y="200"/>
                  <a:pt x="91" y="169"/>
                  <a:pt x="151" y="186"/>
                </a:cubicBezTo>
                <a:cubicBezTo>
                  <a:pt x="211" y="203"/>
                  <a:pt x="247" y="261"/>
                  <a:pt x="231" y="316"/>
                </a:cubicBezTo>
                <a:cubicBezTo>
                  <a:pt x="216" y="371"/>
                  <a:pt x="155" y="402"/>
                  <a:pt x="95" y="385"/>
                </a:cubicBezTo>
                <a:cubicBezTo>
                  <a:pt x="35" y="368"/>
                  <a:pt x="0" y="310"/>
                  <a:pt x="15" y="255"/>
                </a:cubicBezTo>
                <a:moveTo>
                  <a:pt x="1808" y="88"/>
                </a:moveTo>
                <a:cubicBezTo>
                  <a:pt x="1823" y="33"/>
                  <a:pt x="1885" y="2"/>
                  <a:pt x="1945" y="19"/>
                </a:cubicBezTo>
                <a:cubicBezTo>
                  <a:pt x="2006" y="37"/>
                  <a:pt x="2043" y="95"/>
                  <a:pt x="2027" y="150"/>
                </a:cubicBezTo>
                <a:cubicBezTo>
                  <a:pt x="2012" y="205"/>
                  <a:pt x="1950" y="235"/>
                  <a:pt x="1889" y="218"/>
                </a:cubicBezTo>
                <a:cubicBezTo>
                  <a:pt x="1829" y="201"/>
                  <a:pt x="1792" y="143"/>
                  <a:pt x="1808" y="88"/>
                </a:cubicBezTo>
                <a:moveTo>
                  <a:pt x="101" y="183"/>
                </a:moveTo>
                <a:lnTo>
                  <a:pt x="1910" y="14"/>
                </a:lnTo>
                <a:moveTo>
                  <a:pt x="138" y="383"/>
                </a:moveTo>
                <a:lnTo>
                  <a:pt x="1936" y="22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3204814" y="3056572"/>
            <a:ext cx="678146" cy="403842"/>
            <a:chOff x="0" y="0"/>
            <a:chExt cx="678146" cy="403842"/>
          </a:xfrm>
        </p:grpSpPr>
        <p:sp>
          <p:nvSpPr>
            <p:cNvPr id="232" name="path 232"/>
            <p:cNvSpPr/>
            <p:nvPr/>
          </p:nvSpPr>
          <p:spPr>
            <a:xfrm>
              <a:off x="0" y="0"/>
              <a:ext cx="678146" cy="403842"/>
            </a:xfrm>
            <a:custGeom>
              <a:avLst/>
              <a:gdLst/>
              <a:ahLst/>
              <a:cxnLst/>
              <a:rect l="0" t="0" r="0" b="0"/>
              <a:pathLst>
                <a:path w="1067" h="635">
                  <a:moveTo>
                    <a:pt x="20" y="194"/>
                  </a:moveTo>
                  <a:lnTo>
                    <a:pt x="206" y="623"/>
                  </a:lnTo>
                  <a:moveTo>
                    <a:pt x="672" y="194"/>
                  </a:moveTo>
                  <a:lnTo>
                    <a:pt x="392" y="623"/>
                  </a:lnTo>
                  <a:moveTo>
                    <a:pt x="672" y="194"/>
                  </a:moveTo>
                  <a:cubicBezTo>
                    <a:pt x="672" y="99"/>
                    <a:pt x="755" y="22"/>
                    <a:pt x="858" y="22"/>
                  </a:cubicBezTo>
                  <a:cubicBezTo>
                    <a:pt x="961" y="22"/>
                    <a:pt x="1045" y="99"/>
                    <a:pt x="1045" y="194"/>
                  </a:cubicBezTo>
                  <a:cubicBezTo>
                    <a:pt x="1045" y="288"/>
                    <a:pt x="961" y="365"/>
                    <a:pt x="858" y="365"/>
                  </a:cubicBezTo>
                  <a:cubicBezTo>
                    <a:pt x="755" y="365"/>
                    <a:pt x="672" y="288"/>
                    <a:pt x="672" y="194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4" name="path 234"/>
            <p:cNvSpPr/>
            <p:nvPr/>
          </p:nvSpPr>
          <p:spPr>
            <a:xfrm>
              <a:off x="38447" y="37336"/>
              <a:ext cx="379095" cy="356997"/>
            </a:xfrm>
            <a:custGeom>
              <a:avLst/>
              <a:gdLst/>
              <a:ahLst/>
              <a:cxnLst/>
              <a:rect l="0" t="0" r="0" b="0"/>
              <a:pathLst>
                <a:path w="597" h="562">
                  <a:moveTo>
                    <a:pt x="193" y="393"/>
                  </a:moveTo>
                  <a:lnTo>
                    <a:pt x="146" y="490"/>
                  </a:lnTo>
                  <a:lnTo>
                    <a:pt x="158" y="543"/>
                  </a:lnTo>
                  <a:lnTo>
                    <a:pt x="228" y="554"/>
                  </a:lnTo>
                  <a:lnTo>
                    <a:pt x="297" y="554"/>
                  </a:lnTo>
                  <a:lnTo>
                    <a:pt x="321" y="511"/>
                  </a:lnTo>
                  <a:lnTo>
                    <a:pt x="332" y="426"/>
                  </a:lnTo>
                  <a:lnTo>
                    <a:pt x="193" y="393"/>
                  </a:lnTo>
                  <a:close/>
                  <a:moveTo>
                    <a:pt x="274" y="135"/>
                  </a:moveTo>
                  <a:lnTo>
                    <a:pt x="181" y="243"/>
                  </a:lnTo>
                  <a:lnTo>
                    <a:pt x="216" y="286"/>
                  </a:lnTo>
                  <a:lnTo>
                    <a:pt x="263" y="372"/>
                  </a:lnTo>
                  <a:lnTo>
                    <a:pt x="321" y="415"/>
                  </a:lnTo>
                  <a:lnTo>
                    <a:pt x="403" y="394"/>
                  </a:lnTo>
                  <a:lnTo>
                    <a:pt x="473" y="318"/>
                  </a:lnTo>
                  <a:lnTo>
                    <a:pt x="485" y="221"/>
                  </a:lnTo>
                  <a:lnTo>
                    <a:pt x="450" y="135"/>
                  </a:lnTo>
                  <a:lnTo>
                    <a:pt x="380" y="135"/>
                  </a:lnTo>
                  <a:lnTo>
                    <a:pt x="274" y="135"/>
                  </a:lnTo>
                  <a:close/>
                  <a:moveTo>
                    <a:pt x="100" y="372"/>
                  </a:moveTo>
                  <a:lnTo>
                    <a:pt x="89" y="329"/>
                  </a:lnTo>
                  <a:lnTo>
                    <a:pt x="181" y="276"/>
                  </a:lnTo>
                  <a:lnTo>
                    <a:pt x="216" y="329"/>
                  </a:lnTo>
                  <a:lnTo>
                    <a:pt x="204" y="394"/>
                  </a:lnTo>
                  <a:lnTo>
                    <a:pt x="158" y="415"/>
                  </a:lnTo>
                  <a:lnTo>
                    <a:pt x="112" y="404"/>
                  </a:lnTo>
                  <a:lnTo>
                    <a:pt x="100" y="372"/>
                  </a:lnTo>
                  <a:close/>
                  <a:moveTo>
                    <a:pt x="53" y="265"/>
                  </a:moveTo>
                  <a:lnTo>
                    <a:pt x="111" y="265"/>
                  </a:lnTo>
                  <a:lnTo>
                    <a:pt x="146" y="244"/>
                  </a:lnTo>
                  <a:lnTo>
                    <a:pt x="193" y="211"/>
                  </a:lnTo>
                  <a:lnTo>
                    <a:pt x="216" y="147"/>
                  </a:lnTo>
                  <a:lnTo>
                    <a:pt x="204" y="93"/>
                  </a:lnTo>
                  <a:lnTo>
                    <a:pt x="135" y="61"/>
                  </a:lnTo>
                  <a:lnTo>
                    <a:pt x="65" y="72"/>
                  </a:lnTo>
                  <a:lnTo>
                    <a:pt x="19" y="93"/>
                  </a:lnTo>
                  <a:lnTo>
                    <a:pt x="7" y="136"/>
                  </a:lnTo>
                  <a:lnTo>
                    <a:pt x="19" y="179"/>
                  </a:lnTo>
                  <a:lnTo>
                    <a:pt x="30" y="233"/>
                  </a:lnTo>
                  <a:lnTo>
                    <a:pt x="53" y="265"/>
                  </a:lnTo>
                  <a:close/>
                  <a:moveTo>
                    <a:pt x="464" y="93"/>
                  </a:moveTo>
                  <a:lnTo>
                    <a:pt x="472" y="136"/>
                  </a:lnTo>
                  <a:lnTo>
                    <a:pt x="503" y="157"/>
                  </a:lnTo>
                  <a:lnTo>
                    <a:pt x="550" y="150"/>
                  </a:lnTo>
                  <a:lnTo>
                    <a:pt x="581" y="114"/>
                  </a:lnTo>
                  <a:lnTo>
                    <a:pt x="589" y="64"/>
                  </a:lnTo>
                  <a:lnTo>
                    <a:pt x="566" y="43"/>
                  </a:lnTo>
                  <a:lnTo>
                    <a:pt x="511" y="43"/>
                  </a:lnTo>
                  <a:lnTo>
                    <a:pt x="488" y="79"/>
                  </a:lnTo>
                  <a:lnTo>
                    <a:pt x="464" y="93"/>
                  </a:lnTo>
                  <a:close/>
                  <a:moveTo>
                    <a:pt x="213" y="36"/>
                  </a:moveTo>
                  <a:lnTo>
                    <a:pt x="205" y="78"/>
                  </a:lnTo>
                  <a:lnTo>
                    <a:pt x="228" y="114"/>
                  </a:lnTo>
                  <a:lnTo>
                    <a:pt x="259" y="128"/>
                  </a:lnTo>
                  <a:lnTo>
                    <a:pt x="314" y="128"/>
                  </a:lnTo>
                  <a:lnTo>
                    <a:pt x="345" y="107"/>
                  </a:lnTo>
                  <a:lnTo>
                    <a:pt x="391" y="100"/>
                  </a:lnTo>
                  <a:lnTo>
                    <a:pt x="453" y="85"/>
                  </a:lnTo>
                  <a:lnTo>
                    <a:pt x="453" y="21"/>
                  </a:lnTo>
                  <a:lnTo>
                    <a:pt x="384" y="7"/>
                  </a:lnTo>
                  <a:lnTo>
                    <a:pt x="329" y="14"/>
                  </a:lnTo>
                  <a:lnTo>
                    <a:pt x="275" y="28"/>
                  </a:lnTo>
                  <a:lnTo>
                    <a:pt x="213" y="36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36" name="path 236"/>
          <p:cNvSpPr/>
          <p:nvPr/>
        </p:nvSpPr>
        <p:spPr>
          <a:xfrm>
            <a:off x="1232153" y="1606677"/>
            <a:ext cx="625221" cy="276986"/>
          </a:xfrm>
          <a:custGeom>
            <a:avLst/>
            <a:gdLst/>
            <a:ahLst/>
            <a:cxnLst/>
            <a:rect l="0" t="0" r="0" b="0"/>
            <a:pathLst>
              <a:path w="984" h="436">
                <a:moveTo>
                  <a:pt x="613" y="421"/>
                </a:moveTo>
                <a:lnTo>
                  <a:pt x="984" y="421"/>
                </a:lnTo>
                <a:moveTo>
                  <a:pt x="165" y="421"/>
                </a:moveTo>
                <a:lnTo>
                  <a:pt x="10" y="421"/>
                </a:lnTo>
                <a:moveTo>
                  <a:pt x="15" y="421"/>
                </a:moveTo>
                <a:lnTo>
                  <a:pt x="15" y="180"/>
                </a:lnTo>
                <a:moveTo>
                  <a:pt x="15" y="180"/>
                </a:moveTo>
                <a:lnTo>
                  <a:pt x="112" y="180"/>
                </a:lnTo>
                <a:moveTo>
                  <a:pt x="102" y="184"/>
                </a:moveTo>
                <a:lnTo>
                  <a:pt x="102" y="0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8" name="path 238"/>
          <p:cNvSpPr/>
          <p:nvPr/>
        </p:nvSpPr>
        <p:spPr>
          <a:xfrm>
            <a:off x="1327403" y="1733550"/>
            <a:ext cx="304037" cy="281178"/>
          </a:xfrm>
          <a:custGeom>
            <a:avLst/>
            <a:gdLst/>
            <a:ahLst/>
            <a:cxnLst/>
            <a:rect l="0" t="0" r="0" b="0"/>
            <a:pathLst>
              <a:path w="478" h="442">
                <a:moveTo>
                  <a:pt x="15" y="221"/>
                </a:moveTo>
                <a:cubicBezTo>
                  <a:pt x="15" y="107"/>
                  <a:pt x="115" y="15"/>
                  <a:pt x="239" y="15"/>
                </a:cubicBezTo>
                <a:cubicBezTo>
                  <a:pt x="363" y="15"/>
                  <a:pt x="463" y="107"/>
                  <a:pt x="463" y="221"/>
                </a:cubicBezTo>
                <a:cubicBezTo>
                  <a:pt x="463" y="335"/>
                  <a:pt x="363" y="427"/>
                  <a:pt x="239" y="427"/>
                </a:cubicBezTo>
                <a:cubicBezTo>
                  <a:pt x="115" y="427"/>
                  <a:pt x="15" y="335"/>
                  <a:pt x="15" y="221"/>
                </a:cubicBezTo>
                <a:moveTo>
                  <a:pt x="118" y="219"/>
                </a:moveTo>
                <a:cubicBezTo>
                  <a:pt x="118" y="158"/>
                  <a:pt x="171" y="108"/>
                  <a:pt x="237" y="108"/>
                </a:cubicBezTo>
                <a:cubicBezTo>
                  <a:pt x="303" y="108"/>
                  <a:pt x="357" y="158"/>
                  <a:pt x="357" y="219"/>
                </a:cubicBezTo>
                <a:cubicBezTo>
                  <a:pt x="357" y="279"/>
                  <a:pt x="303" y="329"/>
                  <a:pt x="237" y="329"/>
                </a:cubicBezTo>
                <a:cubicBezTo>
                  <a:pt x="171" y="329"/>
                  <a:pt x="118" y="279"/>
                  <a:pt x="118" y="219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0" name="path 240"/>
          <p:cNvSpPr/>
          <p:nvPr/>
        </p:nvSpPr>
        <p:spPr>
          <a:xfrm>
            <a:off x="1847850" y="1733550"/>
            <a:ext cx="303276" cy="281178"/>
          </a:xfrm>
          <a:custGeom>
            <a:avLst/>
            <a:gdLst/>
            <a:ahLst/>
            <a:cxnLst/>
            <a:rect l="0" t="0" r="0" b="0"/>
            <a:pathLst>
              <a:path w="477" h="442">
                <a:moveTo>
                  <a:pt x="15" y="221"/>
                </a:moveTo>
                <a:cubicBezTo>
                  <a:pt x="15" y="107"/>
                  <a:pt x="115" y="15"/>
                  <a:pt x="238" y="15"/>
                </a:cubicBezTo>
                <a:cubicBezTo>
                  <a:pt x="362" y="15"/>
                  <a:pt x="462" y="107"/>
                  <a:pt x="462" y="221"/>
                </a:cubicBezTo>
                <a:cubicBezTo>
                  <a:pt x="462" y="335"/>
                  <a:pt x="362" y="427"/>
                  <a:pt x="238" y="427"/>
                </a:cubicBezTo>
                <a:cubicBezTo>
                  <a:pt x="115" y="427"/>
                  <a:pt x="15" y="335"/>
                  <a:pt x="15" y="221"/>
                </a:cubicBezTo>
                <a:moveTo>
                  <a:pt x="117" y="219"/>
                </a:moveTo>
                <a:cubicBezTo>
                  <a:pt x="117" y="158"/>
                  <a:pt x="170" y="108"/>
                  <a:pt x="237" y="108"/>
                </a:cubicBezTo>
                <a:cubicBezTo>
                  <a:pt x="303" y="108"/>
                  <a:pt x="357" y="158"/>
                  <a:pt x="357" y="219"/>
                </a:cubicBezTo>
                <a:cubicBezTo>
                  <a:pt x="357" y="279"/>
                  <a:pt x="303" y="329"/>
                  <a:pt x="237" y="329"/>
                </a:cubicBezTo>
                <a:cubicBezTo>
                  <a:pt x="170" y="329"/>
                  <a:pt x="117" y="279"/>
                  <a:pt x="117" y="219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2" name="path 242"/>
          <p:cNvSpPr/>
          <p:nvPr/>
        </p:nvSpPr>
        <p:spPr>
          <a:xfrm>
            <a:off x="1292732" y="1604010"/>
            <a:ext cx="944118" cy="19050"/>
          </a:xfrm>
          <a:custGeom>
            <a:avLst/>
            <a:gdLst/>
            <a:ahLst/>
            <a:cxnLst/>
            <a:rect l="0" t="0" r="0" b="0"/>
            <a:pathLst>
              <a:path w="1486" h="30">
                <a:moveTo>
                  <a:pt x="0" y="15"/>
                </a:moveTo>
                <a:lnTo>
                  <a:pt x="182" y="15"/>
                </a:lnTo>
                <a:moveTo>
                  <a:pt x="217" y="15"/>
                </a:moveTo>
                <a:lnTo>
                  <a:pt x="1486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4" name="path 244"/>
          <p:cNvSpPr/>
          <p:nvPr/>
        </p:nvSpPr>
        <p:spPr>
          <a:xfrm>
            <a:off x="1387047" y="1566722"/>
            <a:ext cx="853776" cy="316072"/>
          </a:xfrm>
          <a:custGeom>
            <a:avLst/>
            <a:gdLst/>
            <a:ahLst/>
            <a:cxnLst/>
            <a:rect l="0" t="0" r="0" b="0"/>
            <a:pathLst>
              <a:path w="1344" h="497">
                <a:moveTo>
                  <a:pt x="11" y="10"/>
                </a:moveTo>
                <a:lnTo>
                  <a:pt x="444" y="484"/>
                </a:lnTo>
                <a:moveTo>
                  <a:pt x="444" y="484"/>
                </a:moveTo>
                <a:lnTo>
                  <a:pt x="1338" y="73"/>
                </a:lnTo>
                <a:moveTo>
                  <a:pt x="33" y="73"/>
                </a:moveTo>
                <a:lnTo>
                  <a:pt x="231" y="293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6" name="textbox 246"/>
          <p:cNvSpPr/>
          <p:nvPr/>
        </p:nvSpPr>
        <p:spPr>
          <a:xfrm>
            <a:off x="6062443" y="5184440"/>
            <a:ext cx="782319" cy="3009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粉碎后的矿石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82575" algn="l" rtl="0" eaLnBrk="0">
              <a:lnSpc>
                <a:spcPct val="80000"/>
              </a:lnSpc>
              <a:spcBef>
                <a:spcPts val="240"/>
              </a:spcBef>
            </a:pPr>
            <a:r>
              <a:rPr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4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48" name="textbox 248"/>
          <p:cNvSpPr/>
          <p:nvPr/>
        </p:nvSpPr>
        <p:spPr>
          <a:xfrm>
            <a:off x="6951236" y="5816544"/>
            <a:ext cx="1287780" cy="171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运至洗矿厂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50" name="path 250"/>
          <p:cNvSpPr/>
          <p:nvPr/>
        </p:nvSpPr>
        <p:spPr>
          <a:xfrm>
            <a:off x="5368142" y="4491248"/>
            <a:ext cx="311952" cy="498306"/>
          </a:xfrm>
          <a:custGeom>
            <a:avLst/>
            <a:gdLst/>
            <a:ahLst/>
            <a:cxnLst/>
            <a:rect l="0" t="0" r="0" b="0"/>
            <a:pathLst>
              <a:path w="491" h="784">
                <a:moveTo>
                  <a:pt x="12" y="776"/>
                </a:moveTo>
                <a:lnTo>
                  <a:pt x="478" y="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2" name="textbox 252"/>
          <p:cNvSpPr/>
          <p:nvPr/>
        </p:nvSpPr>
        <p:spPr>
          <a:xfrm>
            <a:off x="5759892" y="4383523"/>
            <a:ext cx="1080135" cy="1727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储料仓（</a:t>
            </a:r>
            <a:r>
              <a:rPr lang="en-US" altLang="zh-CN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100</a:t>
            </a: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吨）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4031932" y="3992308"/>
            <a:ext cx="278510" cy="284607"/>
            <a:chOff x="0" y="0"/>
            <a:chExt cx="278510" cy="284607"/>
          </a:xfrm>
        </p:grpSpPr>
        <p:sp>
          <p:nvSpPr>
            <p:cNvPr id="254" name="path 254"/>
            <p:cNvSpPr/>
            <p:nvPr/>
          </p:nvSpPr>
          <p:spPr>
            <a:xfrm>
              <a:off x="0" y="26670"/>
              <a:ext cx="278510" cy="257936"/>
            </a:xfrm>
            <a:custGeom>
              <a:avLst/>
              <a:gdLst/>
              <a:ahLst/>
              <a:cxnLst/>
              <a:rect l="0" t="0" r="0" b="0"/>
              <a:pathLst>
                <a:path w="438" h="406">
                  <a:moveTo>
                    <a:pt x="22" y="203"/>
                  </a:moveTo>
                  <a:cubicBezTo>
                    <a:pt x="22" y="103"/>
                    <a:pt x="110" y="22"/>
                    <a:pt x="219" y="22"/>
                  </a:cubicBezTo>
                  <a:cubicBezTo>
                    <a:pt x="327" y="22"/>
                    <a:pt x="416" y="103"/>
                    <a:pt x="416" y="203"/>
                  </a:cubicBezTo>
                  <a:cubicBezTo>
                    <a:pt x="416" y="302"/>
                    <a:pt x="327" y="383"/>
                    <a:pt x="219" y="383"/>
                  </a:cubicBezTo>
                  <a:cubicBezTo>
                    <a:pt x="110" y="383"/>
                    <a:pt x="22" y="302"/>
                    <a:pt x="22" y="203"/>
                  </a:cubicBez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6" name="path 256"/>
            <p:cNvSpPr/>
            <p:nvPr/>
          </p:nvSpPr>
          <p:spPr>
            <a:xfrm>
              <a:off x="182879" y="0"/>
              <a:ext cx="93345" cy="64389"/>
            </a:xfrm>
            <a:custGeom>
              <a:avLst/>
              <a:gdLst/>
              <a:ahLst/>
              <a:cxnLst/>
              <a:rect l="0" t="0" r="0" b="0"/>
              <a:pathLst>
                <a:path w="147" h="101">
                  <a:moveTo>
                    <a:pt x="7" y="21"/>
                  </a:moveTo>
                  <a:lnTo>
                    <a:pt x="15" y="57"/>
                  </a:lnTo>
                  <a:lnTo>
                    <a:pt x="116" y="93"/>
                  </a:lnTo>
                  <a:lnTo>
                    <a:pt x="139" y="50"/>
                  </a:lnTo>
                  <a:lnTo>
                    <a:pt x="139" y="14"/>
                  </a:lnTo>
                  <a:lnTo>
                    <a:pt x="108" y="7"/>
                  </a:lnTo>
                  <a:lnTo>
                    <a:pt x="69" y="14"/>
                  </a:lnTo>
                  <a:lnTo>
                    <a:pt x="46" y="7"/>
                  </a:lnTo>
                  <a:lnTo>
                    <a:pt x="7" y="2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58" name="path 258"/>
          <p:cNvSpPr/>
          <p:nvPr/>
        </p:nvSpPr>
        <p:spPr>
          <a:xfrm>
            <a:off x="4328350" y="4018978"/>
            <a:ext cx="277748" cy="257936"/>
          </a:xfrm>
          <a:custGeom>
            <a:avLst/>
            <a:gdLst/>
            <a:ahLst/>
            <a:cxnLst/>
            <a:rect l="0" t="0" r="0" b="0"/>
            <a:pathLst>
              <a:path w="437" h="406">
                <a:moveTo>
                  <a:pt x="22" y="203"/>
                </a:moveTo>
                <a:cubicBezTo>
                  <a:pt x="22" y="103"/>
                  <a:pt x="110" y="22"/>
                  <a:pt x="218" y="22"/>
                </a:cubicBezTo>
                <a:cubicBezTo>
                  <a:pt x="327" y="22"/>
                  <a:pt x="414" y="103"/>
                  <a:pt x="414" y="203"/>
                </a:cubicBezTo>
                <a:cubicBezTo>
                  <a:pt x="414" y="302"/>
                  <a:pt x="327" y="383"/>
                  <a:pt x="218" y="383"/>
                </a:cubicBezTo>
                <a:cubicBezTo>
                  <a:pt x="110" y="383"/>
                  <a:pt x="22" y="302"/>
                  <a:pt x="22" y="203"/>
                </a:cubicBezTo>
              </a:path>
            </a:pathLst>
          </a:custGeom>
          <a:noFill/>
          <a:ln w="28575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3865560" y="3997066"/>
            <a:ext cx="484500" cy="275269"/>
            <a:chOff x="0" y="0"/>
            <a:chExt cx="484500" cy="275269"/>
          </a:xfrm>
        </p:grpSpPr>
        <p:sp>
          <p:nvSpPr>
            <p:cNvPr id="260" name="path 260"/>
            <p:cNvSpPr/>
            <p:nvPr/>
          </p:nvSpPr>
          <p:spPr>
            <a:xfrm>
              <a:off x="420873" y="59250"/>
              <a:ext cx="63626" cy="63626"/>
            </a:xfrm>
            <a:custGeom>
              <a:avLst/>
              <a:gdLst/>
              <a:ahLst/>
              <a:cxnLst/>
              <a:rect l="0" t="0" r="0" b="0"/>
              <a:pathLst>
                <a:path w="100" h="100">
                  <a:moveTo>
                    <a:pt x="22" y="7"/>
                  </a:moveTo>
                  <a:lnTo>
                    <a:pt x="7" y="50"/>
                  </a:lnTo>
                  <a:lnTo>
                    <a:pt x="22" y="71"/>
                  </a:lnTo>
                  <a:lnTo>
                    <a:pt x="46" y="92"/>
                  </a:lnTo>
                  <a:lnTo>
                    <a:pt x="77" y="71"/>
                  </a:lnTo>
                  <a:lnTo>
                    <a:pt x="92" y="42"/>
                  </a:lnTo>
                  <a:lnTo>
                    <a:pt x="84" y="21"/>
                  </a:lnTo>
                  <a:lnTo>
                    <a:pt x="61" y="7"/>
                  </a:lnTo>
                  <a:lnTo>
                    <a:pt x="22" y="7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2" name="path 262"/>
            <p:cNvSpPr/>
            <p:nvPr/>
          </p:nvSpPr>
          <p:spPr>
            <a:xfrm>
              <a:off x="3494" y="0"/>
              <a:ext cx="118872" cy="272033"/>
            </a:xfrm>
            <a:custGeom>
              <a:avLst/>
              <a:gdLst/>
              <a:ahLst/>
              <a:cxnLst/>
              <a:rect l="0" t="0" r="0" b="0"/>
              <a:pathLst>
                <a:path w="187" h="428">
                  <a:moveTo>
                    <a:pt x="0" y="327"/>
                  </a:moveTo>
                  <a:lnTo>
                    <a:pt x="46" y="327"/>
                  </a:lnTo>
                  <a:lnTo>
                    <a:pt x="46" y="0"/>
                  </a:lnTo>
                  <a:lnTo>
                    <a:pt x="140" y="0"/>
                  </a:lnTo>
                  <a:lnTo>
                    <a:pt x="140" y="327"/>
                  </a:lnTo>
                  <a:lnTo>
                    <a:pt x="187" y="327"/>
                  </a:lnTo>
                  <a:lnTo>
                    <a:pt x="93" y="428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4" name="path 264"/>
            <p:cNvSpPr/>
            <p:nvPr/>
          </p:nvSpPr>
          <p:spPr>
            <a:xfrm>
              <a:off x="0" y="204612"/>
              <a:ext cx="125860" cy="70657"/>
            </a:xfrm>
            <a:custGeom>
              <a:avLst/>
              <a:gdLst/>
              <a:ahLst/>
              <a:cxnLst/>
              <a:rect l="0" t="0" r="0" b="0"/>
              <a:pathLst>
                <a:path w="198" h="111">
                  <a:moveTo>
                    <a:pt x="192" y="5"/>
                  </a:moveTo>
                  <a:lnTo>
                    <a:pt x="99" y="106"/>
                  </a:lnTo>
                  <a:lnTo>
                    <a:pt x="5" y="5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66" name="path 266"/>
          <p:cNvSpPr/>
          <p:nvPr/>
        </p:nvSpPr>
        <p:spPr>
          <a:xfrm>
            <a:off x="2971800" y="3496817"/>
            <a:ext cx="162305" cy="151638"/>
          </a:xfrm>
          <a:custGeom>
            <a:avLst/>
            <a:gdLst/>
            <a:ahLst/>
            <a:cxnLst/>
            <a:rect l="0" t="0" r="0" b="0"/>
            <a:pathLst>
              <a:path w="255" h="238">
                <a:moveTo>
                  <a:pt x="15" y="119"/>
                </a:moveTo>
                <a:cubicBezTo>
                  <a:pt x="15" y="61"/>
                  <a:pt x="65" y="15"/>
                  <a:pt x="127" y="15"/>
                </a:cubicBezTo>
                <a:cubicBezTo>
                  <a:pt x="190" y="15"/>
                  <a:pt x="240" y="61"/>
                  <a:pt x="240" y="119"/>
                </a:cubicBezTo>
                <a:cubicBezTo>
                  <a:pt x="240" y="177"/>
                  <a:pt x="190" y="223"/>
                  <a:pt x="127" y="223"/>
                </a:cubicBezTo>
                <a:cubicBezTo>
                  <a:pt x="65" y="223"/>
                  <a:pt x="15" y="177"/>
                  <a:pt x="15" y="119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8" name="path 268"/>
          <p:cNvSpPr/>
          <p:nvPr/>
        </p:nvSpPr>
        <p:spPr>
          <a:xfrm>
            <a:off x="3410711" y="3496817"/>
            <a:ext cx="162305" cy="151638"/>
          </a:xfrm>
          <a:custGeom>
            <a:avLst/>
            <a:gdLst/>
            <a:ahLst/>
            <a:cxnLst/>
            <a:rect l="0" t="0" r="0" b="0"/>
            <a:pathLst>
              <a:path w="255" h="238">
                <a:moveTo>
                  <a:pt x="15" y="119"/>
                </a:moveTo>
                <a:cubicBezTo>
                  <a:pt x="15" y="61"/>
                  <a:pt x="65" y="15"/>
                  <a:pt x="127" y="15"/>
                </a:cubicBezTo>
                <a:cubicBezTo>
                  <a:pt x="190" y="15"/>
                  <a:pt x="240" y="61"/>
                  <a:pt x="240" y="119"/>
                </a:cubicBezTo>
                <a:cubicBezTo>
                  <a:pt x="240" y="177"/>
                  <a:pt x="190" y="223"/>
                  <a:pt x="127" y="223"/>
                </a:cubicBezTo>
                <a:cubicBezTo>
                  <a:pt x="65" y="223"/>
                  <a:pt x="15" y="177"/>
                  <a:pt x="15" y="119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0" name="path 270"/>
          <p:cNvSpPr/>
          <p:nvPr/>
        </p:nvSpPr>
        <p:spPr>
          <a:xfrm>
            <a:off x="3055239" y="3631692"/>
            <a:ext cx="754379" cy="48767"/>
          </a:xfrm>
          <a:custGeom>
            <a:avLst/>
            <a:gdLst/>
            <a:ahLst/>
            <a:cxnLst/>
            <a:rect l="0" t="0" r="0" b="0"/>
            <a:pathLst>
              <a:path w="1187" h="76">
                <a:moveTo>
                  <a:pt x="0" y="15"/>
                </a:moveTo>
                <a:lnTo>
                  <a:pt x="699" y="15"/>
                </a:lnTo>
                <a:moveTo>
                  <a:pt x="814" y="61"/>
                </a:moveTo>
                <a:lnTo>
                  <a:pt x="1187" y="61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2" name="path 272"/>
          <p:cNvSpPr/>
          <p:nvPr/>
        </p:nvSpPr>
        <p:spPr>
          <a:xfrm>
            <a:off x="3727322" y="3902202"/>
            <a:ext cx="236982" cy="19050"/>
          </a:xfrm>
          <a:custGeom>
            <a:avLst/>
            <a:gdLst/>
            <a:ahLst/>
            <a:cxnLst/>
            <a:rect l="0" t="0" r="0" b="0"/>
            <a:pathLst>
              <a:path w="373" h="30">
                <a:moveTo>
                  <a:pt x="0" y="15"/>
                </a:moveTo>
                <a:lnTo>
                  <a:pt x="373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4" name="path 274"/>
          <p:cNvSpPr/>
          <p:nvPr/>
        </p:nvSpPr>
        <p:spPr>
          <a:xfrm>
            <a:off x="3602354" y="3707129"/>
            <a:ext cx="268224" cy="68580"/>
          </a:xfrm>
          <a:custGeom>
            <a:avLst/>
            <a:gdLst/>
            <a:ahLst/>
            <a:cxnLst/>
            <a:rect l="0" t="0" r="0" b="0"/>
            <a:pathLst>
              <a:path w="422" h="108">
                <a:moveTo>
                  <a:pt x="0" y="15"/>
                </a:moveTo>
                <a:lnTo>
                  <a:pt x="373" y="15"/>
                </a:lnTo>
                <a:moveTo>
                  <a:pt x="49" y="93"/>
                </a:moveTo>
                <a:lnTo>
                  <a:pt x="422" y="93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6" name="path 276"/>
          <p:cNvSpPr/>
          <p:nvPr/>
        </p:nvSpPr>
        <p:spPr>
          <a:xfrm>
            <a:off x="3663314" y="3802379"/>
            <a:ext cx="271272" cy="68580"/>
          </a:xfrm>
          <a:custGeom>
            <a:avLst/>
            <a:gdLst/>
            <a:ahLst/>
            <a:cxnLst/>
            <a:rect l="0" t="0" r="0" b="0"/>
            <a:pathLst>
              <a:path w="427" h="108">
                <a:moveTo>
                  <a:pt x="0" y="15"/>
                </a:moveTo>
                <a:lnTo>
                  <a:pt x="373" y="15"/>
                </a:lnTo>
                <a:moveTo>
                  <a:pt x="54" y="93"/>
                </a:moveTo>
                <a:lnTo>
                  <a:pt x="427" y="93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78" name="path 278"/>
          <p:cNvSpPr/>
          <p:nvPr/>
        </p:nvSpPr>
        <p:spPr>
          <a:xfrm>
            <a:off x="3760851" y="3954018"/>
            <a:ext cx="236982" cy="19050"/>
          </a:xfrm>
          <a:custGeom>
            <a:avLst/>
            <a:gdLst/>
            <a:ahLst/>
            <a:cxnLst/>
            <a:rect l="0" t="0" r="0" b="0"/>
            <a:pathLst>
              <a:path w="373" h="30">
                <a:moveTo>
                  <a:pt x="0" y="15"/>
                </a:moveTo>
                <a:lnTo>
                  <a:pt x="373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0" name="path 280"/>
          <p:cNvSpPr/>
          <p:nvPr/>
        </p:nvSpPr>
        <p:spPr>
          <a:xfrm>
            <a:off x="3564626" y="3665755"/>
            <a:ext cx="438152" cy="302940"/>
          </a:xfrm>
          <a:custGeom>
            <a:avLst/>
            <a:gdLst/>
            <a:ahLst/>
            <a:cxnLst/>
            <a:rect l="0" t="0" r="0" b="0"/>
            <a:pathLst>
              <a:path w="690" h="477">
                <a:moveTo>
                  <a:pt x="12" y="8"/>
                </a:moveTo>
                <a:lnTo>
                  <a:pt x="309" y="468"/>
                </a:lnTo>
                <a:moveTo>
                  <a:pt x="385" y="8"/>
                </a:moveTo>
                <a:lnTo>
                  <a:pt x="677" y="458"/>
                </a:lnTo>
                <a:moveTo>
                  <a:pt x="112" y="8"/>
                </a:moveTo>
                <a:lnTo>
                  <a:pt x="407" y="468"/>
                </a:lnTo>
                <a:moveTo>
                  <a:pt x="199" y="8"/>
                </a:moveTo>
                <a:lnTo>
                  <a:pt x="495" y="468"/>
                </a:lnTo>
                <a:moveTo>
                  <a:pt x="287" y="8"/>
                </a:moveTo>
                <a:lnTo>
                  <a:pt x="582" y="468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2" name="path 282"/>
          <p:cNvSpPr/>
          <p:nvPr/>
        </p:nvSpPr>
        <p:spPr>
          <a:xfrm>
            <a:off x="2774060" y="2836926"/>
            <a:ext cx="394716" cy="265938"/>
          </a:xfrm>
          <a:custGeom>
            <a:avLst/>
            <a:gdLst/>
            <a:ahLst/>
            <a:cxnLst/>
            <a:rect l="0" t="0" r="0" b="0"/>
            <a:pathLst>
              <a:path w="621" h="418">
                <a:moveTo>
                  <a:pt x="248" y="403"/>
                </a:moveTo>
                <a:lnTo>
                  <a:pt x="621" y="403"/>
                </a:lnTo>
                <a:moveTo>
                  <a:pt x="0" y="15"/>
                </a:moveTo>
                <a:lnTo>
                  <a:pt x="373" y="15"/>
                </a:lnTo>
                <a:moveTo>
                  <a:pt x="48" y="92"/>
                </a:moveTo>
                <a:lnTo>
                  <a:pt x="421" y="92"/>
                </a:lnTo>
                <a:moveTo>
                  <a:pt x="94" y="165"/>
                </a:moveTo>
                <a:lnTo>
                  <a:pt x="468" y="165"/>
                </a:lnTo>
                <a:moveTo>
                  <a:pt x="150" y="242"/>
                </a:moveTo>
                <a:lnTo>
                  <a:pt x="523" y="242"/>
                </a:lnTo>
                <a:moveTo>
                  <a:pt x="196" y="322"/>
                </a:moveTo>
                <a:lnTo>
                  <a:pt x="570" y="322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4" name="path 284"/>
          <p:cNvSpPr/>
          <p:nvPr/>
        </p:nvSpPr>
        <p:spPr>
          <a:xfrm>
            <a:off x="2260854" y="2626613"/>
            <a:ext cx="162305" cy="151638"/>
          </a:xfrm>
          <a:custGeom>
            <a:avLst/>
            <a:gdLst/>
            <a:ahLst/>
            <a:cxnLst/>
            <a:rect l="0" t="0" r="0" b="0"/>
            <a:pathLst>
              <a:path w="255" h="238">
                <a:moveTo>
                  <a:pt x="15" y="119"/>
                </a:moveTo>
                <a:cubicBezTo>
                  <a:pt x="15" y="61"/>
                  <a:pt x="65" y="15"/>
                  <a:pt x="127" y="15"/>
                </a:cubicBezTo>
                <a:cubicBezTo>
                  <a:pt x="190" y="15"/>
                  <a:pt x="240" y="61"/>
                  <a:pt x="240" y="119"/>
                </a:cubicBezTo>
                <a:cubicBezTo>
                  <a:pt x="240" y="177"/>
                  <a:pt x="190" y="223"/>
                  <a:pt x="127" y="223"/>
                </a:cubicBezTo>
                <a:cubicBezTo>
                  <a:pt x="65" y="223"/>
                  <a:pt x="15" y="177"/>
                  <a:pt x="15" y="119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6" name="path 286"/>
          <p:cNvSpPr/>
          <p:nvPr/>
        </p:nvSpPr>
        <p:spPr>
          <a:xfrm>
            <a:off x="2699766" y="2626613"/>
            <a:ext cx="162305" cy="151638"/>
          </a:xfrm>
          <a:custGeom>
            <a:avLst/>
            <a:gdLst/>
            <a:ahLst/>
            <a:cxnLst/>
            <a:rect l="0" t="0" r="0" b="0"/>
            <a:pathLst>
              <a:path w="255" h="238">
                <a:moveTo>
                  <a:pt x="15" y="119"/>
                </a:moveTo>
                <a:cubicBezTo>
                  <a:pt x="15" y="61"/>
                  <a:pt x="65" y="15"/>
                  <a:pt x="127" y="15"/>
                </a:cubicBezTo>
                <a:cubicBezTo>
                  <a:pt x="190" y="15"/>
                  <a:pt x="240" y="61"/>
                  <a:pt x="240" y="119"/>
                </a:cubicBezTo>
                <a:cubicBezTo>
                  <a:pt x="240" y="177"/>
                  <a:pt x="190" y="223"/>
                  <a:pt x="127" y="223"/>
                </a:cubicBezTo>
                <a:cubicBezTo>
                  <a:pt x="65" y="223"/>
                  <a:pt x="15" y="177"/>
                  <a:pt x="15" y="119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8" name="path 288"/>
          <p:cNvSpPr/>
          <p:nvPr/>
        </p:nvSpPr>
        <p:spPr>
          <a:xfrm>
            <a:off x="2344292" y="2761488"/>
            <a:ext cx="637032" cy="49529"/>
          </a:xfrm>
          <a:custGeom>
            <a:avLst/>
            <a:gdLst/>
            <a:ahLst/>
            <a:cxnLst/>
            <a:rect l="0" t="0" r="0" b="0"/>
            <a:pathLst>
              <a:path w="1003" h="77">
                <a:moveTo>
                  <a:pt x="630" y="62"/>
                </a:moveTo>
                <a:lnTo>
                  <a:pt x="1003" y="62"/>
                </a:lnTo>
                <a:moveTo>
                  <a:pt x="0" y="15"/>
                </a:moveTo>
                <a:lnTo>
                  <a:pt x="699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0" name="path 290"/>
          <p:cNvSpPr/>
          <p:nvPr/>
        </p:nvSpPr>
        <p:spPr>
          <a:xfrm>
            <a:off x="2736328" y="2796303"/>
            <a:ext cx="438149" cy="302183"/>
          </a:xfrm>
          <a:custGeom>
            <a:avLst/>
            <a:gdLst/>
            <a:ahLst/>
            <a:cxnLst/>
            <a:rect l="0" t="0" r="0" b="0"/>
            <a:pathLst>
              <a:path w="689" h="475">
                <a:moveTo>
                  <a:pt x="12" y="8"/>
                </a:moveTo>
                <a:lnTo>
                  <a:pt x="307" y="467"/>
                </a:lnTo>
                <a:moveTo>
                  <a:pt x="385" y="8"/>
                </a:moveTo>
                <a:lnTo>
                  <a:pt x="677" y="456"/>
                </a:lnTo>
                <a:moveTo>
                  <a:pt x="112" y="8"/>
                </a:moveTo>
                <a:lnTo>
                  <a:pt x="407" y="467"/>
                </a:lnTo>
                <a:moveTo>
                  <a:pt x="199" y="8"/>
                </a:moveTo>
                <a:lnTo>
                  <a:pt x="495" y="467"/>
                </a:lnTo>
                <a:moveTo>
                  <a:pt x="287" y="8"/>
                </a:moveTo>
                <a:lnTo>
                  <a:pt x="582" y="46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2" name="path 292"/>
          <p:cNvSpPr/>
          <p:nvPr/>
        </p:nvSpPr>
        <p:spPr>
          <a:xfrm>
            <a:off x="5011673" y="5084064"/>
            <a:ext cx="161544" cy="150114"/>
          </a:xfrm>
          <a:custGeom>
            <a:avLst/>
            <a:gdLst/>
            <a:ahLst/>
            <a:cxnLst/>
            <a:rect l="0" t="0" r="0" b="0"/>
            <a:pathLst>
              <a:path w="254" h="236">
                <a:moveTo>
                  <a:pt x="15" y="118"/>
                </a:moveTo>
                <a:cubicBezTo>
                  <a:pt x="15" y="61"/>
                  <a:pt x="65" y="15"/>
                  <a:pt x="127" y="15"/>
                </a:cubicBezTo>
                <a:cubicBezTo>
                  <a:pt x="189" y="15"/>
                  <a:pt x="239" y="61"/>
                  <a:pt x="239" y="118"/>
                </a:cubicBezTo>
                <a:cubicBezTo>
                  <a:pt x="239" y="175"/>
                  <a:pt x="189" y="221"/>
                  <a:pt x="127" y="221"/>
                </a:cubicBezTo>
                <a:cubicBezTo>
                  <a:pt x="65" y="221"/>
                  <a:pt x="15" y="175"/>
                  <a:pt x="15" y="118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4" name="path 294"/>
          <p:cNvSpPr/>
          <p:nvPr/>
        </p:nvSpPr>
        <p:spPr>
          <a:xfrm>
            <a:off x="5449823" y="5084064"/>
            <a:ext cx="162305" cy="150114"/>
          </a:xfrm>
          <a:custGeom>
            <a:avLst/>
            <a:gdLst/>
            <a:ahLst/>
            <a:cxnLst/>
            <a:rect l="0" t="0" r="0" b="0"/>
            <a:pathLst>
              <a:path w="255" h="236">
                <a:moveTo>
                  <a:pt x="15" y="118"/>
                </a:moveTo>
                <a:cubicBezTo>
                  <a:pt x="15" y="61"/>
                  <a:pt x="65" y="15"/>
                  <a:pt x="127" y="15"/>
                </a:cubicBezTo>
                <a:cubicBezTo>
                  <a:pt x="190" y="15"/>
                  <a:pt x="240" y="61"/>
                  <a:pt x="240" y="118"/>
                </a:cubicBezTo>
                <a:cubicBezTo>
                  <a:pt x="240" y="175"/>
                  <a:pt x="190" y="221"/>
                  <a:pt x="127" y="221"/>
                </a:cubicBezTo>
                <a:cubicBezTo>
                  <a:pt x="65" y="221"/>
                  <a:pt x="15" y="175"/>
                  <a:pt x="15" y="118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6" name="path 296"/>
          <p:cNvSpPr/>
          <p:nvPr/>
        </p:nvSpPr>
        <p:spPr>
          <a:xfrm>
            <a:off x="5095113" y="4984622"/>
            <a:ext cx="443484" cy="251841"/>
          </a:xfrm>
          <a:custGeom>
            <a:avLst/>
            <a:gdLst/>
            <a:ahLst/>
            <a:cxnLst/>
            <a:rect l="0" t="0" r="0" b="0"/>
            <a:pathLst>
              <a:path w="698" h="396">
                <a:moveTo>
                  <a:pt x="15" y="171"/>
                </a:moveTo>
                <a:lnTo>
                  <a:pt x="667" y="171"/>
                </a:lnTo>
                <a:moveTo>
                  <a:pt x="0" y="381"/>
                </a:moveTo>
                <a:lnTo>
                  <a:pt x="698" y="381"/>
                </a:lnTo>
                <a:moveTo>
                  <a:pt x="163" y="0"/>
                </a:moveTo>
                <a:lnTo>
                  <a:pt x="163" y="150"/>
                </a:lnTo>
                <a:moveTo>
                  <a:pt x="442" y="0"/>
                </a:moveTo>
                <a:lnTo>
                  <a:pt x="442" y="8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8" name="path 298"/>
          <p:cNvSpPr/>
          <p:nvPr/>
        </p:nvSpPr>
        <p:spPr>
          <a:xfrm>
            <a:off x="2144938" y="1987987"/>
            <a:ext cx="253167" cy="391809"/>
          </a:xfrm>
          <a:custGeom>
            <a:avLst/>
            <a:gdLst/>
            <a:ahLst/>
            <a:cxnLst/>
            <a:rect l="0" t="0" r="0" b="0"/>
            <a:pathLst>
              <a:path w="398" h="617">
                <a:moveTo>
                  <a:pt x="12" y="7"/>
                </a:moveTo>
                <a:lnTo>
                  <a:pt x="385" y="609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0" name="textbox 300"/>
          <p:cNvSpPr/>
          <p:nvPr/>
        </p:nvSpPr>
        <p:spPr>
          <a:xfrm>
            <a:off x="5535282" y="4889059"/>
            <a:ext cx="986541" cy="18048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81000"/>
              </a:lnSpc>
            </a:pP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闸门式给料器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02" name="textbox 302"/>
          <p:cNvSpPr/>
          <p:nvPr/>
        </p:nvSpPr>
        <p:spPr>
          <a:xfrm>
            <a:off x="6270260" y="3712281"/>
            <a:ext cx="991152" cy="20081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2*75kW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6812146" y="5490181"/>
            <a:ext cx="410132" cy="179613"/>
            <a:chOff x="0" y="0"/>
            <a:chExt cx="410132" cy="179613"/>
          </a:xfrm>
        </p:grpSpPr>
        <p:sp>
          <p:nvSpPr>
            <p:cNvPr id="304" name="path 304"/>
            <p:cNvSpPr/>
            <p:nvPr/>
          </p:nvSpPr>
          <p:spPr>
            <a:xfrm>
              <a:off x="4537" y="4537"/>
              <a:ext cx="402272" cy="170370"/>
            </a:xfrm>
            <a:custGeom>
              <a:avLst/>
              <a:gdLst/>
              <a:ahLst/>
              <a:cxnLst/>
              <a:rect l="0" t="0" r="0" b="0"/>
              <a:pathLst>
                <a:path w="633" h="268">
                  <a:moveTo>
                    <a:pt x="26" y="0"/>
                  </a:moveTo>
                  <a:lnTo>
                    <a:pt x="482" y="145"/>
                  </a:lnTo>
                  <a:lnTo>
                    <a:pt x="495" y="104"/>
                  </a:lnTo>
                  <a:lnTo>
                    <a:pt x="633" y="238"/>
                  </a:lnTo>
                  <a:lnTo>
                    <a:pt x="443" y="268"/>
                  </a:lnTo>
                  <a:lnTo>
                    <a:pt x="456" y="227"/>
                  </a:lnTo>
                  <a:lnTo>
                    <a:pt x="0" y="8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06" name="path 306"/>
            <p:cNvSpPr/>
            <p:nvPr/>
          </p:nvSpPr>
          <p:spPr>
            <a:xfrm>
              <a:off x="0" y="0"/>
              <a:ext cx="410132" cy="179613"/>
            </a:xfrm>
            <a:custGeom>
              <a:avLst/>
              <a:gdLst/>
              <a:ahLst/>
              <a:cxnLst/>
              <a:rect l="0" t="0" r="0" b="0"/>
              <a:pathLst>
                <a:path w="645" h="282">
                  <a:moveTo>
                    <a:pt x="33" y="7"/>
                  </a:moveTo>
                  <a:lnTo>
                    <a:pt x="489" y="152"/>
                  </a:lnTo>
                  <a:lnTo>
                    <a:pt x="502" y="111"/>
                  </a:lnTo>
                  <a:lnTo>
                    <a:pt x="640" y="245"/>
                  </a:lnTo>
                  <a:lnTo>
                    <a:pt x="450" y="275"/>
                  </a:lnTo>
                  <a:lnTo>
                    <a:pt x="463" y="234"/>
                  </a:lnTo>
                  <a:lnTo>
                    <a:pt x="7" y="89"/>
                  </a:lnTo>
                  <a:lnTo>
                    <a:pt x="33" y="7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08" name="textbox 308"/>
          <p:cNvSpPr/>
          <p:nvPr/>
        </p:nvSpPr>
        <p:spPr>
          <a:xfrm>
            <a:off x="6619277" y="4875612"/>
            <a:ext cx="749711" cy="14014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40kW</a:t>
            </a: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10" name="textbox 310"/>
          <p:cNvSpPr/>
          <p:nvPr/>
        </p:nvSpPr>
        <p:spPr>
          <a:xfrm>
            <a:off x="2238381" y="1877731"/>
            <a:ext cx="676275" cy="1485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81000"/>
              </a:lnSpc>
            </a:pPr>
            <a:r>
              <a:rPr lang="zh-CN" altLang="en-US"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原矿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12" name="textbox 312"/>
          <p:cNvSpPr/>
          <p:nvPr/>
        </p:nvSpPr>
        <p:spPr>
          <a:xfrm>
            <a:off x="4069772" y="3652811"/>
            <a:ext cx="551180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1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8” +</a:t>
            </a:r>
            <a:r>
              <a:rPr sz="1000" b="1" i="1" kern="0" spc="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24" name="group 24"/>
          <p:cNvGrpSpPr/>
          <p:nvPr/>
        </p:nvGrpSpPr>
        <p:grpSpPr>
          <a:xfrm rot="21600000">
            <a:off x="3213549" y="2850070"/>
            <a:ext cx="246507" cy="172592"/>
            <a:chOff x="0" y="0"/>
            <a:chExt cx="246507" cy="172592"/>
          </a:xfrm>
        </p:grpSpPr>
        <p:sp>
          <p:nvSpPr>
            <p:cNvPr id="314" name="path 314"/>
            <p:cNvSpPr/>
            <p:nvPr/>
          </p:nvSpPr>
          <p:spPr>
            <a:xfrm>
              <a:off x="4762" y="4762"/>
              <a:ext cx="236982" cy="163067"/>
            </a:xfrm>
            <a:custGeom>
              <a:avLst/>
              <a:gdLst/>
              <a:ahLst/>
              <a:cxnLst/>
              <a:rect l="0" t="0" r="0" b="0"/>
              <a:pathLst>
                <a:path w="373" h="256">
                  <a:moveTo>
                    <a:pt x="268" y="256"/>
                  </a:moveTo>
                  <a:lnTo>
                    <a:pt x="373" y="179"/>
                  </a:lnTo>
                  <a:lnTo>
                    <a:pt x="322" y="179"/>
                  </a:lnTo>
                  <a:lnTo>
                    <a:pt x="322" y="147"/>
                  </a:lnTo>
                  <a:cubicBezTo>
                    <a:pt x="322" y="66"/>
                    <a:pt x="251" y="0"/>
                    <a:pt x="163" y="0"/>
                  </a:cubicBezTo>
                  <a:lnTo>
                    <a:pt x="0" y="0"/>
                  </a:lnTo>
                  <a:lnTo>
                    <a:pt x="0" y="76"/>
                  </a:lnTo>
                  <a:lnTo>
                    <a:pt x="163" y="76"/>
                  </a:lnTo>
                  <a:cubicBezTo>
                    <a:pt x="190" y="76"/>
                    <a:pt x="213" y="108"/>
                    <a:pt x="213" y="147"/>
                  </a:cubicBezTo>
                  <a:lnTo>
                    <a:pt x="213" y="179"/>
                  </a:lnTo>
                  <a:lnTo>
                    <a:pt x="163" y="179"/>
                  </a:lnTo>
                  <a:lnTo>
                    <a:pt x="268" y="256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16" name="path 316"/>
            <p:cNvSpPr/>
            <p:nvPr/>
          </p:nvSpPr>
          <p:spPr>
            <a:xfrm>
              <a:off x="0" y="0"/>
              <a:ext cx="246507" cy="172592"/>
            </a:xfrm>
            <a:custGeom>
              <a:avLst/>
              <a:gdLst/>
              <a:ahLst/>
              <a:cxnLst/>
              <a:rect l="0" t="0" r="0" b="0"/>
              <a:pathLst>
                <a:path w="388" h="271">
                  <a:moveTo>
                    <a:pt x="275" y="264"/>
                  </a:moveTo>
                  <a:lnTo>
                    <a:pt x="380" y="187"/>
                  </a:lnTo>
                  <a:lnTo>
                    <a:pt x="330" y="187"/>
                  </a:lnTo>
                  <a:lnTo>
                    <a:pt x="330" y="155"/>
                  </a:lnTo>
                  <a:cubicBezTo>
                    <a:pt x="330" y="73"/>
                    <a:pt x="258" y="7"/>
                    <a:pt x="170" y="7"/>
                  </a:cubicBezTo>
                  <a:lnTo>
                    <a:pt x="7" y="7"/>
                  </a:lnTo>
                  <a:lnTo>
                    <a:pt x="7" y="84"/>
                  </a:lnTo>
                  <a:lnTo>
                    <a:pt x="170" y="84"/>
                  </a:lnTo>
                  <a:cubicBezTo>
                    <a:pt x="198" y="84"/>
                    <a:pt x="220" y="116"/>
                    <a:pt x="220" y="155"/>
                  </a:cubicBezTo>
                  <a:lnTo>
                    <a:pt x="220" y="187"/>
                  </a:lnTo>
                  <a:lnTo>
                    <a:pt x="170" y="187"/>
                  </a:lnTo>
                  <a:lnTo>
                    <a:pt x="275" y="264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21600000">
            <a:off x="5171127" y="4264342"/>
            <a:ext cx="246507" cy="172592"/>
            <a:chOff x="0" y="0"/>
            <a:chExt cx="246507" cy="172592"/>
          </a:xfrm>
        </p:grpSpPr>
        <p:sp>
          <p:nvSpPr>
            <p:cNvPr id="318" name="path 318"/>
            <p:cNvSpPr/>
            <p:nvPr/>
          </p:nvSpPr>
          <p:spPr>
            <a:xfrm>
              <a:off x="4762" y="4762"/>
              <a:ext cx="236982" cy="163067"/>
            </a:xfrm>
            <a:custGeom>
              <a:avLst/>
              <a:gdLst/>
              <a:ahLst/>
              <a:cxnLst/>
              <a:rect l="0" t="0" r="0" b="0"/>
              <a:pathLst>
                <a:path w="373" h="256">
                  <a:moveTo>
                    <a:pt x="268" y="256"/>
                  </a:moveTo>
                  <a:lnTo>
                    <a:pt x="373" y="179"/>
                  </a:lnTo>
                  <a:lnTo>
                    <a:pt x="322" y="179"/>
                  </a:lnTo>
                  <a:lnTo>
                    <a:pt x="322" y="147"/>
                  </a:lnTo>
                  <a:cubicBezTo>
                    <a:pt x="322" y="66"/>
                    <a:pt x="251" y="0"/>
                    <a:pt x="163" y="0"/>
                  </a:cubicBezTo>
                  <a:lnTo>
                    <a:pt x="0" y="0"/>
                  </a:lnTo>
                  <a:lnTo>
                    <a:pt x="0" y="76"/>
                  </a:lnTo>
                  <a:lnTo>
                    <a:pt x="163" y="76"/>
                  </a:lnTo>
                  <a:cubicBezTo>
                    <a:pt x="190" y="76"/>
                    <a:pt x="213" y="108"/>
                    <a:pt x="213" y="147"/>
                  </a:cubicBezTo>
                  <a:lnTo>
                    <a:pt x="213" y="179"/>
                  </a:lnTo>
                  <a:lnTo>
                    <a:pt x="163" y="179"/>
                  </a:lnTo>
                  <a:lnTo>
                    <a:pt x="268" y="256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0" name="path 320"/>
            <p:cNvSpPr/>
            <p:nvPr/>
          </p:nvSpPr>
          <p:spPr>
            <a:xfrm>
              <a:off x="0" y="0"/>
              <a:ext cx="246507" cy="172592"/>
            </a:xfrm>
            <a:custGeom>
              <a:avLst/>
              <a:gdLst/>
              <a:ahLst/>
              <a:cxnLst/>
              <a:rect l="0" t="0" r="0" b="0"/>
              <a:pathLst>
                <a:path w="388" h="271">
                  <a:moveTo>
                    <a:pt x="275" y="264"/>
                  </a:moveTo>
                  <a:lnTo>
                    <a:pt x="380" y="187"/>
                  </a:lnTo>
                  <a:lnTo>
                    <a:pt x="330" y="187"/>
                  </a:lnTo>
                  <a:lnTo>
                    <a:pt x="330" y="155"/>
                  </a:lnTo>
                  <a:cubicBezTo>
                    <a:pt x="330" y="73"/>
                    <a:pt x="258" y="7"/>
                    <a:pt x="170" y="7"/>
                  </a:cubicBezTo>
                  <a:lnTo>
                    <a:pt x="7" y="7"/>
                  </a:lnTo>
                  <a:lnTo>
                    <a:pt x="7" y="84"/>
                  </a:lnTo>
                  <a:lnTo>
                    <a:pt x="170" y="84"/>
                  </a:lnTo>
                  <a:cubicBezTo>
                    <a:pt x="198" y="84"/>
                    <a:pt x="220" y="116"/>
                    <a:pt x="220" y="155"/>
                  </a:cubicBezTo>
                  <a:lnTo>
                    <a:pt x="220" y="187"/>
                  </a:lnTo>
                  <a:lnTo>
                    <a:pt x="170" y="187"/>
                  </a:lnTo>
                  <a:lnTo>
                    <a:pt x="275" y="264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21600000">
            <a:off x="2385255" y="1608772"/>
            <a:ext cx="246507" cy="172592"/>
            <a:chOff x="0" y="0"/>
            <a:chExt cx="246507" cy="172592"/>
          </a:xfrm>
        </p:grpSpPr>
        <p:sp>
          <p:nvSpPr>
            <p:cNvPr id="322" name="path 322"/>
            <p:cNvSpPr/>
            <p:nvPr/>
          </p:nvSpPr>
          <p:spPr>
            <a:xfrm>
              <a:off x="4762" y="4762"/>
              <a:ext cx="236982" cy="163067"/>
            </a:xfrm>
            <a:custGeom>
              <a:avLst/>
              <a:gdLst/>
              <a:ahLst/>
              <a:cxnLst/>
              <a:rect l="0" t="0" r="0" b="0"/>
              <a:pathLst>
                <a:path w="373" h="256">
                  <a:moveTo>
                    <a:pt x="268" y="256"/>
                  </a:moveTo>
                  <a:lnTo>
                    <a:pt x="373" y="179"/>
                  </a:lnTo>
                  <a:lnTo>
                    <a:pt x="322" y="179"/>
                  </a:lnTo>
                  <a:lnTo>
                    <a:pt x="322" y="147"/>
                  </a:lnTo>
                  <a:cubicBezTo>
                    <a:pt x="322" y="66"/>
                    <a:pt x="251" y="0"/>
                    <a:pt x="163" y="0"/>
                  </a:cubicBezTo>
                  <a:lnTo>
                    <a:pt x="0" y="0"/>
                  </a:lnTo>
                  <a:lnTo>
                    <a:pt x="0" y="76"/>
                  </a:lnTo>
                  <a:lnTo>
                    <a:pt x="163" y="76"/>
                  </a:lnTo>
                  <a:cubicBezTo>
                    <a:pt x="190" y="76"/>
                    <a:pt x="213" y="108"/>
                    <a:pt x="213" y="147"/>
                  </a:cubicBezTo>
                  <a:lnTo>
                    <a:pt x="213" y="179"/>
                  </a:lnTo>
                  <a:lnTo>
                    <a:pt x="163" y="179"/>
                  </a:lnTo>
                  <a:lnTo>
                    <a:pt x="268" y="256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4" name="path 324"/>
            <p:cNvSpPr/>
            <p:nvPr/>
          </p:nvSpPr>
          <p:spPr>
            <a:xfrm>
              <a:off x="0" y="0"/>
              <a:ext cx="246507" cy="172592"/>
            </a:xfrm>
            <a:custGeom>
              <a:avLst/>
              <a:gdLst/>
              <a:ahLst/>
              <a:cxnLst/>
              <a:rect l="0" t="0" r="0" b="0"/>
              <a:pathLst>
                <a:path w="388" h="271">
                  <a:moveTo>
                    <a:pt x="275" y="264"/>
                  </a:moveTo>
                  <a:lnTo>
                    <a:pt x="380" y="187"/>
                  </a:lnTo>
                  <a:lnTo>
                    <a:pt x="330" y="187"/>
                  </a:lnTo>
                  <a:lnTo>
                    <a:pt x="330" y="155"/>
                  </a:lnTo>
                  <a:cubicBezTo>
                    <a:pt x="330" y="73"/>
                    <a:pt x="258" y="7"/>
                    <a:pt x="170" y="7"/>
                  </a:cubicBezTo>
                  <a:lnTo>
                    <a:pt x="7" y="7"/>
                  </a:lnTo>
                  <a:lnTo>
                    <a:pt x="7" y="84"/>
                  </a:lnTo>
                  <a:lnTo>
                    <a:pt x="170" y="84"/>
                  </a:lnTo>
                  <a:cubicBezTo>
                    <a:pt x="198" y="84"/>
                    <a:pt x="220" y="116"/>
                    <a:pt x="220" y="155"/>
                  </a:cubicBezTo>
                  <a:lnTo>
                    <a:pt x="220" y="187"/>
                  </a:lnTo>
                  <a:lnTo>
                    <a:pt x="170" y="187"/>
                  </a:lnTo>
                  <a:lnTo>
                    <a:pt x="275" y="264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group 30"/>
          <p:cNvGrpSpPr/>
          <p:nvPr/>
        </p:nvGrpSpPr>
        <p:grpSpPr>
          <a:xfrm rot="21600000">
            <a:off x="5662617" y="5089588"/>
            <a:ext cx="246507" cy="172592"/>
            <a:chOff x="0" y="0"/>
            <a:chExt cx="246507" cy="172592"/>
          </a:xfrm>
        </p:grpSpPr>
        <p:sp>
          <p:nvSpPr>
            <p:cNvPr id="326" name="path 326"/>
            <p:cNvSpPr/>
            <p:nvPr/>
          </p:nvSpPr>
          <p:spPr>
            <a:xfrm>
              <a:off x="4762" y="4762"/>
              <a:ext cx="236982" cy="163067"/>
            </a:xfrm>
            <a:custGeom>
              <a:avLst/>
              <a:gdLst/>
              <a:ahLst/>
              <a:cxnLst/>
              <a:rect l="0" t="0" r="0" b="0"/>
              <a:pathLst>
                <a:path w="373" h="256">
                  <a:moveTo>
                    <a:pt x="268" y="256"/>
                  </a:moveTo>
                  <a:lnTo>
                    <a:pt x="373" y="179"/>
                  </a:lnTo>
                  <a:lnTo>
                    <a:pt x="322" y="179"/>
                  </a:lnTo>
                  <a:lnTo>
                    <a:pt x="322" y="147"/>
                  </a:lnTo>
                  <a:cubicBezTo>
                    <a:pt x="322" y="66"/>
                    <a:pt x="251" y="0"/>
                    <a:pt x="163" y="0"/>
                  </a:cubicBezTo>
                  <a:lnTo>
                    <a:pt x="0" y="0"/>
                  </a:lnTo>
                  <a:lnTo>
                    <a:pt x="0" y="76"/>
                  </a:lnTo>
                  <a:lnTo>
                    <a:pt x="163" y="76"/>
                  </a:lnTo>
                  <a:cubicBezTo>
                    <a:pt x="190" y="76"/>
                    <a:pt x="213" y="108"/>
                    <a:pt x="213" y="147"/>
                  </a:cubicBezTo>
                  <a:lnTo>
                    <a:pt x="213" y="179"/>
                  </a:lnTo>
                  <a:lnTo>
                    <a:pt x="163" y="179"/>
                  </a:lnTo>
                  <a:lnTo>
                    <a:pt x="268" y="256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8" name="path 328"/>
            <p:cNvSpPr/>
            <p:nvPr/>
          </p:nvSpPr>
          <p:spPr>
            <a:xfrm>
              <a:off x="0" y="0"/>
              <a:ext cx="246507" cy="172592"/>
            </a:xfrm>
            <a:custGeom>
              <a:avLst/>
              <a:gdLst/>
              <a:ahLst/>
              <a:cxnLst/>
              <a:rect l="0" t="0" r="0" b="0"/>
              <a:pathLst>
                <a:path w="388" h="271">
                  <a:moveTo>
                    <a:pt x="275" y="264"/>
                  </a:moveTo>
                  <a:lnTo>
                    <a:pt x="380" y="187"/>
                  </a:lnTo>
                  <a:lnTo>
                    <a:pt x="330" y="187"/>
                  </a:lnTo>
                  <a:lnTo>
                    <a:pt x="330" y="155"/>
                  </a:lnTo>
                  <a:cubicBezTo>
                    <a:pt x="330" y="73"/>
                    <a:pt x="258" y="7"/>
                    <a:pt x="170" y="7"/>
                  </a:cubicBezTo>
                  <a:lnTo>
                    <a:pt x="7" y="7"/>
                  </a:lnTo>
                  <a:lnTo>
                    <a:pt x="7" y="84"/>
                  </a:lnTo>
                  <a:lnTo>
                    <a:pt x="170" y="84"/>
                  </a:lnTo>
                  <a:cubicBezTo>
                    <a:pt x="198" y="84"/>
                    <a:pt x="220" y="116"/>
                    <a:pt x="220" y="155"/>
                  </a:cubicBezTo>
                  <a:lnTo>
                    <a:pt x="220" y="187"/>
                  </a:lnTo>
                  <a:lnTo>
                    <a:pt x="170" y="187"/>
                  </a:lnTo>
                  <a:lnTo>
                    <a:pt x="275" y="264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group 32"/>
          <p:cNvGrpSpPr/>
          <p:nvPr/>
        </p:nvGrpSpPr>
        <p:grpSpPr>
          <a:xfrm rot="21600000">
            <a:off x="4041843" y="3774376"/>
            <a:ext cx="246507" cy="171830"/>
            <a:chOff x="0" y="0"/>
            <a:chExt cx="246507" cy="171830"/>
          </a:xfrm>
        </p:grpSpPr>
        <p:sp>
          <p:nvSpPr>
            <p:cNvPr id="330" name="path 330"/>
            <p:cNvSpPr/>
            <p:nvPr/>
          </p:nvSpPr>
          <p:spPr>
            <a:xfrm>
              <a:off x="4762" y="4762"/>
              <a:ext cx="236982" cy="162305"/>
            </a:xfrm>
            <a:custGeom>
              <a:avLst/>
              <a:gdLst/>
              <a:ahLst/>
              <a:cxnLst/>
              <a:rect l="0" t="0" r="0" b="0"/>
              <a:pathLst>
                <a:path w="373" h="255">
                  <a:moveTo>
                    <a:pt x="268" y="255"/>
                  </a:moveTo>
                  <a:lnTo>
                    <a:pt x="373" y="178"/>
                  </a:lnTo>
                  <a:lnTo>
                    <a:pt x="322" y="178"/>
                  </a:lnTo>
                  <a:lnTo>
                    <a:pt x="322" y="147"/>
                  </a:lnTo>
                  <a:cubicBezTo>
                    <a:pt x="322" y="65"/>
                    <a:pt x="251" y="0"/>
                    <a:pt x="163" y="0"/>
                  </a:cubicBezTo>
                  <a:lnTo>
                    <a:pt x="0" y="0"/>
                  </a:lnTo>
                  <a:lnTo>
                    <a:pt x="0" y="76"/>
                  </a:lnTo>
                  <a:lnTo>
                    <a:pt x="163" y="76"/>
                  </a:lnTo>
                  <a:cubicBezTo>
                    <a:pt x="190" y="76"/>
                    <a:pt x="213" y="108"/>
                    <a:pt x="213" y="147"/>
                  </a:cubicBezTo>
                  <a:lnTo>
                    <a:pt x="213" y="178"/>
                  </a:lnTo>
                  <a:lnTo>
                    <a:pt x="163" y="178"/>
                  </a:lnTo>
                  <a:lnTo>
                    <a:pt x="268" y="255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32" name="path 332"/>
            <p:cNvSpPr/>
            <p:nvPr/>
          </p:nvSpPr>
          <p:spPr>
            <a:xfrm>
              <a:off x="0" y="0"/>
              <a:ext cx="246507" cy="171830"/>
            </a:xfrm>
            <a:custGeom>
              <a:avLst/>
              <a:gdLst/>
              <a:ahLst/>
              <a:cxnLst/>
              <a:rect l="0" t="0" r="0" b="0"/>
              <a:pathLst>
                <a:path w="388" h="270">
                  <a:moveTo>
                    <a:pt x="275" y="263"/>
                  </a:moveTo>
                  <a:lnTo>
                    <a:pt x="380" y="186"/>
                  </a:lnTo>
                  <a:lnTo>
                    <a:pt x="330" y="186"/>
                  </a:lnTo>
                  <a:lnTo>
                    <a:pt x="330" y="154"/>
                  </a:lnTo>
                  <a:cubicBezTo>
                    <a:pt x="330" y="73"/>
                    <a:pt x="258" y="7"/>
                    <a:pt x="170" y="7"/>
                  </a:cubicBezTo>
                  <a:lnTo>
                    <a:pt x="7" y="7"/>
                  </a:lnTo>
                  <a:lnTo>
                    <a:pt x="7" y="84"/>
                  </a:lnTo>
                  <a:lnTo>
                    <a:pt x="170" y="84"/>
                  </a:lnTo>
                  <a:cubicBezTo>
                    <a:pt x="198" y="84"/>
                    <a:pt x="220" y="115"/>
                    <a:pt x="220" y="154"/>
                  </a:cubicBezTo>
                  <a:lnTo>
                    <a:pt x="220" y="186"/>
                  </a:lnTo>
                  <a:lnTo>
                    <a:pt x="170" y="186"/>
                  </a:lnTo>
                  <a:lnTo>
                    <a:pt x="275" y="263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group 34"/>
          <p:cNvGrpSpPr/>
          <p:nvPr/>
        </p:nvGrpSpPr>
        <p:grpSpPr>
          <a:xfrm rot="21600000">
            <a:off x="3036504" y="3180971"/>
            <a:ext cx="126623" cy="275269"/>
            <a:chOff x="0" y="0"/>
            <a:chExt cx="126623" cy="275269"/>
          </a:xfrm>
        </p:grpSpPr>
        <p:sp>
          <p:nvSpPr>
            <p:cNvPr id="334" name="path 334"/>
            <p:cNvSpPr/>
            <p:nvPr/>
          </p:nvSpPr>
          <p:spPr>
            <a:xfrm>
              <a:off x="3494" y="0"/>
              <a:ext cx="119633" cy="272034"/>
            </a:xfrm>
            <a:custGeom>
              <a:avLst/>
              <a:gdLst/>
              <a:ahLst/>
              <a:cxnLst/>
              <a:rect l="0" t="0" r="0" b="0"/>
              <a:pathLst>
                <a:path w="188" h="428">
                  <a:moveTo>
                    <a:pt x="0" y="326"/>
                  </a:moveTo>
                  <a:lnTo>
                    <a:pt x="47" y="326"/>
                  </a:lnTo>
                  <a:lnTo>
                    <a:pt x="47" y="0"/>
                  </a:lnTo>
                  <a:lnTo>
                    <a:pt x="141" y="0"/>
                  </a:lnTo>
                  <a:lnTo>
                    <a:pt x="141" y="326"/>
                  </a:lnTo>
                  <a:lnTo>
                    <a:pt x="188" y="326"/>
                  </a:lnTo>
                  <a:lnTo>
                    <a:pt x="94" y="428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36" name="path 336"/>
            <p:cNvSpPr/>
            <p:nvPr/>
          </p:nvSpPr>
          <p:spPr>
            <a:xfrm>
              <a:off x="0" y="204193"/>
              <a:ext cx="126623" cy="71075"/>
            </a:xfrm>
            <a:custGeom>
              <a:avLst/>
              <a:gdLst/>
              <a:ahLst/>
              <a:cxnLst/>
              <a:rect l="0" t="0" r="0" b="0"/>
              <a:pathLst>
                <a:path w="199" h="111">
                  <a:moveTo>
                    <a:pt x="193" y="5"/>
                  </a:moveTo>
                  <a:lnTo>
                    <a:pt x="99" y="106"/>
                  </a:lnTo>
                  <a:lnTo>
                    <a:pt x="5" y="5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38" name="path 338"/>
          <p:cNvSpPr/>
          <p:nvPr/>
        </p:nvSpPr>
        <p:spPr>
          <a:xfrm>
            <a:off x="2735962" y="1988485"/>
            <a:ext cx="134871" cy="227746"/>
          </a:xfrm>
          <a:custGeom>
            <a:avLst/>
            <a:gdLst/>
            <a:ahLst/>
            <a:cxnLst/>
            <a:rect l="0" t="0" r="0" b="0"/>
            <a:pathLst>
              <a:path w="212" h="358">
                <a:moveTo>
                  <a:pt x="13" y="351"/>
                </a:moveTo>
                <a:lnTo>
                  <a:pt x="199" y="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0" name="textbox 340"/>
          <p:cNvSpPr/>
          <p:nvPr/>
        </p:nvSpPr>
        <p:spPr>
          <a:xfrm>
            <a:off x="3603895" y="4113470"/>
            <a:ext cx="307975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- 4” </a:t>
            </a:r>
            <a:r>
              <a:rPr sz="400" kern="0" spc="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42" name="textbox 342"/>
          <p:cNvSpPr/>
          <p:nvPr/>
        </p:nvSpPr>
        <p:spPr>
          <a:xfrm>
            <a:off x="3540777" y="2765850"/>
            <a:ext cx="299720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+</a:t>
            </a:r>
            <a:r>
              <a:rPr sz="1000" b="1" i="1" kern="0" spc="6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8”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44" name="path 344"/>
          <p:cNvSpPr/>
          <p:nvPr/>
        </p:nvSpPr>
        <p:spPr>
          <a:xfrm>
            <a:off x="2675381" y="2418588"/>
            <a:ext cx="163067" cy="150876"/>
          </a:xfrm>
          <a:custGeom>
            <a:avLst/>
            <a:gdLst/>
            <a:ahLst/>
            <a:cxnLst/>
            <a:rect l="0" t="0" r="0" b="0"/>
            <a:pathLst>
              <a:path w="256" h="237">
                <a:moveTo>
                  <a:pt x="15" y="118"/>
                </a:moveTo>
                <a:cubicBezTo>
                  <a:pt x="15" y="61"/>
                  <a:pt x="65" y="15"/>
                  <a:pt x="128" y="15"/>
                </a:cubicBezTo>
                <a:cubicBezTo>
                  <a:pt x="191" y="15"/>
                  <a:pt x="241" y="61"/>
                  <a:pt x="241" y="118"/>
                </a:cubicBezTo>
                <a:cubicBezTo>
                  <a:pt x="241" y="176"/>
                  <a:pt x="191" y="222"/>
                  <a:pt x="128" y="222"/>
                </a:cubicBezTo>
                <a:cubicBezTo>
                  <a:pt x="65" y="222"/>
                  <a:pt x="15" y="176"/>
                  <a:pt x="15" y="118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6" name="path 346"/>
          <p:cNvSpPr/>
          <p:nvPr/>
        </p:nvSpPr>
        <p:spPr>
          <a:xfrm>
            <a:off x="2235707" y="2418588"/>
            <a:ext cx="162305" cy="150876"/>
          </a:xfrm>
          <a:custGeom>
            <a:avLst/>
            <a:gdLst/>
            <a:ahLst/>
            <a:cxnLst/>
            <a:rect l="0" t="0" r="0" b="0"/>
            <a:pathLst>
              <a:path w="255" h="237">
                <a:moveTo>
                  <a:pt x="15" y="118"/>
                </a:moveTo>
                <a:cubicBezTo>
                  <a:pt x="15" y="61"/>
                  <a:pt x="65" y="15"/>
                  <a:pt x="127" y="15"/>
                </a:cubicBezTo>
                <a:cubicBezTo>
                  <a:pt x="190" y="15"/>
                  <a:pt x="240" y="61"/>
                  <a:pt x="240" y="118"/>
                </a:cubicBezTo>
                <a:cubicBezTo>
                  <a:pt x="240" y="176"/>
                  <a:pt x="190" y="222"/>
                  <a:pt x="127" y="222"/>
                </a:cubicBezTo>
                <a:cubicBezTo>
                  <a:pt x="65" y="222"/>
                  <a:pt x="15" y="176"/>
                  <a:pt x="15" y="118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8" name="textbox 348"/>
          <p:cNvSpPr/>
          <p:nvPr/>
        </p:nvSpPr>
        <p:spPr>
          <a:xfrm>
            <a:off x="2775217" y="3242925"/>
            <a:ext cx="273050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7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8”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50" name="path 350"/>
          <p:cNvSpPr/>
          <p:nvPr/>
        </p:nvSpPr>
        <p:spPr>
          <a:xfrm>
            <a:off x="3065145" y="3176208"/>
            <a:ext cx="69342" cy="212191"/>
          </a:xfrm>
          <a:custGeom>
            <a:avLst/>
            <a:gdLst/>
            <a:ahLst/>
            <a:cxnLst/>
            <a:rect l="0" t="0" r="0" b="0"/>
            <a:pathLst>
              <a:path w="109" h="334">
                <a:moveTo>
                  <a:pt x="7" y="334"/>
                </a:moveTo>
                <a:lnTo>
                  <a:pt x="7" y="7"/>
                </a:lnTo>
                <a:lnTo>
                  <a:pt x="101" y="7"/>
                </a:lnTo>
                <a:lnTo>
                  <a:pt x="101" y="334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2" name="path 352"/>
          <p:cNvSpPr/>
          <p:nvPr/>
        </p:nvSpPr>
        <p:spPr>
          <a:xfrm>
            <a:off x="3894010" y="3992303"/>
            <a:ext cx="68960" cy="212610"/>
          </a:xfrm>
          <a:custGeom>
            <a:avLst/>
            <a:gdLst/>
            <a:ahLst/>
            <a:cxnLst/>
            <a:rect l="0" t="0" r="0" b="0"/>
            <a:pathLst>
              <a:path w="108" h="334">
                <a:moveTo>
                  <a:pt x="7" y="334"/>
                </a:moveTo>
                <a:lnTo>
                  <a:pt x="7" y="7"/>
                </a:lnTo>
                <a:lnTo>
                  <a:pt x="101" y="7"/>
                </a:lnTo>
                <a:lnTo>
                  <a:pt x="101" y="334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4" name="path 354"/>
          <p:cNvSpPr/>
          <p:nvPr/>
        </p:nvSpPr>
        <p:spPr>
          <a:xfrm>
            <a:off x="2319147" y="2552700"/>
            <a:ext cx="445007" cy="19050"/>
          </a:xfrm>
          <a:custGeom>
            <a:avLst/>
            <a:gdLst/>
            <a:ahLst/>
            <a:cxnLst/>
            <a:rect l="0" t="0" r="0" b="0"/>
            <a:pathLst>
              <a:path w="700" h="30">
                <a:moveTo>
                  <a:pt x="0" y="15"/>
                </a:moveTo>
                <a:lnTo>
                  <a:pt x="700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6" name="path 356"/>
          <p:cNvSpPr/>
          <p:nvPr/>
        </p:nvSpPr>
        <p:spPr>
          <a:xfrm>
            <a:off x="2354199" y="2626614"/>
            <a:ext cx="414527" cy="19050"/>
          </a:xfrm>
          <a:custGeom>
            <a:avLst/>
            <a:gdLst/>
            <a:ahLst/>
            <a:cxnLst/>
            <a:rect l="0" t="0" r="0" b="0"/>
            <a:pathLst>
              <a:path w="652" h="30">
                <a:moveTo>
                  <a:pt x="0" y="15"/>
                </a:moveTo>
                <a:lnTo>
                  <a:pt x="652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8" name="path 358"/>
          <p:cNvSpPr/>
          <p:nvPr/>
        </p:nvSpPr>
        <p:spPr>
          <a:xfrm>
            <a:off x="3065145" y="3496817"/>
            <a:ext cx="414527" cy="19050"/>
          </a:xfrm>
          <a:custGeom>
            <a:avLst/>
            <a:gdLst/>
            <a:ahLst/>
            <a:cxnLst/>
            <a:rect l="0" t="0" r="0" b="0"/>
            <a:pathLst>
              <a:path w="652" h="30">
                <a:moveTo>
                  <a:pt x="0" y="15"/>
                </a:moveTo>
                <a:lnTo>
                  <a:pt x="652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0" name="path 360"/>
          <p:cNvSpPr/>
          <p:nvPr/>
        </p:nvSpPr>
        <p:spPr>
          <a:xfrm>
            <a:off x="2329052" y="2418588"/>
            <a:ext cx="415289" cy="19050"/>
          </a:xfrm>
          <a:custGeom>
            <a:avLst/>
            <a:gdLst/>
            <a:ahLst/>
            <a:cxnLst/>
            <a:rect l="0" t="0" r="0" b="0"/>
            <a:pathLst>
              <a:path w="653" h="30">
                <a:moveTo>
                  <a:pt x="0" y="15"/>
                </a:moveTo>
                <a:lnTo>
                  <a:pt x="653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2" name="path 362"/>
          <p:cNvSpPr/>
          <p:nvPr/>
        </p:nvSpPr>
        <p:spPr>
          <a:xfrm>
            <a:off x="4306257" y="3996880"/>
            <a:ext cx="103251" cy="64389"/>
          </a:xfrm>
          <a:custGeom>
            <a:avLst/>
            <a:gdLst/>
            <a:ahLst/>
            <a:cxnLst/>
            <a:rect l="0" t="0" r="0" b="0"/>
            <a:pathLst>
              <a:path w="162" h="101">
                <a:moveTo>
                  <a:pt x="15" y="29"/>
                </a:moveTo>
                <a:lnTo>
                  <a:pt x="7" y="65"/>
                </a:lnTo>
                <a:lnTo>
                  <a:pt x="23" y="86"/>
                </a:lnTo>
                <a:lnTo>
                  <a:pt x="46" y="93"/>
                </a:lnTo>
                <a:lnTo>
                  <a:pt x="116" y="93"/>
                </a:lnTo>
                <a:lnTo>
                  <a:pt x="147" y="57"/>
                </a:lnTo>
                <a:lnTo>
                  <a:pt x="155" y="29"/>
                </a:lnTo>
                <a:lnTo>
                  <a:pt x="124" y="7"/>
                </a:lnTo>
                <a:lnTo>
                  <a:pt x="69" y="7"/>
                </a:lnTo>
                <a:lnTo>
                  <a:pt x="15" y="29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4" name="path 364"/>
          <p:cNvSpPr/>
          <p:nvPr/>
        </p:nvSpPr>
        <p:spPr>
          <a:xfrm>
            <a:off x="3129724" y="3383638"/>
            <a:ext cx="29908" cy="9525"/>
          </a:xfrm>
          <a:custGeom>
            <a:avLst/>
            <a:gdLst/>
            <a:ahLst/>
            <a:cxnLst/>
            <a:rect l="0" t="0" r="0" b="0"/>
            <a:pathLst>
              <a:path w="47" h="15">
                <a:moveTo>
                  <a:pt x="0" y="7"/>
                </a:moveTo>
                <a:lnTo>
                  <a:pt x="47" y="7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6" name="path 366"/>
          <p:cNvSpPr/>
          <p:nvPr/>
        </p:nvSpPr>
        <p:spPr>
          <a:xfrm>
            <a:off x="3039999" y="3383638"/>
            <a:ext cx="29908" cy="9525"/>
          </a:xfrm>
          <a:custGeom>
            <a:avLst/>
            <a:gdLst/>
            <a:ahLst/>
            <a:cxnLst/>
            <a:rect l="0" t="0" r="0" b="0"/>
            <a:pathLst>
              <a:path w="47" h="15">
                <a:moveTo>
                  <a:pt x="0" y="7"/>
                </a:moveTo>
                <a:lnTo>
                  <a:pt x="47" y="7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8" name="path 368"/>
          <p:cNvSpPr/>
          <p:nvPr/>
        </p:nvSpPr>
        <p:spPr>
          <a:xfrm>
            <a:off x="3958208" y="4200151"/>
            <a:ext cx="29718" cy="9525"/>
          </a:xfrm>
          <a:custGeom>
            <a:avLst/>
            <a:gdLst/>
            <a:ahLst/>
            <a:cxnLst/>
            <a:rect l="0" t="0" r="0" b="0"/>
            <a:pathLst>
              <a:path w="46" h="15">
                <a:moveTo>
                  <a:pt x="0" y="7"/>
                </a:moveTo>
                <a:lnTo>
                  <a:pt x="46" y="7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B5CE871-3477-D7EE-7AA7-5407A1CCC9DD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99B1761-0B66-778E-CF4F-B4E48ECC1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7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641604" y="1523238"/>
            <a:ext cx="7946897" cy="4471415"/>
          </a:xfrm>
          <a:prstGeom prst="rect">
            <a:avLst/>
          </a:prstGeom>
        </p:spPr>
      </p:pic>
      <p:pic>
        <p:nvPicPr>
          <p:cNvPr id="372" name="picture 37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374" name="textbox 374"/>
          <p:cNvSpPr/>
          <p:nvPr/>
        </p:nvSpPr>
        <p:spPr>
          <a:xfrm>
            <a:off x="519368" y="6455071"/>
            <a:ext cx="7919719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2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</a:p>
        </p:txBody>
      </p:sp>
      <p:sp>
        <p:nvSpPr>
          <p:cNvPr id="378" name="textbox 378"/>
          <p:cNvSpPr/>
          <p:nvPr/>
        </p:nvSpPr>
        <p:spPr>
          <a:xfrm>
            <a:off x="944880" y="1124585"/>
            <a:ext cx="3053080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破碎厂</a:t>
            </a:r>
            <a:endParaRPr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F3E2C9F-BA99-8BBB-D549-A09E5FA9FE49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BAF4B34-24C8-1EF7-3B5B-B9CC8176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38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240791" y="2138934"/>
            <a:ext cx="8468867" cy="3848861"/>
          </a:xfrm>
          <a:prstGeom prst="rect">
            <a:avLst/>
          </a:prstGeom>
        </p:spPr>
      </p:pic>
      <p:sp>
        <p:nvSpPr>
          <p:cNvPr id="382" name="textbox 382"/>
          <p:cNvSpPr/>
          <p:nvPr/>
        </p:nvSpPr>
        <p:spPr>
          <a:xfrm>
            <a:off x="1073785" y="1227455"/>
            <a:ext cx="7635240" cy="7918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破碎厂和洗矿厂之间</a:t>
            </a:r>
            <a:r>
              <a:rPr lang="en-US" altLang="zh-CN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2.2</a:t>
            </a: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公里的陆上输送带</a:t>
            </a:r>
          </a:p>
        </p:txBody>
      </p:sp>
      <p:pic>
        <p:nvPicPr>
          <p:cNvPr id="384" name="picture 38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386" name="textbox 386"/>
          <p:cNvSpPr/>
          <p:nvPr/>
        </p:nvSpPr>
        <p:spPr>
          <a:xfrm>
            <a:off x="519368" y="6455071"/>
            <a:ext cx="7918450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F4C3087-E919-7B07-5B11-91503AC9519B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4FE3DD-F016-41D7-3056-D02048A8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picture 39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392" name="textbox 392"/>
          <p:cNvSpPr/>
          <p:nvPr/>
        </p:nvSpPr>
        <p:spPr>
          <a:xfrm>
            <a:off x="519368" y="6455071"/>
            <a:ext cx="792416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i="1" kern="0" baseline="-4000" dirty="0">
                <a:solidFill>
                  <a:srgbClr val="898989">
                    <a:alpha val="100000"/>
                  </a:srgbClr>
                </a:solidFill>
                <a:latin typeface="Calibri"/>
                <a:ea typeface="Arial" panose="020B0604020202090204"/>
                <a:cs typeface="Calibri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5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7</a:t>
            </a:r>
          </a:p>
        </p:txBody>
      </p:sp>
      <p:sp>
        <p:nvSpPr>
          <p:cNvPr id="394" name="textbox 394"/>
          <p:cNvSpPr/>
          <p:nvPr/>
        </p:nvSpPr>
        <p:spPr>
          <a:xfrm>
            <a:off x="1366520" y="1082675"/>
            <a:ext cx="6529705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洗矿：洗矿厂作业流程图</a:t>
            </a:r>
          </a:p>
        </p:txBody>
      </p:sp>
      <p:sp>
        <p:nvSpPr>
          <p:cNvPr id="396" name="path 396"/>
          <p:cNvSpPr/>
          <p:nvPr/>
        </p:nvSpPr>
        <p:spPr>
          <a:xfrm>
            <a:off x="3542800" y="2736503"/>
            <a:ext cx="154923" cy="205416"/>
          </a:xfrm>
          <a:custGeom>
            <a:avLst/>
            <a:gdLst/>
            <a:ahLst/>
            <a:cxnLst/>
            <a:rect l="0" t="0" r="0" b="0"/>
            <a:pathLst>
              <a:path w="243" h="323">
                <a:moveTo>
                  <a:pt x="12" y="8"/>
                </a:moveTo>
                <a:lnTo>
                  <a:pt x="231" y="314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8" name="textbox 398"/>
          <p:cNvSpPr/>
          <p:nvPr/>
        </p:nvSpPr>
        <p:spPr>
          <a:xfrm>
            <a:off x="1646552" y="2867113"/>
            <a:ext cx="1974214" cy="747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r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静态筛选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31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36880" algn="l" rtl="0" eaLnBrk="0">
              <a:lnSpc>
                <a:spcPct val="80000"/>
              </a:lnSpc>
              <a:spcBef>
                <a:spcPts val="365"/>
              </a:spcBef>
            </a:pPr>
            <a:r>
              <a:rPr lang="zh-CN" altLang="en-US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双层振动筛选（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02" name="path 402"/>
          <p:cNvSpPr/>
          <p:nvPr/>
        </p:nvSpPr>
        <p:spPr>
          <a:xfrm>
            <a:off x="535080" y="1604082"/>
            <a:ext cx="1631660" cy="697025"/>
          </a:xfrm>
          <a:custGeom>
            <a:avLst/>
            <a:gdLst/>
            <a:ahLst/>
            <a:cxnLst/>
            <a:rect l="0" t="0" r="0" b="0"/>
            <a:pathLst>
              <a:path w="2569" h="1097">
                <a:moveTo>
                  <a:pt x="15" y="50"/>
                </a:moveTo>
                <a:cubicBezTo>
                  <a:pt x="51" y="5"/>
                  <a:pt x="123" y="2"/>
                  <a:pt x="177" y="44"/>
                </a:cubicBezTo>
                <a:cubicBezTo>
                  <a:pt x="230" y="87"/>
                  <a:pt x="244" y="158"/>
                  <a:pt x="208" y="204"/>
                </a:cubicBezTo>
                <a:cubicBezTo>
                  <a:pt x="172" y="249"/>
                  <a:pt x="99" y="252"/>
                  <a:pt x="46" y="210"/>
                </a:cubicBezTo>
                <a:cubicBezTo>
                  <a:pt x="-7" y="167"/>
                  <a:pt x="-21" y="96"/>
                  <a:pt x="15" y="50"/>
                </a:cubicBezTo>
                <a:moveTo>
                  <a:pt x="2341" y="893"/>
                </a:moveTo>
                <a:cubicBezTo>
                  <a:pt x="2377" y="848"/>
                  <a:pt x="2449" y="845"/>
                  <a:pt x="2503" y="887"/>
                </a:cubicBezTo>
                <a:cubicBezTo>
                  <a:pt x="2556" y="929"/>
                  <a:pt x="2570" y="1001"/>
                  <a:pt x="2534" y="1046"/>
                </a:cubicBezTo>
                <a:cubicBezTo>
                  <a:pt x="2498" y="1092"/>
                  <a:pt x="2425" y="1094"/>
                  <a:pt x="2372" y="1052"/>
                </a:cubicBezTo>
                <a:cubicBezTo>
                  <a:pt x="2319" y="1010"/>
                  <a:pt x="2305" y="939"/>
                  <a:pt x="2341" y="893"/>
                </a:cubicBezTo>
                <a:moveTo>
                  <a:pt x="138" y="18"/>
                </a:moveTo>
                <a:lnTo>
                  <a:pt x="2449" y="859"/>
                </a:lnTo>
                <a:moveTo>
                  <a:pt x="89" y="234"/>
                </a:moveTo>
                <a:lnTo>
                  <a:pt x="2412" y="1074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4" name="textbox 404"/>
          <p:cNvSpPr/>
          <p:nvPr/>
        </p:nvSpPr>
        <p:spPr>
          <a:xfrm>
            <a:off x="3213303" y="5378459"/>
            <a:ext cx="1499869" cy="7086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386080" algn="l" rtl="0" eaLnBrk="0">
              <a:lnSpc>
                <a:spcPts val="730"/>
              </a:lnSpc>
            </a:pP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+</a:t>
            </a:r>
            <a:r>
              <a:rPr sz="1000" b="1" i="1" kern="0" spc="1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</a:t>
            </a:r>
            <a:r>
              <a:rPr lang="zh-CN" altLang="en-US"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目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8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59740" algn="l" rtl="0" eaLnBrk="0">
              <a:lnSpc>
                <a:spcPct val="80000"/>
              </a:lnSpc>
              <a:spcBef>
                <a:spcPts val="305"/>
              </a:spcBef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8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</a:t>
            </a:r>
            <a:r>
              <a:rPr lang="zh-CN" altLang="en-US"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目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80000"/>
              </a:lnSpc>
              <a:spcBef>
                <a:spcPts val="235"/>
              </a:spcBef>
            </a:pPr>
            <a:r>
              <a:rPr lang="zh-CN" altLang="en-US"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排向尾矿坝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36" name="group 36"/>
          <p:cNvGrpSpPr/>
          <p:nvPr/>
        </p:nvGrpSpPr>
        <p:grpSpPr>
          <a:xfrm rot="21600000">
            <a:off x="4385095" y="4278972"/>
            <a:ext cx="445379" cy="185398"/>
            <a:chOff x="0" y="0"/>
            <a:chExt cx="445379" cy="185398"/>
          </a:xfrm>
        </p:grpSpPr>
        <p:sp>
          <p:nvSpPr>
            <p:cNvPr id="406" name="path 406"/>
            <p:cNvSpPr/>
            <p:nvPr/>
          </p:nvSpPr>
          <p:spPr>
            <a:xfrm>
              <a:off x="1445" y="4537"/>
              <a:ext cx="440702" cy="180860"/>
            </a:xfrm>
            <a:custGeom>
              <a:avLst/>
              <a:gdLst/>
              <a:ahLst/>
              <a:cxnLst/>
              <a:rect l="0" t="0" r="0" b="0"/>
              <a:pathLst>
                <a:path w="694" h="284">
                  <a:moveTo>
                    <a:pt x="26" y="0"/>
                  </a:moveTo>
                  <a:lnTo>
                    <a:pt x="529" y="160"/>
                  </a:lnTo>
                  <a:lnTo>
                    <a:pt x="542" y="118"/>
                  </a:lnTo>
                  <a:lnTo>
                    <a:pt x="694" y="258"/>
                  </a:lnTo>
                  <a:lnTo>
                    <a:pt x="490" y="284"/>
                  </a:lnTo>
                  <a:lnTo>
                    <a:pt x="503" y="243"/>
                  </a:lnTo>
                  <a:lnTo>
                    <a:pt x="0" y="8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08" name="path 408"/>
            <p:cNvSpPr/>
            <p:nvPr/>
          </p:nvSpPr>
          <p:spPr>
            <a:xfrm>
              <a:off x="0" y="0"/>
              <a:ext cx="445379" cy="172082"/>
            </a:xfrm>
            <a:custGeom>
              <a:avLst/>
              <a:gdLst/>
              <a:ahLst/>
              <a:cxnLst/>
              <a:rect l="0" t="0" r="0" b="0"/>
              <a:pathLst>
                <a:path w="701" h="270">
                  <a:moveTo>
                    <a:pt x="28" y="7"/>
                  </a:moveTo>
                  <a:lnTo>
                    <a:pt x="531" y="167"/>
                  </a:lnTo>
                  <a:moveTo>
                    <a:pt x="545" y="125"/>
                  </a:moveTo>
                  <a:lnTo>
                    <a:pt x="696" y="265"/>
                  </a:lnTo>
                  <a:moveTo>
                    <a:pt x="505" y="250"/>
                  </a:moveTo>
                  <a:lnTo>
                    <a:pt x="2" y="90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410" name="textbox 410"/>
          <p:cNvSpPr/>
          <p:nvPr/>
        </p:nvSpPr>
        <p:spPr>
          <a:xfrm>
            <a:off x="4623404" y="4316907"/>
            <a:ext cx="1499869" cy="4514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203835" algn="ctr" rtl="0" eaLnBrk="0">
              <a:lnSpc>
                <a:spcPct val="69000"/>
              </a:lnSpc>
              <a:tabLst>
                <a:tab pos="459105" algn="l"/>
              </a:tabLst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9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</a:t>
            </a:r>
            <a:r>
              <a:rPr lang="zh-CN" altLang="en-US"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目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85420" algn="ctr" rtl="0" eaLnBrk="0">
              <a:lnSpc>
                <a:spcPct val="81000"/>
              </a:lnSpc>
              <a:spcBef>
                <a:spcPts val="365"/>
              </a:spcBef>
            </a:pPr>
            <a:r>
              <a:rPr lang="zh-CN" altLang="en-US" sz="1000" b="1" i="1" kern="0" spc="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分级溢流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80000"/>
              </a:lnSpc>
              <a:spcBef>
                <a:spcPts val="235"/>
              </a:spcBef>
            </a:pPr>
            <a:r>
              <a:rPr lang="zh-CN" altLang="en-US"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排向尾矿坝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12" name="path 412"/>
          <p:cNvSpPr/>
          <p:nvPr/>
        </p:nvSpPr>
        <p:spPr>
          <a:xfrm>
            <a:off x="4693165" y="4357478"/>
            <a:ext cx="134691" cy="111615"/>
          </a:xfrm>
          <a:custGeom>
            <a:avLst/>
            <a:gdLst/>
            <a:ahLst/>
            <a:cxnLst/>
            <a:rect l="0" t="0" r="0" b="0"/>
            <a:pathLst>
              <a:path w="212" h="175">
                <a:moveTo>
                  <a:pt x="46" y="43"/>
                </a:moveTo>
                <a:lnTo>
                  <a:pt x="60" y="2"/>
                </a:lnTo>
                <a:moveTo>
                  <a:pt x="211" y="141"/>
                </a:moveTo>
                <a:lnTo>
                  <a:pt x="7" y="168"/>
                </a:lnTo>
                <a:lnTo>
                  <a:pt x="20" y="126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14" name="textbox 414"/>
          <p:cNvSpPr/>
          <p:nvPr/>
        </p:nvSpPr>
        <p:spPr>
          <a:xfrm>
            <a:off x="6351610" y="3341054"/>
            <a:ext cx="1902460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325120" indent="-312420" algn="l" rtl="0" eaLnBrk="0">
              <a:lnSpc>
                <a:spcPct val="90000"/>
              </a:lnSpc>
            </a:pP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24” </a:t>
            </a:r>
            <a:r>
              <a:rPr lang="zh-CN" altLang="en-US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输送机（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15kW</a:t>
            </a:r>
            <a:r>
              <a:rPr lang="zh-CN" altLang="en-US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r>
              <a:rPr lang="en-US" altLang="zh-CN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+</a:t>
            </a:r>
            <a:r>
              <a:rPr lang="zh-CN" altLang="en-US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移动给料机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16" name="textbox 416"/>
          <p:cNvSpPr/>
          <p:nvPr/>
        </p:nvSpPr>
        <p:spPr>
          <a:xfrm>
            <a:off x="6801020" y="5404590"/>
            <a:ext cx="1159640" cy="4314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5461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至塔科拉迪港的加纳货运列车</a:t>
            </a:r>
            <a:endParaRPr lang="en-US" altLang="zh-CN" sz="1200" b="1" kern="0" spc="-1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5461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lang="en-US" altLang="zh-CN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43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吨及</a:t>
            </a:r>
            <a:r>
              <a:rPr lang="en-US" altLang="zh-CN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25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吨）</a:t>
            </a:r>
          </a:p>
        </p:txBody>
      </p:sp>
      <p:sp>
        <p:nvSpPr>
          <p:cNvPr id="418" name="path 418"/>
          <p:cNvSpPr/>
          <p:nvPr/>
        </p:nvSpPr>
        <p:spPr>
          <a:xfrm>
            <a:off x="4402190" y="3550669"/>
            <a:ext cx="1450035" cy="305973"/>
          </a:xfrm>
          <a:custGeom>
            <a:avLst/>
            <a:gdLst/>
            <a:ahLst/>
            <a:cxnLst/>
            <a:rect l="0" t="0" r="0" b="0"/>
            <a:pathLst>
              <a:path w="2283" h="481">
                <a:moveTo>
                  <a:pt x="15" y="315"/>
                </a:moveTo>
                <a:cubicBezTo>
                  <a:pt x="32" y="253"/>
                  <a:pt x="100" y="218"/>
                  <a:pt x="167" y="237"/>
                </a:cubicBezTo>
                <a:cubicBezTo>
                  <a:pt x="234" y="256"/>
                  <a:pt x="274" y="321"/>
                  <a:pt x="257" y="383"/>
                </a:cubicBezTo>
                <a:cubicBezTo>
                  <a:pt x="239" y="445"/>
                  <a:pt x="171" y="480"/>
                  <a:pt x="104" y="461"/>
                </a:cubicBezTo>
                <a:cubicBezTo>
                  <a:pt x="37" y="442"/>
                  <a:pt x="-2" y="377"/>
                  <a:pt x="15" y="315"/>
                </a:cubicBezTo>
                <a:moveTo>
                  <a:pt x="2022" y="98"/>
                </a:moveTo>
                <a:cubicBezTo>
                  <a:pt x="2039" y="36"/>
                  <a:pt x="2108" y="1"/>
                  <a:pt x="2175" y="20"/>
                </a:cubicBezTo>
                <a:cubicBezTo>
                  <a:pt x="2242" y="38"/>
                  <a:pt x="2282" y="104"/>
                  <a:pt x="2264" y="166"/>
                </a:cubicBezTo>
                <a:cubicBezTo>
                  <a:pt x="2247" y="228"/>
                  <a:pt x="2178" y="263"/>
                  <a:pt x="2111" y="244"/>
                </a:cubicBezTo>
                <a:cubicBezTo>
                  <a:pt x="2044" y="225"/>
                  <a:pt x="2004" y="160"/>
                  <a:pt x="2022" y="98"/>
                </a:cubicBezTo>
                <a:moveTo>
                  <a:pt x="135" y="223"/>
                </a:moveTo>
                <a:lnTo>
                  <a:pt x="2108" y="33"/>
                </a:lnTo>
                <a:moveTo>
                  <a:pt x="148" y="457"/>
                </a:moveTo>
                <a:lnTo>
                  <a:pt x="2134" y="270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0" name="textbox 420"/>
          <p:cNvSpPr/>
          <p:nvPr/>
        </p:nvSpPr>
        <p:spPr>
          <a:xfrm>
            <a:off x="6258730" y="4397941"/>
            <a:ext cx="697865" cy="6877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32715" algn="l" rtl="0" eaLnBrk="0">
              <a:lnSpc>
                <a:spcPts val="2265"/>
              </a:lnSpc>
            </a:pPr>
            <a:r>
              <a:rPr sz="3100" kern="0" spc="2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endParaRPr sz="3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49860" algn="l" rtl="0" eaLnBrk="0">
              <a:lnSpc>
                <a:spcPct val="79000"/>
              </a:lnSpc>
              <a:spcBef>
                <a:spcPts val="375"/>
              </a:spcBef>
            </a:pPr>
            <a:r>
              <a:rPr lang="zh-CN" altLang="en-US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块矿堆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aphicFrame>
        <p:nvGraphicFramePr>
          <p:cNvPr id="422" name="table 422"/>
          <p:cNvGraphicFramePr>
            <a:graphicFrameLocks noGrp="1"/>
          </p:cNvGraphicFramePr>
          <p:nvPr/>
        </p:nvGraphicFramePr>
        <p:xfrm>
          <a:off x="2490406" y="2351722"/>
          <a:ext cx="967104" cy="386079"/>
        </p:xfrm>
        <a:graphic>
          <a:graphicData uri="http://schemas.openxmlformats.org/drawingml/2006/table">
            <a:tbl>
              <a:tblPr/>
              <a:tblGrid>
                <a:gridCol w="96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0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4" name="path 424"/>
          <p:cNvSpPr/>
          <p:nvPr/>
        </p:nvSpPr>
        <p:spPr>
          <a:xfrm>
            <a:off x="3938985" y="3289792"/>
            <a:ext cx="219041" cy="300511"/>
          </a:xfrm>
          <a:custGeom>
            <a:avLst/>
            <a:gdLst/>
            <a:ahLst/>
            <a:cxnLst/>
            <a:rect l="0" t="0" r="0" b="0"/>
            <a:pathLst>
              <a:path w="344" h="473">
                <a:moveTo>
                  <a:pt x="12" y="8"/>
                </a:moveTo>
                <a:lnTo>
                  <a:pt x="332" y="464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26" name="picture 4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3622724" y="2959031"/>
            <a:ext cx="529794" cy="687900"/>
          </a:xfrm>
          <a:prstGeom prst="rect">
            <a:avLst/>
          </a:prstGeom>
        </p:spPr>
      </p:pic>
      <p:sp>
        <p:nvSpPr>
          <p:cNvPr id="428" name="textbox 428"/>
          <p:cNvSpPr/>
          <p:nvPr/>
        </p:nvSpPr>
        <p:spPr>
          <a:xfrm>
            <a:off x="1646169" y="4642549"/>
            <a:ext cx="1350644" cy="300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indent="75565" algn="l" rtl="0" eaLnBrk="0">
              <a:lnSpc>
                <a:spcPct val="90000"/>
              </a:lnSpc>
            </a:pPr>
            <a:r>
              <a:rPr lang="zh-CN" altLang="en-US" sz="1000" b="1" i="1" kern="0" spc="-10" dirty="0">
                <a:solidFill>
                  <a:srgbClr val="ED7D31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从清水坝喷出的清水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30" name="textbox 430"/>
          <p:cNvSpPr/>
          <p:nvPr/>
        </p:nvSpPr>
        <p:spPr>
          <a:xfrm>
            <a:off x="2353702" y="4234191"/>
            <a:ext cx="1196975" cy="300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08585" algn="l" rtl="0" eaLnBrk="0">
              <a:lnSpc>
                <a:spcPct val="81000"/>
              </a:lnSpc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1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1/8” +</a:t>
            </a:r>
            <a:r>
              <a:rPr sz="1000" b="1" i="1" kern="0" spc="8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</a:t>
            </a:r>
            <a:r>
              <a:rPr lang="zh-CN" altLang="en-US"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目分级回收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32" name="path 432"/>
          <p:cNvSpPr/>
          <p:nvPr/>
        </p:nvSpPr>
        <p:spPr>
          <a:xfrm>
            <a:off x="4829936" y="5595366"/>
            <a:ext cx="822197" cy="19050"/>
          </a:xfrm>
          <a:custGeom>
            <a:avLst/>
            <a:gdLst/>
            <a:ahLst/>
            <a:cxnLst/>
            <a:rect l="0" t="0" r="0" b="0"/>
            <a:pathLst>
              <a:path w="1294" h="30">
                <a:moveTo>
                  <a:pt x="1294" y="15"/>
                </a:moveTo>
                <a:lnTo>
                  <a:pt x="0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4" name="path 434"/>
          <p:cNvSpPr/>
          <p:nvPr/>
        </p:nvSpPr>
        <p:spPr>
          <a:xfrm>
            <a:off x="5674232" y="5556504"/>
            <a:ext cx="180213" cy="355091"/>
          </a:xfrm>
          <a:custGeom>
            <a:avLst/>
            <a:gdLst/>
            <a:ahLst/>
            <a:cxnLst/>
            <a:rect l="0" t="0" r="0" b="0"/>
            <a:pathLst>
              <a:path w="283" h="559">
                <a:moveTo>
                  <a:pt x="117" y="544"/>
                </a:moveTo>
                <a:lnTo>
                  <a:pt x="274" y="544"/>
                </a:lnTo>
                <a:moveTo>
                  <a:pt x="268" y="544"/>
                </a:moveTo>
                <a:lnTo>
                  <a:pt x="268" y="270"/>
                </a:lnTo>
                <a:moveTo>
                  <a:pt x="268" y="270"/>
                </a:moveTo>
                <a:lnTo>
                  <a:pt x="170" y="270"/>
                </a:lnTo>
                <a:moveTo>
                  <a:pt x="181" y="276"/>
                </a:moveTo>
                <a:lnTo>
                  <a:pt x="181" y="64"/>
                </a:lnTo>
                <a:moveTo>
                  <a:pt x="187" y="76"/>
                </a:moveTo>
                <a:lnTo>
                  <a:pt x="0" y="76"/>
                </a:lnTo>
                <a:moveTo>
                  <a:pt x="24" y="15"/>
                </a:moveTo>
                <a:lnTo>
                  <a:pt x="272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6" name="path 436"/>
          <p:cNvSpPr/>
          <p:nvPr/>
        </p:nvSpPr>
        <p:spPr>
          <a:xfrm>
            <a:off x="5217033" y="5892546"/>
            <a:ext cx="241553" cy="19050"/>
          </a:xfrm>
          <a:custGeom>
            <a:avLst/>
            <a:gdLst/>
            <a:ahLst/>
            <a:cxnLst/>
            <a:rect l="0" t="0" r="0" b="0"/>
            <a:pathLst>
              <a:path w="380" h="30">
                <a:moveTo>
                  <a:pt x="380" y="15"/>
                </a:moveTo>
                <a:lnTo>
                  <a:pt x="0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8" name="path 438"/>
          <p:cNvSpPr/>
          <p:nvPr/>
        </p:nvSpPr>
        <p:spPr>
          <a:xfrm>
            <a:off x="4917186" y="5743194"/>
            <a:ext cx="309371" cy="316229"/>
          </a:xfrm>
          <a:custGeom>
            <a:avLst/>
            <a:gdLst/>
            <a:ahLst/>
            <a:cxnLst/>
            <a:rect l="0" t="0" r="0" b="0"/>
            <a:pathLst>
              <a:path w="487" h="497">
                <a:moveTo>
                  <a:pt x="472" y="248"/>
                </a:moveTo>
                <a:cubicBezTo>
                  <a:pt x="472" y="119"/>
                  <a:pt x="369" y="15"/>
                  <a:pt x="243" y="15"/>
                </a:cubicBezTo>
                <a:cubicBezTo>
                  <a:pt x="117" y="15"/>
                  <a:pt x="15" y="119"/>
                  <a:pt x="15" y="248"/>
                </a:cubicBezTo>
                <a:cubicBezTo>
                  <a:pt x="15" y="378"/>
                  <a:pt x="117" y="482"/>
                  <a:pt x="243" y="482"/>
                </a:cubicBezTo>
                <a:cubicBezTo>
                  <a:pt x="369" y="482"/>
                  <a:pt x="472" y="378"/>
                  <a:pt x="472" y="248"/>
                </a:cubicBezTo>
                <a:moveTo>
                  <a:pt x="366" y="247"/>
                </a:moveTo>
                <a:cubicBezTo>
                  <a:pt x="366" y="178"/>
                  <a:pt x="312" y="123"/>
                  <a:pt x="244" y="123"/>
                </a:cubicBezTo>
                <a:cubicBezTo>
                  <a:pt x="177" y="123"/>
                  <a:pt x="122" y="178"/>
                  <a:pt x="122" y="247"/>
                </a:cubicBezTo>
                <a:cubicBezTo>
                  <a:pt x="122" y="316"/>
                  <a:pt x="177" y="372"/>
                  <a:pt x="244" y="372"/>
                </a:cubicBezTo>
                <a:cubicBezTo>
                  <a:pt x="312" y="372"/>
                  <a:pt x="366" y="316"/>
                  <a:pt x="366" y="247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0" name="path 440"/>
          <p:cNvSpPr/>
          <p:nvPr/>
        </p:nvSpPr>
        <p:spPr>
          <a:xfrm>
            <a:off x="5449062" y="5743194"/>
            <a:ext cx="309371" cy="316229"/>
          </a:xfrm>
          <a:custGeom>
            <a:avLst/>
            <a:gdLst/>
            <a:ahLst/>
            <a:cxnLst/>
            <a:rect l="0" t="0" r="0" b="0"/>
            <a:pathLst>
              <a:path w="487" h="497">
                <a:moveTo>
                  <a:pt x="472" y="248"/>
                </a:moveTo>
                <a:cubicBezTo>
                  <a:pt x="472" y="119"/>
                  <a:pt x="369" y="15"/>
                  <a:pt x="243" y="15"/>
                </a:cubicBezTo>
                <a:cubicBezTo>
                  <a:pt x="117" y="15"/>
                  <a:pt x="15" y="119"/>
                  <a:pt x="15" y="248"/>
                </a:cubicBezTo>
                <a:cubicBezTo>
                  <a:pt x="15" y="378"/>
                  <a:pt x="117" y="482"/>
                  <a:pt x="243" y="482"/>
                </a:cubicBezTo>
                <a:cubicBezTo>
                  <a:pt x="369" y="482"/>
                  <a:pt x="472" y="378"/>
                  <a:pt x="472" y="248"/>
                </a:cubicBezTo>
                <a:moveTo>
                  <a:pt x="366" y="247"/>
                </a:moveTo>
                <a:cubicBezTo>
                  <a:pt x="366" y="178"/>
                  <a:pt x="312" y="123"/>
                  <a:pt x="244" y="123"/>
                </a:cubicBezTo>
                <a:cubicBezTo>
                  <a:pt x="177" y="123"/>
                  <a:pt x="122" y="178"/>
                  <a:pt x="122" y="247"/>
                </a:cubicBezTo>
                <a:cubicBezTo>
                  <a:pt x="122" y="316"/>
                  <a:pt x="177" y="372"/>
                  <a:pt x="244" y="372"/>
                </a:cubicBezTo>
                <a:cubicBezTo>
                  <a:pt x="312" y="372"/>
                  <a:pt x="366" y="316"/>
                  <a:pt x="366" y="247"/>
                </a:cubicBez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2" name="path 442"/>
          <p:cNvSpPr/>
          <p:nvPr/>
        </p:nvSpPr>
        <p:spPr>
          <a:xfrm>
            <a:off x="4825593" y="5553905"/>
            <a:ext cx="871254" cy="356642"/>
          </a:xfrm>
          <a:custGeom>
            <a:avLst/>
            <a:gdLst/>
            <a:ahLst/>
            <a:cxnLst/>
            <a:rect l="0" t="0" r="0" b="0"/>
            <a:pathLst>
              <a:path w="1372" h="561">
                <a:moveTo>
                  <a:pt x="1360" y="9"/>
                </a:moveTo>
                <a:lnTo>
                  <a:pt x="920" y="548"/>
                </a:lnTo>
                <a:moveTo>
                  <a:pt x="920" y="548"/>
                </a:moveTo>
                <a:lnTo>
                  <a:pt x="6" y="80"/>
                </a:lnTo>
                <a:moveTo>
                  <a:pt x="1338" y="80"/>
                </a:moveTo>
                <a:lnTo>
                  <a:pt x="1136" y="329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4" name="textbox 444"/>
          <p:cNvSpPr/>
          <p:nvPr/>
        </p:nvSpPr>
        <p:spPr>
          <a:xfrm>
            <a:off x="918898" y="2355900"/>
            <a:ext cx="1127125" cy="2990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lang="zh-CN" altLang="en-US" sz="1000" b="1" i="1" kern="0" spc="0" dirty="0">
                <a:solidFill>
                  <a:srgbClr val="ED7D31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尾矿坝回收水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46" name="textbox 446"/>
          <p:cNvSpPr/>
          <p:nvPr/>
        </p:nvSpPr>
        <p:spPr>
          <a:xfrm>
            <a:off x="3402774" y="5378635"/>
            <a:ext cx="1026160" cy="3136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ts val="2265"/>
              </a:lnSpc>
            </a:pPr>
            <a:r>
              <a:rPr sz="3100" kern="0" spc="30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r>
              <a:rPr sz="3100" kern="0" spc="6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</a:t>
            </a:r>
            <a:r>
              <a:rPr sz="3100" kern="0" spc="30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endParaRPr sz="31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48" name="textbox 448"/>
          <p:cNvSpPr/>
          <p:nvPr/>
        </p:nvSpPr>
        <p:spPr>
          <a:xfrm>
            <a:off x="1497842" y="4075847"/>
            <a:ext cx="2000250" cy="1727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60” </a:t>
            </a:r>
            <a:r>
              <a:rPr lang="zh-CN" altLang="en-US" sz="1200" b="1" kern="0" spc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螺旋分级（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15kW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50" name="path 450"/>
          <p:cNvSpPr/>
          <p:nvPr/>
        </p:nvSpPr>
        <p:spPr>
          <a:xfrm>
            <a:off x="5653901" y="3752751"/>
            <a:ext cx="999225" cy="227000"/>
          </a:xfrm>
          <a:custGeom>
            <a:avLst/>
            <a:gdLst/>
            <a:ahLst/>
            <a:cxnLst/>
            <a:rect l="0" t="0" r="0" b="0"/>
            <a:pathLst>
              <a:path w="1573" h="357">
                <a:moveTo>
                  <a:pt x="15" y="202"/>
                </a:moveTo>
                <a:cubicBezTo>
                  <a:pt x="30" y="147"/>
                  <a:pt x="96" y="117"/>
                  <a:pt x="162" y="135"/>
                </a:cubicBezTo>
                <a:cubicBezTo>
                  <a:pt x="227" y="154"/>
                  <a:pt x="268" y="214"/>
                  <a:pt x="252" y="269"/>
                </a:cubicBezTo>
                <a:cubicBezTo>
                  <a:pt x="236" y="325"/>
                  <a:pt x="170" y="355"/>
                  <a:pt x="105" y="337"/>
                </a:cubicBezTo>
                <a:cubicBezTo>
                  <a:pt x="39" y="318"/>
                  <a:pt x="0" y="258"/>
                  <a:pt x="15" y="202"/>
                </a:cubicBezTo>
                <a:moveTo>
                  <a:pt x="1318" y="87"/>
                </a:moveTo>
                <a:cubicBezTo>
                  <a:pt x="1333" y="32"/>
                  <a:pt x="1399" y="1"/>
                  <a:pt x="1465" y="20"/>
                </a:cubicBezTo>
                <a:cubicBezTo>
                  <a:pt x="1530" y="38"/>
                  <a:pt x="1571" y="98"/>
                  <a:pt x="1555" y="154"/>
                </a:cubicBezTo>
                <a:cubicBezTo>
                  <a:pt x="1539" y="210"/>
                  <a:pt x="1474" y="240"/>
                  <a:pt x="1408" y="221"/>
                </a:cubicBezTo>
                <a:cubicBezTo>
                  <a:pt x="1342" y="203"/>
                  <a:pt x="1302" y="143"/>
                  <a:pt x="1318" y="87"/>
                </a:cubicBezTo>
                <a:moveTo>
                  <a:pt x="112" y="118"/>
                </a:moveTo>
                <a:lnTo>
                  <a:pt x="1445" y="29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2" name="textbox 452"/>
          <p:cNvSpPr/>
          <p:nvPr/>
        </p:nvSpPr>
        <p:spPr>
          <a:xfrm>
            <a:off x="5149326" y="2850021"/>
            <a:ext cx="1551305" cy="1727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30” 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输送机（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10kW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54" name="textbox 454"/>
          <p:cNvSpPr/>
          <p:nvPr/>
        </p:nvSpPr>
        <p:spPr>
          <a:xfrm>
            <a:off x="1409291" y="1709319"/>
            <a:ext cx="1480185" cy="1727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号主输送机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56" name="textbox 456"/>
          <p:cNvSpPr/>
          <p:nvPr/>
        </p:nvSpPr>
        <p:spPr>
          <a:xfrm>
            <a:off x="2825693" y="2107117"/>
            <a:ext cx="1658872" cy="98403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圆筒洗矿机（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100k</a:t>
            </a: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W</a:t>
            </a:r>
            <a:r>
              <a:rPr lang="zh-CN" altLang="en-US" sz="1200" b="1" kern="0" spc="-2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58" name="textbox 458"/>
          <p:cNvSpPr/>
          <p:nvPr/>
        </p:nvSpPr>
        <p:spPr>
          <a:xfrm>
            <a:off x="4556306" y="5366325"/>
            <a:ext cx="1581785" cy="1485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000" b="1" i="1" kern="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倾倒于细料堆上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60" name="path 460"/>
          <p:cNvSpPr/>
          <p:nvPr/>
        </p:nvSpPr>
        <p:spPr>
          <a:xfrm>
            <a:off x="7395999" y="4386577"/>
            <a:ext cx="340559" cy="507243"/>
          </a:xfrm>
          <a:custGeom>
            <a:avLst/>
            <a:gdLst/>
            <a:ahLst/>
            <a:cxnLst/>
            <a:rect l="0" t="0" r="0" b="0"/>
            <a:pathLst>
              <a:path w="536" h="798">
                <a:moveTo>
                  <a:pt x="12" y="790"/>
                </a:moveTo>
                <a:lnTo>
                  <a:pt x="523" y="8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2" name="path 462"/>
          <p:cNvSpPr/>
          <p:nvPr/>
        </p:nvSpPr>
        <p:spPr>
          <a:xfrm>
            <a:off x="6950229" y="4386577"/>
            <a:ext cx="340559" cy="507243"/>
          </a:xfrm>
          <a:custGeom>
            <a:avLst/>
            <a:gdLst/>
            <a:ahLst/>
            <a:cxnLst/>
            <a:rect l="0" t="0" r="0" b="0"/>
            <a:pathLst>
              <a:path w="536" h="798">
                <a:moveTo>
                  <a:pt x="523" y="790"/>
                </a:moveTo>
                <a:lnTo>
                  <a:pt x="12" y="8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4" name="textbox 464"/>
          <p:cNvSpPr/>
          <p:nvPr/>
        </p:nvSpPr>
        <p:spPr>
          <a:xfrm>
            <a:off x="5540186" y="3171592"/>
            <a:ext cx="657225" cy="300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3335" algn="l" rtl="0" eaLnBrk="0">
              <a:lnSpc>
                <a:spcPct val="81000"/>
              </a:lnSpc>
            </a:pPr>
            <a:r>
              <a:rPr lang="zh-CN" altLang="en-US"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块矿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  <a:spcBef>
                <a:spcPts val="220"/>
              </a:spcBef>
            </a:pPr>
            <a:r>
              <a:rPr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- 4” +</a:t>
            </a:r>
            <a:r>
              <a:rPr sz="1000" b="1" i="1" kern="0" spc="1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1/8”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466" name="textbox 466"/>
          <p:cNvSpPr/>
          <p:nvPr/>
        </p:nvSpPr>
        <p:spPr>
          <a:xfrm>
            <a:off x="3268392" y="3743645"/>
            <a:ext cx="651509" cy="300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14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1/8”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9050" algn="l" rtl="0" eaLnBrk="0">
              <a:lnSpc>
                <a:spcPct val="81000"/>
              </a:lnSpc>
              <a:spcBef>
                <a:spcPts val="220"/>
              </a:spcBef>
            </a:pPr>
            <a:r>
              <a:rPr lang="zh-CN" altLang="en-US" sz="1000" b="1" i="1" kern="0" spc="-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下溢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38" name="group 38"/>
          <p:cNvGrpSpPr/>
          <p:nvPr/>
        </p:nvGrpSpPr>
        <p:grpSpPr>
          <a:xfrm rot="21600000">
            <a:off x="3865054" y="4063936"/>
            <a:ext cx="449960" cy="328803"/>
            <a:chOff x="0" y="0"/>
            <a:chExt cx="449960" cy="328803"/>
          </a:xfrm>
        </p:grpSpPr>
        <p:sp>
          <p:nvSpPr>
            <p:cNvPr id="468" name="path 468"/>
            <p:cNvSpPr/>
            <p:nvPr/>
          </p:nvSpPr>
          <p:spPr>
            <a:xfrm>
              <a:off x="0" y="0"/>
              <a:ext cx="210692" cy="273939"/>
            </a:xfrm>
            <a:custGeom>
              <a:avLst/>
              <a:gdLst/>
              <a:ahLst/>
              <a:cxnLst/>
              <a:rect l="0" t="0" r="0" b="0"/>
              <a:pathLst>
                <a:path w="331" h="431">
                  <a:moveTo>
                    <a:pt x="7" y="215"/>
                  </a:moveTo>
                  <a:cubicBezTo>
                    <a:pt x="7" y="100"/>
                    <a:pt x="78" y="7"/>
                    <a:pt x="165" y="7"/>
                  </a:cubicBezTo>
                  <a:cubicBezTo>
                    <a:pt x="253" y="7"/>
                    <a:pt x="324" y="100"/>
                    <a:pt x="324" y="215"/>
                  </a:cubicBezTo>
                  <a:cubicBezTo>
                    <a:pt x="324" y="330"/>
                    <a:pt x="253" y="423"/>
                    <a:pt x="165" y="423"/>
                  </a:cubicBezTo>
                  <a:cubicBezTo>
                    <a:pt x="78" y="423"/>
                    <a:pt x="7" y="330"/>
                    <a:pt x="7" y="215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0" name="path 470"/>
            <p:cNvSpPr/>
            <p:nvPr/>
          </p:nvSpPr>
          <p:spPr>
            <a:xfrm>
              <a:off x="64959" y="18478"/>
              <a:ext cx="200405" cy="264414"/>
            </a:xfrm>
            <a:custGeom>
              <a:avLst/>
              <a:gdLst/>
              <a:ahLst/>
              <a:cxnLst/>
              <a:rect l="0" t="0" r="0" b="0"/>
              <a:pathLst>
                <a:path w="315" h="416">
                  <a:moveTo>
                    <a:pt x="0" y="208"/>
                  </a:moveTo>
                  <a:cubicBezTo>
                    <a:pt x="0" y="93"/>
                    <a:pt x="70" y="0"/>
                    <a:pt x="157" y="0"/>
                  </a:cubicBezTo>
                  <a:cubicBezTo>
                    <a:pt x="244" y="0"/>
                    <a:pt x="315" y="93"/>
                    <a:pt x="315" y="208"/>
                  </a:cubicBezTo>
                  <a:cubicBezTo>
                    <a:pt x="315" y="323"/>
                    <a:pt x="244" y="416"/>
                    <a:pt x="157" y="416"/>
                  </a:cubicBezTo>
                  <a:cubicBezTo>
                    <a:pt x="70" y="416"/>
                    <a:pt x="0" y="323"/>
                    <a:pt x="0" y="20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2" name="path 472"/>
            <p:cNvSpPr/>
            <p:nvPr/>
          </p:nvSpPr>
          <p:spPr>
            <a:xfrm>
              <a:off x="60197" y="13716"/>
              <a:ext cx="209930" cy="273939"/>
            </a:xfrm>
            <a:custGeom>
              <a:avLst/>
              <a:gdLst/>
              <a:ahLst/>
              <a:cxnLst/>
              <a:rect l="0" t="0" r="0" b="0"/>
              <a:pathLst>
                <a:path w="330" h="431">
                  <a:moveTo>
                    <a:pt x="7" y="215"/>
                  </a:moveTo>
                  <a:cubicBezTo>
                    <a:pt x="7" y="100"/>
                    <a:pt x="78" y="7"/>
                    <a:pt x="165" y="7"/>
                  </a:cubicBezTo>
                  <a:cubicBezTo>
                    <a:pt x="252" y="7"/>
                    <a:pt x="323" y="100"/>
                    <a:pt x="323" y="215"/>
                  </a:cubicBezTo>
                  <a:cubicBezTo>
                    <a:pt x="323" y="330"/>
                    <a:pt x="252" y="423"/>
                    <a:pt x="165" y="423"/>
                  </a:cubicBezTo>
                  <a:cubicBezTo>
                    <a:pt x="78" y="423"/>
                    <a:pt x="7" y="330"/>
                    <a:pt x="7" y="215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4" name="path 474"/>
            <p:cNvSpPr/>
            <p:nvPr/>
          </p:nvSpPr>
          <p:spPr>
            <a:xfrm>
              <a:off x="124396" y="32194"/>
              <a:ext cx="201167" cy="264414"/>
            </a:xfrm>
            <a:custGeom>
              <a:avLst/>
              <a:gdLst/>
              <a:ahLst/>
              <a:cxnLst/>
              <a:rect l="0" t="0" r="0" b="0"/>
              <a:pathLst>
                <a:path w="316" h="416">
                  <a:moveTo>
                    <a:pt x="0" y="208"/>
                  </a:moveTo>
                  <a:cubicBezTo>
                    <a:pt x="0" y="93"/>
                    <a:pt x="70" y="0"/>
                    <a:pt x="158" y="0"/>
                  </a:cubicBezTo>
                  <a:cubicBezTo>
                    <a:pt x="245" y="0"/>
                    <a:pt x="316" y="93"/>
                    <a:pt x="316" y="208"/>
                  </a:cubicBezTo>
                  <a:cubicBezTo>
                    <a:pt x="316" y="323"/>
                    <a:pt x="245" y="416"/>
                    <a:pt x="158" y="416"/>
                  </a:cubicBezTo>
                  <a:cubicBezTo>
                    <a:pt x="70" y="416"/>
                    <a:pt x="0" y="323"/>
                    <a:pt x="0" y="20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6" name="path 476"/>
            <p:cNvSpPr/>
            <p:nvPr/>
          </p:nvSpPr>
          <p:spPr>
            <a:xfrm>
              <a:off x="119633" y="27432"/>
              <a:ext cx="210692" cy="273939"/>
            </a:xfrm>
            <a:custGeom>
              <a:avLst/>
              <a:gdLst/>
              <a:ahLst/>
              <a:cxnLst/>
              <a:rect l="0" t="0" r="0" b="0"/>
              <a:pathLst>
                <a:path w="331" h="431">
                  <a:moveTo>
                    <a:pt x="7" y="215"/>
                  </a:moveTo>
                  <a:cubicBezTo>
                    <a:pt x="7" y="100"/>
                    <a:pt x="78" y="7"/>
                    <a:pt x="165" y="7"/>
                  </a:cubicBezTo>
                  <a:cubicBezTo>
                    <a:pt x="253" y="7"/>
                    <a:pt x="324" y="100"/>
                    <a:pt x="324" y="215"/>
                  </a:cubicBezTo>
                  <a:cubicBezTo>
                    <a:pt x="324" y="330"/>
                    <a:pt x="253" y="423"/>
                    <a:pt x="165" y="423"/>
                  </a:cubicBezTo>
                  <a:cubicBezTo>
                    <a:pt x="78" y="423"/>
                    <a:pt x="7" y="330"/>
                    <a:pt x="7" y="215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8" name="path 478"/>
            <p:cNvSpPr/>
            <p:nvPr/>
          </p:nvSpPr>
          <p:spPr>
            <a:xfrm>
              <a:off x="184594" y="45910"/>
              <a:ext cx="200405" cy="264414"/>
            </a:xfrm>
            <a:custGeom>
              <a:avLst/>
              <a:gdLst/>
              <a:ahLst/>
              <a:cxnLst/>
              <a:rect l="0" t="0" r="0" b="0"/>
              <a:pathLst>
                <a:path w="315" h="416">
                  <a:moveTo>
                    <a:pt x="0" y="208"/>
                  </a:moveTo>
                  <a:cubicBezTo>
                    <a:pt x="0" y="93"/>
                    <a:pt x="70" y="0"/>
                    <a:pt x="157" y="0"/>
                  </a:cubicBezTo>
                  <a:cubicBezTo>
                    <a:pt x="244" y="0"/>
                    <a:pt x="315" y="93"/>
                    <a:pt x="315" y="208"/>
                  </a:cubicBezTo>
                  <a:cubicBezTo>
                    <a:pt x="315" y="323"/>
                    <a:pt x="244" y="416"/>
                    <a:pt x="157" y="416"/>
                  </a:cubicBezTo>
                  <a:cubicBezTo>
                    <a:pt x="70" y="416"/>
                    <a:pt x="0" y="323"/>
                    <a:pt x="0" y="20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0" name="path 480"/>
            <p:cNvSpPr/>
            <p:nvPr/>
          </p:nvSpPr>
          <p:spPr>
            <a:xfrm>
              <a:off x="179831" y="41148"/>
              <a:ext cx="209930" cy="273939"/>
            </a:xfrm>
            <a:custGeom>
              <a:avLst/>
              <a:gdLst/>
              <a:ahLst/>
              <a:cxnLst/>
              <a:rect l="0" t="0" r="0" b="0"/>
              <a:pathLst>
                <a:path w="330" h="431">
                  <a:moveTo>
                    <a:pt x="7" y="215"/>
                  </a:moveTo>
                  <a:cubicBezTo>
                    <a:pt x="7" y="100"/>
                    <a:pt x="78" y="7"/>
                    <a:pt x="165" y="7"/>
                  </a:cubicBezTo>
                  <a:cubicBezTo>
                    <a:pt x="252" y="7"/>
                    <a:pt x="323" y="100"/>
                    <a:pt x="323" y="215"/>
                  </a:cubicBezTo>
                  <a:cubicBezTo>
                    <a:pt x="323" y="330"/>
                    <a:pt x="252" y="423"/>
                    <a:pt x="165" y="423"/>
                  </a:cubicBezTo>
                  <a:cubicBezTo>
                    <a:pt x="78" y="423"/>
                    <a:pt x="7" y="330"/>
                    <a:pt x="7" y="215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2" name="path 482"/>
            <p:cNvSpPr/>
            <p:nvPr/>
          </p:nvSpPr>
          <p:spPr>
            <a:xfrm>
              <a:off x="244030" y="59626"/>
              <a:ext cx="201167" cy="264414"/>
            </a:xfrm>
            <a:custGeom>
              <a:avLst/>
              <a:gdLst/>
              <a:ahLst/>
              <a:cxnLst/>
              <a:rect l="0" t="0" r="0" b="0"/>
              <a:pathLst>
                <a:path w="316" h="416">
                  <a:moveTo>
                    <a:pt x="0" y="208"/>
                  </a:moveTo>
                  <a:cubicBezTo>
                    <a:pt x="0" y="93"/>
                    <a:pt x="70" y="0"/>
                    <a:pt x="158" y="0"/>
                  </a:cubicBezTo>
                  <a:cubicBezTo>
                    <a:pt x="245" y="0"/>
                    <a:pt x="316" y="93"/>
                    <a:pt x="316" y="208"/>
                  </a:cubicBezTo>
                  <a:cubicBezTo>
                    <a:pt x="316" y="323"/>
                    <a:pt x="245" y="416"/>
                    <a:pt x="158" y="416"/>
                  </a:cubicBezTo>
                  <a:cubicBezTo>
                    <a:pt x="70" y="416"/>
                    <a:pt x="0" y="323"/>
                    <a:pt x="0" y="208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4" name="path 484"/>
            <p:cNvSpPr/>
            <p:nvPr/>
          </p:nvSpPr>
          <p:spPr>
            <a:xfrm>
              <a:off x="239267" y="54864"/>
              <a:ext cx="210692" cy="273939"/>
            </a:xfrm>
            <a:custGeom>
              <a:avLst/>
              <a:gdLst/>
              <a:ahLst/>
              <a:cxnLst/>
              <a:rect l="0" t="0" r="0" b="0"/>
              <a:pathLst>
                <a:path w="331" h="431">
                  <a:moveTo>
                    <a:pt x="7" y="215"/>
                  </a:moveTo>
                  <a:cubicBezTo>
                    <a:pt x="7" y="100"/>
                    <a:pt x="78" y="7"/>
                    <a:pt x="165" y="7"/>
                  </a:cubicBezTo>
                  <a:cubicBezTo>
                    <a:pt x="253" y="7"/>
                    <a:pt x="324" y="100"/>
                    <a:pt x="324" y="215"/>
                  </a:cubicBezTo>
                  <a:cubicBezTo>
                    <a:pt x="324" y="330"/>
                    <a:pt x="253" y="423"/>
                    <a:pt x="165" y="423"/>
                  </a:cubicBezTo>
                  <a:cubicBezTo>
                    <a:pt x="78" y="423"/>
                    <a:pt x="7" y="330"/>
                    <a:pt x="7" y="215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486" name="path 486"/>
          <p:cNvSpPr/>
          <p:nvPr/>
        </p:nvSpPr>
        <p:spPr>
          <a:xfrm>
            <a:off x="4050410" y="4940808"/>
            <a:ext cx="259079" cy="19050"/>
          </a:xfrm>
          <a:custGeom>
            <a:avLst/>
            <a:gdLst/>
            <a:ahLst/>
            <a:cxnLst/>
            <a:rect l="0" t="0" r="0" b="0"/>
            <a:pathLst>
              <a:path w="407" h="30">
                <a:moveTo>
                  <a:pt x="0" y="15"/>
                </a:moveTo>
                <a:lnTo>
                  <a:pt x="407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8" name="path 488"/>
          <p:cNvSpPr/>
          <p:nvPr/>
        </p:nvSpPr>
        <p:spPr>
          <a:xfrm>
            <a:off x="4082414" y="4987290"/>
            <a:ext cx="432816" cy="270510"/>
          </a:xfrm>
          <a:custGeom>
            <a:avLst/>
            <a:gdLst/>
            <a:ahLst/>
            <a:cxnLst/>
            <a:rect l="0" t="0" r="0" b="0"/>
            <a:pathLst>
              <a:path w="681" h="426">
                <a:moveTo>
                  <a:pt x="272" y="411"/>
                </a:moveTo>
                <a:lnTo>
                  <a:pt x="681" y="411"/>
                </a:lnTo>
                <a:moveTo>
                  <a:pt x="0" y="15"/>
                </a:moveTo>
                <a:lnTo>
                  <a:pt x="409" y="15"/>
                </a:lnTo>
                <a:moveTo>
                  <a:pt x="52" y="94"/>
                </a:moveTo>
                <a:lnTo>
                  <a:pt x="462" y="94"/>
                </a:lnTo>
                <a:moveTo>
                  <a:pt x="104" y="167"/>
                </a:moveTo>
                <a:lnTo>
                  <a:pt x="513" y="167"/>
                </a:lnTo>
                <a:moveTo>
                  <a:pt x="164" y="247"/>
                </a:moveTo>
                <a:lnTo>
                  <a:pt x="572" y="247"/>
                </a:lnTo>
                <a:moveTo>
                  <a:pt x="214" y="327"/>
                </a:moveTo>
                <a:lnTo>
                  <a:pt x="624" y="32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0" name="path 490"/>
          <p:cNvSpPr/>
          <p:nvPr/>
        </p:nvSpPr>
        <p:spPr>
          <a:xfrm>
            <a:off x="4042563" y="4944890"/>
            <a:ext cx="477435" cy="308797"/>
          </a:xfrm>
          <a:custGeom>
            <a:avLst/>
            <a:gdLst/>
            <a:ahLst/>
            <a:cxnLst/>
            <a:rect l="0" t="0" r="0" b="0"/>
            <a:pathLst>
              <a:path w="751" h="486">
                <a:moveTo>
                  <a:pt x="12" y="8"/>
                </a:moveTo>
                <a:lnTo>
                  <a:pt x="335" y="477"/>
                </a:lnTo>
                <a:moveTo>
                  <a:pt x="420" y="8"/>
                </a:moveTo>
                <a:lnTo>
                  <a:pt x="739" y="466"/>
                </a:lnTo>
                <a:moveTo>
                  <a:pt x="120" y="8"/>
                </a:moveTo>
                <a:lnTo>
                  <a:pt x="444" y="477"/>
                </a:lnTo>
                <a:moveTo>
                  <a:pt x="216" y="8"/>
                </a:moveTo>
                <a:lnTo>
                  <a:pt x="540" y="477"/>
                </a:lnTo>
                <a:moveTo>
                  <a:pt x="312" y="8"/>
                </a:moveTo>
                <a:lnTo>
                  <a:pt x="635" y="47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92" name="picture 49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3115065" y="4565518"/>
            <a:ext cx="429501" cy="332690"/>
          </a:xfrm>
          <a:prstGeom prst="rect">
            <a:avLst/>
          </a:prstGeom>
        </p:spPr>
      </p:pic>
      <p:pic>
        <p:nvPicPr>
          <p:cNvPr id="494" name="picture 494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3920366" y="4565519"/>
            <a:ext cx="392522" cy="358003"/>
          </a:xfrm>
          <a:prstGeom prst="rect">
            <a:avLst/>
          </a:prstGeom>
        </p:spPr>
      </p:pic>
      <p:sp>
        <p:nvSpPr>
          <p:cNvPr id="496" name="path 496"/>
          <p:cNvSpPr/>
          <p:nvPr/>
        </p:nvSpPr>
        <p:spPr>
          <a:xfrm>
            <a:off x="3400990" y="4944890"/>
            <a:ext cx="218325" cy="301970"/>
          </a:xfrm>
          <a:custGeom>
            <a:avLst/>
            <a:gdLst/>
            <a:ahLst/>
            <a:cxnLst/>
            <a:rect l="0" t="0" r="0" b="0"/>
            <a:pathLst>
              <a:path w="343" h="475">
                <a:moveTo>
                  <a:pt x="12" y="8"/>
                </a:moveTo>
                <a:lnTo>
                  <a:pt x="331" y="466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8" name="path 498"/>
          <p:cNvSpPr/>
          <p:nvPr/>
        </p:nvSpPr>
        <p:spPr>
          <a:xfrm>
            <a:off x="3148964" y="4940808"/>
            <a:ext cx="259842" cy="19050"/>
          </a:xfrm>
          <a:custGeom>
            <a:avLst/>
            <a:gdLst/>
            <a:ahLst/>
            <a:cxnLst/>
            <a:rect l="0" t="0" r="0" b="0"/>
            <a:pathLst>
              <a:path w="409" h="30">
                <a:moveTo>
                  <a:pt x="0" y="15"/>
                </a:moveTo>
                <a:lnTo>
                  <a:pt x="409" y="15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0" name="path 500"/>
          <p:cNvSpPr/>
          <p:nvPr/>
        </p:nvSpPr>
        <p:spPr>
          <a:xfrm>
            <a:off x="3141127" y="4944920"/>
            <a:ext cx="221415" cy="308766"/>
          </a:xfrm>
          <a:custGeom>
            <a:avLst/>
            <a:gdLst/>
            <a:ahLst/>
            <a:cxnLst/>
            <a:rect l="0" t="0" r="0" b="0"/>
            <a:pathLst>
              <a:path w="348" h="486">
                <a:moveTo>
                  <a:pt x="12" y="8"/>
                </a:moveTo>
                <a:lnTo>
                  <a:pt x="336" y="47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2" name="path 502"/>
          <p:cNvSpPr/>
          <p:nvPr/>
        </p:nvSpPr>
        <p:spPr>
          <a:xfrm>
            <a:off x="3181730" y="4944920"/>
            <a:ext cx="432815" cy="312879"/>
          </a:xfrm>
          <a:custGeom>
            <a:avLst/>
            <a:gdLst/>
            <a:ahLst/>
            <a:cxnLst/>
            <a:rect l="0" t="0" r="0" b="0"/>
            <a:pathLst>
              <a:path w="681" h="492">
                <a:moveTo>
                  <a:pt x="272" y="477"/>
                </a:moveTo>
                <a:lnTo>
                  <a:pt x="681" y="477"/>
                </a:lnTo>
                <a:moveTo>
                  <a:pt x="0" y="81"/>
                </a:moveTo>
                <a:lnTo>
                  <a:pt x="409" y="81"/>
                </a:lnTo>
                <a:moveTo>
                  <a:pt x="52" y="160"/>
                </a:moveTo>
                <a:lnTo>
                  <a:pt x="462" y="160"/>
                </a:lnTo>
                <a:moveTo>
                  <a:pt x="104" y="234"/>
                </a:moveTo>
                <a:lnTo>
                  <a:pt x="512" y="234"/>
                </a:lnTo>
                <a:moveTo>
                  <a:pt x="163" y="314"/>
                </a:moveTo>
                <a:lnTo>
                  <a:pt x="572" y="314"/>
                </a:lnTo>
                <a:moveTo>
                  <a:pt x="214" y="393"/>
                </a:moveTo>
                <a:lnTo>
                  <a:pt x="624" y="393"/>
                </a:lnTo>
                <a:moveTo>
                  <a:pt x="57" y="8"/>
                </a:moveTo>
                <a:lnTo>
                  <a:pt x="380" y="477"/>
                </a:lnTo>
                <a:moveTo>
                  <a:pt x="153" y="8"/>
                </a:moveTo>
                <a:lnTo>
                  <a:pt x="476" y="477"/>
                </a:lnTo>
                <a:moveTo>
                  <a:pt x="248" y="8"/>
                </a:moveTo>
                <a:lnTo>
                  <a:pt x="572" y="477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4" name="textbox 504"/>
          <p:cNvSpPr/>
          <p:nvPr/>
        </p:nvSpPr>
        <p:spPr>
          <a:xfrm>
            <a:off x="4886294" y="4893021"/>
            <a:ext cx="1165225" cy="173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舍温筛选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06" name="textbox 506"/>
          <p:cNvSpPr/>
          <p:nvPr/>
        </p:nvSpPr>
        <p:spPr>
          <a:xfrm>
            <a:off x="7445257" y="4158941"/>
            <a:ext cx="1054735" cy="171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lang="zh-CN" altLang="en-US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轨道储量仓</a:t>
            </a:r>
            <a:endParaRPr lang="en-US" altLang="zh-CN" sz="1200" b="1" kern="0" spc="-3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lang="zh-CN" altLang="en-US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1600</a:t>
            </a:r>
            <a:r>
              <a:rPr lang="zh-CN" altLang="en-US" sz="1200" b="1" kern="0" spc="-3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吨）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08" name="textbox 508"/>
          <p:cNvSpPr/>
          <p:nvPr/>
        </p:nvSpPr>
        <p:spPr>
          <a:xfrm>
            <a:off x="1652545" y="5138233"/>
            <a:ext cx="939164" cy="1733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号舍温</a:t>
            </a:r>
            <a:endParaRPr lang="en-US" altLang="zh-CN" sz="1200" b="1" kern="0" spc="-1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lang="en-US" altLang="zh-CN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Sherwin)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10" name="textbox 510"/>
          <p:cNvSpPr/>
          <p:nvPr/>
        </p:nvSpPr>
        <p:spPr>
          <a:xfrm>
            <a:off x="3826712" y="2271944"/>
            <a:ext cx="821689" cy="1485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000" b="1" i="1" kern="0" spc="-10" dirty="0">
                <a:solidFill>
                  <a:srgbClr val="ED7D31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喷水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12" name="textbox 512"/>
          <p:cNvSpPr/>
          <p:nvPr/>
        </p:nvSpPr>
        <p:spPr>
          <a:xfrm>
            <a:off x="4141665" y="3082298"/>
            <a:ext cx="821689" cy="1485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000" b="1" i="1" kern="0" spc="-10" dirty="0">
                <a:solidFill>
                  <a:srgbClr val="ED7D31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喷水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pic>
        <p:nvPicPr>
          <p:cNvPr id="514" name="picture 514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2190937" y="2350960"/>
            <a:ext cx="306533" cy="285537"/>
          </a:xfrm>
          <a:prstGeom prst="rect">
            <a:avLst/>
          </a:prstGeom>
        </p:spPr>
      </p:pic>
      <p:sp>
        <p:nvSpPr>
          <p:cNvPr id="516" name="path 516"/>
          <p:cNvSpPr/>
          <p:nvPr/>
        </p:nvSpPr>
        <p:spPr>
          <a:xfrm>
            <a:off x="3550539" y="2732532"/>
            <a:ext cx="404726" cy="213359"/>
          </a:xfrm>
          <a:custGeom>
            <a:avLst/>
            <a:gdLst/>
            <a:ahLst/>
            <a:cxnLst/>
            <a:rect l="0" t="0" r="0" b="0"/>
            <a:pathLst>
              <a:path w="637" h="335">
                <a:moveTo>
                  <a:pt x="0" y="15"/>
                </a:moveTo>
                <a:lnTo>
                  <a:pt x="409" y="15"/>
                </a:lnTo>
                <a:moveTo>
                  <a:pt x="51" y="88"/>
                </a:moveTo>
                <a:lnTo>
                  <a:pt x="459" y="88"/>
                </a:lnTo>
                <a:moveTo>
                  <a:pt x="104" y="167"/>
                </a:moveTo>
                <a:lnTo>
                  <a:pt x="512" y="167"/>
                </a:lnTo>
                <a:moveTo>
                  <a:pt x="154" y="240"/>
                </a:moveTo>
                <a:lnTo>
                  <a:pt x="563" y="240"/>
                </a:lnTo>
                <a:moveTo>
                  <a:pt x="215" y="320"/>
                </a:moveTo>
                <a:lnTo>
                  <a:pt x="625" y="320"/>
                </a:lnTo>
                <a:moveTo>
                  <a:pt x="104" y="15"/>
                </a:moveTo>
                <a:lnTo>
                  <a:pt x="324" y="320"/>
                </a:lnTo>
                <a:moveTo>
                  <a:pt x="204" y="15"/>
                </a:moveTo>
                <a:lnTo>
                  <a:pt x="424" y="320"/>
                </a:lnTo>
                <a:moveTo>
                  <a:pt x="301" y="15"/>
                </a:moveTo>
                <a:lnTo>
                  <a:pt x="520" y="320"/>
                </a:lnTo>
                <a:moveTo>
                  <a:pt x="404" y="15"/>
                </a:moveTo>
                <a:lnTo>
                  <a:pt x="625" y="320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8" name="rect 518"/>
          <p:cNvSpPr/>
          <p:nvPr/>
        </p:nvSpPr>
        <p:spPr>
          <a:xfrm>
            <a:off x="2610040" y="2296096"/>
            <a:ext cx="129158" cy="50711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0" name="rect 520"/>
          <p:cNvSpPr/>
          <p:nvPr/>
        </p:nvSpPr>
        <p:spPr>
          <a:xfrm>
            <a:off x="3208972" y="2296096"/>
            <a:ext cx="129158" cy="507110"/>
          </a:xfrm>
          <a:prstGeom prst="rect">
            <a:avLst/>
          </a:prstGeom>
          <a:solidFill>
            <a:srgbClr val="F7F7F7">
              <a:alpha val="98431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2" name="path 522"/>
          <p:cNvSpPr/>
          <p:nvPr/>
        </p:nvSpPr>
        <p:spPr>
          <a:xfrm>
            <a:off x="3809422" y="4339877"/>
            <a:ext cx="539888" cy="119820"/>
          </a:xfrm>
          <a:custGeom>
            <a:avLst/>
            <a:gdLst/>
            <a:ahLst/>
            <a:cxnLst/>
            <a:rect l="0" t="0" r="0" b="0"/>
            <a:pathLst>
              <a:path w="850" h="188">
                <a:moveTo>
                  <a:pt x="1" y="7"/>
                </a:moveTo>
                <a:lnTo>
                  <a:pt x="848" y="18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4" name="path 524"/>
          <p:cNvSpPr/>
          <p:nvPr/>
        </p:nvSpPr>
        <p:spPr>
          <a:xfrm>
            <a:off x="5739098" y="3894794"/>
            <a:ext cx="848109" cy="75712"/>
          </a:xfrm>
          <a:custGeom>
            <a:avLst/>
            <a:gdLst/>
            <a:ahLst/>
            <a:cxnLst/>
            <a:rect l="0" t="0" r="0" b="0"/>
            <a:pathLst>
              <a:path w="1335" h="119">
                <a:moveTo>
                  <a:pt x="1" y="104"/>
                </a:moveTo>
                <a:lnTo>
                  <a:pt x="1334" y="14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6" name="textbox 526"/>
          <p:cNvSpPr/>
          <p:nvPr/>
        </p:nvSpPr>
        <p:spPr>
          <a:xfrm>
            <a:off x="4572389" y="3373432"/>
            <a:ext cx="657225" cy="1485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</a:t>
            </a:r>
            <a:r>
              <a:rPr sz="1000" b="1" i="1" kern="0" spc="18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1” +</a:t>
            </a:r>
            <a:r>
              <a:rPr sz="1000" b="1" i="1" kern="0" spc="1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3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1/8”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28" name="textbox 528"/>
          <p:cNvSpPr/>
          <p:nvPr/>
        </p:nvSpPr>
        <p:spPr>
          <a:xfrm>
            <a:off x="2559959" y="5279314"/>
            <a:ext cx="527684" cy="457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12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筛选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40" name="group 40"/>
          <p:cNvGrpSpPr/>
          <p:nvPr/>
        </p:nvGrpSpPr>
        <p:grpSpPr>
          <a:xfrm rot="21600000">
            <a:off x="6911826" y="3986043"/>
            <a:ext cx="271684" cy="204285"/>
            <a:chOff x="0" y="0"/>
            <a:chExt cx="271684" cy="204285"/>
          </a:xfrm>
        </p:grpSpPr>
        <p:sp>
          <p:nvSpPr>
            <p:cNvPr id="530" name="path 530"/>
            <p:cNvSpPr/>
            <p:nvPr/>
          </p:nvSpPr>
          <p:spPr>
            <a:xfrm>
              <a:off x="3904" y="3904"/>
              <a:ext cx="263245" cy="200380"/>
            </a:xfrm>
            <a:custGeom>
              <a:avLst/>
              <a:gdLst/>
              <a:ahLst/>
              <a:cxnLst/>
              <a:rect l="0" t="0" r="0" b="0"/>
              <a:pathLst>
                <a:path w="414" h="315">
                  <a:moveTo>
                    <a:pt x="367" y="161"/>
                  </a:moveTo>
                  <a:lnTo>
                    <a:pt x="340" y="200"/>
                  </a:lnTo>
                  <a:lnTo>
                    <a:pt x="53" y="0"/>
                  </a:lnTo>
                  <a:lnTo>
                    <a:pt x="0" y="76"/>
                  </a:lnTo>
                  <a:lnTo>
                    <a:pt x="286" y="277"/>
                  </a:lnTo>
                  <a:lnTo>
                    <a:pt x="259" y="315"/>
                  </a:lnTo>
                  <a:lnTo>
                    <a:pt x="414" y="309"/>
                  </a:lnTo>
                  <a:lnTo>
                    <a:pt x="367" y="161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32" name="path 532"/>
            <p:cNvSpPr/>
            <p:nvPr/>
          </p:nvSpPr>
          <p:spPr>
            <a:xfrm>
              <a:off x="0" y="0"/>
              <a:ext cx="271684" cy="201740"/>
            </a:xfrm>
            <a:custGeom>
              <a:avLst/>
              <a:gdLst/>
              <a:ahLst/>
              <a:cxnLst/>
              <a:rect l="0" t="0" r="0" b="0"/>
              <a:pathLst>
                <a:path w="427" h="317">
                  <a:moveTo>
                    <a:pt x="346" y="206"/>
                  </a:moveTo>
                  <a:lnTo>
                    <a:pt x="59" y="6"/>
                  </a:lnTo>
                  <a:lnTo>
                    <a:pt x="6" y="83"/>
                  </a:lnTo>
                  <a:lnTo>
                    <a:pt x="292" y="283"/>
                  </a:lnTo>
                  <a:moveTo>
                    <a:pt x="420" y="315"/>
                  </a:moveTo>
                  <a:lnTo>
                    <a:pt x="373" y="167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group 42"/>
          <p:cNvGrpSpPr/>
          <p:nvPr/>
        </p:nvGrpSpPr>
        <p:grpSpPr>
          <a:xfrm rot="21600000">
            <a:off x="6467855" y="3981907"/>
            <a:ext cx="270605" cy="204640"/>
            <a:chOff x="0" y="0"/>
            <a:chExt cx="270605" cy="204640"/>
          </a:xfrm>
        </p:grpSpPr>
        <p:sp>
          <p:nvSpPr>
            <p:cNvPr id="534" name="path 534"/>
            <p:cNvSpPr/>
            <p:nvPr/>
          </p:nvSpPr>
          <p:spPr>
            <a:xfrm>
              <a:off x="4548" y="3904"/>
              <a:ext cx="262153" cy="200736"/>
            </a:xfrm>
            <a:custGeom>
              <a:avLst/>
              <a:gdLst/>
              <a:ahLst/>
              <a:cxnLst/>
              <a:rect l="0" t="0" r="0" b="0"/>
              <a:pathLst>
                <a:path w="412" h="316">
                  <a:moveTo>
                    <a:pt x="46" y="160"/>
                  </a:moveTo>
                  <a:lnTo>
                    <a:pt x="73" y="199"/>
                  </a:lnTo>
                  <a:lnTo>
                    <a:pt x="358" y="0"/>
                  </a:lnTo>
                  <a:lnTo>
                    <a:pt x="412" y="78"/>
                  </a:lnTo>
                  <a:lnTo>
                    <a:pt x="127" y="277"/>
                  </a:lnTo>
                  <a:lnTo>
                    <a:pt x="155" y="316"/>
                  </a:lnTo>
                  <a:lnTo>
                    <a:pt x="0" y="308"/>
                  </a:lnTo>
                  <a:lnTo>
                    <a:pt x="46" y="16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36" name="path 536"/>
            <p:cNvSpPr/>
            <p:nvPr/>
          </p:nvSpPr>
          <p:spPr>
            <a:xfrm>
              <a:off x="0" y="0"/>
              <a:ext cx="270605" cy="201113"/>
            </a:xfrm>
            <a:custGeom>
              <a:avLst/>
              <a:gdLst/>
              <a:ahLst/>
              <a:cxnLst/>
              <a:rect l="0" t="0" r="0" b="0"/>
              <a:pathLst>
                <a:path w="426" h="316">
                  <a:moveTo>
                    <a:pt x="80" y="205"/>
                  </a:moveTo>
                  <a:lnTo>
                    <a:pt x="365" y="6"/>
                  </a:lnTo>
                  <a:lnTo>
                    <a:pt x="420" y="84"/>
                  </a:lnTo>
                  <a:lnTo>
                    <a:pt x="134" y="283"/>
                  </a:lnTo>
                  <a:moveTo>
                    <a:pt x="7" y="314"/>
                  </a:moveTo>
                  <a:lnTo>
                    <a:pt x="53" y="166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538" name="textbox 538"/>
          <p:cNvSpPr/>
          <p:nvPr/>
        </p:nvSpPr>
        <p:spPr>
          <a:xfrm>
            <a:off x="4451484" y="2781969"/>
            <a:ext cx="551180" cy="1479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- 4”</a:t>
            </a:r>
            <a:r>
              <a:rPr sz="1000" b="1" i="1" kern="0" spc="4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+</a:t>
            </a:r>
            <a:r>
              <a:rPr sz="1000" b="1" i="1" kern="0" spc="1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44" name="group 44"/>
          <p:cNvGrpSpPr/>
          <p:nvPr/>
        </p:nvGrpSpPr>
        <p:grpSpPr>
          <a:xfrm rot="21600000">
            <a:off x="3570920" y="5069014"/>
            <a:ext cx="269366" cy="176402"/>
            <a:chOff x="0" y="0"/>
            <a:chExt cx="269366" cy="176402"/>
          </a:xfrm>
        </p:grpSpPr>
        <p:sp>
          <p:nvSpPr>
            <p:cNvPr id="540" name="path 540"/>
            <p:cNvSpPr/>
            <p:nvPr/>
          </p:nvSpPr>
          <p:spPr>
            <a:xfrm>
              <a:off x="4762" y="4762"/>
              <a:ext cx="259841" cy="166877"/>
            </a:xfrm>
            <a:custGeom>
              <a:avLst/>
              <a:gdLst/>
              <a:ahLst/>
              <a:cxnLst/>
              <a:rect l="0" t="0" r="0" b="0"/>
              <a:pathLst>
                <a:path w="409" h="262">
                  <a:moveTo>
                    <a:pt x="294" y="262"/>
                  </a:moveTo>
                  <a:lnTo>
                    <a:pt x="409" y="184"/>
                  </a:lnTo>
                  <a:lnTo>
                    <a:pt x="354" y="184"/>
                  </a:lnTo>
                  <a:lnTo>
                    <a:pt x="354" y="151"/>
                  </a:lnTo>
                  <a:cubicBezTo>
                    <a:pt x="354" y="67"/>
                    <a:pt x="275" y="0"/>
                    <a:pt x="178" y="0"/>
                  </a:cubicBezTo>
                  <a:lnTo>
                    <a:pt x="0" y="0"/>
                  </a:lnTo>
                  <a:lnTo>
                    <a:pt x="0" y="78"/>
                  </a:lnTo>
                  <a:lnTo>
                    <a:pt x="178" y="78"/>
                  </a:lnTo>
                  <a:cubicBezTo>
                    <a:pt x="209" y="78"/>
                    <a:pt x="234" y="111"/>
                    <a:pt x="234" y="151"/>
                  </a:cubicBezTo>
                  <a:lnTo>
                    <a:pt x="234" y="184"/>
                  </a:lnTo>
                  <a:lnTo>
                    <a:pt x="178" y="184"/>
                  </a:lnTo>
                  <a:lnTo>
                    <a:pt x="294" y="262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42" name="path 542"/>
            <p:cNvSpPr/>
            <p:nvPr/>
          </p:nvSpPr>
          <p:spPr>
            <a:xfrm>
              <a:off x="0" y="0"/>
              <a:ext cx="269366" cy="176402"/>
            </a:xfrm>
            <a:custGeom>
              <a:avLst/>
              <a:gdLst/>
              <a:ahLst/>
              <a:cxnLst/>
              <a:rect l="0" t="0" r="0" b="0"/>
              <a:pathLst>
                <a:path w="424" h="277">
                  <a:moveTo>
                    <a:pt x="301" y="270"/>
                  </a:moveTo>
                  <a:lnTo>
                    <a:pt x="416" y="191"/>
                  </a:lnTo>
                  <a:lnTo>
                    <a:pt x="361" y="191"/>
                  </a:lnTo>
                  <a:lnTo>
                    <a:pt x="361" y="158"/>
                  </a:lnTo>
                  <a:cubicBezTo>
                    <a:pt x="361" y="75"/>
                    <a:pt x="283" y="7"/>
                    <a:pt x="186" y="7"/>
                  </a:cubicBezTo>
                  <a:lnTo>
                    <a:pt x="7" y="7"/>
                  </a:lnTo>
                  <a:lnTo>
                    <a:pt x="7" y="86"/>
                  </a:lnTo>
                  <a:lnTo>
                    <a:pt x="186" y="86"/>
                  </a:lnTo>
                  <a:cubicBezTo>
                    <a:pt x="216" y="86"/>
                    <a:pt x="241" y="118"/>
                    <a:pt x="241" y="158"/>
                  </a:cubicBezTo>
                  <a:lnTo>
                    <a:pt x="241" y="191"/>
                  </a:lnTo>
                  <a:lnTo>
                    <a:pt x="186" y="191"/>
                  </a:lnTo>
                  <a:lnTo>
                    <a:pt x="301" y="270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group 46"/>
          <p:cNvGrpSpPr/>
          <p:nvPr/>
        </p:nvGrpSpPr>
        <p:grpSpPr>
          <a:xfrm rot="21600000">
            <a:off x="2251906" y="2018728"/>
            <a:ext cx="267080" cy="176403"/>
            <a:chOff x="0" y="0"/>
            <a:chExt cx="267080" cy="176403"/>
          </a:xfrm>
        </p:grpSpPr>
        <p:grpSp>
          <p:nvGrpSpPr>
            <p:cNvPr id="48" name="group 48"/>
            <p:cNvGrpSpPr/>
            <p:nvPr/>
          </p:nvGrpSpPr>
          <p:grpSpPr>
            <a:xfrm rot="21600000">
              <a:off x="0" y="0"/>
              <a:ext cx="267080" cy="176403"/>
              <a:chOff x="0" y="0"/>
              <a:chExt cx="267080" cy="176403"/>
            </a:xfrm>
          </p:grpSpPr>
          <p:sp>
            <p:nvSpPr>
              <p:cNvPr id="544" name="path 544"/>
              <p:cNvSpPr/>
              <p:nvPr/>
            </p:nvSpPr>
            <p:spPr>
              <a:xfrm>
                <a:off x="4762" y="4762"/>
                <a:ext cx="257555" cy="166878"/>
              </a:xfrm>
              <a:custGeom>
                <a:avLst/>
                <a:gdLst/>
                <a:ahLst/>
                <a:cxnLst/>
                <a:rect l="0" t="0" r="0" b="0"/>
                <a:pathLst>
                  <a:path w="405" h="262">
                    <a:moveTo>
                      <a:pt x="291" y="262"/>
                    </a:moveTo>
                    <a:lnTo>
                      <a:pt x="405" y="184"/>
                    </a:lnTo>
                    <a:lnTo>
                      <a:pt x="350" y="184"/>
                    </a:lnTo>
                    <a:lnTo>
                      <a:pt x="350" y="151"/>
                    </a:lnTo>
                    <a:cubicBezTo>
                      <a:pt x="350" y="67"/>
                      <a:pt x="273" y="0"/>
                      <a:pt x="177" y="0"/>
                    </a:cubicBezTo>
                    <a:lnTo>
                      <a:pt x="0" y="0"/>
                    </a:lnTo>
                    <a:lnTo>
                      <a:pt x="0" y="78"/>
                    </a:lnTo>
                    <a:lnTo>
                      <a:pt x="177" y="78"/>
                    </a:lnTo>
                    <a:cubicBezTo>
                      <a:pt x="207" y="78"/>
                      <a:pt x="231" y="111"/>
                      <a:pt x="231" y="151"/>
                    </a:cubicBezTo>
                    <a:lnTo>
                      <a:pt x="231" y="184"/>
                    </a:lnTo>
                    <a:lnTo>
                      <a:pt x="177" y="184"/>
                    </a:lnTo>
                    <a:lnTo>
                      <a:pt x="291" y="262"/>
                    </a:lnTo>
                    <a:close/>
                  </a:path>
                </a:pathLst>
              </a:custGeom>
              <a:solidFill>
                <a:srgbClr val="66330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6" name="path 546"/>
              <p:cNvSpPr/>
              <p:nvPr/>
            </p:nvSpPr>
            <p:spPr>
              <a:xfrm>
                <a:off x="0" y="0"/>
                <a:ext cx="267080" cy="176403"/>
              </a:xfrm>
              <a:custGeom>
                <a:avLst/>
                <a:gdLst/>
                <a:ahLst/>
                <a:cxnLst/>
                <a:rect l="0" t="0" r="0" b="0"/>
                <a:pathLst>
                  <a:path w="420" h="277">
                    <a:moveTo>
                      <a:pt x="298" y="270"/>
                    </a:moveTo>
                    <a:lnTo>
                      <a:pt x="413" y="191"/>
                    </a:lnTo>
                    <a:lnTo>
                      <a:pt x="358" y="191"/>
                    </a:lnTo>
                    <a:lnTo>
                      <a:pt x="358" y="158"/>
                    </a:lnTo>
                    <a:cubicBezTo>
                      <a:pt x="358" y="75"/>
                      <a:pt x="280" y="7"/>
                      <a:pt x="184" y="7"/>
                    </a:cubicBezTo>
                    <a:lnTo>
                      <a:pt x="7" y="7"/>
                    </a:lnTo>
                    <a:lnTo>
                      <a:pt x="7" y="86"/>
                    </a:lnTo>
                    <a:lnTo>
                      <a:pt x="184" y="86"/>
                    </a:lnTo>
                    <a:cubicBezTo>
                      <a:pt x="214" y="86"/>
                      <a:pt x="239" y="118"/>
                      <a:pt x="239" y="158"/>
                    </a:cubicBezTo>
                    <a:lnTo>
                      <a:pt x="239" y="191"/>
                    </a:lnTo>
                    <a:lnTo>
                      <a:pt x="184" y="191"/>
                    </a:lnTo>
                    <a:lnTo>
                      <a:pt x="298" y="2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663300"/>
                </a:solidFill>
                <a:prstDash val="solid"/>
                <a:miter lim="8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8" name="textbox 548"/>
            <p:cNvSpPr/>
            <p:nvPr/>
          </p:nvSpPr>
          <p:spPr>
            <a:xfrm>
              <a:off x="-12700" y="-12700"/>
              <a:ext cx="292734" cy="2565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sz="2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232410" algn="l" rtl="0" eaLnBrk="0">
                <a:lnSpc>
                  <a:spcPts val="565"/>
                </a:lnSpc>
                <a:spcBef>
                  <a:spcPts val="0"/>
                </a:spcBef>
              </a:pPr>
              <a:r>
                <a:rPr sz="1000" b="1" i="1" kern="0" spc="-20" dirty="0">
                  <a:solidFill>
                    <a:srgbClr val="663300">
                      <a:alpha val="100000"/>
                    </a:srgbClr>
                  </a:solidFill>
                  <a:latin typeface="Arial" panose="020B0604020202090204"/>
                  <a:ea typeface="Arial" panose="020B0604020202090204"/>
                  <a:cs typeface="Arial" panose="020B0604020202090204"/>
                </a:rPr>
                <a:t>-</a:t>
              </a: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 rot="21600000">
            <a:off x="4484565" y="5069776"/>
            <a:ext cx="267080" cy="176402"/>
            <a:chOff x="0" y="0"/>
            <a:chExt cx="267080" cy="176402"/>
          </a:xfrm>
        </p:grpSpPr>
        <p:sp>
          <p:nvSpPr>
            <p:cNvPr id="550" name="path 550"/>
            <p:cNvSpPr/>
            <p:nvPr/>
          </p:nvSpPr>
          <p:spPr>
            <a:xfrm>
              <a:off x="4763" y="4762"/>
              <a:ext cx="257555" cy="166877"/>
            </a:xfrm>
            <a:custGeom>
              <a:avLst/>
              <a:gdLst/>
              <a:ahLst/>
              <a:cxnLst/>
              <a:rect l="0" t="0" r="0" b="0"/>
              <a:pathLst>
                <a:path w="405" h="262">
                  <a:moveTo>
                    <a:pt x="291" y="262"/>
                  </a:moveTo>
                  <a:lnTo>
                    <a:pt x="405" y="184"/>
                  </a:lnTo>
                  <a:lnTo>
                    <a:pt x="350" y="184"/>
                  </a:lnTo>
                  <a:lnTo>
                    <a:pt x="350" y="151"/>
                  </a:lnTo>
                  <a:cubicBezTo>
                    <a:pt x="350" y="67"/>
                    <a:pt x="273" y="0"/>
                    <a:pt x="177" y="0"/>
                  </a:cubicBezTo>
                  <a:lnTo>
                    <a:pt x="0" y="0"/>
                  </a:lnTo>
                  <a:lnTo>
                    <a:pt x="0" y="78"/>
                  </a:lnTo>
                  <a:lnTo>
                    <a:pt x="177" y="78"/>
                  </a:lnTo>
                  <a:cubicBezTo>
                    <a:pt x="207" y="78"/>
                    <a:pt x="231" y="111"/>
                    <a:pt x="231" y="151"/>
                  </a:cubicBezTo>
                  <a:lnTo>
                    <a:pt x="231" y="184"/>
                  </a:lnTo>
                  <a:lnTo>
                    <a:pt x="177" y="184"/>
                  </a:lnTo>
                  <a:lnTo>
                    <a:pt x="291" y="262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52" name="path 552"/>
            <p:cNvSpPr/>
            <p:nvPr/>
          </p:nvSpPr>
          <p:spPr>
            <a:xfrm>
              <a:off x="0" y="0"/>
              <a:ext cx="267080" cy="176402"/>
            </a:xfrm>
            <a:custGeom>
              <a:avLst/>
              <a:gdLst/>
              <a:ahLst/>
              <a:cxnLst/>
              <a:rect l="0" t="0" r="0" b="0"/>
              <a:pathLst>
                <a:path w="420" h="277">
                  <a:moveTo>
                    <a:pt x="298" y="270"/>
                  </a:moveTo>
                  <a:lnTo>
                    <a:pt x="413" y="191"/>
                  </a:lnTo>
                  <a:lnTo>
                    <a:pt x="358" y="191"/>
                  </a:lnTo>
                  <a:lnTo>
                    <a:pt x="358" y="158"/>
                  </a:lnTo>
                  <a:cubicBezTo>
                    <a:pt x="358" y="75"/>
                    <a:pt x="280" y="7"/>
                    <a:pt x="184" y="7"/>
                  </a:cubicBezTo>
                  <a:lnTo>
                    <a:pt x="7" y="7"/>
                  </a:lnTo>
                  <a:lnTo>
                    <a:pt x="7" y="86"/>
                  </a:lnTo>
                  <a:lnTo>
                    <a:pt x="184" y="86"/>
                  </a:lnTo>
                  <a:cubicBezTo>
                    <a:pt x="214" y="86"/>
                    <a:pt x="239" y="118"/>
                    <a:pt x="239" y="158"/>
                  </a:cubicBezTo>
                  <a:lnTo>
                    <a:pt x="239" y="191"/>
                  </a:lnTo>
                  <a:lnTo>
                    <a:pt x="184" y="191"/>
                  </a:lnTo>
                  <a:lnTo>
                    <a:pt x="298" y="270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group 52"/>
          <p:cNvGrpSpPr/>
          <p:nvPr/>
        </p:nvGrpSpPr>
        <p:grpSpPr>
          <a:xfrm rot="21600000">
            <a:off x="4224716" y="3290506"/>
            <a:ext cx="269366" cy="174878"/>
            <a:chOff x="0" y="0"/>
            <a:chExt cx="269366" cy="174878"/>
          </a:xfrm>
        </p:grpSpPr>
        <p:sp>
          <p:nvSpPr>
            <p:cNvPr id="554" name="path 554"/>
            <p:cNvSpPr/>
            <p:nvPr/>
          </p:nvSpPr>
          <p:spPr>
            <a:xfrm>
              <a:off x="4762" y="4762"/>
              <a:ext cx="259841" cy="165353"/>
            </a:xfrm>
            <a:custGeom>
              <a:avLst/>
              <a:gdLst/>
              <a:ahLst/>
              <a:cxnLst/>
              <a:rect l="0" t="0" r="0" b="0"/>
              <a:pathLst>
                <a:path w="409" h="260">
                  <a:moveTo>
                    <a:pt x="294" y="260"/>
                  </a:moveTo>
                  <a:lnTo>
                    <a:pt x="409" y="182"/>
                  </a:lnTo>
                  <a:lnTo>
                    <a:pt x="354" y="182"/>
                  </a:lnTo>
                  <a:lnTo>
                    <a:pt x="354" y="149"/>
                  </a:lnTo>
                  <a:cubicBezTo>
                    <a:pt x="354" y="67"/>
                    <a:pt x="275" y="0"/>
                    <a:pt x="178" y="0"/>
                  </a:cubicBezTo>
                  <a:lnTo>
                    <a:pt x="0" y="0"/>
                  </a:lnTo>
                  <a:lnTo>
                    <a:pt x="0" y="78"/>
                  </a:lnTo>
                  <a:lnTo>
                    <a:pt x="178" y="78"/>
                  </a:lnTo>
                  <a:cubicBezTo>
                    <a:pt x="209" y="78"/>
                    <a:pt x="234" y="110"/>
                    <a:pt x="234" y="149"/>
                  </a:cubicBezTo>
                  <a:lnTo>
                    <a:pt x="234" y="182"/>
                  </a:lnTo>
                  <a:lnTo>
                    <a:pt x="178" y="182"/>
                  </a:lnTo>
                  <a:lnTo>
                    <a:pt x="294" y="26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56" name="path 556"/>
            <p:cNvSpPr/>
            <p:nvPr/>
          </p:nvSpPr>
          <p:spPr>
            <a:xfrm>
              <a:off x="0" y="0"/>
              <a:ext cx="269366" cy="174878"/>
            </a:xfrm>
            <a:custGeom>
              <a:avLst/>
              <a:gdLst/>
              <a:ahLst/>
              <a:cxnLst/>
              <a:rect l="0" t="0" r="0" b="0"/>
              <a:pathLst>
                <a:path w="424" h="275">
                  <a:moveTo>
                    <a:pt x="301" y="267"/>
                  </a:moveTo>
                  <a:lnTo>
                    <a:pt x="416" y="189"/>
                  </a:lnTo>
                  <a:lnTo>
                    <a:pt x="361" y="189"/>
                  </a:lnTo>
                  <a:lnTo>
                    <a:pt x="361" y="157"/>
                  </a:lnTo>
                  <a:cubicBezTo>
                    <a:pt x="361" y="74"/>
                    <a:pt x="283" y="7"/>
                    <a:pt x="186" y="7"/>
                  </a:cubicBezTo>
                  <a:lnTo>
                    <a:pt x="7" y="7"/>
                  </a:lnTo>
                  <a:lnTo>
                    <a:pt x="7" y="85"/>
                  </a:lnTo>
                  <a:lnTo>
                    <a:pt x="186" y="85"/>
                  </a:lnTo>
                  <a:cubicBezTo>
                    <a:pt x="216" y="85"/>
                    <a:pt x="241" y="117"/>
                    <a:pt x="241" y="157"/>
                  </a:cubicBezTo>
                  <a:lnTo>
                    <a:pt x="241" y="189"/>
                  </a:lnTo>
                  <a:lnTo>
                    <a:pt x="186" y="189"/>
                  </a:lnTo>
                  <a:lnTo>
                    <a:pt x="301" y="267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group 54"/>
          <p:cNvGrpSpPr/>
          <p:nvPr/>
        </p:nvGrpSpPr>
        <p:grpSpPr>
          <a:xfrm rot="21600000">
            <a:off x="5812724" y="3512248"/>
            <a:ext cx="269366" cy="174117"/>
            <a:chOff x="0" y="0"/>
            <a:chExt cx="269366" cy="174117"/>
          </a:xfrm>
        </p:grpSpPr>
        <p:sp>
          <p:nvSpPr>
            <p:cNvPr id="558" name="path 558"/>
            <p:cNvSpPr/>
            <p:nvPr/>
          </p:nvSpPr>
          <p:spPr>
            <a:xfrm>
              <a:off x="4762" y="4762"/>
              <a:ext cx="259841" cy="164592"/>
            </a:xfrm>
            <a:custGeom>
              <a:avLst/>
              <a:gdLst/>
              <a:ahLst/>
              <a:cxnLst/>
              <a:rect l="0" t="0" r="0" b="0"/>
              <a:pathLst>
                <a:path w="409" h="259">
                  <a:moveTo>
                    <a:pt x="294" y="259"/>
                  </a:moveTo>
                  <a:lnTo>
                    <a:pt x="409" y="181"/>
                  </a:lnTo>
                  <a:lnTo>
                    <a:pt x="354" y="181"/>
                  </a:lnTo>
                  <a:lnTo>
                    <a:pt x="354" y="149"/>
                  </a:lnTo>
                  <a:cubicBezTo>
                    <a:pt x="354" y="66"/>
                    <a:pt x="275" y="0"/>
                    <a:pt x="178" y="0"/>
                  </a:cubicBezTo>
                  <a:lnTo>
                    <a:pt x="0" y="0"/>
                  </a:lnTo>
                  <a:lnTo>
                    <a:pt x="0" y="77"/>
                  </a:lnTo>
                  <a:lnTo>
                    <a:pt x="178" y="77"/>
                  </a:lnTo>
                  <a:cubicBezTo>
                    <a:pt x="209" y="77"/>
                    <a:pt x="234" y="109"/>
                    <a:pt x="234" y="149"/>
                  </a:cubicBezTo>
                  <a:lnTo>
                    <a:pt x="234" y="181"/>
                  </a:lnTo>
                  <a:lnTo>
                    <a:pt x="178" y="181"/>
                  </a:lnTo>
                  <a:lnTo>
                    <a:pt x="294" y="259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60" name="path 560"/>
            <p:cNvSpPr/>
            <p:nvPr/>
          </p:nvSpPr>
          <p:spPr>
            <a:xfrm>
              <a:off x="0" y="0"/>
              <a:ext cx="269366" cy="174117"/>
            </a:xfrm>
            <a:custGeom>
              <a:avLst/>
              <a:gdLst/>
              <a:ahLst/>
              <a:cxnLst/>
              <a:rect l="0" t="0" r="0" b="0"/>
              <a:pathLst>
                <a:path w="424" h="274">
                  <a:moveTo>
                    <a:pt x="301" y="266"/>
                  </a:moveTo>
                  <a:lnTo>
                    <a:pt x="416" y="189"/>
                  </a:lnTo>
                  <a:lnTo>
                    <a:pt x="361" y="189"/>
                  </a:lnTo>
                  <a:lnTo>
                    <a:pt x="361" y="156"/>
                  </a:lnTo>
                  <a:cubicBezTo>
                    <a:pt x="361" y="74"/>
                    <a:pt x="283" y="7"/>
                    <a:pt x="186" y="7"/>
                  </a:cubicBezTo>
                  <a:lnTo>
                    <a:pt x="7" y="7"/>
                  </a:lnTo>
                  <a:lnTo>
                    <a:pt x="7" y="85"/>
                  </a:lnTo>
                  <a:lnTo>
                    <a:pt x="186" y="85"/>
                  </a:lnTo>
                  <a:cubicBezTo>
                    <a:pt x="216" y="85"/>
                    <a:pt x="241" y="117"/>
                    <a:pt x="241" y="156"/>
                  </a:cubicBezTo>
                  <a:lnTo>
                    <a:pt x="241" y="189"/>
                  </a:lnTo>
                  <a:lnTo>
                    <a:pt x="186" y="189"/>
                  </a:lnTo>
                  <a:lnTo>
                    <a:pt x="301" y="266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group 56"/>
          <p:cNvGrpSpPr/>
          <p:nvPr/>
        </p:nvGrpSpPr>
        <p:grpSpPr>
          <a:xfrm rot="21600000">
            <a:off x="3488624" y="2502598"/>
            <a:ext cx="269366" cy="174116"/>
            <a:chOff x="0" y="0"/>
            <a:chExt cx="269366" cy="174116"/>
          </a:xfrm>
        </p:grpSpPr>
        <p:sp>
          <p:nvSpPr>
            <p:cNvPr id="562" name="path 562"/>
            <p:cNvSpPr/>
            <p:nvPr/>
          </p:nvSpPr>
          <p:spPr>
            <a:xfrm>
              <a:off x="4762" y="4762"/>
              <a:ext cx="259841" cy="164591"/>
            </a:xfrm>
            <a:custGeom>
              <a:avLst/>
              <a:gdLst/>
              <a:ahLst/>
              <a:cxnLst/>
              <a:rect l="0" t="0" r="0" b="0"/>
              <a:pathLst>
                <a:path w="409" h="259">
                  <a:moveTo>
                    <a:pt x="294" y="259"/>
                  </a:moveTo>
                  <a:lnTo>
                    <a:pt x="409" y="181"/>
                  </a:lnTo>
                  <a:lnTo>
                    <a:pt x="354" y="181"/>
                  </a:lnTo>
                  <a:lnTo>
                    <a:pt x="354" y="149"/>
                  </a:lnTo>
                  <a:cubicBezTo>
                    <a:pt x="354" y="66"/>
                    <a:pt x="275" y="0"/>
                    <a:pt x="178" y="0"/>
                  </a:cubicBezTo>
                  <a:lnTo>
                    <a:pt x="0" y="0"/>
                  </a:lnTo>
                  <a:lnTo>
                    <a:pt x="0" y="77"/>
                  </a:lnTo>
                  <a:lnTo>
                    <a:pt x="178" y="77"/>
                  </a:lnTo>
                  <a:cubicBezTo>
                    <a:pt x="209" y="77"/>
                    <a:pt x="234" y="109"/>
                    <a:pt x="234" y="149"/>
                  </a:cubicBezTo>
                  <a:lnTo>
                    <a:pt x="234" y="181"/>
                  </a:lnTo>
                  <a:lnTo>
                    <a:pt x="178" y="181"/>
                  </a:lnTo>
                  <a:lnTo>
                    <a:pt x="294" y="259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64" name="path 564"/>
            <p:cNvSpPr/>
            <p:nvPr/>
          </p:nvSpPr>
          <p:spPr>
            <a:xfrm>
              <a:off x="0" y="0"/>
              <a:ext cx="269366" cy="174116"/>
            </a:xfrm>
            <a:custGeom>
              <a:avLst/>
              <a:gdLst/>
              <a:ahLst/>
              <a:cxnLst/>
              <a:rect l="0" t="0" r="0" b="0"/>
              <a:pathLst>
                <a:path w="424" h="274">
                  <a:moveTo>
                    <a:pt x="301" y="266"/>
                  </a:moveTo>
                  <a:lnTo>
                    <a:pt x="416" y="189"/>
                  </a:lnTo>
                  <a:lnTo>
                    <a:pt x="361" y="189"/>
                  </a:lnTo>
                  <a:lnTo>
                    <a:pt x="361" y="156"/>
                  </a:lnTo>
                  <a:cubicBezTo>
                    <a:pt x="361" y="74"/>
                    <a:pt x="283" y="7"/>
                    <a:pt x="186" y="7"/>
                  </a:cubicBezTo>
                  <a:lnTo>
                    <a:pt x="7" y="7"/>
                  </a:lnTo>
                  <a:lnTo>
                    <a:pt x="7" y="85"/>
                  </a:lnTo>
                  <a:lnTo>
                    <a:pt x="186" y="85"/>
                  </a:lnTo>
                  <a:cubicBezTo>
                    <a:pt x="216" y="85"/>
                    <a:pt x="241" y="117"/>
                    <a:pt x="241" y="156"/>
                  </a:cubicBezTo>
                  <a:lnTo>
                    <a:pt x="241" y="189"/>
                  </a:lnTo>
                  <a:lnTo>
                    <a:pt x="186" y="189"/>
                  </a:lnTo>
                  <a:lnTo>
                    <a:pt x="301" y="266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group 58"/>
          <p:cNvGrpSpPr/>
          <p:nvPr/>
        </p:nvGrpSpPr>
        <p:grpSpPr>
          <a:xfrm rot="21600000">
            <a:off x="6653969" y="3718750"/>
            <a:ext cx="267843" cy="174879"/>
            <a:chOff x="0" y="0"/>
            <a:chExt cx="267843" cy="174879"/>
          </a:xfrm>
        </p:grpSpPr>
        <p:sp>
          <p:nvSpPr>
            <p:cNvPr id="566" name="path 566"/>
            <p:cNvSpPr/>
            <p:nvPr/>
          </p:nvSpPr>
          <p:spPr>
            <a:xfrm>
              <a:off x="4762" y="4762"/>
              <a:ext cx="258318" cy="165354"/>
            </a:xfrm>
            <a:custGeom>
              <a:avLst/>
              <a:gdLst/>
              <a:ahLst/>
              <a:cxnLst/>
              <a:rect l="0" t="0" r="0" b="0"/>
              <a:pathLst>
                <a:path w="406" h="260">
                  <a:moveTo>
                    <a:pt x="292" y="260"/>
                  </a:moveTo>
                  <a:lnTo>
                    <a:pt x="406" y="182"/>
                  </a:lnTo>
                  <a:lnTo>
                    <a:pt x="351" y="182"/>
                  </a:lnTo>
                  <a:lnTo>
                    <a:pt x="351" y="149"/>
                  </a:lnTo>
                  <a:cubicBezTo>
                    <a:pt x="351" y="67"/>
                    <a:pt x="274" y="0"/>
                    <a:pt x="177" y="0"/>
                  </a:cubicBezTo>
                  <a:lnTo>
                    <a:pt x="0" y="0"/>
                  </a:lnTo>
                  <a:lnTo>
                    <a:pt x="0" y="78"/>
                  </a:lnTo>
                  <a:lnTo>
                    <a:pt x="177" y="78"/>
                  </a:lnTo>
                  <a:cubicBezTo>
                    <a:pt x="208" y="78"/>
                    <a:pt x="232" y="110"/>
                    <a:pt x="232" y="149"/>
                  </a:cubicBezTo>
                  <a:lnTo>
                    <a:pt x="232" y="182"/>
                  </a:lnTo>
                  <a:lnTo>
                    <a:pt x="177" y="182"/>
                  </a:lnTo>
                  <a:lnTo>
                    <a:pt x="292" y="26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68" name="path 568"/>
            <p:cNvSpPr/>
            <p:nvPr/>
          </p:nvSpPr>
          <p:spPr>
            <a:xfrm>
              <a:off x="0" y="0"/>
              <a:ext cx="267843" cy="174879"/>
            </a:xfrm>
            <a:custGeom>
              <a:avLst/>
              <a:gdLst/>
              <a:ahLst/>
              <a:cxnLst/>
              <a:rect l="0" t="0" r="0" b="0"/>
              <a:pathLst>
                <a:path w="421" h="275">
                  <a:moveTo>
                    <a:pt x="299" y="267"/>
                  </a:moveTo>
                  <a:lnTo>
                    <a:pt x="414" y="189"/>
                  </a:lnTo>
                  <a:lnTo>
                    <a:pt x="359" y="189"/>
                  </a:lnTo>
                  <a:lnTo>
                    <a:pt x="359" y="157"/>
                  </a:lnTo>
                  <a:cubicBezTo>
                    <a:pt x="359" y="74"/>
                    <a:pt x="281" y="7"/>
                    <a:pt x="185" y="7"/>
                  </a:cubicBezTo>
                  <a:lnTo>
                    <a:pt x="7" y="7"/>
                  </a:lnTo>
                  <a:lnTo>
                    <a:pt x="7" y="85"/>
                  </a:lnTo>
                  <a:lnTo>
                    <a:pt x="185" y="85"/>
                  </a:lnTo>
                  <a:cubicBezTo>
                    <a:pt x="215" y="85"/>
                    <a:pt x="240" y="117"/>
                    <a:pt x="240" y="157"/>
                  </a:cubicBezTo>
                  <a:lnTo>
                    <a:pt x="240" y="189"/>
                  </a:lnTo>
                  <a:lnTo>
                    <a:pt x="185" y="189"/>
                  </a:lnTo>
                  <a:lnTo>
                    <a:pt x="299" y="267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group 60"/>
          <p:cNvGrpSpPr/>
          <p:nvPr/>
        </p:nvGrpSpPr>
        <p:grpSpPr>
          <a:xfrm rot="21600000">
            <a:off x="4105090" y="2794444"/>
            <a:ext cx="267080" cy="174878"/>
            <a:chOff x="0" y="0"/>
            <a:chExt cx="267080" cy="174878"/>
          </a:xfrm>
        </p:grpSpPr>
        <p:sp>
          <p:nvSpPr>
            <p:cNvPr id="570" name="path 570"/>
            <p:cNvSpPr/>
            <p:nvPr/>
          </p:nvSpPr>
          <p:spPr>
            <a:xfrm>
              <a:off x="4762" y="4762"/>
              <a:ext cx="257555" cy="165353"/>
            </a:xfrm>
            <a:custGeom>
              <a:avLst/>
              <a:gdLst/>
              <a:ahLst/>
              <a:cxnLst/>
              <a:rect l="0" t="0" r="0" b="0"/>
              <a:pathLst>
                <a:path w="405" h="260">
                  <a:moveTo>
                    <a:pt x="291" y="260"/>
                  </a:moveTo>
                  <a:lnTo>
                    <a:pt x="405" y="182"/>
                  </a:lnTo>
                  <a:lnTo>
                    <a:pt x="350" y="182"/>
                  </a:lnTo>
                  <a:lnTo>
                    <a:pt x="350" y="149"/>
                  </a:lnTo>
                  <a:cubicBezTo>
                    <a:pt x="350" y="67"/>
                    <a:pt x="273" y="0"/>
                    <a:pt x="177" y="0"/>
                  </a:cubicBezTo>
                  <a:lnTo>
                    <a:pt x="0" y="0"/>
                  </a:lnTo>
                  <a:lnTo>
                    <a:pt x="0" y="78"/>
                  </a:lnTo>
                  <a:lnTo>
                    <a:pt x="177" y="78"/>
                  </a:lnTo>
                  <a:cubicBezTo>
                    <a:pt x="207" y="78"/>
                    <a:pt x="231" y="110"/>
                    <a:pt x="231" y="149"/>
                  </a:cubicBezTo>
                  <a:lnTo>
                    <a:pt x="231" y="182"/>
                  </a:lnTo>
                  <a:lnTo>
                    <a:pt x="177" y="182"/>
                  </a:lnTo>
                  <a:lnTo>
                    <a:pt x="291" y="260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72" name="path 572"/>
            <p:cNvSpPr/>
            <p:nvPr/>
          </p:nvSpPr>
          <p:spPr>
            <a:xfrm>
              <a:off x="0" y="0"/>
              <a:ext cx="267080" cy="174878"/>
            </a:xfrm>
            <a:custGeom>
              <a:avLst/>
              <a:gdLst/>
              <a:ahLst/>
              <a:cxnLst/>
              <a:rect l="0" t="0" r="0" b="0"/>
              <a:pathLst>
                <a:path w="420" h="275">
                  <a:moveTo>
                    <a:pt x="298" y="267"/>
                  </a:moveTo>
                  <a:lnTo>
                    <a:pt x="413" y="189"/>
                  </a:lnTo>
                  <a:lnTo>
                    <a:pt x="358" y="189"/>
                  </a:lnTo>
                  <a:lnTo>
                    <a:pt x="358" y="157"/>
                  </a:lnTo>
                  <a:cubicBezTo>
                    <a:pt x="358" y="74"/>
                    <a:pt x="280" y="7"/>
                    <a:pt x="184" y="7"/>
                  </a:cubicBezTo>
                  <a:lnTo>
                    <a:pt x="7" y="7"/>
                  </a:lnTo>
                  <a:lnTo>
                    <a:pt x="7" y="85"/>
                  </a:lnTo>
                  <a:lnTo>
                    <a:pt x="184" y="85"/>
                  </a:lnTo>
                  <a:cubicBezTo>
                    <a:pt x="214" y="85"/>
                    <a:pt x="239" y="117"/>
                    <a:pt x="239" y="157"/>
                  </a:cubicBezTo>
                  <a:lnTo>
                    <a:pt x="239" y="189"/>
                  </a:lnTo>
                  <a:lnTo>
                    <a:pt x="184" y="189"/>
                  </a:lnTo>
                  <a:lnTo>
                    <a:pt x="298" y="267"/>
                  </a:lnTo>
                  <a:close/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574" name="picture 574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3805618" y="2405059"/>
            <a:ext cx="139827" cy="287655"/>
          </a:xfrm>
          <a:prstGeom prst="rect">
            <a:avLst/>
          </a:prstGeom>
        </p:spPr>
      </p:pic>
      <p:sp>
        <p:nvSpPr>
          <p:cNvPr id="576" name="textbox 576"/>
          <p:cNvSpPr/>
          <p:nvPr/>
        </p:nvSpPr>
        <p:spPr>
          <a:xfrm>
            <a:off x="7269162" y="4971731"/>
            <a:ext cx="165735" cy="311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ts val="2245"/>
              </a:lnSpc>
            </a:pPr>
            <a:r>
              <a:rPr sz="3100" kern="0" spc="2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endParaRPr sz="31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62" name="group 62"/>
          <p:cNvGrpSpPr/>
          <p:nvPr/>
        </p:nvGrpSpPr>
        <p:grpSpPr>
          <a:xfrm rot="21600000">
            <a:off x="4230237" y="3512466"/>
            <a:ext cx="301598" cy="126436"/>
            <a:chOff x="0" y="0"/>
            <a:chExt cx="301598" cy="126436"/>
          </a:xfrm>
        </p:grpSpPr>
        <p:sp>
          <p:nvSpPr>
            <p:cNvPr id="578" name="path 578"/>
            <p:cNvSpPr/>
            <p:nvPr/>
          </p:nvSpPr>
          <p:spPr>
            <a:xfrm>
              <a:off x="0" y="3782"/>
              <a:ext cx="298704" cy="118872"/>
            </a:xfrm>
            <a:custGeom>
              <a:avLst/>
              <a:gdLst/>
              <a:ahLst/>
              <a:cxnLst/>
              <a:rect l="0" t="0" r="0" b="0"/>
              <a:pathLst>
                <a:path w="470" h="187">
                  <a:moveTo>
                    <a:pt x="348" y="187"/>
                  </a:moveTo>
                  <a:lnTo>
                    <a:pt x="348" y="140"/>
                  </a:lnTo>
                  <a:lnTo>
                    <a:pt x="0" y="140"/>
                  </a:lnTo>
                  <a:lnTo>
                    <a:pt x="0" y="46"/>
                  </a:lnTo>
                  <a:lnTo>
                    <a:pt x="348" y="46"/>
                  </a:lnTo>
                  <a:lnTo>
                    <a:pt x="348" y="0"/>
                  </a:lnTo>
                  <a:lnTo>
                    <a:pt x="470" y="93"/>
                  </a:lnTo>
                  <a:lnTo>
                    <a:pt x="348" y="187"/>
                  </a:lnTo>
                  <a:close/>
                </a:path>
              </a:pathLst>
            </a:custGeom>
            <a:solidFill>
              <a:srgbClr val="6633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80" name="path 580"/>
            <p:cNvSpPr/>
            <p:nvPr/>
          </p:nvSpPr>
          <p:spPr>
            <a:xfrm>
              <a:off x="218124" y="0"/>
              <a:ext cx="83473" cy="126436"/>
            </a:xfrm>
            <a:custGeom>
              <a:avLst/>
              <a:gdLst/>
              <a:ahLst/>
              <a:cxnLst/>
              <a:rect l="0" t="0" r="0" b="0"/>
              <a:pathLst>
                <a:path w="131" h="199">
                  <a:moveTo>
                    <a:pt x="4" y="5"/>
                  </a:moveTo>
                  <a:lnTo>
                    <a:pt x="126" y="99"/>
                  </a:lnTo>
                  <a:lnTo>
                    <a:pt x="4" y="193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582" name="textbox 582"/>
          <p:cNvSpPr/>
          <p:nvPr/>
        </p:nvSpPr>
        <p:spPr>
          <a:xfrm>
            <a:off x="3914667" y="3668897"/>
            <a:ext cx="161289" cy="304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ts val="2200"/>
              </a:lnSpc>
            </a:pPr>
            <a:r>
              <a:rPr sz="3000" kern="0" spc="2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endParaRPr sz="3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84" name="textbox 584"/>
          <p:cNvSpPr/>
          <p:nvPr/>
        </p:nvSpPr>
        <p:spPr>
          <a:xfrm>
            <a:off x="3634251" y="4276973"/>
            <a:ext cx="161289" cy="304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ts val="2200"/>
              </a:lnSpc>
            </a:pPr>
            <a:r>
              <a:rPr sz="3000" kern="0" spc="2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!</a:t>
            </a:r>
            <a:endParaRPr sz="3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86" name="textbox 586"/>
          <p:cNvSpPr/>
          <p:nvPr/>
        </p:nvSpPr>
        <p:spPr>
          <a:xfrm>
            <a:off x="4629374" y="4894393"/>
            <a:ext cx="301625" cy="171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lang="en-US" sz="1200" b="1" kern="0" spc="-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r>
              <a:rPr lang="zh-CN" altLang="en-US" sz="1200" b="1" kern="0" spc="-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号</a:t>
            </a:r>
            <a:endParaRPr sz="12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88" name="textbox 588"/>
          <p:cNvSpPr/>
          <p:nvPr/>
        </p:nvSpPr>
        <p:spPr>
          <a:xfrm>
            <a:off x="5306952" y="5216165"/>
            <a:ext cx="353695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lang="zh-CN" altLang="en-US" sz="1000" b="1" i="1" kern="0" spc="-2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目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590" name="path 590"/>
          <p:cNvSpPr/>
          <p:nvPr/>
        </p:nvSpPr>
        <p:spPr>
          <a:xfrm>
            <a:off x="4179189" y="4560756"/>
            <a:ext cx="130302" cy="220522"/>
          </a:xfrm>
          <a:custGeom>
            <a:avLst/>
            <a:gdLst/>
            <a:ahLst/>
            <a:cxnLst/>
            <a:rect l="0" t="0" r="0" b="0"/>
            <a:pathLst>
              <a:path w="205" h="347">
                <a:moveTo>
                  <a:pt x="0" y="339"/>
                </a:moveTo>
                <a:lnTo>
                  <a:pt x="51" y="339"/>
                </a:lnTo>
                <a:lnTo>
                  <a:pt x="51" y="7"/>
                </a:lnTo>
                <a:lnTo>
                  <a:pt x="153" y="7"/>
                </a:lnTo>
                <a:lnTo>
                  <a:pt x="153" y="339"/>
                </a:lnTo>
                <a:lnTo>
                  <a:pt x="205" y="339"/>
                </a:lnTo>
              </a:path>
            </a:pathLst>
          </a:custGeom>
          <a:noFill/>
          <a:ln w="9525" cap="flat">
            <a:solidFill>
              <a:srgbClr val="ED7D31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92" name="path 592"/>
          <p:cNvSpPr/>
          <p:nvPr/>
        </p:nvSpPr>
        <p:spPr>
          <a:xfrm>
            <a:off x="3118485" y="4560755"/>
            <a:ext cx="128777" cy="220472"/>
          </a:xfrm>
          <a:custGeom>
            <a:avLst/>
            <a:gdLst/>
            <a:ahLst/>
            <a:cxnLst/>
            <a:rect l="0" t="0" r="0" b="0"/>
            <a:pathLst>
              <a:path w="202" h="347">
                <a:moveTo>
                  <a:pt x="0" y="339"/>
                </a:moveTo>
                <a:lnTo>
                  <a:pt x="50" y="339"/>
                </a:lnTo>
                <a:lnTo>
                  <a:pt x="50" y="7"/>
                </a:lnTo>
                <a:lnTo>
                  <a:pt x="152" y="7"/>
                </a:lnTo>
                <a:lnTo>
                  <a:pt x="152" y="339"/>
                </a:lnTo>
                <a:lnTo>
                  <a:pt x="202" y="339"/>
                </a:lnTo>
              </a:path>
            </a:pathLst>
          </a:custGeom>
          <a:noFill/>
          <a:ln w="9525" cap="flat">
            <a:solidFill>
              <a:srgbClr val="ED7D31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94" name="path 594"/>
          <p:cNvSpPr/>
          <p:nvPr/>
        </p:nvSpPr>
        <p:spPr>
          <a:xfrm>
            <a:off x="3930777" y="3676835"/>
            <a:ext cx="128778" cy="219354"/>
          </a:xfrm>
          <a:custGeom>
            <a:avLst/>
            <a:gdLst/>
            <a:ahLst/>
            <a:cxnLst/>
            <a:rect l="0" t="0" r="0" b="0"/>
            <a:pathLst>
              <a:path w="202" h="345">
                <a:moveTo>
                  <a:pt x="0" y="337"/>
                </a:moveTo>
                <a:lnTo>
                  <a:pt x="50" y="337"/>
                </a:lnTo>
                <a:lnTo>
                  <a:pt x="50" y="7"/>
                </a:lnTo>
                <a:lnTo>
                  <a:pt x="152" y="7"/>
                </a:lnTo>
                <a:lnTo>
                  <a:pt x="152" y="337"/>
                </a:lnTo>
                <a:lnTo>
                  <a:pt x="202" y="337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96" name="path 596"/>
          <p:cNvSpPr/>
          <p:nvPr/>
        </p:nvSpPr>
        <p:spPr>
          <a:xfrm>
            <a:off x="3650360" y="4284911"/>
            <a:ext cx="128778" cy="219354"/>
          </a:xfrm>
          <a:custGeom>
            <a:avLst/>
            <a:gdLst/>
            <a:ahLst/>
            <a:cxnLst/>
            <a:rect l="0" t="0" r="0" b="0"/>
            <a:pathLst>
              <a:path w="202" h="345">
                <a:moveTo>
                  <a:pt x="0" y="337"/>
                </a:moveTo>
                <a:lnTo>
                  <a:pt x="50" y="337"/>
                </a:lnTo>
                <a:lnTo>
                  <a:pt x="50" y="7"/>
                </a:lnTo>
                <a:lnTo>
                  <a:pt x="152" y="7"/>
                </a:lnTo>
                <a:lnTo>
                  <a:pt x="152" y="337"/>
                </a:lnTo>
                <a:lnTo>
                  <a:pt x="202" y="337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98" name="path 598"/>
          <p:cNvSpPr/>
          <p:nvPr/>
        </p:nvSpPr>
        <p:spPr>
          <a:xfrm>
            <a:off x="3625786" y="4589716"/>
            <a:ext cx="189357" cy="147447"/>
          </a:xfrm>
          <a:custGeom>
            <a:avLst/>
            <a:gdLst/>
            <a:ahLst/>
            <a:cxnLst/>
            <a:rect l="0" t="0" r="0" b="0"/>
            <a:pathLst>
              <a:path w="298" h="232">
                <a:moveTo>
                  <a:pt x="7" y="116"/>
                </a:moveTo>
                <a:cubicBezTo>
                  <a:pt x="7" y="56"/>
                  <a:pt x="70" y="7"/>
                  <a:pt x="149" y="7"/>
                </a:cubicBezTo>
                <a:cubicBezTo>
                  <a:pt x="227" y="7"/>
                  <a:pt x="290" y="56"/>
                  <a:pt x="290" y="116"/>
                </a:cubicBezTo>
                <a:cubicBezTo>
                  <a:pt x="290" y="176"/>
                  <a:pt x="227" y="224"/>
                  <a:pt x="149" y="224"/>
                </a:cubicBezTo>
                <a:cubicBezTo>
                  <a:pt x="70" y="224"/>
                  <a:pt x="7" y="176"/>
                  <a:pt x="7" y="116"/>
                </a:cubicBez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0" name="path 600"/>
          <p:cNvSpPr/>
          <p:nvPr/>
        </p:nvSpPr>
        <p:spPr>
          <a:xfrm>
            <a:off x="4225475" y="3516248"/>
            <a:ext cx="230543" cy="118872"/>
          </a:xfrm>
          <a:custGeom>
            <a:avLst/>
            <a:gdLst/>
            <a:ahLst/>
            <a:cxnLst/>
            <a:rect l="0" t="0" r="0" b="0"/>
            <a:pathLst>
              <a:path w="363" h="187">
                <a:moveTo>
                  <a:pt x="355" y="187"/>
                </a:moveTo>
                <a:lnTo>
                  <a:pt x="355" y="140"/>
                </a:lnTo>
                <a:lnTo>
                  <a:pt x="7" y="140"/>
                </a:lnTo>
                <a:lnTo>
                  <a:pt x="7" y="46"/>
                </a:lnTo>
                <a:lnTo>
                  <a:pt x="355" y="46"/>
                </a:lnTo>
                <a:lnTo>
                  <a:pt x="355" y="0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2" name="textbox 602"/>
          <p:cNvSpPr/>
          <p:nvPr/>
        </p:nvSpPr>
        <p:spPr>
          <a:xfrm>
            <a:off x="5028419" y="5215783"/>
            <a:ext cx="268604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-5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+</a:t>
            </a:r>
            <a:r>
              <a:rPr sz="1000" b="1" i="1" kern="0" spc="10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000" b="1" i="1" kern="0" spc="-5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60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604" name="textbox 604"/>
          <p:cNvSpPr/>
          <p:nvPr/>
        </p:nvSpPr>
        <p:spPr>
          <a:xfrm>
            <a:off x="2535151" y="1977192"/>
            <a:ext cx="196850" cy="147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000" b="1" i="1" kern="0" spc="10" dirty="0">
                <a:solidFill>
                  <a:srgbClr val="6633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4”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pSp>
        <p:nvGrpSpPr>
          <p:cNvPr id="64" name="group 64"/>
          <p:cNvGrpSpPr/>
          <p:nvPr/>
        </p:nvGrpSpPr>
        <p:grpSpPr>
          <a:xfrm rot="21600000">
            <a:off x="4343590" y="4282065"/>
            <a:ext cx="64277" cy="172967"/>
            <a:chOff x="0" y="0"/>
            <a:chExt cx="64277" cy="172967"/>
          </a:xfrm>
        </p:grpSpPr>
        <p:sp>
          <p:nvSpPr>
            <p:cNvPr id="606" name="path 606"/>
            <p:cNvSpPr/>
            <p:nvPr/>
          </p:nvSpPr>
          <p:spPr>
            <a:xfrm>
              <a:off x="38412" y="0"/>
              <a:ext cx="25865" cy="55608"/>
            </a:xfrm>
            <a:custGeom>
              <a:avLst/>
              <a:gdLst/>
              <a:ahLst/>
              <a:cxnLst/>
              <a:rect l="0" t="0" r="0" b="0"/>
              <a:pathLst>
                <a:path w="40" h="87">
                  <a:moveTo>
                    <a:pt x="7" y="85"/>
                  </a:moveTo>
                  <a:lnTo>
                    <a:pt x="33" y="2"/>
                  </a:lnTo>
                </a:path>
              </a:pathLst>
            </a:custGeom>
            <a:noFill/>
            <a:ln w="9525" cap="flat">
              <a:solidFill>
                <a:srgbClr val="6633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08" name="path 608"/>
            <p:cNvSpPr/>
            <p:nvPr/>
          </p:nvSpPr>
          <p:spPr>
            <a:xfrm>
              <a:off x="0" y="6851"/>
              <a:ext cx="9525" cy="166116"/>
            </a:xfrm>
            <a:custGeom>
              <a:avLst/>
              <a:gdLst/>
              <a:ahLst/>
              <a:cxnLst/>
              <a:rect l="0" t="0" r="0" b="0"/>
              <a:pathLst>
                <a:path w="15" h="261">
                  <a:moveTo>
                    <a:pt x="7" y="0"/>
                  </a:moveTo>
                  <a:lnTo>
                    <a:pt x="7" y="261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10" name="path 610"/>
          <p:cNvSpPr/>
          <p:nvPr/>
        </p:nvSpPr>
        <p:spPr>
          <a:xfrm>
            <a:off x="4060684" y="4820456"/>
            <a:ext cx="103762" cy="107137"/>
          </a:xfrm>
          <a:custGeom>
            <a:avLst/>
            <a:gdLst/>
            <a:ahLst/>
            <a:cxnLst/>
            <a:rect l="0" t="0" r="0" b="0"/>
            <a:pathLst>
              <a:path w="163" h="168">
                <a:moveTo>
                  <a:pt x="5" y="150"/>
                </a:moveTo>
                <a:lnTo>
                  <a:pt x="39" y="114"/>
                </a:lnTo>
                <a:moveTo>
                  <a:pt x="106" y="41"/>
                </a:moveTo>
                <a:lnTo>
                  <a:pt x="140" y="5"/>
                </a:lnTo>
                <a:moveTo>
                  <a:pt x="162" y="161"/>
                </a:moveTo>
                <a:lnTo>
                  <a:pt x="5" y="150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2" name="path 612"/>
          <p:cNvSpPr/>
          <p:nvPr/>
        </p:nvSpPr>
        <p:spPr>
          <a:xfrm>
            <a:off x="6472165" y="4084722"/>
            <a:ext cx="102606" cy="106582"/>
          </a:xfrm>
          <a:custGeom>
            <a:avLst/>
            <a:gdLst/>
            <a:ahLst/>
            <a:cxnLst/>
            <a:rect l="0" t="0" r="0" b="0"/>
            <a:pathLst>
              <a:path w="161" h="167">
                <a:moveTo>
                  <a:pt x="46" y="4"/>
                </a:moveTo>
                <a:lnTo>
                  <a:pt x="73" y="43"/>
                </a:lnTo>
                <a:moveTo>
                  <a:pt x="128" y="121"/>
                </a:moveTo>
                <a:lnTo>
                  <a:pt x="155" y="160"/>
                </a:lnTo>
                <a:lnTo>
                  <a:pt x="0" y="152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4" name="path 614"/>
          <p:cNvSpPr/>
          <p:nvPr/>
        </p:nvSpPr>
        <p:spPr>
          <a:xfrm>
            <a:off x="3278271" y="4796382"/>
            <a:ext cx="102606" cy="106582"/>
          </a:xfrm>
          <a:custGeom>
            <a:avLst/>
            <a:gdLst/>
            <a:ahLst/>
            <a:cxnLst/>
            <a:rect l="0" t="0" r="0" b="0"/>
            <a:pathLst>
              <a:path w="161" h="167">
                <a:moveTo>
                  <a:pt x="46" y="4"/>
                </a:moveTo>
                <a:lnTo>
                  <a:pt x="73" y="43"/>
                </a:lnTo>
                <a:moveTo>
                  <a:pt x="128" y="121"/>
                </a:moveTo>
                <a:lnTo>
                  <a:pt x="155" y="160"/>
                </a:lnTo>
                <a:lnTo>
                  <a:pt x="0" y="152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6" name="path 616"/>
          <p:cNvSpPr/>
          <p:nvPr/>
        </p:nvSpPr>
        <p:spPr>
          <a:xfrm>
            <a:off x="7076748" y="4089899"/>
            <a:ext cx="102420" cy="105186"/>
          </a:xfrm>
          <a:custGeom>
            <a:avLst/>
            <a:gdLst/>
            <a:ahLst/>
            <a:cxnLst/>
            <a:rect l="0" t="0" r="0" b="0"/>
            <a:pathLst>
              <a:path w="161" h="165">
                <a:moveTo>
                  <a:pt x="113" y="4"/>
                </a:moveTo>
                <a:lnTo>
                  <a:pt x="86" y="42"/>
                </a:lnTo>
                <a:moveTo>
                  <a:pt x="33" y="119"/>
                </a:moveTo>
                <a:lnTo>
                  <a:pt x="6" y="158"/>
                </a:lnTo>
                <a:lnTo>
                  <a:pt x="160" y="151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8" name="path 618"/>
          <p:cNvSpPr/>
          <p:nvPr/>
        </p:nvSpPr>
        <p:spPr>
          <a:xfrm>
            <a:off x="3627620" y="4721025"/>
            <a:ext cx="185688" cy="43570"/>
          </a:xfrm>
          <a:custGeom>
            <a:avLst/>
            <a:gdLst/>
            <a:ahLst/>
            <a:cxnLst/>
            <a:rect l="0" t="0" r="0" b="0"/>
            <a:pathLst>
              <a:path w="292" h="68">
                <a:moveTo>
                  <a:pt x="4" y="61"/>
                </a:moveTo>
                <a:lnTo>
                  <a:pt x="287" y="61"/>
                </a:lnTo>
                <a:moveTo>
                  <a:pt x="75" y="5"/>
                </a:moveTo>
                <a:lnTo>
                  <a:pt x="4" y="61"/>
                </a:lnTo>
                <a:moveTo>
                  <a:pt x="217" y="5"/>
                </a:moveTo>
                <a:lnTo>
                  <a:pt x="287" y="61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0" name="path 620"/>
          <p:cNvSpPr/>
          <p:nvPr/>
        </p:nvSpPr>
        <p:spPr>
          <a:xfrm>
            <a:off x="3805618" y="4068698"/>
            <a:ext cx="9525" cy="275844"/>
          </a:xfrm>
          <a:custGeom>
            <a:avLst/>
            <a:gdLst/>
            <a:ahLst/>
            <a:cxnLst/>
            <a:rect l="0" t="0" r="0" b="0"/>
            <a:pathLst>
              <a:path w="15" h="434">
                <a:moveTo>
                  <a:pt x="7" y="0"/>
                </a:moveTo>
                <a:lnTo>
                  <a:pt x="7" y="434"/>
                </a:lnTo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2" name="path 622"/>
          <p:cNvSpPr/>
          <p:nvPr/>
        </p:nvSpPr>
        <p:spPr>
          <a:xfrm>
            <a:off x="3920108" y="4693558"/>
            <a:ext cx="49788" cy="52698"/>
          </a:xfrm>
          <a:custGeom>
            <a:avLst/>
            <a:gdLst/>
            <a:ahLst/>
            <a:cxnLst/>
            <a:rect l="0" t="0" r="0" b="0"/>
            <a:pathLst>
              <a:path w="78" h="82">
                <a:moveTo>
                  <a:pt x="5" y="77"/>
                </a:moveTo>
                <a:lnTo>
                  <a:pt x="72" y="5"/>
                </a:lnTo>
              </a:path>
            </a:pathLst>
          </a:custGeom>
          <a:noFill/>
          <a:ln w="9525" cap="flat">
            <a:solidFill>
              <a:srgbClr val="6633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4" name="path 624"/>
          <p:cNvSpPr/>
          <p:nvPr/>
        </p:nvSpPr>
        <p:spPr>
          <a:xfrm>
            <a:off x="7273290" y="4888610"/>
            <a:ext cx="19050" cy="54864"/>
          </a:xfrm>
          <a:custGeom>
            <a:avLst/>
            <a:gdLst/>
            <a:ahLst/>
            <a:cxnLst/>
            <a:rect l="0" t="0" r="0" b="0"/>
            <a:pathLst>
              <a:path w="30" h="86">
                <a:moveTo>
                  <a:pt x="15" y="0"/>
                </a:moveTo>
                <a:lnTo>
                  <a:pt x="15" y="86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6" name="path 626"/>
          <p:cNvSpPr/>
          <p:nvPr/>
        </p:nvSpPr>
        <p:spPr>
          <a:xfrm>
            <a:off x="7394448" y="4888610"/>
            <a:ext cx="19050" cy="54864"/>
          </a:xfrm>
          <a:custGeom>
            <a:avLst/>
            <a:gdLst/>
            <a:ahLst/>
            <a:cxnLst/>
            <a:rect l="0" t="0" r="0" b="0"/>
            <a:pathLst>
              <a:path w="30" h="86">
                <a:moveTo>
                  <a:pt x="15" y="0"/>
                </a:moveTo>
                <a:lnTo>
                  <a:pt x="15" y="86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909A2664-7A6F-7AB6-BA25-1B1A4A4F561D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5FE8DD7-37F6-02E6-63A0-424918C6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icture 628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588263" y="1791461"/>
            <a:ext cx="8087855" cy="4449317"/>
          </a:xfrm>
          <a:prstGeom prst="rect">
            <a:avLst/>
          </a:prstGeom>
        </p:spPr>
      </p:pic>
      <p:pic>
        <p:nvPicPr>
          <p:cNvPr id="630" name="picture 6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632" name="textbox 632"/>
          <p:cNvSpPr/>
          <p:nvPr/>
        </p:nvSpPr>
        <p:spPr>
          <a:xfrm>
            <a:off x="519368" y="6455071"/>
            <a:ext cx="791781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</a:t>
            </a:r>
            <a:r>
              <a:rPr sz="12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8</a:t>
            </a:r>
          </a:p>
        </p:txBody>
      </p:sp>
      <p:sp>
        <p:nvSpPr>
          <p:cNvPr id="634" name="textbox 634"/>
          <p:cNvSpPr/>
          <p:nvPr/>
        </p:nvSpPr>
        <p:spPr>
          <a:xfrm>
            <a:off x="676275" y="1165860"/>
            <a:ext cx="6850380" cy="3670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洗矿厂鸟瞰图</a:t>
            </a:r>
          </a:p>
        </p:txBody>
      </p:sp>
      <p:pic>
        <p:nvPicPr>
          <p:cNvPr id="2" name="图片 1" descr="/Users/paulisaac/Library/Containers/com.kingsoft.wpsoffice.mac/Data/tmp/picturecompress_20240509165210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4365" y="1677670"/>
            <a:ext cx="7938135" cy="4468495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0B1F4E64-5614-ECDA-2746-241D9D000400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0C85DD-123F-EF78-998A-753CFAFA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638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1040130" y="1800605"/>
            <a:ext cx="7453120" cy="4232909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642" name="textbox 642"/>
          <p:cNvSpPr/>
          <p:nvPr/>
        </p:nvSpPr>
        <p:spPr>
          <a:xfrm>
            <a:off x="1118870" y="1233170"/>
            <a:ext cx="7452995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洗矿厂堆场管理</a:t>
            </a:r>
          </a:p>
        </p:txBody>
      </p:sp>
      <p:sp>
        <p:nvSpPr>
          <p:cNvPr id="644" name="textbox 644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19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9965" y="1793240"/>
            <a:ext cx="7503795" cy="437769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94D1658A-7885-5247-AC2D-548B8066B53D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8FCB6F2-844D-D00F-433A-B2E33B84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/>
          <p:nvPr/>
        </p:nvSpPr>
        <p:spPr>
          <a:xfrm>
            <a:off x="519368" y="1395772"/>
            <a:ext cx="7917815" cy="5307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3084195" algn="l" rtl="0" eaLnBrk="0">
              <a:lnSpc>
                <a:spcPct val="77000"/>
              </a:lnSpc>
            </a:pPr>
            <a:r>
              <a:rPr lang="zh-CN" altLang="en-US" sz="2800" b="1" i="1" u="sng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概要</a:t>
            </a:r>
            <a:endParaRPr sz="2800" dirty="0">
              <a:latin typeface="Calibri"/>
              <a:ea typeface="Calibri"/>
              <a:cs typeface="Calibri"/>
            </a:endParaRPr>
          </a:p>
          <a:p>
            <a:pPr algn="l" rtl="0" eaLnBrk="0">
              <a:lnSpc>
                <a:spcPct val="13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3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3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52120" eaLnBrk="0">
              <a:lnSpc>
                <a:spcPts val="3175"/>
              </a:lnSpc>
              <a:spcBef>
                <a:spcPts val="730"/>
              </a:spcBef>
            </a:pPr>
            <a:r>
              <a:rPr sz="2400" b="1" kern="0" spc="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阿瓦索铝土矿</a:t>
            </a:r>
            <a:r>
              <a:rPr lang="zh-CN" altLang="en-US" sz="2400" i="1" dirty="0">
                <a:latin typeface="Arial" panose="020B0604020202090204" pitchFamily="34" charset="0"/>
                <a:cs typeface="Arial" panose="020B0604020202090204" pitchFamily="34" charset="0"/>
              </a:rPr>
              <a:t>开采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历史</a:t>
            </a:r>
          </a:p>
          <a:p>
            <a:pPr marL="452120" eaLnBrk="0">
              <a:lnSpc>
                <a:spcPts val="3175"/>
              </a:lnSpc>
              <a:spcBef>
                <a:spcPts val="1145"/>
              </a:spcBef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公司</a:t>
            </a:r>
            <a:r>
              <a:rPr lang="zh-CN" altLang="en-US" sz="2400" i="1" dirty="0">
                <a:latin typeface="Arial" panose="020B0604020202090204" pitchFamily="34" charset="0"/>
                <a:cs typeface="Arial" panose="020B0604020202090204" pitchFamily="34" charset="0"/>
              </a:rPr>
              <a:t>运行的三个场地</a:t>
            </a:r>
            <a:endParaRPr sz="2400" i="1" dirty="0">
              <a:latin typeface="Arial" panose="020B0604020202090204" pitchFamily="34" charset="0"/>
              <a:ea typeface="Arial" panose="020B0604020202090204"/>
              <a:cs typeface="Arial" panose="020B0604020202090204" pitchFamily="34" charset="0"/>
            </a:endParaRPr>
          </a:p>
          <a:p>
            <a:pPr marL="969645" indent="-517525" eaLnBrk="0">
              <a:lnSpc>
                <a:spcPct val="131000"/>
              </a:lnSpc>
              <a:spcBef>
                <a:spcPts val="1175"/>
              </a:spcBef>
            </a:pP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2400" kern="0" spc="-15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lang="en-US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GBC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业务流程：开采、破碎、洗矿、运输和装船</a:t>
            </a:r>
            <a:endParaRPr sz="2400" i="1" dirty="0">
              <a:latin typeface="Arial" panose="020B0604020202090204" pitchFamily="34" charset="0"/>
              <a:ea typeface="Arial" panose="020B0604020202090204"/>
              <a:cs typeface="Arial" panose="020B0604020202090204" pitchFamily="34" charset="0"/>
            </a:endParaRPr>
          </a:p>
          <a:p>
            <a:pPr marL="452120" eaLnBrk="0">
              <a:lnSpc>
                <a:spcPts val="3175"/>
              </a:lnSpc>
              <a:spcBef>
                <a:spcPts val="1065"/>
              </a:spcBef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铝土矿出口港口——塔科拉迪港（</a:t>
            </a:r>
            <a:r>
              <a:rPr lang="en-US" altLang="zh-CN" sz="2400" i="1" dirty="0" err="1">
                <a:latin typeface="Arial" panose="020B0604020202090204" pitchFamily="34" charset="0"/>
                <a:cs typeface="Arial" panose="020B0604020202090204" pitchFamily="34" charset="0"/>
              </a:rPr>
              <a:t>Takoradi</a:t>
            </a:r>
            <a:r>
              <a:rPr lang="en-US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 Port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）</a:t>
            </a:r>
            <a:endParaRPr sz="2400" i="1" dirty="0">
              <a:latin typeface="Arial" panose="020B0604020202090204" pitchFamily="34" charset="0"/>
              <a:ea typeface="Arial" panose="020B0604020202090204"/>
              <a:cs typeface="Arial" panose="020B0604020202090204" pitchFamily="34" charset="0"/>
            </a:endParaRPr>
          </a:p>
          <a:p>
            <a:pPr marL="452120" eaLnBrk="0">
              <a:lnSpc>
                <a:spcPct val="96000"/>
              </a:lnSpc>
              <a:spcBef>
                <a:spcPts val="1380"/>
              </a:spcBef>
            </a:pPr>
            <a:r>
              <a:rPr sz="2400" b="1" kern="0" spc="-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2400" kern="0" spc="-15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lang="en-US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GBC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扩产计划</a:t>
            </a:r>
          </a:p>
          <a:p>
            <a:pPr marL="452120" algn="l" rtl="0" eaLnBrk="0">
              <a:lnSpc>
                <a:spcPct val="96000"/>
              </a:lnSpc>
              <a:spcBef>
                <a:spcPts val="1380"/>
              </a:spcBef>
            </a:pPr>
            <a:endParaRPr sz="2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  <a:spcBef>
                <a:spcPts val="0"/>
              </a:spcBef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BE165DC-000B-8622-6C75-FFB71ECC6B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1BE07234-F9DC-2C5A-CF64-35B17A0EB325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C26140C-FA61-0CF9-C727-3F6261EEB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picture 648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905255" y="1835658"/>
            <a:ext cx="7503413" cy="4026407"/>
          </a:xfrm>
          <a:prstGeom prst="rect">
            <a:avLst/>
          </a:prstGeom>
        </p:spPr>
      </p:pic>
      <p:pic>
        <p:nvPicPr>
          <p:cNvPr id="650" name="picture 65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652" name="textbox 652"/>
          <p:cNvSpPr/>
          <p:nvPr/>
        </p:nvSpPr>
        <p:spPr>
          <a:xfrm>
            <a:off x="519368" y="6455071"/>
            <a:ext cx="7918450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0</a:t>
            </a:r>
          </a:p>
        </p:txBody>
      </p:sp>
      <p:sp>
        <p:nvSpPr>
          <p:cNvPr id="656" name="textbox 656"/>
          <p:cNvSpPr/>
          <p:nvPr/>
        </p:nvSpPr>
        <p:spPr>
          <a:xfrm>
            <a:off x="1258570" y="1233170"/>
            <a:ext cx="3313430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尾料池</a:t>
            </a:r>
            <a:endParaRPr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4410" y="1741805"/>
            <a:ext cx="7252970" cy="4438015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8E43877F-57F4-14C4-7BA3-D76009691BDE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6AC3576-16AE-90AB-0860-F5617334E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9070" y="-87630"/>
            <a:ext cx="5798820" cy="1123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9735" y="951230"/>
            <a:ext cx="8286750" cy="5375910"/>
          </a:xfrm>
          <a:prstGeom prst="rect">
            <a:avLst/>
          </a:prstGeom>
        </p:spPr>
      </p:pic>
      <p:sp>
        <p:nvSpPr>
          <p:cNvPr id="660" name="rect 660"/>
          <p:cNvSpPr/>
          <p:nvPr/>
        </p:nvSpPr>
        <p:spPr>
          <a:xfrm>
            <a:off x="1774441" y="1093669"/>
            <a:ext cx="4030979" cy="569213"/>
          </a:xfrm>
          <a:prstGeom prst="rect">
            <a:avLst/>
          </a:prstGeom>
          <a:solidFill>
            <a:srgbClr val="FEFE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2" name="textbox 662"/>
          <p:cNvSpPr/>
          <p:nvPr/>
        </p:nvSpPr>
        <p:spPr>
          <a:xfrm>
            <a:off x="1967016" y="620012"/>
            <a:ext cx="3362910" cy="8344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4000"/>
              </a:lnSpc>
            </a:pPr>
            <a:endParaRPr sz="16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  <a:spcBef>
                <a:spcPts val="5"/>
              </a:spcBef>
            </a:pPr>
            <a:endParaRPr lang="en-US" altLang="zh-CN" sz="2800" b="1" i="1" u="sng" kern="0" spc="-2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ct val="77000"/>
              </a:lnSpc>
              <a:spcBef>
                <a:spcPts val="5"/>
              </a:spcBef>
            </a:pPr>
            <a:r>
              <a:rPr lang="zh-CN" altLang="en-US" sz="2800" b="1" i="1" u="sng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水网系统</a:t>
            </a:r>
          </a:p>
        </p:txBody>
      </p:sp>
      <p:sp>
        <p:nvSpPr>
          <p:cNvPr id="664" name="textbox 664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2608580"/>
            <a:ext cx="100203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尾矿坝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8047" y="3724835"/>
            <a:ext cx="12618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倾析溢流尾矿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9555" y="4208780"/>
            <a:ext cx="1261110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“鳄鱼”尾矿库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783" y="4190365"/>
            <a:ext cx="1116106" cy="309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管道阀闸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8423" y="4679576"/>
            <a:ext cx="12909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           回水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5270" y="5634320"/>
            <a:ext cx="9681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洗矿厂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7906" y="4545106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取土坑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3471" y="5688107"/>
            <a:ext cx="20036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回水泵站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0566" y="5300868"/>
            <a:ext cx="9278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尾矿泵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8177" y="4612343"/>
            <a:ext cx="8068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尾矿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5411" y="2191871"/>
            <a:ext cx="10021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4</a:t>
            </a:r>
            <a:r>
              <a:rPr lang="zh-CN" altLang="en-US" sz="1400" dirty="0"/>
              <a:t>号输送机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6059" y="3388659"/>
            <a:ext cx="1223682" cy="309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尾矿排放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70694" y="2877671"/>
            <a:ext cx="716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500</a:t>
            </a:r>
            <a:r>
              <a:rPr lang="zh-CN" altLang="en-US" sz="1400" dirty="0"/>
              <a:t>米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3910" y="3724910"/>
            <a:ext cx="1234440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清水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51377" y="4787153"/>
            <a:ext cx="1035423" cy="309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运输坝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5588" y="5284694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前池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7466" y="4195482"/>
            <a:ext cx="18565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阿瓦坝（</a:t>
            </a:r>
            <a:r>
              <a:rPr lang="en-US" altLang="zh-CN" sz="1400" dirty="0"/>
              <a:t>Awa Dam</a:t>
            </a:r>
            <a:r>
              <a:rPr lang="zh-CN" altLang="en-US" sz="1400" dirty="0"/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84570" y="764540"/>
            <a:ext cx="2891155" cy="371475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F63229E5-D1AD-2D3C-C04C-D319629F8C17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637A6A14-02F7-D12E-77F4-7FC0F068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picture 67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672" name="textbox 672"/>
          <p:cNvSpPr/>
          <p:nvPr/>
        </p:nvSpPr>
        <p:spPr>
          <a:xfrm>
            <a:off x="519368" y="6455071"/>
            <a:ext cx="791781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</a:p>
        </p:txBody>
      </p:sp>
      <p:sp>
        <p:nvSpPr>
          <p:cNvPr id="676" name="textbox 676"/>
          <p:cNvSpPr/>
          <p:nvPr/>
        </p:nvSpPr>
        <p:spPr>
          <a:xfrm>
            <a:off x="810260" y="1263015"/>
            <a:ext cx="4486275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装载运输车</a:t>
            </a:r>
            <a:endParaRPr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98224E6-DCE1-DAA8-DFD2-66DEADC19F8A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6A2C03B-4BC6-2B73-CF40-E746D3EF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B7F3D-83EA-C63E-1A47-CC2DEBC13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0210" r="7427" b="10188"/>
          <a:stretch/>
        </p:blipFill>
        <p:spPr>
          <a:xfrm>
            <a:off x="3960717" y="2934651"/>
            <a:ext cx="5016570" cy="3445941"/>
          </a:xfrm>
          <a:prstGeom prst="rect">
            <a:avLst/>
          </a:prstGeom>
        </p:spPr>
      </p:pic>
      <p:pic>
        <p:nvPicPr>
          <p:cNvPr id="7" name="Picture 3" descr="F:\DCIM\101MSDCF\DSC01801.JPG">
            <a:extLst>
              <a:ext uri="{FF2B5EF4-FFF2-40B4-BE49-F238E27FC236}">
                <a16:creationId xmlns:a16="http://schemas.microsoft.com/office/drawing/2014/main" id="{84165A82-03E2-718F-5424-1E409B6EA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7" b="16450"/>
          <a:stretch/>
        </p:blipFill>
        <p:spPr bwMode="auto">
          <a:xfrm>
            <a:off x="518665" y="1851965"/>
            <a:ext cx="4573684" cy="313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5875" y="2780665"/>
            <a:ext cx="6276975" cy="3519805"/>
          </a:xfrm>
          <a:prstGeom prst="rect">
            <a:avLst/>
          </a:prstGeom>
        </p:spPr>
      </p:pic>
      <p:pic>
        <p:nvPicPr>
          <p:cNvPr id="682" name="picture 68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684" name="textbox 684"/>
          <p:cNvSpPr/>
          <p:nvPr/>
        </p:nvSpPr>
        <p:spPr>
          <a:xfrm>
            <a:off x="593406" y="1261664"/>
            <a:ext cx="7950834" cy="3670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车队现有</a:t>
            </a:r>
            <a:r>
              <a:rPr lang="en-US" altLang="zh-CN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184</a:t>
            </a: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辆运输车，另外订购运输车</a:t>
            </a:r>
            <a:r>
              <a:rPr lang="en-US" altLang="zh-CN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200</a:t>
            </a: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辆</a:t>
            </a:r>
          </a:p>
        </p:txBody>
      </p:sp>
      <p:sp>
        <p:nvSpPr>
          <p:cNvPr id="686" name="textbox 686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23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9245" y="1772285"/>
            <a:ext cx="4358005" cy="1576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9245" y="3348990"/>
            <a:ext cx="4400550" cy="1300480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3F18D30B-421D-E904-73E6-A67AD4E8C117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409317D-7CAE-FD78-EC4D-25825F29E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box 690"/>
          <p:cNvSpPr/>
          <p:nvPr/>
        </p:nvSpPr>
        <p:spPr>
          <a:xfrm>
            <a:off x="519368" y="1318857"/>
            <a:ext cx="8267700" cy="5384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57150" algn="l" rtl="0" eaLnBrk="0">
              <a:lnSpc>
                <a:spcPct val="76000"/>
              </a:lnSpc>
            </a:pPr>
            <a:r>
              <a:rPr lang="zh-CN" altLang="en-US" sz="2400" b="1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</a:t>
            </a:r>
            <a:r>
              <a:rPr lang="zh-CN" altLang="en-US" sz="2400" b="1" i="1" u="sng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产能</a:t>
            </a:r>
            <a:r>
              <a:rPr lang="zh-CN" altLang="en-US" sz="2400" b="1" i="1" u="sng" dirty="0">
                <a:latin typeface="Calibri"/>
                <a:ea typeface="Calibri"/>
                <a:cs typeface="Calibri"/>
              </a:rPr>
              <a:t>        </a:t>
            </a:r>
            <a:endParaRPr lang="en-US" altLang="zh-CN" sz="2400" b="1" i="1" u="sng" dirty="0">
              <a:latin typeface="Calibri"/>
              <a:ea typeface="Calibri"/>
              <a:cs typeface="Calibri"/>
            </a:endParaRPr>
          </a:p>
          <a:p>
            <a:pPr marL="57150" algn="l" rtl="0" eaLnBrk="0">
              <a:lnSpc>
                <a:spcPct val="76000"/>
              </a:lnSpc>
            </a:pPr>
            <a:r>
              <a:rPr lang="en-US" altLang="zh-CN" sz="2400" b="1" i="1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</a:t>
            </a:r>
            <a:r>
              <a:rPr lang="en-US" altLang="zh-CN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2024</a:t>
            </a:r>
            <a:r>
              <a:rPr lang="zh-CN" altLang="en-US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：</a:t>
            </a:r>
            <a:r>
              <a:rPr lang="en-US" altLang="zh-CN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200 –</a:t>
            </a:r>
            <a:r>
              <a:rPr lang="zh-CN" altLang="en-US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30</a:t>
            </a:r>
            <a:r>
              <a:rPr lang="en-US" altLang="zh-CN" sz="2400" kern="0" spc="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0</a:t>
            </a:r>
            <a:r>
              <a:rPr lang="zh-CN" altLang="en-US" sz="2400" kern="0" spc="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万公吨</a:t>
            </a:r>
            <a:r>
              <a:rPr lang="zh-CN" altLang="en-US" sz="24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（计划扩产）</a:t>
            </a:r>
            <a:br>
              <a:rPr lang="en-US" altLang="zh-CN" sz="24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</a:br>
            <a:r>
              <a:rPr lang="en-US" altLang="zh-CN" sz="24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</a:t>
            </a:r>
            <a:r>
              <a:rPr lang="zh-CN" altLang="en-US" sz="24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</a:t>
            </a:r>
            <a:r>
              <a:rPr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2025</a:t>
            </a:r>
            <a:r>
              <a:rPr lang="zh-CN" altLang="en-US"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：</a:t>
            </a:r>
            <a:r>
              <a:rPr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4</a:t>
            </a:r>
            <a:r>
              <a:rPr lang="en-US"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0</a:t>
            </a:r>
            <a:r>
              <a:rPr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0 </a:t>
            </a:r>
            <a:r>
              <a:rPr lang="en-US" altLang="zh-CN"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–</a:t>
            </a:r>
            <a:r>
              <a:rPr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5</a:t>
            </a:r>
            <a:r>
              <a:rPr lang="en-US"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0</a:t>
            </a:r>
            <a:r>
              <a:rPr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0</a:t>
            </a:r>
            <a:r>
              <a:rPr lang="zh-CN" altLang="en-US" sz="2400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万公吨</a:t>
            </a:r>
            <a:r>
              <a:rPr sz="24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zh-CN" altLang="en-US" sz="24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（计划扩产</a:t>
            </a:r>
            <a:r>
              <a:rPr lang="zh-CN" altLang="en-US" sz="28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）</a:t>
            </a:r>
            <a:br>
              <a:rPr lang="en-US" altLang="zh-CN" sz="2800" kern="0" spc="1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</a:br>
            <a:endParaRPr sz="2800" dirty="0">
              <a:latin typeface="Calibri"/>
              <a:ea typeface="Calibri"/>
              <a:cs typeface="Calibri"/>
            </a:endParaRPr>
          </a:p>
          <a:p>
            <a:pPr marL="32385" algn="l" rtl="0" eaLnBrk="0">
              <a:lnSpc>
                <a:spcPct val="77000"/>
              </a:lnSpc>
              <a:spcBef>
                <a:spcPts val="1355"/>
              </a:spcBef>
            </a:pPr>
            <a:r>
              <a:rPr lang="zh-CN" altLang="en-US" sz="2400" b="1" i="1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</a:t>
            </a:r>
            <a:r>
              <a:rPr lang="zh-CN" altLang="en-US" sz="2400" b="1" i="1" u="sng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典型质量</a:t>
            </a:r>
            <a:endParaRPr sz="2400" dirty="0">
              <a:latin typeface="Calibri"/>
              <a:ea typeface="Calibri"/>
              <a:cs typeface="Calibri"/>
            </a:endParaRPr>
          </a:p>
          <a:p>
            <a:pPr marL="1840865" eaLnBrk="0">
              <a:lnSpc>
                <a:spcPct val="99000"/>
              </a:lnSpc>
              <a:spcBef>
                <a:spcPts val="1480"/>
              </a:spcBef>
            </a:pPr>
            <a:r>
              <a:rPr lang="zh-CN" altLang="en-US" sz="2400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总三氧化二铝：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</a:t>
            </a: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51%</a:t>
            </a:r>
            <a:endParaRPr sz="2400" dirty="0">
              <a:latin typeface="Calibri"/>
              <a:ea typeface="Calibri"/>
              <a:cs typeface="Calibri"/>
            </a:endParaRPr>
          </a:p>
          <a:p>
            <a:pPr marL="1840865" eaLnBrk="0">
              <a:lnSpc>
                <a:spcPct val="98000"/>
              </a:lnSpc>
              <a:spcBef>
                <a:spcPts val="180"/>
              </a:spcBef>
            </a:pPr>
            <a:r>
              <a:rPr lang="zh-CN" altLang="en-US"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总二氧化硅：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</a:t>
            </a:r>
            <a:r>
              <a:rPr lang="en-US"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en-US"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</a:t>
            </a:r>
            <a:r>
              <a:rPr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2%</a:t>
            </a:r>
            <a:endParaRPr sz="2400" dirty="0">
              <a:latin typeface="Calibri"/>
              <a:ea typeface="Calibri"/>
              <a:cs typeface="Calibri"/>
            </a:endParaRPr>
          </a:p>
          <a:p>
            <a:pPr marL="1872615" algn="l" rtl="0" eaLnBrk="0">
              <a:lnSpc>
                <a:spcPct val="76000"/>
              </a:lnSpc>
              <a:spcBef>
                <a:spcPts val="275"/>
              </a:spcBef>
            </a:pPr>
            <a:r>
              <a:rPr lang="zh-CN" altLang="en-US" sz="2400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水份：                   </a:t>
            </a:r>
            <a:r>
              <a:rPr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</a:t>
            </a:r>
            <a:r>
              <a:rPr lang="en-US" sz="2400" kern="0" spc="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9%</a:t>
            </a:r>
            <a:endParaRPr sz="2400" dirty="0">
              <a:latin typeface="Calibri"/>
              <a:ea typeface="Calibri"/>
              <a:cs typeface="Calibri"/>
            </a:endParaRPr>
          </a:p>
          <a:p>
            <a:pPr marL="124460" algn="l" rtl="0" eaLnBrk="0">
              <a:lnSpc>
                <a:spcPct val="77000"/>
              </a:lnSpc>
              <a:spcBef>
                <a:spcPts val="720"/>
              </a:spcBef>
            </a:pPr>
            <a:r>
              <a:rPr lang="zh-CN" altLang="en-US" sz="2400" b="1" i="1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</a:t>
            </a:r>
            <a:br>
              <a:rPr lang="en-US" altLang="zh-CN" sz="2400" b="1" i="1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</a:br>
            <a:r>
              <a:rPr lang="en-US" altLang="zh-CN" sz="2400" b="1" i="1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典型应用</a:t>
            </a:r>
            <a:endParaRPr sz="2400" dirty="0">
              <a:latin typeface="Calibri"/>
              <a:ea typeface="Calibri"/>
              <a:cs typeface="Calibri"/>
            </a:endParaRPr>
          </a:p>
          <a:p>
            <a:pPr marL="487045" algn="l" rtl="0" eaLnBrk="0">
              <a:lnSpc>
                <a:spcPct val="75000"/>
              </a:lnSpc>
              <a:spcBef>
                <a:spcPts val="1540"/>
              </a:spcBef>
            </a:pPr>
            <a:r>
              <a:rPr lang="zh-CN" altLang="en-US" sz="28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</a:t>
            </a:r>
            <a:r>
              <a:rPr lang="zh-CN" altLang="en-US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高温工艺的后加矿</a:t>
            </a:r>
            <a:endParaRPr lang="en-US" altLang="zh-CN" sz="2400" kern="0" spc="2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  <a:p>
            <a:pPr marL="487045" algn="l" rtl="0" eaLnBrk="0">
              <a:lnSpc>
                <a:spcPct val="75000"/>
              </a:lnSpc>
              <a:spcBef>
                <a:spcPts val="1540"/>
              </a:spcBef>
            </a:pPr>
            <a:r>
              <a:rPr lang="zh-CN" altLang="en-US" sz="2400" kern="0" spc="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与低品位铝土矿混矿</a:t>
            </a:r>
            <a:endParaRPr sz="2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0"/>
              </a:spcBef>
            </a:pPr>
            <a:r>
              <a:rPr 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2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</a:t>
            </a:r>
            <a:r>
              <a:rPr lang="zh-CN" altLang="en-US"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4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</a:t>
            </a:r>
            <a:r>
              <a:rPr lang="en-US" sz="14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</a:t>
            </a:r>
            <a:r>
              <a:rPr sz="14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</a:t>
            </a:r>
            <a:r>
              <a:rPr sz="14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</a:p>
        </p:txBody>
      </p:sp>
      <p:pic>
        <p:nvPicPr>
          <p:cNvPr id="692" name="picture 69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C052DF78-DD2F-B7F7-22C8-91ADC4766F17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4DC920C-9BFA-F8B3-D00F-403148D9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picture 696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1085850" y="2189226"/>
            <a:ext cx="7052309" cy="4131741"/>
          </a:xfrm>
          <a:prstGeom prst="rect">
            <a:avLst/>
          </a:prstGeom>
        </p:spPr>
      </p:pic>
      <p:sp>
        <p:nvSpPr>
          <p:cNvPr id="698" name="textbox 698"/>
          <p:cNvSpPr/>
          <p:nvPr/>
        </p:nvSpPr>
        <p:spPr>
          <a:xfrm>
            <a:off x="424660" y="1272905"/>
            <a:ext cx="8338184" cy="797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2860" eaLnBrk="0">
              <a:lnSpc>
                <a:spcPct val="78000"/>
              </a:lnSpc>
            </a:pP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塔科拉迪港堆场（容量：</a:t>
            </a:r>
            <a:r>
              <a:rPr lang="en-US" altLang="zh-CN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15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万公吨）</a:t>
            </a:r>
          </a:p>
          <a:p>
            <a:pPr marL="12700" eaLnBrk="0">
              <a:lnSpc>
                <a:spcPct val="78000"/>
              </a:lnSpc>
              <a:spcBef>
                <a:spcPts val="740"/>
              </a:spcBef>
            </a:pP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港口附近另有堆场（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容量： </a:t>
            </a:r>
            <a:r>
              <a:rPr lang="en-US" altLang="zh-CN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</a:t>
            </a: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万吨）</a:t>
            </a:r>
          </a:p>
        </p:txBody>
      </p:sp>
      <p:pic>
        <p:nvPicPr>
          <p:cNvPr id="700" name="picture 7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02" name="textbox 702"/>
          <p:cNvSpPr/>
          <p:nvPr/>
        </p:nvSpPr>
        <p:spPr>
          <a:xfrm>
            <a:off x="519368" y="6455071"/>
            <a:ext cx="7919719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3940" y="2132330"/>
            <a:ext cx="7179310" cy="424942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14A29F2C-2345-C58F-40DB-A82869AC2E81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5B68DD1-373F-87CF-102E-DA0A22B09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3502" y="2487295"/>
            <a:ext cx="7795895" cy="3528695"/>
          </a:xfrm>
          <a:prstGeom prst="rect">
            <a:avLst/>
          </a:prstGeom>
        </p:spPr>
      </p:pic>
      <p:sp>
        <p:nvSpPr>
          <p:cNvPr id="718" name="textbox 718"/>
          <p:cNvSpPr/>
          <p:nvPr/>
        </p:nvSpPr>
        <p:spPr>
          <a:xfrm>
            <a:off x="725813" y="1121204"/>
            <a:ext cx="7795259" cy="13042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12395" eaLnBrk="0">
              <a:lnSpc>
                <a:spcPct val="77000"/>
              </a:lnSpc>
            </a:pP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塔科拉迪港用于铝土矿出口的干散货码头</a:t>
            </a:r>
          </a:p>
          <a:p>
            <a:pPr marL="17145" eaLnBrk="0">
              <a:lnSpc>
                <a:spcPct val="77000"/>
              </a:lnSpc>
              <a:spcBef>
                <a:spcPts val="1535"/>
              </a:spcBef>
            </a:pPr>
            <a:r>
              <a:rPr lang="zh-CN" altLang="en-US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水深：</a:t>
            </a:r>
            <a:r>
              <a:rPr lang="en-US" altLang="zh-CN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-16 </a:t>
            </a:r>
            <a:r>
              <a:rPr lang="zh-CN" altLang="en-US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米     离港吃水：</a:t>
            </a:r>
            <a:r>
              <a:rPr lang="en-US" altLang="zh-CN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15-15.3 </a:t>
            </a:r>
            <a:r>
              <a:rPr lang="zh-CN" altLang="en-US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米</a:t>
            </a:r>
          </a:p>
          <a:p>
            <a:pPr marL="17145" eaLnBrk="0">
              <a:lnSpc>
                <a:spcPct val="77000"/>
              </a:lnSpc>
              <a:spcBef>
                <a:spcPts val="1535"/>
              </a:spcBef>
            </a:pPr>
            <a:r>
              <a:rPr lang="zh-CN" altLang="en-US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一艘好望角型船可装载</a:t>
            </a:r>
            <a:r>
              <a:rPr lang="en-US" altLang="zh-CN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13.7-14.1</a:t>
            </a:r>
            <a:r>
              <a:rPr lang="zh-CN" altLang="en-US" sz="24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万公吨货物。</a:t>
            </a:r>
          </a:p>
        </p:txBody>
      </p:sp>
      <p:pic>
        <p:nvPicPr>
          <p:cNvPr id="720" name="picture 7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22" name="textbox 722"/>
          <p:cNvSpPr/>
          <p:nvPr/>
        </p:nvSpPr>
        <p:spPr>
          <a:xfrm>
            <a:off x="519368" y="6455071"/>
            <a:ext cx="792416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eaLnBrk="0">
              <a:lnSpc>
                <a:spcPct val="91000"/>
              </a:lnSpc>
            </a:pP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                                                    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27</a:t>
            </a:r>
          </a:p>
        </p:txBody>
      </p:sp>
      <p:sp>
        <p:nvSpPr>
          <p:cNvPr id="726" name="textbox 726"/>
          <p:cNvSpPr/>
          <p:nvPr/>
        </p:nvSpPr>
        <p:spPr>
          <a:xfrm>
            <a:off x="4142815" y="4438016"/>
            <a:ext cx="3810497" cy="34829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2000"/>
              </a:lnSpc>
            </a:pPr>
            <a:endParaRPr lang="en-US"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indent="12700" eaLnBrk="0">
              <a:lnSpc>
                <a:spcPct val="90000"/>
              </a:lnSpc>
            </a:pPr>
            <a:r>
              <a:rPr lang="zh-CN" altLang="en-US" b="1" kern="0" spc="140" dirty="0">
                <a:solidFill>
                  <a:srgbClr val="C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在新建的干散货码头装载铝土矿</a:t>
            </a:r>
          </a:p>
          <a:p>
            <a:pPr marL="12700" indent="12700" eaLnBrk="0">
              <a:lnSpc>
                <a:spcPct val="90000"/>
              </a:lnSpc>
            </a:pPr>
            <a:endParaRPr lang="zh-CN" altLang="en-US" b="1" kern="0" spc="140" dirty="0">
              <a:solidFill>
                <a:srgbClr val="C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  <a:p>
            <a:pPr marL="12700" indent="12700" eaLnBrk="0">
              <a:lnSpc>
                <a:spcPct val="90000"/>
              </a:lnSpc>
            </a:pPr>
            <a:endParaRPr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728" name="textbox 728"/>
          <p:cNvSpPr/>
          <p:nvPr/>
        </p:nvSpPr>
        <p:spPr>
          <a:xfrm>
            <a:off x="894511" y="3396578"/>
            <a:ext cx="2029666" cy="492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9685" algn="l" rtl="0" eaLnBrk="0">
              <a:lnSpc>
                <a:spcPts val="1210"/>
              </a:lnSpc>
            </a:pPr>
            <a:r>
              <a:rPr lang="zh-CN" altLang="en-US" b="1" kern="0" spc="-20" dirty="0">
                <a:solidFill>
                  <a:srgbClr val="C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铝土矿堆场</a:t>
            </a:r>
            <a:endParaRPr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697AC61B-135F-1F10-81F6-A7E1843C1A03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A2D4E17-3784-3DF0-03CD-1663D9437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picture 730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233934" y="3036570"/>
            <a:ext cx="5763755" cy="3224009"/>
          </a:xfrm>
          <a:prstGeom prst="rect">
            <a:avLst/>
          </a:prstGeom>
        </p:spPr>
      </p:pic>
      <p:sp>
        <p:nvSpPr>
          <p:cNvPr id="732" name="textbox 732"/>
          <p:cNvSpPr/>
          <p:nvPr/>
        </p:nvSpPr>
        <p:spPr>
          <a:xfrm>
            <a:off x="416560" y="1241126"/>
            <a:ext cx="8898890" cy="17291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新型装船输送带和装船机</a:t>
            </a:r>
          </a:p>
          <a:p>
            <a:pPr marL="12700" eaLnBrk="0">
              <a:lnSpc>
                <a:spcPct val="77000"/>
              </a:lnSpc>
            </a:pPr>
            <a:endParaRPr sz="2400" dirty="0">
              <a:latin typeface="Calibri"/>
              <a:ea typeface="Calibri"/>
              <a:cs typeface="Calibri"/>
            </a:endParaRPr>
          </a:p>
          <a:p>
            <a:pPr marL="20320" eaLnBrk="0">
              <a:lnSpc>
                <a:spcPct val="76000"/>
              </a:lnSpc>
              <a:spcBef>
                <a:spcPts val="1565"/>
              </a:spcBef>
            </a:pPr>
            <a:r>
              <a:rPr lang="zh-CN" altLang="en-US"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合同装载量：</a:t>
            </a:r>
            <a:r>
              <a:rPr lang="en-US" altLang="zh-CN"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1.2</a:t>
            </a:r>
            <a:r>
              <a:rPr lang="zh-CN" altLang="en-US"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万公吨</a:t>
            </a:r>
            <a:r>
              <a:rPr lang="en-US" altLang="zh-CN"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/</a:t>
            </a:r>
            <a:r>
              <a:rPr lang="zh-CN" altLang="en-US" sz="2400" kern="0" spc="-4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天</a:t>
            </a:r>
          </a:p>
          <a:p>
            <a:pPr marL="33655" eaLnBrk="0">
              <a:lnSpc>
                <a:spcPct val="77000"/>
              </a:lnSpc>
              <a:spcBef>
                <a:spcPts val="775"/>
              </a:spcBef>
            </a:pPr>
            <a:r>
              <a:rPr lang="zh-CN" altLang="en-US" sz="2400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已装载的好望角型船只：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MVPANTAGRUEL, MV EUROPE,</a:t>
            </a:r>
            <a:endParaRPr sz="2400" dirty="0">
              <a:latin typeface="Calibri"/>
              <a:ea typeface="Calibri"/>
              <a:cs typeface="Calibri"/>
            </a:endParaRPr>
          </a:p>
          <a:p>
            <a:pPr algn="l" rtl="0" eaLnBrk="0">
              <a:lnSpc>
                <a:spcPct val="108000"/>
              </a:lnSpc>
            </a:pPr>
            <a:endParaRPr sz="6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7780" algn="l" rtl="0" eaLnBrk="0">
              <a:lnSpc>
                <a:spcPct val="73000"/>
              </a:lnSpc>
            </a:pP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MV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MARAN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SEAFARER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,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MVES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BLUE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SEA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,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MV</a:t>
            </a:r>
            <a:r>
              <a:rPr sz="2400" i="1" kern="0" spc="-2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XIN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FU</a:t>
            </a:r>
            <a:r>
              <a:rPr sz="2400" i="1" kern="0" spc="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400" i="1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OCEAN</a:t>
            </a:r>
          </a:p>
        </p:txBody>
      </p:sp>
      <p:pic>
        <p:nvPicPr>
          <p:cNvPr id="734" name="picture 7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36" name="textbox 736"/>
          <p:cNvSpPr/>
          <p:nvPr/>
        </p:nvSpPr>
        <p:spPr>
          <a:xfrm>
            <a:off x="519368" y="6455071"/>
            <a:ext cx="791781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8</a:t>
            </a:r>
          </a:p>
        </p:txBody>
      </p:sp>
      <p:sp>
        <p:nvSpPr>
          <p:cNvPr id="738" name="textbox 738"/>
          <p:cNvSpPr/>
          <p:nvPr/>
        </p:nvSpPr>
        <p:spPr>
          <a:xfrm>
            <a:off x="6153150" y="3720465"/>
            <a:ext cx="2763520" cy="7651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73000"/>
              </a:lnSpc>
            </a:pPr>
            <a:r>
              <a:rPr lang="zh-CN" altLang="en-US" sz="2800" kern="0" spc="-9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船总长：</a:t>
            </a:r>
            <a:r>
              <a:rPr sz="2800" kern="0" spc="-9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~</a:t>
            </a:r>
            <a:r>
              <a:rPr sz="2800" kern="0" spc="18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800" kern="0" spc="-9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290</a:t>
            </a:r>
            <a:r>
              <a:rPr lang="zh-CN" altLang="en-US" sz="2800" kern="0" spc="-9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米</a:t>
            </a:r>
            <a:r>
              <a:rPr lang="zh-CN" altLang="en-US" sz="28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船宽：</a:t>
            </a:r>
            <a:r>
              <a:rPr sz="28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~</a:t>
            </a:r>
            <a:r>
              <a:rPr sz="2800" kern="0" spc="8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r>
              <a:rPr sz="28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45</a:t>
            </a:r>
            <a:r>
              <a:rPr lang="zh-CN" altLang="en-US" sz="2800" kern="0" spc="-3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米</a:t>
            </a:r>
            <a:endParaRPr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3850" y="3068955"/>
            <a:ext cx="5759450" cy="322453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16271018-4719-19B8-4FC6-52D90BA0A034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6B6EEA1-C8EE-A7BB-69D7-244931B8A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742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681227" y="2827020"/>
            <a:ext cx="3747515" cy="3398519"/>
          </a:xfrm>
          <a:prstGeom prst="rect">
            <a:avLst/>
          </a:prstGeom>
        </p:spPr>
      </p:pic>
      <p:pic>
        <p:nvPicPr>
          <p:cNvPr id="744" name="picture 7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4572000" y="2827020"/>
            <a:ext cx="3657599" cy="3398519"/>
          </a:xfrm>
          <a:prstGeom prst="rect">
            <a:avLst/>
          </a:prstGeom>
        </p:spPr>
      </p:pic>
      <p:sp>
        <p:nvSpPr>
          <p:cNvPr id="746" name="textbox 746"/>
          <p:cNvSpPr/>
          <p:nvPr/>
        </p:nvSpPr>
        <p:spPr>
          <a:xfrm>
            <a:off x="625791" y="1271880"/>
            <a:ext cx="7582534" cy="14408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扩产计划</a:t>
            </a:r>
            <a:r>
              <a:rPr lang="en-US" altLang="zh-CN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—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维特根 （</a:t>
            </a:r>
            <a:r>
              <a:rPr lang="en-US" altLang="zh-CN" sz="2400" b="1" i="1" u="sng" kern="0" spc="-10" dirty="0" err="1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Wirtgen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）</a:t>
            </a:r>
            <a:r>
              <a:rPr lang="en-US" altLang="zh-CN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280 SM</a:t>
            </a: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露天采矿机</a:t>
            </a:r>
          </a:p>
          <a:p>
            <a:pPr marL="12700" eaLnBrk="0">
              <a:lnSpc>
                <a:spcPct val="77000"/>
              </a:lnSpc>
            </a:pPr>
            <a:r>
              <a:rPr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</a:t>
            </a:r>
            <a:endParaRPr sz="2400" dirty="0">
              <a:latin typeface="Calibri"/>
              <a:ea typeface="Calibri"/>
              <a:cs typeface="Calibri"/>
            </a:endParaRPr>
          </a:p>
          <a:p>
            <a:pPr algn="l" rtl="0" eaLnBrk="0">
              <a:lnSpc>
                <a:spcPct val="133000"/>
              </a:lnSpc>
            </a:pPr>
            <a:endParaRPr sz="9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6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63195" indent="-13970" eaLnBrk="0">
              <a:lnSpc>
                <a:spcPct val="91000"/>
              </a:lnSpc>
              <a:spcBef>
                <a:spcPts val="5"/>
              </a:spcBef>
            </a:pPr>
            <a:r>
              <a:rPr lang="zh-CN" altLang="en-US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在维特根的生产基地进行操作培训，预计采矿机将于</a:t>
            </a:r>
            <a:r>
              <a:rPr lang="en-US" altLang="zh-CN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2024</a:t>
            </a:r>
            <a:r>
              <a:rPr lang="zh-CN" altLang="en-US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</a:t>
            </a:r>
            <a:r>
              <a:rPr lang="en-US" altLang="zh-CN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5</a:t>
            </a:r>
            <a:r>
              <a:rPr lang="zh-CN" altLang="en-US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月末或</a:t>
            </a:r>
            <a:r>
              <a:rPr lang="en-US" altLang="zh-CN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6</a:t>
            </a:r>
            <a:r>
              <a:rPr lang="zh-CN" altLang="en-US" sz="2400" kern="0" spc="-2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月初交付。</a:t>
            </a:r>
          </a:p>
        </p:txBody>
      </p:sp>
      <p:pic>
        <p:nvPicPr>
          <p:cNvPr id="748" name="picture 74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50" name="textbox 750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i="1" kern="0" baseline="-4000" dirty="0">
                <a:solidFill>
                  <a:srgbClr val="898989">
                    <a:alpha val="100000"/>
                  </a:srgbClr>
                </a:solidFill>
                <a:latin typeface="Calibri"/>
                <a:ea typeface="Arial" panose="020B0604020202090204"/>
                <a:cs typeface="Calibri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29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8040" y="2852420"/>
            <a:ext cx="3599815" cy="339852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E3B33A13-80C8-667D-1AAD-A7DF136B2002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2981567-D948-64B9-53EF-CFABDB6DB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picture 754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 rot="21600000">
            <a:off x="799338" y="1848611"/>
            <a:ext cx="7234426" cy="4369307"/>
          </a:xfrm>
          <a:prstGeom prst="rect">
            <a:avLst/>
          </a:prstGeom>
        </p:spPr>
      </p:pic>
      <p:pic>
        <p:nvPicPr>
          <p:cNvPr id="756" name="picture 75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58" name="textbox 758"/>
          <p:cNvSpPr/>
          <p:nvPr/>
        </p:nvSpPr>
        <p:spPr>
          <a:xfrm>
            <a:off x="810215" y="1263087"/>
            <a:ext cx="6115050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正在苏布里山进行的扩建工程</a:t>
            </a:r>
          </a:p>
        </p:txBody>
      </p:sp>
      <p:sp>
        <p:nvSpPr>
          <p:cNvPr id="760" name="textbox 760"/>
          <p:cNvSpPr/>
          <p:nvPr/>
        </p:nvSpPr>
        <p:spPr>
          <a:xfrm>
            <a:off x="519368" y="6455071"/>
            <a:ext cx="7918450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0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8040" y="1700530"/>
            <a:ext cx="7341235" cy="4592955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E8DA5297-2AD6-21FC-A775-80AC3C15E654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2894435-4C59-B96D-358A-BE6353181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/>
          <p:nvPr/>
        </p:nvSpPr>
        <p:spPr>
          <a:xfrm>
            <a:off x="179705" y="1369695"/>
            <a:ext cx="9062092" cy="533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037590" eaLnBrk="0">
              <a:lnSpc>
                <a:spcPct val="77000"/>
              </a:lnSpc>
            </a:pPr>
            <a:r>
              <a:rPr lang="zh-CN" altLang="en-US" sz="24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</a:t>
            </a: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阿瓦索铝土矿开采历史</a:t>
            </a:r>
            <a:br>
              <a:rPr lang="en-US" altLang="zh-CN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</a:br>
            <a:endParaRPr sz="9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ts val="2585"/>
              </a:lnSpc>
              <a:spcBef>
                <a:spcPts val="580"/>
              </a:spcBef>
            </a:pPr>
            <a:r>
              <a:rPr lang="en-US" sz="1600" b="1" kern="0" spc="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1921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年在阿瓦索地区发现铝土矿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335"/>
              </a:lnSpc>
              <a:spcBef>
                <a:spcPts val="1315"/>
              </a:spcBef>
            </a:pPr>
            <a:r>
              <a:rPr lang="en-US" sz="1600" b="1" kern="0" spc="17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7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1940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年英国铝业启动铝土矿开采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585"/>
              </a:lnSpc>
              <a:spcBef>
                <a:spcPts val="1265"/>
              </a:spcBef>
            </a:pPr>
            <a:r>
              <a:rPr lang="en-US" sz="1600" b="1" kern="0" spc="15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5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1944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年铁路线由敦夸延长至阿瓦索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335"/>
              </a:lnSpc>
              <a:spcBef>
                <a:spcPts val="1015"/>
              </a:spcBef>
            </a:pPr>
            <a:r>
              <a:rPr lang="en-US" sz="1600" b="1" kern="0" spc="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1600" b="1" kern="0" spc="16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1974</a:t>
            </a:r>
            <a:r>
              <a:rPr lang="zh-CN" altLang="en-US" sz="1600" b="1" kern="0" spc="16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年加纳政府收购加纳铝土矿</a:t>
            </a:r>
            <a:r>
              <a:rPr lang="en-US" altLang="zh-CN" sz="1600" b="1" kern="0" spc="16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55%</a:t>
            </a:r>
            <a:r>
              <a:rPr lang="zh-CN" altLang="en-US" sz="1600" b="1" kern="0" spc="16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的股权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585"/>
              </a:lnSpc>
              <a:spcBef>
                <a:spcPts val="1265"/>
              </a:spcBef>
            </a:pPr>
            <a:r>
              <a:rPr lang="en-US" sz="1600" b="1" kern="0" spc="1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1600" b="1" kern="0" spc="1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1982</a:t>
            </a:r>
            <a:r>
              <a:rPr lang="zh-CN" altLang="en-US" sz="1600" b="1" kern="0" spc="15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年英国铝业向英国加拿大铝业公司出售加纳铝土矿</a:t>
            </a:r>
            <a:r>
              <a:rPr lang="en-US" altLang="zh-CN" sz="1600" b="1" kern="0" spc="15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45%</a:t>
            </a:r>
            <a:r>
              <a:rPr lang="zh-CN" altLang="en-US" sz="1600" b="1" kern="0" spc="15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的股权 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400"/>
              </a:lnSpc>
              <a:spcBef>
                <a:spcPts val="1015"/>
              </a:spcBef>
            </a:pPr>
            <a:r>
              <a:rPr lang="en-US" sz="1600" b="1" kern="0" spc="8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8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1997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年政府股权剥离 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—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加拿大铝业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80%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，加纳政府 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20%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335"/>
              </a:lnSpc>
              <a:spcBef>
                <a:spcPts val="1195"/>
              </a:spcBef>
            </a:pPr>
            <a:r>
              <a:rPr lang="en-US" sz="1600" b="1" kern="0" spc="15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5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1600" b="1" kern="0" spc="15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1998</a:t>
            </a:r>
            <a:r>
              <a:rPr lang="zh-CN" altLang="en-US" sz="1600" b="1" kern="0" spc="15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年加拿大铝业在被力拓集团收购后变更为力拓加铝</a:t>
            </a:r>
            <a:endParaRPr lang="en-US" sz="1600" b="1" kern="0" spc="15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335"/>
              </a:lnSpc>
              <a:spcBef>
                <a:spcPts val="1265"/>
              </a:spcBef>
            </a:pPr>
            <a:r>
              <a:rPr lang="en-US" sz="1600" b="1" kern="0" spc="1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2010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年力拓加铝将加纳铝土矿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80%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的股权出售给中国的博赛矿业</a:t>
            </a:r>
            <a:endParaRPr sz="1600" dirty="0"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ts val="2400"/>
              </a:lnSpc>
              <a:spcBef>
                <a:spcPts val="1265"/>
              </a:spcBef>
            </a:pPr>
            <a:r>
              <a:rPr lang="en-US" sz="1600" b="1" kern="0" spc="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 </a:t>
            </a:r>
            <a:r>
              <a:rPr sz="1600" b="1" kern="0" spc="16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2022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年博赛矿业将加纳铝土矿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80%</a:t>
            </a:r>
            <a:r>
              <a:rPr lang="zh-CN" altLang="en-US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的股权出售给加纳财团</a:t>
            </a:r>
            <a:r>
              <a:rPr lang="en-US" altLang="zh-CN" sz="1600" b="1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OPCL</a:t>
            </a:r>
            <a:endParaRPr sz="1600" dirty="0">
              <a:latin typeface="Calibri"/>
              <a:ea typeface="Calibri"/>
              <a:cs typeface="Calibri"/>
            </a:endParaRPr>
          </a:p>
          <a:p>
            <a:pPr algn="l" rtl="0" eaLnBrk="0">
              <a:lnSpc>
                <a:spcPct val="118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1910" algn="ctr" rtl="0" eaLnBrk="0">
              <a:lnSpc>
                <a:spcPct val="91000"/>
              </a:lnSpc>
              <a:spcBef>
                <a:spcPts val="5"/>
              </a:spcBef>
            </a:pPr>
            <a:endParaRPr lang="en-US" sz="2000" i="1" kern="0" spc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41910" algn="ctr" rtl="0" eaLnBrk="0">
              <a:lnSpc>
                <a:spcPct val="91000"/>
              </a:lnSpc>
              <a:spcBef>
                <a:spcPts val="5"/>
              </a:spcBef>
            </a:pPr>
            <a:r>
              <a:rPr 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sz="2000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</a:t>
            </a:r>
            <a:r>
              <a:rPr lang="zh-CN" altLang="en-US"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4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</a:t>
            </a:r>
            <a:r>
              <a:rPr sz="14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</a:t>
            </a:r>
            <a:r>
              <a:rPr sz="14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688C969F-17C2-6236-4517-684D0F9A0F51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97DD063-DCC0-4C15-4A57-866EF9923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icture 76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871727" y="1611629"/>
            <a:ext cx="7447787" cy="4584191"/>
          </a:xfrm>
          <a:prstGeom prst="rect">
            <a:avLst/>
          </a:prstGeom>
        </p:spPr>
      </p:pic>
      <p:pic>
        <p:nvPicPr>
          <p:cNvPr id="766" name="picture 76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68" name="textbox 768"/>
          <p:cNvSpPr/>
          <p:nvPr/>
        </p:nvSpPr>
        <p:spPr>
          <a:xfrm>
            <a:off x="519430" y="6454775"/>
            <a:ext cx="7916545" cy="248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31</a:t>
            </a:r>
          </a:p>
        </p:txBody>
      </p:sp>
      <p:sp>
        <p:nvSpPr>
          <p:cNvPr id="770" name="textbox 770"/>
          <p:cNvSpPr/>
          <p:nvPr/>
        </p:nvSpPr>
        <p:spPr>
          <a:xfrm>
            <a:off x="800125" y="1097472"/>
            <a:ext cx="4557395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zh-CN" altLang="en-US" sz="2400" b="1" i="1" u="sng" kern="0" spc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公司社会责任</a:t>
            </a:r>
            <a:endParaRPr sz="2400" b="1" i="1" u="sng" kern="0" spc="-1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C84EB8C0-DBAF-9242-53BF-D562360CD109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BFC6FA9-D20C-3B06-4DBD-78A8F546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 rot="21600000">
            <a:off x="347179" y="1232720"/>
            <a:ext cx="8489925" cy="4716964"/>
            <a:chOff x="-139995" y="-498209"/>
            <a:chExt cx="7413285" cy="3934829"/>
          </a:xfrm>
        </p:grpSpPr>
        <p:pic>
          <p:nvPicPr>
            <p:cNvPr id="774" name="picture 77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9995" y="0"/>
              <a:ext cx="7400330" cy="3401567"/>
            </a:xfrm>
            <a:prstGeom prst="rect">
              <a:avLst/>
            </a:prstGeom>
          </p:spPr>
        </p:pic>
        <p:sp>
          <p:nvSpPr>
            <p:cNvPr id="776" name="textbox 776"/>
            <p:cNvSpPr/>
            <p:nvPr/>
          </p:nvSpPr>
          <p:spPr>
            <a:xfrm>
              <a:off x="-95694" y="-498209"/>
              <a:ext cx="7368984" cy="393482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2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90204"/>
                <a:ea typeface="Arial" panose="020B0604020202090204"/>
                <a:cs typeface="Arial" panose="020B0604020202090204"/>
              </a:endParaRPr>
            </a:p>
            <a:p>
              <a:pPr marL="3128010" algn="l" rtl="0" eaLnBrk="0">
                <a:lnSpc>
                  <a:spcPct val="77000"/>
                </a:lnSpc>
                <a:spcBef>
                  <a:spcPts val="0"/>
                </a:spcBef>
              </a:pPr>
              <a:endParaRPr lang="en-US" altLang="zh-CN" sz="2400" kern="0" spc="-20" dirty="0">
                <a:solidFill>
                  <a:srgbClr val="FFC000">
                    <a:alpha val="100000"/>
                  </a:srgbClr>
                </a:solidFill>
                <a:latin typeface="Calibri"/>
                <a:ea typeface="Calibri"/>
                <a:cs typeface="Calibri"/>
              </a:endParaRPr>
            </a:p>
            <a:p>
              <a:pPr marL="3128010" algn="l" rtl="0" eaLnBrk="0">
                <a:lnSpc>
                  <a:spcPct val="77000"/>
                </a:lnSpc>
                <a:spcBef>
                  <a:spcPts val="0"/>
                </a:spcBef>
              </a:pPr>
              <a:endParaRPr lang="en-US" altLang="zh-CN" sz="2400" kern="0" spc="-20" dirty="0">
                <a:solidFill>
                  <a:srgbClr val="FFC000">
                    <a:alpha val="100000"/>
                  </a:srgbClr>
                </a:solidFill>
                <a:latin typeface="Calibri"/>
                <a:ea typeface="Calibri"/>
                <a:cs typeface="Calibri"/>
              </a:endParaRPr>
            </a:p>
            <a:p>
              <a:pPr marL="3128010" algn="l" rtl="0" eaLnBrk="0">
                <a:lnSpc>
                  <a:spcPct val="77000"/>
                </a:lnSpc>
                <a:spcBef>
                  <a:spcPts val="0"/>
                </a:spcBef>
              </a:pPr>
              <a:endParaRPr lang="en-US" altLang="zh-CN" sz="2400" kern="0" spc="-20" dirty="0">
                <a:solidFill>
                  <a:srgbClr val="FFC000">
                    <a:alpha val="100000"/>
                  </a:srgbClr>
                </a:solidFill>
                <a:latin typeface="Calibri"/>
                <a:ea typeface="Calibri"/>
                <a:cs typeface="Calibri"/>
              </a:endParaRPr>
            </a:p>
            <a:p>
              <a:pPr marL="3128010" algn="l" rtl="0" eaLnBrk="0">
                <a:lnSpc>
                  <a:spcPct val="77000"/>
                </a:lnSpc>
                <a:spcBef>
                  <a:spcPts val="0"/>
                </a:spcBef>
              </a:pPr>
              <a:endParaRPr lang="en-US" altLang="zh-CN" sz="2400" kern="0" spc="-20" dirty="0">
                <a:solidFill>
                  <a:srgbClr val="FFC000">
                    <a:alpha val="100000"/>
                  </a:srgbClr>
                </a:solidFill>
                <a:latin typeface="Calibri"/>
                <a:ea typeface="Calibri"/>
                <a:cs typeface="Calibri"/>
              </a:endParaRPr>
            </a:p>
            <a:p>
              <a:pPr marL="3128010" algn="l" rtl="0" eaLnBrk="0">
                <a:lnSpc>
                  <a:spcPct val="77000"/>
                </a:lnSpc>
                <a:spcBef>
                  <a:spcPts val="0"/>
                </a:spcBef>
              </a:pPr>
              <a:r>
                <a:rPr lang="en-US" altLang="zh-CN" sz="2400" kern="0" spc="-20" dirty="0">
                  <a:solidFill>
                    <a:srgbClr val="FFC000">
                      <a:alpha val="100000"/>
                    </a:srgbClr>
                  </a:solidFill>
                  <a:latin typeface="Calibri"/>
                  <a:ea typeface="Calibri"/>
                  <a:cs typeface="Calibri"/>
                </a:rPr>
                <a:t>       </a:t>
              </a:r>
              <a:r>
                <a:rPr lang="zh-CN" altLang="en-US" sz="2400" kern="0" spc="-20" dirty="0">
                  <a:solidFill>
                    <a:srgbClr val="FFC000">
                      <a:alpha val="100000"/>
                    </a:srgbClr>
                  </a:solidFill>
                  <a:latin typeface="Calibri"/>
                  <a:ea typeface="Calibri"/>
                  <a:cs typeface="Calibri"/>
                </a:rPr>
                <a:t>加纳铝土矿公司管理人员居住区</a:t>
              </a:r>
              <a:endParaRPr sz="2400" kern="0" spc="-30" dirty="0">
                <a:solidFill>
                  <a:srgbClr val="FFC000">
                    <a:alpha val="100000"/>
                  </a:srgb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778" name="picture 7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80" name="textbox 780"/>
          <p:cNvSpPr/>
          <p:nvPr/>
        </p:nvSpPr>
        <p:spPr>
          <a:xfrm>
            <a:off x="519430" y="6454775"/>
            <a:ext cx="7917815" cy="248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32</a:t>
            </a:r>
          </a:p>
        </p:txBody>
      </p:sp>
      <p:sp>
        <p:nvSpPr>
          <p:cNvPr id="782" name="textbox 782"/>
          <p:cNvSpPr/>
          <p:nvPr/>
        </p:nvSpPr>
        <p:spPr>
          <a:xfrm>
            <a:off x="2469980" y="1985955"/>
            <a:ext cx="2102020" cy="3695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lang="zh-CN" altLang="en-US" sz="3600" b="1" i="1" kern="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感谢关注！</a:t>
            </a:r>
            <a:endParaRPr sz="36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DEFB487-FC2C-0D9F-9B0C-D716089822FB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FD8D09B-A1A6-48ED-C55B-26F147870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1884358" y="4785976"/>
            <a:ext cx="5843382" cy="128257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graphicFrame>
        <p:nvGraphicFramePr>
          <p:cNvPr id="28" name="table 28"/>
          <p:cNvGraphicFramePr>
            <a:graphicFrameLocks noGrp="1"/>
          </p:cNvGraphicFramePr>
          <p:nvPr/>
        </p:nvGraphicFramePr>
        <p:xfrm>
          <a:off x="2066670" y="2926460"/>
          <a:ext cx="3741419" cy="1151254"/>
        </p:xfrm>
        <a:graphic>
          <a:graphicData uri="http://schemas.openxmlformats.org/drawingml/2006/table">
            <a:tbl>
              <a:tblPr/>
              <a:tblGrid>
                <a:gridCol w="3741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12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255905" algn="l" rtl="0" eaLnBrk="0">
                        <a:lnSpc>
                          <a:spcPct val="90000"/>
                        </a:lnSpc>
                        <a:spcBef>
                          <a:spcPts val="5"/>
                        </a:spcBef>
                      </a:pPr>
                      <a:r>
                        <a:rPr sz="2400" b="1" kern="0" spc="-30" dirty="0">
                          <a:solidFill>
                            <a:srgbClr val="6B5547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80%</a:t>
                      </a:r>
                      <a:r>
                        <a:rPr sz="2400" b="1" kern="0" spc="20" dirty="0">
                          <a:solidFill>
                            <a:srgbClr val="6B5547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    </a:t>
                      </a:r>
                      <a:r>
                        <a:rPr sz="2400" b="1" kern="0" spc="10" dirty="0">
                          <a:solidFill>
                            <a:srgbClr val="6B5547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        </a:t>
                      </a:r>
                      <a:r>
                        <a:rPr sz="2400" b="1" kern="0" spc="-30" dirty="0">
                          <a:solidFill>
                            <a:srgbClr val="6B5547">
                              <a:alpha val="100000"/>
                            </a:srgbClr>
                          </a:solidFill>
                          <a:latin typeface="Arial" panose="020B0604020202090204"/>
                          <a:ea typeface="Arial" panose="020B0604020202090204"/>
                          <a:cs typeface="Arial" panose="020B0604020202090204"/>
                        </a:rPr>
                        <a:t>20%</a:t>
                      </a:r>
                      <a:endParaRPr sz="24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6B55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B55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6B55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5970720" y="3137751"/>
            <a:ext cx="2553773" cy="933613"/>
          </a:xfrm>
          <a:prstGeom prst="rect">
            <a:avLst/>
          </a:prstGeom>
        </p:spPr>
      </p:pic>
      <p:sp>
        <p:nvSpPr>
          <p:cNvPr id="32" name="textbox 32"/>
          <p:cNvSpPr/>
          <p:nvPr/>
        </p:nvSpPr>
        <p:spPr>
          <a:xfrm>
            <a:off x="909955" y="2349500"/>
            <a:ext cx="3225800" cy="588645"/>
          </a:xfrm>
          <a:prstGeom prst="rect">
            <a:avLst/>
          </a:prstGeom>
          <a:solidFill>
            <a:srgbClr val="BB9F8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5000"/>
              </a:lnSpc>
            </a:pPr>
            <a:endParaRPr sz="2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74625" algn="ctr" rtl="0" eaLnBrk="0">
              <a:lnSpc>
                <a:spcPct val="85000"/>
              </a:lnSpc>
              <a:spcBef>
                <a:spcPts val="0"/>
              </a:spcBef>
            </a:pPr>
            <a:r>
              <a:rPr 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OPCL</a:t>
            </a:r>
            <a:r>
              <a:rPr lang="zh-CN" alt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公司</a:t>
            </a:r>
            <a:r>
              <a:rPr 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</a:p>
          <a:p>
            <a:pPr marL="174625" algn="l" rtl="0" eaLnBrk="0">
              <a:lnSpc>
                <a:spcPct val="85000"/>
              </a:lnSpc>
              <a:spcBef>
                <a:spcPts val="0"/>
              </a:spcBef>
            </a:pPr>
            <a:r>
              <a:rPr lang="zh-CN" alt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900" b="1" kern="0" spc="40" dirty="0" err="1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Ofori</a:t>
            </a:r>
            <a:r>
              <a:rPr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–</a:t>
            </a:r>
            <a:r>
              <a:rPr sz="1900" b="1" kern="0" spc="17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</a:t>
            </a:r>
            <a:r>
              <a:rPr sz="1900" b="1" kern="0" spc="40" dirty="0" err="1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Poku</a:t>
            </a:r>
            <a:r>
              <a:rPr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Com</a:t>
            </a:r>
            <a:r>
              <a:rPr sz="1900" b="1" kern="0" spc="3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pany</a:t>
            </a:r>
            <a:r>
              <a:rPr lang="zh-CN" altLang="en-US" sz="1900" b="1" kern="0" spc="3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9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627380" algn="l" rtl="0" eaLnBrk="0">
              <a:lnSpc>
                <a:spcPct val="85000"/>
              </a:lnSpc>
              <a:spcBef>
                <a:spcPts val="460"/>
              </a:spcBef>
            </a:pPr>
            <a:r>
              <a:rPr sz="1900" b="1" kern="0" spc="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Limited</a:t>
            </a:r>
            <a:r>
              <a:rPr sz="1900" b="1" kern="0" spc="16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(</a:t>
            </a:r>
            <a:r>
              <a:rPr sz="1900" b="1" kern="0" spc="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OPCL</a:t>
            </a:r>
            <a:r>
              <a:rPr sz="1900" b="1" kern="0" spc="16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)</a:t>
            </a:r>
            <a:endParaRPr sz="19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4" name="textbox 34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                 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4</a:t>
            </a:r>
          </a:p>
        </p:txBody>
      </p:sp>
      <p:sp>
        <p:nvSpPr>
          <p:cNvPr id="36" name="textbox 36"/>
          <p:cNvSpPr/>
          <p:nvPr/>
        </p:nvSpPr>
        <p:spPr>
          <a:xfrm>
            <a:off x="4478020" y="2245360"/>
            <a:ext cx="3415665" cy="646430"/>
          </a:xfrm>
          <a:prstGeom prst="rect">
            <a:avLst/>
          </a:prstGeom>
          <a:solidFill>
            <a:srgbClr val="BB9F8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 anchor="ctr" anchorCtr="0"/>
          <a:lstStyle/>
          <a:p>
            <a:pPr algn="ctr" eaLnBrk="0">
              <a:lnSpc>
                <a:spcPct val="84000"/>
              </a:lnSpc>
            </a:pPr>
            <a:r>
              <a:rPr lang="zh-CN" alt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加纳一体化铝业发展公司</a:t>
            </a:r>
            <a:endParaRPr lang="en-US" altLang="zh-CN" sz="1900" b="1" kern="0" spc="40" dirty="0">
              <a:solidFill>
                <a:srgbClr val="FFFFFF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eaLnBrk="0">
              <a:lnSpc>
                <a:spcPct val="84000"/>
              </a:lnSpc>
            </a:pPr>
            <a:r>
              <a:rPr lang="zh-CN" alt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（</a:t>
            </a:r>
            <a:r>
              <a:rPr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GIADEC</a:t>
            </a:r>
            <a:r>
              <a:rPr lang="zh-CN" altLang="en-US" sz="1900" b="1" kern="0" spc="40" dirty="0">
                <a:solidFill>
                  <a:srgbClr val="FFFFFF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）</a:t>
            </a:r>
            <a:endParaRPr sz="19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38" name="textbox 38"/>
          <p:cNvSpPr/>
          <p:nvPr/>
        </p:nvSpPr>
        <p:spPr>
          <a:xfrm>
            <a:off x="1522077" y="1371243"/>
            <a:ext cx="4843145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加纳铝土矿公司新股权结构</a:t>
            </a:r>
            <a:endParaRPr sz="2800" dirty="0">
              <a:latin typeface="Calibri"/>
              <a:ea typeface="Calibri"/>
              <a:cs typeface="Calibri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723900" y="3171444"/>
            <a:ext cx="1205483" cy="89992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4028065" y="4071746"/>
            <a:ext cx="127000" cy="1145571"/>
            <a:chOff x="0" y="0"/>
            <a:chExt cx="127000" cy="1145571"/>
          </a:xfrm>
        </p:grpSpPr>
        <p:sp>
          <p:nvSpPr>
            <p:cNvPr id="44" name="path 44"/>
            <p:cNvSpPr/>
            <p:nvPr/>
          </p:nvSpPr>
          <p:spPr>
            <a:xfrm>
              <a:off x="57143" y="0"/>
              <a:ext cx="12700" cy="1031265"/>
            </a:xfrm>
            <a:custGeom>
              <a:avLst/>
              <a:gdLst/>
              <a:ahLst/>
              <a:cxnLst/>
              <a:rect l="0" t="0" r="0" b="0"/>
              <a:pathLst>
                <a:path w="20" h="1624">
                  <a:moveTo>
                    <a:pt x="10" y="0"/>
                  </a:moveTo>
                  <a:lnTo>
                    <a:pt x="10" y="1624"/>
                  </a:lnTo>
                </a:path>
              </a:pathLst>
            </a:custGeom>
            <a:noFill/>
            <a:ln w="12700" cap="flat">
              <a:solidFill>
                <a:srgbClr val="6B5547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6" name="path 46"/>
            <p:cNvSpPr/>
            <p:nvPr/>
          </p:nvSpPr>
          <p:spPr>
            <a:xfrm>
              <a:off x="0" y="1018571"/>
              <a:ext cx="127000" cy="127000"/>
            </a:xfrm>
            <a:custGeom>
              <a:avLst/>
              <a:gdLst/>
              <a:ahLst/>
              <a:cxnLst/>
              <a:rect l="0" t="0" r="0" b="0"/>
              <a:pathLst>
                <a:path w="200" h="200">
                  <a:moveTo>
                    <a:pt x="200" y="0"/>
                  </a:moveTo>
                  <a:lnTo>
                    <a:pt x="100" y="200"/>
                  </a:lnTo>
                  <a:lnTo>
                    <a:pt x="0" y="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6B5547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353207" y="5267428"/>
            <a:ext cx="46930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rgbClr val="333333"/>
                </a:solidFill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lang="zh-CN" altLang="en-US" dirty="0">
                <a:solidFill>
                  <a:srgbClr val="333333"/>
                </a:solidFill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lang="en-US" altLang="zh-CN" dirty="0">
                <a:solidFill>
                  <a:srgbClr val="333333"/>
                </a:solidFill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lang="zh-CN" altLang="en-US" dirty="0"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333333"/>
                </a:solidFill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 IOP</a:t>
            </a:r>
            <a:r>
              <a:rPr lang="zh-CN" altLang="en-US" dirty="0">
                <a:solidFill>
                  <a:srgbClr val="333333"/>
                </a:solidFill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lang="zh-CN" altLang="en-US" dirty="0"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CA6898FB-BB5F-9419-FB89-9890BCE43190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3E09A35-BE85-BFA0-BCB5-572513F71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8"/>
          <p:cNvSpPr/>
          <p:nvPr/>
        </p:nvSpPr>
        <p:spPr>
          <a:xfrm>
            <a:off x="519368" y="1377292"/>
            <a:ext cx="8267065" cy="53263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007745" eaLnBrk="0">
              <a:lnSpc>
                <a:spcPct val="75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新采矿租约</a:t>
            </a:r>
            <a:endParaRPr sz="2800" dirty="0">
              <a:latin typeface="Calibri"/>
              <a:ea typeface="Calibri"/>
              <a:cs typeface="Calibri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779780" indent="-404495" eaLnBrk="0">
              <a:lnSpc>
                <a:spcPct val="131000"/>
              </a:lnSpc>
              <a:spcBef>
                <a:spcPts val="720"/>
              </a:spcBef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2400" kern="0" spc="-188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lang="zh-CN" altLang="en-US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被</a:t>
            </a:r>
            <a:r>
              <a:rPr lang="en-US" altLang="zh-CN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OPCL</a:t>
            </a:r>
            <a:r>
              <a:rPr lang="zh-CN" altLang="en-US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接管后，加纳铝土矿的矿权续期了</a:t>
            </a:r>
            <a:r>
              <a:rPr lang="en-US" altLang="zh-CN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30</a:t>
            </a:r>
            <a:r>
              <a:rPr lang="zh-CN" altLang="en-US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年。</a:t>
            </a:r>
            <a:endParaRPr sz="2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786765" indent="-411480" eaLnBrk="0">
              <a:lnSpc>
                <a:spcPct val="127000"/>
              </a:lnSpc>
              <a:spcBef>
                <a:spcPts val="1050"/>
              </a:spcBef>
            </a:pPr>
            <a:r>
              <a:rPr sz="2400" b="1" kern="0" spc="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现有</a:t>
            </a:r>
            <a:r>
              <a:rPr lang="zh-CN" altLang="en-US" sz="2400" i="1" dirty="0">
                <a:latin typeface="Arial" panose="020B0604020202090204" pitchFamily="34" charset="0"/>
                <a:cs typeface="Arial" panose="020B0604020202090204" pitchFamily="34" charset="0"/>
              </a:rPr>
              <a:t>矿权</a:t>
            </a:r>
            <a:r>
              <a:rPr lang="zh-CN" altLang="zh-CN" sz="2400" i="1" dirty="0">
                <a:latin typeface="Arial" panose="020B0604020202090204" pitchFamily="34" charset="0"/>
                <a:cs typeface="Arial" panose="020B0604020202090204" pitchFamily="34" charset="0"/>
              </a:rPr>
              <a:t>涵盖新增的铝土矿矿床。</a:t>
            </a:r>
            <a:endParaRPr sz="2400" i="1" dirty="0">
              <a:latin typeface="Arial" panose="020B0604020202090204" pitchFamily="34" charset="0"/>
              <a:ea typeface="Arial" panose="020B0604020202090204"/>
              <a:cs typeface="Arial" panose="020B0604020202090204" pitchFamily="34" charset="0"/>
            </a:endParaRPr>
          </a:p>
          <a:p>
            <a:pPr marL="375285" eaLnBrk="0">
              <a:lnSpc>
                <a:spcPts val="3175"/>
              </a:lnSpc>
              <a:spcBef>
                <a:spcPts val="1350"/>
              </a:spcBef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lang="zh-CN" altLang="en-US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铝土矿总资源量达</a:t>
            </a:r>
            <a:r>
              <a:rPr lang="en-US" altLang="zh-CN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  <a:r>
              <a:rPr lang="zh-CN" altLang="en-US" sz="2400" i="1" kern="0" spc="-1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亿公吨。</a:t>
            </a:r>
            <a:endParaRPr sz="2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0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5"/>
              </a:spcBef>
            </a:pPr>
            <a:endParaRPr lang="en-US" i="1" kern="0" spc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5"/>
              </a:spcBef>
            </a:pPr>
            <a:endParaRPr lang="en-US" i="1" kern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5"/>
              </a:spcBef>
            </a:pPr>
            <a:endParaRPr lang="en-US" i="1" kern="0" spc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5"/>
              </a:spcBef>
            </a:pPr>
            <a:endParaRPr lang="en-US" i="1" kern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5"/>
              </a:spcBef>
            </a:pPr>
            <a:endParaRPr lang="en-US" i="1" kern="0" spc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1000"/>
              </a:lnSpc>
              <a:spcBef>
                <a:spcPts val="5"/>
              </a:spcBef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</a:p>
        </p:txBody>
      </p:sp>
      <p:pic>
        <p:nvPicPr>
          <p:cNvPr id="50" name="picture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3550C9BD-A07D-2447-EE8D-9719552A08A7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A1EF030-985A-A95B-E6A4-79770EB03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1447393" y="1694124"/>
            <a:ext cx="6649618" cy="4596947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1290438" y="272933"/>
            <a:ext cx="7512050" cy="6663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1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endParaRPr lang="en-US" altLang="zh-CN" sz="2800" b="1" i="1" u="sng" kern="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8" name="picture 5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759793"/>
          </a:xfrm>
          <a:prstGeom prst="rect">
            <a:avLst/>
          </a:prstGeom>
        </p:spPr>
      </p:pic>
      <p:sp>
        <p:nvSpPr>
          <p:cNvPr id="60" name="textbox 60"/>
          <p:cNvSpPr/>
          <p:nvPr/>
        </p:nvSpPr>
        <p:spPr>
          <a:xfrm>
            <a:off x="3044330" y="5397287"/>
            <a:ext cx="5052682" cy="8483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r" eaLnBrk="0">
              <a:lnSpc>
                <a:spcPct val="77000"/>
              </a:lnSpc>
            </a:pPr>
            <a:r>
              <a:rPr lang="zh-CN" altLang="en-US" kern="0" spc="-1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阿克拉</a:t>
            </a:r>
            <a:r>
              <a:rPr lang="en-US" altLang="zh-CN" kern="0" spc="-1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-</a:t>
            </a:r>
            <a:r>
              <a:rPr lang="zh-CN" altLang="en-US" kern="0" spc="-1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办公地点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9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4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kern="0" spc="-2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塔科拉迪</a:t>
            </a:r>
            <a:r>
              <a:rPr lang="en-US" altLang="zh-CN" kern="0" spc="-2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-</a:t>
            </a:r>
            <a:r>
              <a:rPr lang="zh-CN" altLang="en-US" kern="0" spc="-2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装船处</a:t>
            </a:r>
            <a:endParaRPr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62" name="textbox 62"/>
          <p:cNvSpPr/>
          <p:nvPr/>
        </p:nvSpPr>
        <p:spPr>
          <a:xfrm>
            <a:off x="1516824" y="3132974"/>
            <a:ext cx="2491739" cy="1128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4000"/>
              </a:lnSpc>
            </a:pPr>
            <a:r>
              <a:rPr lang="zh-CN" altLang="en-US" kern="0" spc="-1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阿瓦索</a:t>
            </a:r>
            <a:r>
              <a:rPr lang="en-US" altLang="zh-CN" kern="0" spc="-1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-</a:t>
            </a:r>
            <a:r>
              <a:rPr lang="zh-CN" altLang="en-US" kern="0" spc="-10" dirty="0">
                <a:solidFill>
                  <a:srgbClr val="FF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采矿处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2000"/>
              </a:lnSpc>
            </a:pPr>
            <a:endParaRPr sz="4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828675" eaLnBrk="0">
              <a:lnSpc>
                <a:spcPct val="77000"/>
              </a:lnSpc>
              <a:spcBef>
                <a:spcPts val="5"/>
              </a:spcBef>
            </a:pPr>
            <a:r>
              <a:rPr lang="zh-CN" altLang="en-US" kern="0" spc="-60" dirty="0">
                <a:solidFill>
                  <a:srgbClr val="0070C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公路</a:t>
            </a:r>
            <a:r>
              <a:rPr lang="en-US" altLang="zh-CN" kern="0" spc="-60" dirty="0">
                <a:solidFill>
                  <a:srgbClr val="0070C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250</a:t>
            </a:r>
            <a:r>
              <a:rPr lang="zh-CN" altLang="en-US" kern="0" spc="-60" dirty="0">
                <a:solidFill>
                  <a:srgbClr val="0070C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公里</a:t>
            </a:r>
          </a:p>
        </p:txBody>
      </p:sp>
      <p:sp>
        <p:nvSpPr>
          <p:cNvPr id="64" name="textbox 64"/>
          <p:cNvSpPr/>
          <p:nvPr/>
        </p:nvSpPr>
        <p:spPr>
          <a:xfrm>
            <a:off x="519368" y="6455071"/>
            <a:ext cx="791908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</a:t>
            </a:r>
            <a:r>
              <a:rPr sz="12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</a:t>
            </a: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6687439" y="4853304"/>
            <a:ext cx="638302" cy="379984"/>
            <a:chOff x="0" y="0"/>
            <a:chExt cx="638302" cy="379984"/>
          </a:xfrm>
        </p:grpSpPr>
        <p:sp>
          <p:nvSpPr>
            <p:cNvPr id="66" name="path 66"/>
            <p:cNvSpPr/>
            <p:nvPr/>
          </p:nvSpPr>
          <p:spPr>
            <a:xfrm>
              <a:off x="6350" y="6350"/>
              <a:ext cx="625602" cy="367284"/>
            </a:xfrm>
            <a:custGeom>
              <a:avLst/>
              <a:gdLst/>
              <a:ahLst/>
              <a:cxnLst/>
              <a:rect l="0" t="0" r="0" b="0"/>
              <a:pathLst>
                <a:path w="985" h="578">
                  <a:moveTo>
                    <a:pt x="0" y="289"/>
                  </a:moveTo>
                  <a:cubicBezTo>
                    <a:pt x="0" y="129"/>
                    <a:pt x="220" y="0"/>
                    <a:pt x="492" y="0"/>
                  </a:cubicBezTo>
                  <a:cubicBezTo>
                    <a:pt x="764" y="0"/>
                    <a:pt x="985" y="129"/>
                    <a:pt x="985" y="289"/>
                  </a:cubicBezTo>
                  <a:cubicBezTo>
                    <a:pt x="985" y="448"/>
                    <a:pt x="764" y="578"/>
                    <a:pt x="492" y="578"/>
                  </a:cubicBezTo>
                  <a:cubicBezTo>
                    <a:pt x="220" y="578"/>
                    <a:pt x="0" y="448"/>
                    <a:pt x="0" y="289"/>
                  </a:cubicBezTo>
                  <a:moveTo>
                    <a:pt x="144" y="289"/>
                  </a:moveTo>
                  <a:cubicBezTo>
                    <a:pt x="144" y="369"/>
                    <a:pt x="300" y="433"/>
                    <a:pt x="492" y="433"/>
                  </a:cubicBezTo>
                  <a:cubicBezTo>
                    <a:pt x="684" y="433"/>
                    <a:pt x="840" y="369"/>
                    <a:pt x="840" y="289"/>
                  </a:cubicBezTo>
                  <a:cubicBezTo>
                    <a:pt x="840" y="209"/>
                    <a:pt x="684" y="144"/>
                    <a:pt x="492" y="144"/>
                  </a:cubicBezTo>
                  <a:cubicBezTo>
                    <a:pt x="300" y="144"/>
                    <a:pt x="144" y="209"/>
                    <a:pt x="144" y="289"/>
                  </a:cubicBezTo>
                </a:path>
              </a:pathLst>
            </a:custGeom>
            <a:solidFill>
              <a:srgbClr val="00B05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8" name="path 68"/>
            <p:cNvSpPr/>
            <p:nvPr/>
          </p:nvSpPr>
          <p:spPr>
            <a:xfrm>
              <a:off x="0" y="0"/>
              <a:ext cx="638302" cy="379984"/>
            </a:xfrm>
            <a:custGeom>
              <a:avLst/>
              <a:gdLst/>
              <a:ahLst/>
              <a:cxnLst/>
              <a:rect l="0" t="0" r="0" b="0"/>
              <a:pathLst>
                <a:path w="1005" h="598">
                  <a:moveTo>
                    <a:pt x="10" y="299"/>
                  </a:moveTo>
                  <a:cubicBezTo>
                    <a:pt x="10" y="139"/>
                    <a:pt x="230" y="10"/>
                    <a:pt x="502" y="10"/>
                  </a:cubicBezTo>
                  <a:cubicBezTo>
                    <a:pt x="774" y="10"/>
                    <a:pt x="995" y="139"/>
                    <a:pt x="995" y="299"/>
                  </a:cubicBezTo>
                  <a:cubicBezTo>
                    <a:pt x="995" y="458"/>
                    <a:pt x="774" y="588"/>
                    <a:pt x="502" y="588"/>
                  </a:cubicBezTo>
                  <a:cubicBezTo>
                    <a:pt x="230" y="588"/>
                    <a:pt x="10" y="458"/>
                    <a:pt x="10" y="299"/>
                  </a:cubicBezTo>
                  <a:moveTo>
                    <a:pt x="154" y="299"/>
                  </a:moveTo>
                  <a:cubicBezTo>
                    <a:pt x="154" y="379"/>
                    <a:pt x="310" y="443"/>
                    <a:pt x="502" y="443"/>
                  </a:cubicBezTo>
                  <a:cubicBezTo>
                    <a:pt x="694" y="443"/>
                    <a:pt x="850" y="379"/>
                    <a:pt x="850" y="299"/>
                  </a:cubicBezTo>
                  <a:cubicBezTo>
                    <a:pt x="850" y="219"/>
                    <a:pt x="694" y="154"/>
                    <a:pt x="502" y="154"/>
                  </a:cubicBezTo>
                  <a:cubicBezTo>
                    <a:pt x="310" y="154"/>
                    <a:pt x="154" y="219"/>
                    <a:pt x="154" y="299"/>
                  </a:cubicBezTo>
                </a:path>
              </a:pathLst>
            </a:custGeom>
            <a:noFill/>
            <a:ln w="12700" cap="flat">
              <a:solidFill>
                <a:srgbClr val="00B05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6466CD66-3BCF-C926-6632-47659973566E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C95D915-D274-DB95-33D7-8A4F6E413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D26C0-8538-106C-29AA-FA1DCA9E78DC}"/>
              </a:ext>
            </a:extLst>
          </p:cNvPr>
          <p:cNvSpPr txBox="1"/>
          <p:nvPr/>
        </p:nvSpPr>
        <p:spPr>
          <a:xfrm>
            <a:off x="1516824" y="1242615"/>
            <a:ext cx="4741805" cy="38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加纳铝土矿经营场地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74" name="textbox 74"/>
          <p:cNvSpPr/>
          <p:nvPr/>
        </p:nvSpPr>
        <p:spPr>
          <a:xfrm>
            <a:off x="6324239" y="4679817"/>
            <a:ext cx="2119629" cy="19932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3000"/>
              </a:lnSpc>
            </a:pPr>
            <a:r>
              <a:rPr sz="2400" b="1" kern="0" spc="-6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250</a:t>
            </a:r>
            <a:r>
              <a:rPr lang="zh-CN" altLang="en-US" sz="2400" b="1" kern="0" spc="-6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公里</a:t>
            </a:r>
            <a:endParaRPr sz="2400" dirty="0">
              <a:latin typeface="Calibri"/>
              <a:ea typeface="Calibri"/>
              <a:cs typeface="Calibri"/>
            </a:endParaRPr>
          </a:p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13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353060" eaLnBrk="0">
              <a:lnSpc>
                <a:spcPts val="1655"/>
              </a:lnSpc>
              <a:spcBef>
                <a:spcPts val="725"/>
              </a:spcBef>
            </a:pPr>
            <a:r>
              <a:rPr lang="zh-CN" altLang="en-US" sz="2400" b="1" kern="0" spc="-5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塔科拉迪</a:t>
            </a: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25000"/>
              </a:lnSpc>
            </a:pPr>
            <a:endParaRPr sz="3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r" rtl="0" eaLnBrk="0">
              <a:lnSpc>
                <a:spcPct val="83000"/>
              </a:lnSpc>
              <a:spcBef>
                <a:spcPts val="5"/>
              </a:spcBef>
            </a:pPr>
            <a:r>
              <a:rPr sz="1500" i="1" kern="0" spc="-9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7</a:t>
            </a:r>
            <a:endParaRPr sz="15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graphicFrame>
        <p:nvGraphicFramePr>
          <p:cNvPr id="76" name="table 7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50897" y="3539490"/>
          <a:ext cx="3984625" cy="562610"/>
        </p:xfrm>
        <a:graphic>
          <a:graphicData uri="http://schemas.openxmlformats.org/drawingml/2006/table">
            <a:tbl>
              <a:tblPr/>
              <a:tblGrid>
                <a:gridCol w="551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6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9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sz="1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606425" algn="l" rtl="0" eaLnBrk="0">
                        <a:lnSpc>
                          <a:spcPct val="77000"/>
                        </a:lnSpc>
                      </a:pPr>
                      <a:r>
                        <a:rPr lang="en-US" altLang="zh-CN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</a:t>
                      </a:r>
                      <a:r>
                        <a:rPr lang="zh-CN" altLang="en-US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洗矿</a:t>
                      </a:r>
                      <a:r>
                        <a:rPr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                  </a:t>
                      </a:r>
                      <a:endParaRPr sz="2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path 78"/>
          <p:cNvSpPr/>
          <p:nvPr/>
        </p:nvSpPr>
        <p:spPr>
          <a:xfrm>
            <a:off x="5797550" y="3529965"/>
            <a:ext cx="82550" cy="586740"/>
          </a:xfrm>
          <a:custGeom>
            <a:avLst/>
            <a:gdLst/>
            <a:ahLst/>
            <a:cxnLst/>
            <a:rect l="0" t="0" r="0" b="0"/>
            <a:pathLst>
              <a:path w="59" h="549">
                <a:moveTo>
                  <a:pt x="29" y="0"/>
                </a:moveTo>
                <a:lnTo>
                  <a:pt x="29" y="549"/>
                </a:lnTo>
              </a:path>
            </a:pathLst>
          </a:custGeom>
          <a:noFill/>
          <a:ln w="38091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80" name="table 80"/>
          <p:cNvGraphicFramePr>
            <a:graphicFrameLocks noGrp="1"/>
          </p:cNvGraphicFramePr>
          <p:nvPr/>
        </p:nvGraphicFramePr>
        <p:xfrm>
          <a:off x="1850897" y="1862328"/>
          <a:ext cx="3984625" cy="561340"/>
        </p:xfrm>
        <a:graphic>
          <a:graphicData uri="http://schemas.openxmlformats.org/drawingml/2006/table">
            <a:tbl>
              <a:tblPr/>
              <a:tblGrid>
                <a:gridCol w="565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9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606425" algn="l" rtl="0" eaLnBrk="0">
                        <a:lnSpc>
                          <a:spcPct val="75000"/>
                        </a:lnSpc>
                        <a:spcBef>
                          <a:spcPts val="5"/>
                        </a:spcBef>
                      </a:pPr>
                      <a:r>
                        <a:rPr lang="en-US" altLang="zh-CN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</a:t>
                      </a:r>
                      <a:r>
                        <a:rPr lang="zh-CN" altLang="en-US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采矿</a:t>
                      </a:r>
                      <a:r>
                        <a:rPr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                       </a:t>
                      </a:r>
                      <a:endParaRPr sz="2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path 82"/>
          <p:cNvSpPr/>
          <p:nvPr/>
        </p:nvSpPr>
        <p:spPr>
          <a:xfrm>
            <a:off x="5789295" y="1850390"/>
            <a:ext cx="76200" cy="579120"/>
          </a:xfrm>
          <a:custGeom>
            <a:avLst/>
            <a:gdLst/>
            <a:ahLst/>
            <a:cxnLst/>
            <a:rect l="0" t="0" r="0" b="0"/>
            <a:pathLst>
              <a:path w="59" h="549">
                <a:moveTo>
                  <a:pt x="29" y="0"/>
                </a:moveTo>
                <a:lnTo>
                  <a:pt x="29" y="549"/>
                </a:lnTo>
              </a:path>
            </a:pathLst>
          </a:custGeom>
          <a:noFill/>
          <a:ln w="38091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84" name="table 84"/>
          <p:cNvGraphicFramePr>
            <a:graphicFrameLocks noGrp="1"/>
          </p:cNvGraphicFramePr>
          <p:nvPr/>
        </p:nvGraphicFramePr>
        <p:xfrm>
          <a:off x="1850897" y="2701291"/>
          <a:ext cx="3984625" cy="560705"/>
        </p:xfrm>
        <a:graphic>
          <a:graphicData uri="http://schemas.openxmlformats.org/drawingml/2006/table">
            <a:tbl>
              <a:tblPr/>
              <a:tblGrid>
                <a:gridCol w="563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0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70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sz="9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598805" algn="l" rtl="0" eaLnBrk="0">
                        <a:lnSpc>
                          <a:spcPct val="77000"/>
                        </a:lnSpc>
                        <a:spcBef>
                          <a:spcPts val="5"/>
                        </a:spcBef>
                      </a:pPr>
                      <a:r>
                        <a:rPr lang="en-US" altLang="zh-CN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</a:t>
                      </a:r>
                      <a:r>
                        <a:rPr lang="zh-CN" altLang="en-US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破碎</a:t>
                      </a:r>
                      <a:r>
                        <a:rPr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                    </a:t>
                      </a:r>
                      <a:endParaRPr sz="2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" name="path 86"/>
          <p:cNvSpPr/>
          <p:nvPr/>
        </p:nvSpPr>
        <p:spPr>
          <a:xfrm>
            <a:off x="5791835" y="2689860"/>
            <a:ext cx="76200" cy="586105"/>
          </a:xfrm>
          <a:custGeom>
            <a:avLst/>
            <a:gdLst/>
            <a:ahLst/>
            <a:cxnLst/>
            <a:rect l="0" t="0" r="0" b="0"/>
            <a:pathLst>
              <a:path w="59" h="548">
                <a:moveTo>
                  <a:pt x="29" y="0"/>
                </a:moveTo>
                <a:lnTo>
                  <a:pt x="29" y="548"/>
                </a:lnTo>
              </a:path>
            </a:pathLst>
          </a:custGeom>
          <a:noFill/>
          <a:ln w="38091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0" name="textbox 90"/>
          <p:cNvSpPr/>
          <p:nvPr/>
        </p:nvSpPr>
        <p:spPr>
          <a:xfrm>
            <a:off x="519368" y="6455071"/>
            <a:ext cx="6567232" cy="4029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ctr" rtl="0" eaLnBrk="0">
              <a:lnSpc>
                <a:spcPct val="93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</a:t>
            </a:r>
            <a:r>
              <a:rPr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</a:t>
            </a:r>
            <a:r>
              <a:rPr lang="zh-CN" altLang="en-US" i="1" kern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endParaRPr lang="en-US" altLang="zh-CN" i="1" kern="0" baseline="10000" dirty="0">
              <a:solidFill>
                <a:srgbClr val="898989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92" name="textbox 92"/>
          <p:cNvSpPr/>
          <p:nvPr/>
        </p:nvSpPr>
        <p:spPr>
          <a:xfrm>
            <a:off x="1222797" y="1147838"/>
            <a:ext cx="3537462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zh-CN" altLang="en-US" sz="2800" b="1" i="1" u="sng" kern="0" spc="-1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加纳铝土矿业务流程</a:t>
            </a:r>
            <a:endParaRPr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94" name="path 94"/>
          <p:cNvSpPr/>
          <p:nvPr/>
        </p:nvSpPr>
        <p:spPr>
          <a:xfrm>
            <a:off x="6179820" y="1862328"/>
            <a:ext cx="328422" cy="2224277"/>
          </a:xfrm>
          <a:custGeom>
            <a:avLst/>
            <a:gdLst/>
            <a:ahLst/>
            <a:cxnLst/>
            <a:rect l="0" t="0" r="0" b="0"/>
            <a:pathLst>
              <a:path w="517" h="3502">
                <a:moveTo>
                  <a:pt x="30" y="30"/>
                </a:moveTo>
                <a:cubicBezTo>
                  <a:pt x="156" y="30"/>
                  <a:pt x="258" y="47"/>
                  <a:pt x="258" y="68"/>
                </a:cubicBezTo>
                <a:lnTo>
                  <a:pt x="258" y="1713"/>
                </a:lnTo>
                <a:cubicBezTo>
                  <a:pt x="258" y="1734"/>
                  <a:pt x="360" y="1751"/>
                  <a:pt x="487" y="1751"/>
                </a:cubicBezTo>
                <a:cubicBezTo>
                  <a:pt x="360" y="1751"/>
                  <a:pt x="258" y="1768"/>
                  <a:pt x="258" y="1789"/>
                </a:cubicBezTo>
                <a:lnTo>
                  <a:pt x="258" y="3434"/>
                </a:lnTo>
                <a:cubicBezTo>
                  <a:pt x="258" y="3455"/>
                  <a:pt x="156" y="3472"/>
                  <a:pt x="30" y="3472"/>
                </a:cubicBez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" name="textbox 96"/>
          <p:cNvSpPr/>
          <p:nvPr/>
        </p:nvSpPr>
        <p:spPr>
          <a:xfrm>
            <a:off x="6167120" y="5463794"/>
            <a:ext cx="328295" cy="8274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3000"/>
              </a:lnSpc>
              <a:spcBef>
                <a:spcPts val="0"/>
              </a:spcBef>
            </a:pPr>
            <a:r>
              <a:rPr sz="6300" kern="0" spc="2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}</a:t>
            </a:r>
            <a:endParaRPr sz="63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98" name="textbox 98"/>
          <p:cNvSpPr/>
          <p:nvPr/>
        </p:nvSpPr>
        <p:spPr>
          <a:xfrm>
            <a:off x="6750050" y="2830830"/>
            <a:ext cx="1218565" cy="292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73000"/>
              </a:lnSpc>
            </a:pPr>
            <a:r>
              <a:rPr lang="zh-CN" altLang="en-US" sz="2400" b="1" dirty="0">
                <a:latin typeface="Calibri"/>
                <a:ea typeface="Calibri"/>
                <a:cs typeface="Calibri"/>
              </a:rPr>
              <a:t>阿瓦索</a:t>
            </a:r>
            <a:endParaRPr sz="2400" b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3578814" y="4096130"/>
            <a:ext cx="135472" cy="558464"/>
            <a:chOff x="0" y="0"/>
            <a:chExt cx="135472" cy="558464"/>
          </a:xfrm>
        </p:grpSpPr>
        <p:sp>
          <p:nvSpPr>
            <p:cNvPr id="100" name="path 100"/>
            <p:cNvSpPr/>
            <p:nvPr/>
          </p:nvSpPr>
          <p:spPr>
            <a:xfrm>
              <a:off x="4490" y="0"/>
              <a:ext cx="126491" cy="553973"/>
            </a:xfrm>
            <a:custGeom>
              <a:avLst/>
              <a:gdLst/>
              <a:ahLst/>
              <a:cxnLst/>
              <a:rect l="0" t="0" r="0" b="0"/>
              <a:pathLst>
                <a:path w="199" h="872">
                  <a:moveTo>
                    <a:pt x="0" y="772"/>
                  </a:moveTo>
                  <a:lnTo>
                    <a:pt x="49" y="772"/>
                  </a:lnTo>
                  <a:lnTo>
                    <a:pt x="49" y="0"/>
                  </a:lnTo>
                  <a:lnTo>
                    <a:pt x="149" y="0"/>
                  </a:lnTo>
                  <a:lnTo>
                    <a:pt x="149" y="772"/>
                  </a:lnTo>
                  <a:lnTo>
                    <a:pt x="199" y="772"/>
                  </a:lnTo>
                  <a:lnTo>
                    <a:pt x="99" y="872"/>
                  </a:lnTo>
                  <a:lnTo>
                    <a:pt x="0" y="772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2" name="path 102"/>
            <p:cNvSpPr/>
            <p:nvPr/>
          </p:nvSpPr>
          <p:spPr>
            <a:xfrm>
              <a:off x="0" y="0"/>
              <a:ext cx="135472" cy="558464"/>
            </a:xfrm>
            <a:custGeom>
              <a:avLst/>
              <a:gdLst/>
              <a:ahLst/>
              <a:cxnLst/>
              <a:rect l="0" t="0" r="0" b="0"/>
              <a:pathLst>
                <a:path w="213" h="879">
                  <a:moveTo>
                    <a:pt x="7" y="772"/>
                  </a:moveTo>
                  <a:lnTo>
                    <a:pt x="56" y="772"/>
                  </a:lnTo>
                  <a:lnTo>
                    <a:pt x="56" y="0"/>
                  </a:lnTo>
                  <a:moveTo>
                    <a:pt x="156" y="0"/>
                  </a:moveTo>
                  <a:lnTo>
                    <a:pt x="156" y="772"/>
                  </a:lnTo>
                  <a:lnTo>
                    <a:pt x="206" y="772"/>
                  </a:lnTo>
                  <a:lnTo>
                    <a:pt x="106" y="872"/>
                  </a:lnTo>
                  <a:lnTo>
                    <a:pt x="7" y="772"/>
                  </a:lnTo>
                </a:path>
              </a:pathLst>
            </a:custGeom>
            <a:noFill/>
            <a:ln w="12700" cap="flat">
              <a:solidFill>
                <a:srgbClr val="41719C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3583304" y="5172836"/>
            <a:ext cx="126491" cy="523494"/>
            <a:chOff x="0" y="0"/>
            <a:chExt cx="126491" cy="523494"/>
          </a:xfrm>
        </p:grpSpPr>
        <p:sp>
          <p:nvSpPr>
            <p:cNvPr id="104" name="path 104"/>
            <p:cNvSpPr/>
            <p:nvPr/>
          </p:nvSpPr>
          <p:spPr>
            <a:xfrm>
              <a:off x="0" y="0"/>
              <a:ext cx="126491" cy="523494"/>
            </a:xfrm>
            <a:custGeom>
              <a:avLst/>
              <a:gdLst/>
              <a:ahLst/>
              <a:cxnLst/>
              <a:rect l="0" t="0" r="0" b="0"/>
              <a:pathLst>
                <a:path w="199" h="824">
                  <a:moveTo>
                    <a:pt x="0" y="724"/>
                  </a:moveTo>
                  <a:lnTo>
                    <a:pt x="49" y="724"/>
                  </a:lnTo>
                  <a:lnTo>
                    <a:pt x="49" y="0"/>
                  </a:lnTo>
                  <a:lnTo>
                    <a:pt x="149" y="0"/>
                  </a:lnTo>
                  <a:lnTo>
                    <a:pt x="149" y="724"/>
                  </a:lnTo>
                  <a:lnTo>
                    <a:pt x="199" y="724"/>
                  </a:lnTo>
                  <a:lnTo>
                    <a:pt x="99" y="824"/>
                  </a:lnTo>
                  <a:lnTo>
                    <a:pt x="0" y="72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" name="path 106"/>
            <p:cNvSpPr/>
            <p:nvPr/>
          </p:nvSpPr>
          <p:spPr>
            <a:xfrm>
              <a:off x="0" y="0"/>
              <a:ext cx="37972" cy="466597"/>
            </a:xfrm>
            <a:custGeom>
              <a:avLst/>
              <a:gdLst/>
              <a:ahLst/>
              <a:cxnLst/>
              <a:rect l="0" t="0" r="0" b="0"/>
              <a:pathLst>
                <a:path w="59" h="734">
                  <a:moveTo>
                    <a:pt x="0" y="724"/>
                  </a:moveTo>
                  <a:lnTo>
                    <a:pt x="49" y="724"/>
                  </a:lnTo>
                  <a:lnTo>
                    <a:pt x="49" y="0"/>
                  </a:lnTo>
                </a:path>
              </a:pathLst>
            </a:custGeom>
            <a:noFill/>
            <a:ln w="12700" cap="flat">
              <a:solidFill>
                <a:srgbClr val="41719C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3578814" y="3243453"/>
            <a:ext cx="135472" cy="306242"/>
            <a:chOff x="0" y="0"/>
            <a:chExt cx="135472" cy="306242"/>
          </a:xfrm>
        </p:grpSpPr>
        <p:sp>
          <p:nvSpPr>
            <p:cNvPr id="108" name="path 108"/>
            <p:cNvSpPr/>
            <p:nvPr/>
          </p:nvSpPr>
          <p:spPr>
            <a:xfrm>
              <a:off x="4490" y="0"/>
              <a:ext cx="126491" cy="301752"/>
            </a:xfrm>
            <a:custGeom>
              <a:avLst/>
              <a:gdLst/>
              <a:ahLst/>
              <a:cxnLst/>
              <a:rect l="0" t="0" r="0" b="0"/>
              <a:pathLst>
                <a:path w="199" h="475">
                  <a:moveTo>
                    <a:pt x="0" y="375"/>
                  </a:moveTo>
                  <a:lnTo>
                    <a:pt x="49" y="375"/>
                  </a:lnTo>
                  <a:lnTo>
                    <a:pt x="49" y="0"/>
                  </a:lnTo>
                  <a:lnTo>
                    <a:pt x="149" y="0"/>
                  </a:lnTo>
                  <a:lnTo>
                    <a:pt x="149" y="375"/>
                  </a:lnTo>
                  <a:lnTo>
                    <a:pt x="199" y="375"/>
                  </a:lnTo>
                  <a:lnTo>
                    <a:pt x="99" y="475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0" name="path 110"/>
            <p:cNvSpPr/>
            <p:nvPr/>
          </p:nvSpPr>
          <p:spPr>
            <a:xfrm>
              <a:off x="0" y="0"/>
              <a:ext cx="135472" cy="306242"/>
            </a:xfrm>
            <a:custGeom>
              <a:avLst/>
              <a:gdLst/>
              <a:ahLst/>
              <a:cxnLst/>
              <a:rect l="0" t="0" r="0" b="0"/>
              <a:pathLst>
                <a:path w="213" h="482">
                  <a:moveTo>
                    <a:pt x="7" y="375"/>
                  </a:moveTo>
                  <a:lnTo>
                    <a:pt x="56" y="375"/>
                  </a:lnTo>
                  <a:lnTo>
                    <a:pt x="56" y="0"/>
                  </a:lnTo>
                  <a:moveTo>
                    <a:pt x="156" y="0"/>
                  </a:moveTo>
                  <a:lnTo>
                    <a:pt x="156" y="375"/>
                  </a:lnTo>
                  <a:lnTo>
                    <a:pt x="206" y="375"/>
                  </a:lnTo>
                  <a:lnTo>
                    <a:pt x="106" y="475"/>
                  </a:lnTo>
                  <a:lnTo>
                    <a:pt x="7" y="375"/>
                  </a:lnTo>
                </a:path>
              </a:pathLst>
            </a:custGeom>
            <a:noFill/>
            <a:ln w="12700" cap="flat">
              <a:solidFill>
                <a:srgbClr val="41719C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3578814" y="2405253"/>
            <a:ext cx="135472" cy="305480"/>
            <a:chOff x="0" y="0"/>
            <a:chExt cx="135472" cy="305480"/>
          </a:xfrm>
        </p:grpSpPr>
        <p:sp>
          <p:nvSpPr>
            <p:cNvPr id="112" name="path 112"/>
            <p:cNvSpPr/>
            <p:nvPr/>
          </p:nvSpPr>
          <p:spPr>
            <a:xfrm>
              <a:off x="4490" y="0"/>
              <a:ext cx="126491" cy="300990"/>
            </a:xfrm>
            <a:custGeom>
              <a:avLst/>
              <a:gdLst/>
              <a:ahLst/>
              <a:cxnLst/>
              <a:rect l="0" t="0" r="0" b="0"/>
              <a:pathLst>
                <a:path w="199" h="474">
                  <a:moveTo>
                    <a:pt x="0" y="374"/>
                  </a:moveTo>
                  <a:lnTo>
                    <a:pt x="49" y="374"/>
                  </a:lnTo>
                  <a:lnTo>
                    <a:pt x="49" y="0"/>
                  </a:lnTo>
                  <a:lnTo>
                    <a:pt x="149" y="0"/>
                  </a:lnTo>
                  <a:lnTo>
                    <a:pt x="149" y="374"/>
                  </a:lnTo>
                  <a:lnTo>
                    <a:pt x="199" y="374"/>
                  </a:lnTo>
                  <a:lnTo>
                    <a:pt x="99" y="474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4" name="path 114"/>
            <p:cNvSpPr/>
            <p:nvPr/>
          </p:nvSpPr>
          <p:spPr>
            <a:xfrm>
              <a:off x="0" y="0"/>
              <a:ext cx="135472" cy="305480"/>
            </a:xfrm>
            <a:custGeom>
              <a:avLst/>
              <a:gdLst/>
              <a:ahLst/>
              <a:cxnLst/>
              <a:rect l="0" t="0" r="0" b="0"/>
              <a:pathLst>
                <a:path w="213" h="481">
                  <a:moveTo>
                    <a:pt x="7" y="374"/>
                  </a:moveTo>
                  <a:lnTo>
                    <a:pt x="56" y="374"/>
                  </a:lnTo>
                  <a:lnTo>
                    <a:pt x="56" y="0"/>
                  </a:lnTo>
                  <a:moveTo>
                    <a:pt x="156" y="0"/>
                  </a:moveTo>
                  <a:lnTo>
                    <a:pt x="156" y="374"/>
                  </a:lnTo>
                  <a:lnTo>
                    <a:pt x="206" y="374"/>
                  </a:lnTo>
                  <a:lnTo>
                    <a:pt x="106" y="474"/>
                  </a:lnTo>
                  <a:lnTo>
                    <a:pt x="7" y="374"/>
                  </a:lnTo>
                </a:path>
              </a:pathLst>
            </a:custGeom>
            <a:noFill/>
            <a:ln w="12700" cap="flat">
              <a:solidFill>
                <a:srgbClr val="41719C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16" name="path 116"/>
          <p:cNvSpPr/>
          <p:nvPr/>
        </p:nvSpPr>
        <p:spPr>
          <a:xfrm>
            <a:off x="1812925" y="1850390"/>
            <a:ext cx="91440" cy="572770"/>
          </a:xfrm>
          <a:custGeom>
            <a:avLst/>
            <a:gdLst/>
            <a:ahLst/>
            <a:cxnLst/>
            <a:rect l="0" t="0" r="0" b="0"/>
            <a:pathLst>
              <a:path w="60" h="549">
                <a:moveTo>
                  <a:pt x="30" y="549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" name="path 118"/>
          <p:cNvSpPr/>
          <p:nvPr/>
        </p:nvSpPr>
        <p:spPr>
          <a:xfrm>
            <a:off x="1812925" y="3527425"/>
            <a:ext cx="91440" cy="582930"/>
          </a:xfrm>
          <a:custGeom>
            <a:avLst/>
            <a:gdLst/>
            <a:ahLst/>
            <a:cxnLst/>
            <a:rect l="0" t="0" r="0" b="0"/>
            <a:pathLst>
              <a:path w="60" h="549">
                <a:moveTo>
                  <a:pt x="30" y="549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0" name="path 120"/>
          <p:cNvSpPr/>
          <p:nvPr/>
        </p:nvSpPr>
        <p:spPr>
          <a:xfrm>
            <a:off x="1812925" y="2689860"/>
            <a:ext cx="82550" cy="583565"/>
          </a:xfrm>
          <a:custGeom>
            <a:avLst/>
            <a:gdLst/>
            <a:ahLst/>
            <a:cxnLst/>
            <a:rect l="0" t="0" r="0" b="0"/>
            <a:pathLst>
              <a:path w="60" h="548">
                <a:moveTo>
                  <a:pt x="30" y="548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" name="path 122"/>
          <p:cNvSpPr/>
          <p:nvPr/>
        </p:nvSpPr>
        <p:spPr>
          <a:xfrm>
            <a:off x="3578814" y="5628594"/>
            <a:ext cx="135472" cy="72226"/>
          </a:xfrm>
          <a:custGeom>
            <a:avLst/>
            <a:gdLst/>
            <a:ahLst/>
            <a:cxnLst/>
            <a:rect l="0" t="0" r="0" b="0"/>
            <a:pathLst>
              <a:path w="213" h="113">
                <a:moveTo>
                  <a:pt x="206" y="7"/>
                </a:moveTo>
                <a:lnTo>
                  <a:pt x="106" y="106"/>
                </a:lnTo>
                <a:lnTo>
                  <a:pt x="7" y="7"/>
                </a:lnTo>
              </a:path>
            </a:pathLst>
          </a:custGeom>
          <a:noFill/>
          <a:ln w="12700" cap="flat">
            <a:solidFill>
              <a:srgbClr val="41719C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2" name="table 80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850897" y="4654423"/>
          <a:ext cx="3984624" cy="561340"/>
        </p:xfrm>
        <a:graphic>
          <a:graphicData uri="http://schemas.openxmlformats.org/drawingml/2006/table">
            <a:tbl>
              <a:tblPr/>
              <a:tblGrid>
                <a:gridCol w="565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3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9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606425" algn="l" rtl="0" eaLnBrk="0">
                        <a:lnSpc>
                          <a:spcPct val="75000"/>
                        </a:lnSpc>
                        <a:spcBef>
                          <a:spcPts val="5"/>
                        </a:spcBef>
                      </a:pPr>
                      <a:r>
                        <a:rPr lang="zh-CN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公路运输</a:t>
                      </a:r>
                      <a:r>
                        <a:rPr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                       </a:t>
                      </a:r>
                      <a:endParaRPr sz="2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8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851025" y="5688330"/>
          <a:ext cx="3984625" cy="529590"/>
        </p:xfrm>
        <a:graphic>
          <a:graphicData uri="http://schemas.openxmlformats.org/drawingml/2006/table">
            <a:tbl>
              <a:tblPr/>
              <a:tblGrid>
                <a:gridCol w="565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5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900" dirty="0">
                        <a:latin typeface="Arial" panose="020B0604020202090204"/>
                        <a:ea typeface="Arial" panose="020B0604020202090204"/>
                        <a:cs typeface="Arial" panose="020B0604020202090204"/>
                      </a:endParaRPr>
                    </a:p>
                    <a:p>
                      <a:pPr marL="606425" algn="l" rtl="0" eaLnBrk="0">
                        <a:lnSpc>
                          <a:spcPct val="75000"/>
                        </a:lnSpc>
                        <a:spcBef>
                          <a:spcPts val="5"/>
                        </a:spcBef>
                      </a:pPr>
                      <a:r>
                        <a:rPr lang="en-US" altLang="zh-CN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</a:t>
                      </a:r>
                      <a:r>
                        <a:rPr lang="zh-CN"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装船</a:t>
                      </a:r>
                      <a:r>
                        <a:rPr sz="2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/>
                          <a:ea typeface="Calibri"/>
                          <a:cs typeface="Calibri"/>
                        </a:rPr>
                        <a:t>                         </a:t>
                      </a:r>
                      <a:endParaRPr sz="24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path 118"/>
          <p:cNvSpPr/>
          <p:nvPr>
            <p:custDataLst>
              <p:tags r:id="rId4"/>
            </p:custDataLst>
          </p:nvPr>
        </p:nvSpPr>
        <p:spPr>
          <a:xfrm>
            <a:off x="1797685" y="4633595"/>
            <a:ext cx="82550" cy="598170"/>
          </a:xfrm>
          <a:custGeom>
            <a:avLst/>
            <a:gdLst/>
            <a:ahLst/>
            <a:cxnLst/>
            <a:rect l="0" t="0" r="0" b="0"/>
            <a:pathLst>
              <a:path w="60" h="549">
                <a:moveTo>
                  <a:pt x="30" y="549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path 118"/>
          <p:cNvSpPr/>
          <p:nvPr>
            <p:custDataLst>
              <p:tags r:id="rId5"/>
            </p:custDataLst>
          </p:nvPr>
        </p:nvSpPr>
        <p:spPr>
          <a:xfrm>
            <a:off x="5797550" y="4637405"/>
            <a:ext cx="87630" cy="591185"/>
          </a:xfrm>
          <a:custGeom>
            <a:avLst/>
            <a:gdLst/>
            <a:ahLst/>
            <a:cxnLst/>
            <a:rect l="0" t="0" r="0" b="0"/>
            <a:pathLst>
              <a:path w="60" h="549">
                <a:moveTo>
                  <a:pt x="30" y="549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" name="path 118"/>
          <p:cNvSpPr/>
          <p:nvPr>
            <p:custDataLst>
              <p:tags r:id="rId6"/>
            </p:custDataLst>
          </p:nvPr>
        </p:nvSpPr>
        <p:spPr>
          <a:xfrm>
            <a:off x="1797685" y="5663565"/>
            <a:ext cx="91440" cy="573405"/>
          </a:xfrm>
          <a:custGeom>
            <a:avLst/>
            <a:gdLst/>
            <a:ahLst/>
            <a:cxnLst/>
            <a:rect l="0" t="0" r="0" b="0"/>
            <a:pathLst>
              <a:path w="60" h="549">
                <a:moveTo>
                  <a:pt x="30" y="549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" name="path 118"/>
          <p:cNvSpPr/>
          <p:nvPr>
            <p:custDataLst>
              <p:tags r:id="rId7"/>
            </p:custDataLst>
          </p:nvPr>
        </p:nvSpPr>
        <p:spPr>
          <a:xfrm>
            <a:off x="5789295" y="5659120"/>
            <a:ext cx="82550" cy="582930"/>
          </a:xfrm>
          <a:custGeom>
            <a:avLst/>
            <a:gdLst/>
            <a:ahLst/>
            <a:cxnLst/>
            <a:rect l="0" t="0" r="0" b="0"/>
            <a:pathLst>
              <a:path w="60" h="549">
                <a:moveTo>
                  <a:pt x="30" y="549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0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75DCF-B47B-CAC6-A54B-C2DF2AC58D6D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4B63721-215F-C477-7C0C-EAA73413A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0880" y="1451610"/>
            <a:ext cx="7874000" cy="4855845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128" name="textbox 128"/>
          <p:cNvSpPr/>
          <p:nvPr/>
        </p:nvSpPr>
        <p:spPr>
          <a:xfrm>
            <a:off x="862330" y="1012182"/>
            <a:ext cx="7590790" cy="960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  <a:spcBef>
                <a:spcPts val="685"/>
              </a:spcBef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铝土矿采矿作业卫星图像</a:t>
            </a:r>
          </a:p>
          <a:p>
            <a:pPr marL="12700" eaLnBrk="0">
              <a:lnSpc>
                <a:spcPct val="77000"/>
              </a:lnSpc>
              <a:spcBef>
                <a:spcPts val="685"/>
              </a:spcBef>
            </a:pPr>
            <a:endParaRPr lang="en-US" altLang="zh-CN" sz="2800" b="1" i="1" u="sng" kern="0" dirty="0">
              <a:solidFill>
                <a:srgbClr val="000000">
                  <a:alpha val="100000"/>
                </a:srgbClr>
              </a:solidFill>
              <a:latin typeface="Calibri"/>
              <a:ea typeface="Calibri"/>
              <a:cs typeface="Calibri"/>
            </a:endParaRPr>
          </a:p>
          <a:p>
            <a:pPr marL="12700" eaLnBrk="0">
              <a:lnSpc>
                <a:spcPct val="77000"/>
              </a:lnSpc>
              <a:spcBef>
                <a:spcPts val="685"/>
              </a:spcBef>
            </a:pPr>
            <a:r>
              <a:rPr lang="zh-CN" altLang="en-US" sz="28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铝土矿采矿作业卫星图像</a:t>
            </a:r>
          </a:p>
        </p:txBody>
      </p:sp>
      <p:sp>
        <p:nvSpPr>
          <p:cNvPr id="130" name="path 130"/>
          <p:cNvSpPr/>
          <p:nvPr/>
        </p:nvSpPr>
        <p:spPr>
          <a:xfrm>
            <a:off x="1645285" y="3710305"/>
            <a:ext cx="2699511" cy="1920747"/>
          </a:xfrm>
          <a:custGeom>
            <a:avLst/>
            <a:gdLst/>
            <a:ahLst/>
            <a:cxnLst/>
            <a:rect l="0" t="0" r="0" b="0"/>
            <a:pathLst>
              <a:path w="4251" h="3024">
                <a:moveTo>
                  <a:pt x="10" y="1512"/>
                </a:moveTo>
                <a:cubicBezTo>
                  <a:pt x="10" y="682"/>
                  <a:pt x="957" y="10"/>
                  <a:pt x="2125" y="10"/>
                </a:cubicBezTo>
                <a:cubicBezTo>
                  <a:pt x="3294" y="10"/>
                  <a:pt x="4241" y="682"/>
                  <a:pt x="4241" y="1512"/>
                </a:cubicBezTo>
                <a:cubicBezTo>
                  <a:pt x="4241" y="2342"/>
                  <a:pt x="3294" y="3014"/>
                  <a:pt x="2125" y="3014"/>
                </a:cubicBezTo>
                <a:cubicBezTo>
                  <a:pt x="957" y="3014"/>
                  <a:pt x="10" y="2342"/>
                  <a:pt x="10" y="1512"/>
                </a:cubicBezTo>
              </a:path>
            </a:pathLst>
          </a:custGeom>
          <a:noFill/>
          <a:ln w="12700" cap="flat">
            <a:solidFill>
              <a:srgbClr val="FFFF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2" name="path 132"/>
          <p:cNvSpPr/>
          <p:nvPr/>
        </p:nvSpPr>
        <p:spPr>
          <a:xfrm>
            <a:off x="3725012" y="2241417"/>
            <a:ext cx="1683141" cy="1097723"/>
          </a:xfrm>
          <a:custGeom>
            <a:avLst/>
            <a:gdLst/>
            <a:ahLst/>
            <a:cxnLst/>
            <a:rect l="0" t="0" r="0" b="0"/>
            <a:pathLst>
              <a:path w="2650" h="1728">
                <a:moveTo>
                  <a:pt x="10" y="16"/>
                </a:moveTo>
                <a:lnTo>
                  <a:pt x="2639" y="1711"/>
                </a:lnTo>
              </a:path>
            </a:pathLst>
          </a:custGeom>
          <a:noFill/>
          <a:ln w="25400" cap="flat">
            <a:solidFill>
              <a:srgbClr val="C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4" name="textbox 134"/>
          <p:cNvSpPr/>
          <p:nvPr/>
        </p:nvSpPr>
        <p:spPr>
          <a:xfrm>
            <a:off x="519368" y="6455071"/>
            <a:ext cx="7917815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-1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</a:t>
            </a:r>
            <a:r>
              <a:rPr sz="1200" i="1" kern="0" spc="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8</a:t>
            </a: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1200915" y="2988922"/>
            <a:ext cx="1001636" cy="1130670"/>
            <a:chOff x="0" y="0"/>
            <a:chExt cx="1001636" cy="1130670"/>
          </a:xfrm>
        </p:grpSpPr>
        <p:sp>
          <p:nvSpPr>
            <p:cNvPr id="136" name="path 136"/>
            <p:cNvSpPr/>
            <p:nvPr/>
          </p:nvSpPr>
          <p:spPr>
            <a:xfrm>
              <a:off x="0" y="0"/>
              <a:ext cx="998466" cy="1126382"/>
            </a:xfrm>
            <a:custGeom>
              <a:avLst/>
              <a:gdLst/>
              <a:ahLst/>
              <a:cxnLst/>
              <a:rect l="0" t="0" r="0" b="0"/>
              <a:pathLst>
                <a:path w="1572" h="1773">
                  <a:moveTo>
                    <a:pt x="14" y="13"/>
                  </a:moveTo>
                  <a:lnTo>
                    <a:pt x="1557" y="1760"/>
                  </a:lnTo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8" name="path 138"/>
            <p:cNvSpPr/>
            <p:nvPr/>
          </p:nvSpPr>
          <p:spPr>
            <a:xfrm>
              <a:off x="892492" y="1018732"/>
              <a:ext cx="109143" cy="111937"/>
            </a:xfrm>
            <a:custGeom>
              <a:avLst/>
              <a:gdLst/>
              <a:ahLst/>
              <a:cxnLst/>
              <a:rect l="0" t="0" r="0" b="0"/>
              <a:pathLst>
                <a:path w="171" h="176">
                  <a:moveTo>
                    <a:pt x="124" y="20"/>
                  </a:moveTo>
                  <a:lnTo>
                    <a:pt x="151" y="156"/>
                  </a:lnTo>
                  <a:lnTo>
                    <a:pt x="20" y="112"/>
                  </a:lnTo>
                </a:path>
              </a:pathLst>
            </a:custGeom>
            <a:noFill/>
            <a:ln w="25400" cap="rnd">
              <a:solidFill>
                <a:srgbClr val="C00000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textbox 140"/>
          <p:cNvSpPr/>
          <p:nvPr/>
        </p:nvSpPr>
        <p:spPr>
          <a:xfrm>
            <a:off x="771597" y="2753525"/>
            <a:ext cx="2393314" cy="2120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6000"/>
              </a:lnSpc>
            </a:pPr>
            <a:r>
              <a:rPr lang="en-US" altLang="zh-CN" sz="1600" b="1" kern="0" spc="-10" dirty="0">
                <a:solidFill>
                  <a:srgbClr val="FFFFFF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2024</a:t>
            </a:r>
            <a:r>
              <a:rPr lang="zh-CN" altLang="en-US" sz="1600" b="1" kern="0" spc="-10" dirty="0">
                <a:solidFill>
                  <a:srgbClr val="FFFFFF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年新增矿床</a:t>
            </a:r>
          </a:p>
        </p:txBody>
      </p:sp>
      <p:sp>
        <p:nvSpPr>
          <p:cNvPr id="142" name="textbox 142"/>
          <p:cNvSpPr/>
          <p:nvPr/>
        </p:nvSpPr>
        <p:spPr>
          <a:xfrm>
            <a:off x="2784561" y="1930281"/>
            <a:ext cx="2000250" cy="208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5000"/>
              </a:lnSpc>
            </a:pPr>
            <a:r>
              <a:rPr lang="zh-CN" altLang="en-US" sz="1600" b="1" kern="0" spc="-10" dirty="0">
                <a:solidFill>
                  <a:srgbClr val="FFFFFF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当前作业区</a:t>
            </a:r>
            <a:endParaRPr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144" name="path 144"/>
          <p:cNvSpPr/>
          <p:nvPr/>
        </p:nvSpPr>
        <p:spPr>
          <a:xfrm>
            <a:off x="5300433" y="3237107"/>
            <a:ext cx="113538" cy="104051"/>
          </a:xfrm>
          <a:custGeom>
            <a:avLst/>
            <a:gdLst/>
            <a:ahLst/>
            <a:cxnLst/>
            <a:rect l="0" t="0" r="0" b="0"/>
            <a:pathLst>
              <a:path w="178" h="163">
                <a:moveTo>
                  <a:pt x="95" y="20"/>
                </a:moveTo>
                <a:lnTo>
                  <a:pt x="158" y="143"/>
                </a:lnTo>
                <a:lnTo>
                  <a:pt x="20" y="137"/>
                </a:lnTo>
              </a:path>
            </a:pathLst>
          </a:custGeom>
          <a:noFill/>
          <a:ln w="25400" cap="rnd">
            <a:solidFill>
              <a:srgbClr val="C00000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90C77E5-7384-F99E-D49B-ED4A66EF5E55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F1D46C3-404F-C925-B481-EDA9458A4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600000">
            <a:off x="729234" y="2356866"/>
            <a:ext cx="7600950" cy="3811523"/>
          </a:xfrm>
          <a:prstGeom prst="rect">
            <a:avLst/>
          </a:prstGeom>
        </p:spPr>
      </p:pic>
      <p:pic>
        <p:nvPicPr>
          <p:cNvPr id="148" name="picture 1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598543" y="100819"/>
            <a:ext cx="5043889" cy="919977"/>
          </a:xfrm>
          <a:prstGeom prst="rect">
            <a:avLst/>
          </a:prstGeom>
        </p:spPr>
      </p:pic>
      <p:sp>
        <p:nvSpPr>
          <p:cNvPr id="150" name="textbox 150"/>
          <p:cNvSpPr/>
          <p:nvPr/>
        </p:nvSpPr>
        <p:spPr>
          <a:xfrm>
            <a:off x="519368" y="6455071"/>
            <a:ext cx="7916544" cy="248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ctr" rtl="0" eaLnBrk="0">
              <a:lnSpc>
                <a:spcPct val="91000"/>
              </a:lnSpc>
            </a:pPr>
            <a:r>
              <a:rPr 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2024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年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5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月</a:t>
            </a:r>
            <a:r>
              <a:rPr lang="en-US" altLang="zh-CN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24</a:t>
            </a:r>
            <a:r>
              <a:rPr lang="zh-CN" altLang="en-US" i="1" kern="0" spc="0" baseline="1000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日</a:t>
            </a:r>
            <a:r>
              <a:rPr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                                             </a:t>
            </a:r>
            <a:r>
              <a:rPr lang="zh-CN" altLang="en-US" sz="1000" i="1" kern="0" spc="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机密</a:t>
            </a:r>
            <a:r>
              <a:rPr sz="1200" i="1" kern="0" spc="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                               </a:t>
            </a:r>
            <a:r>
              <a:rPr sz="1200" i="1" kern="0" spc="-10" dirty="0">
                <a:solidFill>
                  <a:srgbClr val="898989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9</a:t>
            </a:r>
          </a:p>
        </p:txBody>
      </p:sp>
      <p:sp>
        <p:nvSpPr>
          <p:cNvPr id="152" name="textbox 152"/>
          <p:cNvSpPr/>
          <p:nvPr/>
        </p:nvSpPr>
        <p:spPr>
          <a:xfrm>
            <a:off x="1165868" y="1104516"/>
            <a:ext cx="5355956" cy="365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ct val="77000"/>
              </a:lnSpc>
            </a:pP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伊奇尼索（</a:t>
            </a:r>
            <a:r>
              <a:rPr lang="en-US" sz="2400" b="1" i="1" u="sng" kern="0" dirty="0" err="1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Inchiniso</a:t>
            </a:r>
            <a:r>
              <a:rPr 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）</a:t>
            </a:r>
            <a:r>
              <a:rPr lang="zh-CN" altLang="en-US" sz="2400" b="1" i="1" u="sng" kern="0" dirty="0">
                <a:solidFill>
                  <a:srgbClr val="000000">
                    <a:alpha val="100000"/>
                  </a:srgbClr>
                </a:solidFill>
                <a:latin typeface="Calibri"/>
                <a:ea typeface="Calibri"/>
                <a:cs typeface="Calibri"/>
              </a:rPr>
              <a:t>铝土矿露天矿</a:t>
            </a:r>
          </a:p>
        </p:txBody>
      </p:sp>
      <p:sp>
        <p:nvSpPr>
          <p:cNvPr id="154" name="textbox 154"/>
          <p:cNvSpPr/>
          <p:nvPr/>
        </p:nvSpPr>
        <p:spPr>
          <a:xfrm>
            <a:off x="833323" y="1753379"/>
            <a:ext cx="7496862" cy="4229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eaLnBrk="0">
              <a:lnSpc>
                <a:spcPts val="3125"/>
              </a:lnSpc>
            </a:pPr>
            <a:r>
              <a:rPr sz="2400" b="1" kern="0" spc="-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u</a:t>
            </a:r>
            <a:r>
              <a:rPr sz="2400" kern="0" spc="-13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lang="zh-CN" altLang="en-US" sz="2400" kern="0" spc="1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开采分</a:t>
            </a:r>
            <a:r>
              <a:rPr lang="en-US" altLang="zh-CN" sz="2400" kern="0" spc="1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3</a:t>
            </a:r>
            <a:r>
              <a:rPr lang="zh-CN" altLang="en-US" sz="2400" kern="0" spc="1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个台阶，每个台阶约</a:t>
            </a:r>
            <a:r>
              <a:rPr lang="en-US" altLang="zh-CN" sz="2400" kern="0" spc="1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6</a:t>
            </a:r>
            <a:r>
              <a:rPr lang="zh-CN" altLang="en-US" sz="2400" kern="0" spc="16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米</a:t>
            </a:r>
          </a:p>
          <a:p>
            <a:pPr marL="12700" eaLnBrk="0">
              <a:lnSpc>
                <a:spcPts val="3125"/>
              </a:lnSpc>
            </a:pPr>
            <a:endParaRPr sz="2400" dirty="0">
              <a:latin typeface="Arial" panose="020B0604020202090204"/>
              <a:ea typeface="Arial" panose="020B0604020202090204"/>
              <a:cs typeface="Arial" panose="020B0604020202090204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63C8A54-C069-96BE-828C-809CE4B79F00}"/>
              </a:ext>
            </a:extLst>
          </p:cNvPr>
          <p:cNvSpPr/>
          <p:nvPr/>
        </p:nvSpPr>
        <p:spPr>
          <a:xfrm>
            <a:off x="6233336" y="340169"/>
            <a:ext cx="2569210" cy="5327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84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加纳铝土矿有限公司 </a:t>
            </a:r>
            <a:r>
              <a:rPr lang="en-US" altLang="zh-CN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(GBC)</a:t>
            </a:r>
            <a:endParaRPr lang="zh-CN" altLang="en-US" sz="1300" i="1" kern="0" spc="40" dirty="0">
              <a:solidFill>
                <a:srgbClr val="000000">
                  <a:alpha val="100000"/>
                </a:srgbClr>
              </a:solidFill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21590" eaLnBrk="0">
              <a:lnSpc>
                <a:spcPct val="150000"/>
              </a:lnSpc>
            </a:pPr>
            <a:r>
              <a:rPr lang="zh-CN" altLang="en-US" sz="1300" i="1" kern="0" spc="40" dirty="0">
                <a:solidFill>
                  <a:srgbClr val="000000">
                    <a:alpha val="100000"/>
                  </a:srgbClr>
                </a:solidFill>
                <a:latin typeface="Arial" panose="020B0604020202090204"/>
                <a:ea typeface="Arial" panose="020B0604020202090204"/>
                <a:cs typeface="Arial" panose="020B0604020202090204"/>
              </a:rPr>
              <a:t>       采矿及发展报告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4C0D63D-9F3A-9EF6-8AB3-A088D55E3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353" y="292941"/>
            <a:ext cx="383241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加纳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铝土矿有限公司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(GBC)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      IOP</a:t>
            </a:r>
            <a:r>
              <a:rPr kumimoji="0" lang="zh-CN" altLang="en-US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90204" pitchFamily="34" charset="0"/>
                <a:ea typeface="宋体" pitchFamily="2" charset="-122"/>
                <a:cs typeface="Arial" panose="020B0604020202090204" pitchFamily="34" charset="0"/>
              </a:rPr>
              <a:t>集团成员</a:t>
            </a:r>
            <a:endParaRPr kumimoji="0" lang="zh-CN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13*41"/>
  <p:tag name="TABLE_ENDDRAG_RECT" val="136*448*313*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1769</Words>
  <Application>Microsoft Office PowerPoint</Application>
  <PresentationFormat>全屏显示(4:3)</PresentationFormat>
  <Paragraphs>588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Friday Gao</dc:creator>
  <cp:lastModifiedBy>friday Gao</cp:lastModifiedBy>
  <cp:revision>33</cp:revision>
  <dcterms:created xsi:type="dcterms:W3CDTF">2024-05-09T09:12:54Z</dcterms:created>
  <dcterms:modified xsi:type="dcterms:W3CDTF">2024-05-12T02:20:39Z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513A27BFD23A536F39923C666EC7D57A_42</vt:lpwstr>
  </property>
  <property fmtid="{D5CDD505-2E9C-101B-9397-08002B2CF9AE}" pid="3" name="KSOProductBuildVer">
    <vt:lpwstr>2052-6.5.2.8766</vt:lpwstr>
  </property>
</Properties>
</file>