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725" y="67"/>
      </p:cViewPr>
      <p:guideLst>
        <p:guide orient="horz" pos="2890"/>
        <p:guide pos="21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0F9B84EA-7D68-4D60-9CB1-D50884785D1C}" type="datetimeFigureOut">
              <a:rPr lang="zh-CN" altLang="en-US" smtClean="0"/>
              <a:t>2026/5/16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5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0404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54713" y="6394905"/>
            <a:ext cx="1094104" cy="553720"/>
          </a:xfrm>
        </p:spPr>
        <p:txBody>
          <a:bodyPr lIns="0" tIns="0" rIns="0" bIns="0"/>
          <a:lstStyle>
            <a:lvl1pPr>
              <a:defRPr sz="1200" b="0" i="0">
                <a:solidFill>
                  <a:srgbClr val="40404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 marR="5080" indent="123190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2525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0404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54713" y="6394905"/>
            <a:ext cx="1094104" cy="553720"/>
          </a:xfrm>
        </p:spPr>
        <p:txBody>
          <a:bodyPr lIns="0" tIns="0" rIns="0" bIns="0"/>
          <a:lstStyle>
            <a:lvl1pPr>
              <a:defRPr sz="1200" b="0" i="0">
                <a:solidFill>
                  <a:srgbClr val="40404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 marR="5080" indent="123190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E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999" y="0"/>
            <a:ext cx="6096013" cy="3429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5731979"/>
            <a:ext cx="1504950" cy="1126490"/>
          </a:xfrm>
          <a:custGeom>
            <a:avLst/>
            <a:gdLst/>
            <a:ahLst/>
            <a:cxnLst/>
            <a:rect l="l" t="t" r="r" b="b"/>
            <a:pathLst>
              <a:path w="1504950" h="1126490">
                <a:moveTo>
                  <a:pt x="446392" y="0"/>
                </a:moveTo>
                <a:lnTo>
                  <a:pt x="302463" y="0"/>
                </a:lnTo>
                <a:lnTo>
                  <a:pt x="326136" y="1485"/>
                </a:lnTo>
                <a:lnTo>
                  <a:pt x="374434" y="2489"/>
                </a:lnTo>
                <a:lnTo>
                  <a:pt x="422719" y="1485"/>
                </a:lnTo>
                <a:lnTo>
                  <a:pt x="446392" y="0"/>
                </a:lnTo>
                <a:close/>
              </a:path>
              <a:path w="1504950" h="1126490">
                <a:moveTo>
                  <a:pt x="1504645" y="979004"/>
                </a:moveTo>
                <a:lnTo>
                  <a:pt x="1492377" y="908507"/>
                </a:lnTo>
                <a:lnTo>
                  <a:pt x="1481886" y="863180"/>
                </a:lnTo>
                <a:lnTo>
                  <a:pt x="1469605" y="818578"/>
                </a:lnTo>
                <a:lnTo>
                  <a:pt x="1455597" y="774712"/>
                </a:lnTo>
                <a:lnTo>
                  <a:pt x="1439875" y="731647"/>
                </a:lnTo>
                <a:lnTo>
                  <a:pt x="1422501" y="689394"/>
                </a:lnTo>
                <a:lnTo>
                  <a:pt x="1403502" y="648017"/>
                </a:lnTo>
                <a:lnTo>
                  <a:pt x="1382928" y="607542"/>
                </a:lnTo>
                <a:lnTo>
                  <a:pt x="1360805" y="568020"/>
                </a:lnTo>
                <a:lnTo>
                  <a:pt x="1337183" y="529488"/>
                </a:lnTo>
                <a:lnTo>
                  <a:pt x="1312100" y="491972"/>
                </a:lnTo>
                <a:lnTo>
                  <a:pt x="1285595" y="455523"/>
                </a:lnTo>
                <a:lnTo>
                  <a:pt x="1257706" y="420179"/>
                </a:lnTo>
                <a:lnTo>
                  <a:pt x="1228471" y="385991"/>
                </a:lnTo>
                <a:lnTo>
                  <a:pt x="1197927" y="352971"/>
                </a:lnTo>
                <a:lnTo>
                  <a:pt x="1166126" y="321183"/>
                </a:lnTo>
                <a:lnTo>
                  <a:pt x="1133106" y="290664"/>
                </a:lnTo>
                <a:lnTo>
                  <a:pt x="1098892" y="261442"/>
                </a:lnTo>
                <a:lnTo>
                  <a:pt x="1063536" y="233565"/>
                </a:lnTo>
                <a:lnTo>
                  <a:pt x="1027074" y="207060"/>
                </a:lnTo>
                <a:lnTo>
                  <a:pt x="989545" y="181991"/>
                </a:lnTo>
                <a:lnTo>
                  <a:pt x="950988" y="158381"/>
                </a:lnTo>
                <a:lnTo>
                  <a:pt x="911453" y="136271"/>
                </a:lnTo>
                <a:lnTo>
                  <a:pt x="870966" y="115697"/>
                </a:lnTo>
                <a:lnTo>
                  <a:pt x="829564" y="96710"/>
                </a:lnTo>
                <a:lnTo>
                  <a:pt x="787298" y="79349"/>
                </a:lnTo>
                <a:lnTo>
                  <a:pt x="744207" y="63639"/>
                </a:lnTo>
                <a:lnTo>
                  <a:pt x="700328" y="49631"/>
                </a:lnTo>
                <a:lnTo>
                  <a:pt x="655701" y="37350"/>
                </a:lnTo>
                <a:lnTo>
                  <a:pt x="610362" y="26860"/>
                </a:lnTo>
                <a:lnTo>
                  <a:pt x="564362" y="18199"/>
                </a:lnTo>
                <a:lnTo>
                  <a:pt x="517715" y="11379"/>
                </a:lnTo>
                <a:lnTo>
                  <a:pt x="470496" y="6464"/>
                </a:lnTo>
                <a:lnTo>
                  <a:pt x="422719" y="3479"/>
                </a:lnTo>
                <a:lnTo>
                  <a:pt x="374434" y="2489"/>
                </a:lnTo>
                <a:lnTo>
                  <a:pt x="326136" y="3479"/>
                </a:lnTo>
                <a:lnTo>
                  <a:pt x="278358" y="6464"/>
                </a:lnTo>
                <a:lnTo>
                  <a:pt x="231140" y="11379"/>
                </a:lnTo>
                <a:lnTo>
                  <a:pt x="184492" y="18199"/>
                </a:lnTo>
                <a:lnTo>
                  <a:pt x="138493" y="26860"/>
                </a:lnTo>
                <a:lnTo>
                  <a:pt x="93154" y="37350"/>
                </a:lnTo>
                <a:lnTo>
                  <a:pt x="48526" y="49631"/>
                </a:lnTo>
                <a:lnTo>
                  <a:pt x="4648" y="63639"/>
                </a:lnTo>
                <a:lnTo>
                  <a:pt x="0" y="65328"/>
                </a:lnTo>
                <a:lnTo>
                  <a:pt x="0" y="1126020"/>
                </a:lnTo>
                <a:lnTo>
                  <a:pt x="1504645" y="1126020"/>
                </a:lnTo>
                <a:lnTo>
                  <a:pt x="1504645" y="979004"/>
                </a:lnTo>
                <a:close/>
              </a:path>
            </a:pathLst>
          </a:custGeom>
          <a:solidFill>
            <a:srgbClr val="FFFFFF">
              <a:alpha val="4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31992"/>
            <a:ext cx="1498600" cy="1126490"/>
          </a:xfrm>
          <a:custGeom>
            <a:avLst/>
            <a:gdLst/>
            <a:ahLst/>
            <a:cxnLst/>
            <a:rect l="l" t="t" r="r" b="b"/>
            <a:pathLst>
              <a:path w="1498600" h="1126490">
                <a:moveTo>
                  <a:pt x="364731" y="0"/>
                </a:moveTo>
                <a:lnTo>
                  <a:pt x="236347" y="0"/>
                </a:lnTo>
                <a:lnTo>
                  <a:pt x="221919" y="1498"/>
                </a:lnTo>
                <a:lnTo>
                  <a:pt x="175387" y="8293"/>
                </a:lnTo>
                <a:lnTo>
                  <a:pt x="129489" y="16954"/>
                </a:lnTo>
                <a:lnTo>
                  <a:pt x="84251" y="27419"/>
                </a:lnTo>
                <a:lnTo>
                  <a:pt x="39725" y="39674"/>
                </a:lnTo>
                <a:lnTo>
                  <a:pt x="0" y="52362"/>
                </a:lnTo>
                <a:lnTo>
                  <a:pt x="0" y="828167"/>
                </a:lnTo>
                <a:lnTo>
                  <a:pt x="46774" y="782535"/>
                </a:lnTo>
                <a:lnTo>
                  <a:pt x="77241" y="749579"/>
                </a:lnTo>
                <a:lnTo>
                  <a:pt x="106400" y="715441"/>
                </a:lnTo>
                <a:lnTo>
                  <a:pt x="134226" y="680173"/>
                </a:lnTo>
                <a:lnTo>
                  <a:pt x="160680" y="643788"/>
                </a:lnTo>
                <a:lnTo>
                  <a:pt x="185712" y="606348"/>
                </a:lnTo>
                <a:lnTo>
                  <a:pt x="209270" y="567880"/>
                </a:lnTo>
                <a:lnTo>
                  <a:pt x="231343" y="528421"/>
                </a:lnTo>
                <a:lnTo>
                  <a:pt x="251879" y="488022"/>
                </a:lnTo>
                <a:lnTo>
                  <a:pt x="270827" y="446722"/>
                </a:lnTo>
                <a:lnTo>
                  <a:pt x="288163" y="404558"/>
                </a:lnTo>
                <a:lnTo>
                  <a:pt x="303847" y="361569"/>
                </a:lnTo>
                <a:lnTo>
                  <a:pt x="317830" y="317779"/>
                </a:lnTo>
                <a:lnTo>
                  <a:pt x="330073" y="273253"/>
                </a:lnTo>
                <a:lnTo>
                  <a:pt x="340550" y="228015"/>
                </a:lnTo>
                <a:lnTo>
                  <a:pt x="349199" y="182118"/>
                </a:lnTo>
                <a:lnTo>
                  <a:pt x="356006" y="135585"/>
                </a:lnTo>
                <a:lnTo>
                  <a:pt x="360908" y="88468"/>
                </a:lnTo>
                <a:lnTo>
                  <a:pt x="363880" y="40792"/>
                </a:lnTo>
                <a:lnTo>
                  <a:pt x="364731" y="0"/>
                </a:lnTo>
                <a:close/>
              </a:path>
              <a:path w="1498600" h="1126490">
                <a:moveTo>
                  <a:pt x="1498180" y="1126007"/>
                </a:moveTo>
                <a:lnTo>
                  <a:pt x="1498104" y="1122781"/>
                </a:lnTo>
                <a:lnTo>
                  <a:pt x="1497317" y="1084351"/>
                </a:lnTo>
                <a:lnTo>
                  <a:pt x="1497291" y="1083906"/>
                </a:lnTo>
                <a:lnTo>
                  <a:pt x="1494332" y="1036548"/>
                </a:lnTo>
                <a:lnTo>
                  <a:pt x="1489481" y="989863"/>
                </a:lnTo>
                <a:lnTo>
                  <a:pt x="1482725" y="943483"/>
                </a:lnTo>
                <a:lnTo>
                  <a:pt x="1474127" y="897724"/>
                </a:lnTo>
                <a:lnTo>
                  <a:pt x="1463725" y="852627"/>
                </a:lnTo>
                <a:lnTo>
                  <a:pt x="1451559" y="808240"/>
                </a:lnTo>
                <a:lnTo>
                  <a:pt x="1437665" y="764590"/>
                </a:lnTo>
                <a:lnTo>
                  <a:pt x="1422082" y="721715"/>
                </a:lnTo>
                <a:lnTo>
                  <a:pt x="1404861" y="679665"/>
                </a:lnTo>
                <a:lnTo>
                  <a:pt x="1386027" y="638467"/>
                </a:lnTo>
                <a:lnTo>
                  <a:pt x="1365618" y="598170"/>
                </a:lnTo>
                <a:lnTo>
                  <a:pt x="1343685" y="558812"/>
                </a:lnTo>
                <a:lnTo>
                  <a:pt x="1320266" y="520433"/>
                </a:lnTo>
                <a:lnTo>
                  <a:pt x="1295387" y="483057"/>
                </a:lnTo>
                <a:lnTo>
                  <a:pt x="1269111" y="446747"/>
                </a:lnTo>
                <a:lnTo>
                  <a:pt x="1241450" y="411530"/>
                </a:lnTo>
                <a:lnTo>
                  <a:pt x="1212456" y="377444"/>
                </a:lnTo>
                <a:lnTo>
                  <a:pt x="1182166" y="344525"/>
                </a:lnTo>
                <a:lnTo>
                  <a:pt x="1150620" y="312826"/>
                </a:lnTo>
                <a:lnTo>
                  <a:pt x="1117866" y="282371"/>
                </a:lnTo>
                <a:lnTo>
                  <a:pt x="1083932" y="253199"/>
                </a:lnTo>
                <a:lnTo>
                  <a:pt x="1048854" y="225374"/>
                </a:lnTo>
                <a:lnTo>
                  <a:pt x="1012685" y="198907"/>
                </a:lnTo>
                <a:lnTo>
                  <a:pt x="975448" y="173837"/>
                </a:lnTo>
                <a:lnTo>
                  <a:pt x="937196" y="150228"/>
                </a:lnTo>
                <a:lnTo>
                  <a:pt x="897966" y="128092"/>
                </a:lnTo>
                <a:lnTo>
                  <a:pt x="857796" y="107492"/>
                </a:lnTo>
                <a:lnTo>
                  <a:pt x="816711" y="88442"/>
                </a:lnTo>
                <a:lnTo>
                  <a:pt x="774776" y="71005"/>
                </a:lnTo>
                <a:lnTo>
                  <a:pt x="732002" y="55206"/>
                </a:lnTo>
                <a:lnTo>
                  <a:pt x="688454" y="41097"/>
                </a:lnTo>
                <a:lnTo>
                  <a:pt x="644156" y="28702"/>
                </a:lnTo>
                <a:lnTo>
                  <a:pt x="599147" y="18059"/>
                </a:lnTo>
                <a:lnTo>
                  <a:pt x="553478" y="9220"/>
                </a:lnTo>
                <a:lnTo>
                  <a:pt x="507174" y="2222"/>
                </a:lnTo>
                <a:lnTo>
                  <a:pt x="486778" y="0"/>
                </a:lnTo>
                <a:lnTo>
                  <a:pt x="365036" y="0"/>
                </a:lnTo>
                <a:lnTo>
                  <a:pt x="365086" y="2222"/>
                </a:lnTo>
                <a:lnTo>
                  <a:pt x="365887" y="40652"/>
                </a:lnTo>
                <a:lnTo>
                  <a:pt x="368858" y="88442"/>
                </a:lnTo>
                <a:lnTo>
                  <a:pt x="373710" y="135128"/>
                </a:lnTo>
                <a:lnTo>
                  <a:pt x="380466" y="181521"/>
                </a:lnTo>
                <a:lnTo>
                  <a:pt x="389064" y="227279"/>
                </a:lnTo>
                <a:lnTo>
                  <a:pt x="399465" y="272364"/>
                </a:lnTo>
                <a:lnTo>
                  <a:pt x="411632" y="316763"/>
                </a:lnTo>
                <a:lnTo>
                  <a:pt x="425526" y="360413"/>
                </a:lnTo>
                <a:lnTo>
                  <a:pt x="441109" y="403288"/>
                </a:lnTo>
                <a:lnTo>
                  <a:pt x="458343" y="445338"/>
                </a:lnTo>
                <a:lnTo>
                  <a:pt x="477177" y="486537"/>
                </a:lnTo>
                <a:lnTo>
                  <a:pt x="497573" y="526834"/>
                </a:lnTo>
                <a:lnTo>
                  <a:pt x="519506" y="566191"/>
                </a:lnTo>
                <a:lnTo>
                  <a:pt x="542925" y="604570"/>
                </a:lnTo>
                <a:lnTo>
                  <a:pt x="567804" y="641934"/>
                </a:lnTo>
                <a:lnTo>
                  <a:pt x="594093" y="678256"/>
                </a:lnTo>
                <a:lnTo>
                  <a:pt x="621753" y="713473"/>
                </a:lnTo>
                <a:lnTo>
                  <a:pt x="650735" y="747560"/>
                </a:lnTo>
                <a:lnTo>
                  <a:pt x="681024" y="780478"/>
                </a:lnTo>
                <a:lnTo>
                  <a:pt x="712571" y="812177"/>
                </a:lnTo>
                <a:lnTo>
                  <a:pt x="745324" y="842632"/>
                </a:lnTo>
                <a:lnTo>
                  <a:pt x="779259" y="871791"/>
                </a:lnTo>
                <a:lnTo>
                  <a:pt x="814336" y="899629"/>
                </a:lnTo>
                <a:lnTo>
                  <a:pt x="850506" y="926096"/>
                </a:lnTo>
                <a:lnTo>
                  <a:pt x="887742" y="951166"/>
                </a:lnTo>
                <a:lnTo>
                  <a:pt x="925995" y="974775"/>
                </a:lnTo>
                <a:lnTo>
                  <a:pt x="965225" y="996911"/>
                </a:lnTo>
                <a:lnTo>
                  <a:pt x="1005408" y="1017511"/>
                </a:lnTo>
                <a:lnTo>
                  <a:pt x="1046480" y="1036548"/>
                </a:lnTo>
                <a:lnTo>
                  <a:pt x="1088428" y="1053998"/>
                </a:lnTo>
                <a:lnTo>
                  <a:pt x="1131189" y="1069797"/>
                </a:lnTo>
                <a:lnTo>
                  <a:pt x="1174737" y="1083906"/>
                </a:lnTo>
                <a:lnTo>
                  <a:pt x="1219034" y="1096302"/>
                </a:lnTo>
                <a:lnTo>
                  <a:pt x="1264043" y="1106944"/>
                </a:lnTo>
                <a:lnTo>
                  <a:pt x="1309712" y="1115783"/>
                </a:lnTo>
                <a:lnTo>
                  <a:pt x="1356017" y="1122781"/>
                </a:lnTo>
                <a:lnTo>
                  <a:pt x="1385608" y="1126007"/>
                </a:lnTo>
                <a:lnTo>
                  <a:pt x="1498180" y="1126007"/>
                </a:lnTo>
                <a:close/>
              </a:path>
            </a:pathLst>
          </a:custGeom>
          <a:solidFill>
            <a:srgbClr val="BEDAFA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857" y="6028245"/>
            <a:ext cx="1414780" cy="7143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2525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39940" y="1108189"/>
            <a:ext cx="4681855" cy="3609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Algerian" panose="04020705040A02060702"/>
                <a:cs typeface="Algerian" panose="04020705040A02060702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5754713" y="6394905"/>
            <a:ext cx="1094104" cy="553720"/>
          </a:xfrm>
        </p:spPr>
        <p:txBody>
          <a:bodyPr lIns="0" tIns="0" rIns="0" bIns="0"/>
          <a:lstStyle>
            <a:lvl1pPr>
              <a:defRPr sz="1200" b="0" i="0">
                <a:solidFill>
                  <a:srgbClr val="40404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 marR="5080" indent="123190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2525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754713" y="6394905"/>
            <a:ext cx="1094104" cy="553720"/>
          </a:xfrm>
        </p:spPr>
        <p:txBody>
          <a:bodyPr lIns="0" tIns="0" rIns="0" bIns="0"/>
          <a:lstStyle>
            <a:lvl1pPr>
              <a:defRPr sz="1200" b="0" i="0">
                <a:solidFill>
                  <a:srgbClr val="40404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 marR="5080" indent="123190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754713" y="6394905"/>
            <a:ext cx="1094104" cy="553720"/>
          </a:xfrm>
        </p:spPr>
        <p:txBody>
          <a:bodyPr lIns="0" tIns="0" rIns="0" bIns="0"/>
          <a:lstStyle>
            <a:lvl1pPr>
              <a:defRPr sz="1200" b="0" i="0">
                <a:solidFill>
                  <a:srgbClr val="40404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 marR="5080" indent="123190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E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99" y="0"/>
            <a:ext cx="6096013" cy="3429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5731979"/>
            <a:ext cx="1504950" cy="1126490"/>
          </a:xfrm>
          <a:custGeom>
            <a:avLst/>
            <a:gdLst/>
            <a:ahLst/>
            <a:cxnLst/>
            <a:rect l="l" t="t" r="r" b="b"/>
            <a:pathLst>
              <a:path w="1504950" h="1126490">
                <a:moveTo>
                  <a:pt x="446392" y="0"/>
                </a:moveTo>
                <a:lnTo>
                  <a:pt x="302463" y="0"/>
                </a:lnTo>
                <a:lnTo>
                  <a:pt x="326136" y="1485"/>
                </a:lnTo>
                <a:lnTo>
                  <a:pt x="374434" y="2489"/>
                </a:lnTo>
                <a:lnTo>
                  <a:pt x="422719" y="1485"/>
                </a:lnTo>
                <a:lnTo>
                  <a:pt x="446392" y="0"/>
                </a:lnTo>
                <a:close/>
              </a:path>
              <a:path w="1504950" h="1126490">
                <a:moveTo>
                  <a:pt x="1504645" y="979004"/>
                </a:moveTo>
                <a:lnTo>
                  <a:pt x="1492377" y="908507"/>
                </a:lnTo>
                <a:lnTo>
                  <a:pt x="1481886" y="863180"/>
                </a:lnTo>
                <a:lnTo>
                  <a:pt x="1469605" y="818578"/>
                </a:lnTo>
                <a:lnTo>
                  <a:pt x="1455597" y="774712"/>
                </a:lnTo>
                <a:lnTo>
                  <a:pt x="1439875" y="731647"/>
                </a:lnTo>
                <a:lnTo>
                  <a:pt x="1422501" y="689394"/>
                </a:lnTo>
                <a:lnTo>
                  <a:pt x="1403502" y="648017"/>
                </a:lnTo>
                <a:lnTo>
                  <a:pt x="1382928" y="607542"/>
                </a:lnTo>
                <a:lnTo>
                  <a:pt x="1360805" y="568020"/>
                </a:lnTo>
                <a:lnTo>
                  <a:pt x="1337183" y="529488"/>
                </a:lnTo>
                <a:lnTo>
                  <a:pt x="1312100" y="491972"/>
                </a:lnTo>
                <a:lnTo>
                  <a:pt x="1285595" y="455523"/>
                </a:lnTo>
                <a:lnTo>
                  <a:pt x="1257706" y="420179"/>
                </a:lnTo>
                <a:lnTo>
                  <a:pt x="1228471" y="385991"/>
                </a:lnTo>
                <a:lnTo>
                  <a:pt x="1197927" y="352971"/>
                </a:lnTo>
                <a:lnTo>
                  <a:pt x="1166126" y="321183"/>
                </a:lnTo>
                <a:lnTo>
                  <a:pt x="1133106" y="290664"/>
                </a:lnTo>
                <a:lnTo>
                  <a:pt x="1098892" y="261442"/>
                </a:lnTo>
                <a:lnTo>
                  <a:pt x="1063536" y="233565"/>
                </a:lnTo>
                <a:lnTo>
                  <a:pt x="1027074" y="207060"/>
                </a:lnTo>
                <a:lnTo>
                  <a:pt x="989545" y="181991"/>
                </a:lnTo>
                <a:lnTo>
                  <a:pt x="950988" y="158381"/>
                </a:lnTo>
                <a:lnTo>
                  <a:pt x="911453" y="136271"/>
                </a:lnTo>
                <a:lnTo>
                  <a:pt x="870966" y="115697"/>
                </a:lnTo>
                <a:lnTo>
                  <a:pt x="829564" y="96710"/>
                </a:lnTo>
                <a:lnTo>
                  <a:pt x="787298" y="79349"/>
                </a:lnTo>
                <a:lnTo>
                  <a:pt x="744207" y="63639"/>
                </a:lnTo>
                <a:lnTo>
                  <a:pt x="700328" y="49631"/>
                </a:lnTo>
                <a:lnTo>
                  <a:pt x="655701" y="37350"/>
                </a:lnTo>
                <a:lnTo>
                  <a:pt x="610362" y="26860"/>
                </a:lnTo>
                <a:lnTo>
                  <a:pt x="564362" y="18199"/>
                </a:lnTo>
                <a:lnTo>
                  <a:pt x="517715" y="11379"/>
                </a:lnTo>
                <a:lnTo>
                  <a:pt x="470496" y="6464"/>
                </a:lnTo>
                <a:lnTo>
                  <a:pt x="422719" y="3479"/>
                </a:lnTo>
                <a:lnTo>
                  <a:pt x="374434" y="2489"/>
                </a:lnTo>
                <a:lnTo>
                  <a:pt x="326136" y="3479"/>
                </a:lnTo>
                <a:lnTo>
                  <a:pt x="278358" y="6464"/>
                </a:lnTo>
                <a:lnTo>
                  <a:pt x="231140" y="11379"/>
                </a:lnTo>
                <a:lnTo>
                  <a:pt x="184492" y="18199"/>
                </a:lnTo>
                <a:lnTo>
                  <a:pt x="138493" y="26860"/>
                </a:lnTo>
                <a:lnTo>
                  <a:pt x="93154" y="37350"/>
                </a:lnTo>
                <a:lnTo>
                  <a:pt x="48526" y="49631"/>
                </a:lnTo>
                <a:lnTo>
                  <a:pt x="4648" y="63639"/>
                </a:lnTo>
                <a:lnTo>
                  <a:pt x="0" y="65328"/>
                </a:lnTo>
                <a:lnTo>
                  <a:pt x="0" y="1126020"/>
                </a:lnTo>
                <a:lnTo>
                  <a:pt x="1504645" y="1126020"/>
                </a:lnTo>
                <a:lnTo>
                  <a:pt x="1504645" y="979004"/>
                </a:lnTo>
                <a:close/>
              </a:path>
            </a:pathLst>
          </a:custGeom>
          <a:solidFill>
            <a:srgbClr val="FFFFFF">
              <a:alpha val="4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31992"/>
            <a:ext cx="1498600" cy="1126490"/>
          </a:xfrm>
          <a:custGeom>
            <a:avLst/>
            <a:gdLst/>
            <a:ahLst/>
            <a:cxnLst/>
            <a:rect l="l" t="t" r="r" b="b"/>
            <a:pathLst>
              <a:path w="1498600" h="1126490">
                <a:moveTo>
                  <a:pt x="364731" y="0"/>
                </a:moveTo>
                <a:lnTo>
                  <a:pt x="236347" y="0"/>
                </a:lnTo>
                <a:lnTo>
                  <a:pt x="221919" y="1498"/>
                </a:lnTo>
                <a:lnTo>
                  <a:pt x="175387" y="8293"/>
                </a:lnTo>
                <a:lnTo>
                  <a:pt x="129489" y="16954"/>
                </a:lnTo>
                <a:lnTo>
                  <a:pt x="84251" y="27419"/>
                </a:lnTo>
                <a:lnTo>
                  <a:pt x="39725" y="39674"/>
                </a:lnTo>
                <a:lnTo>
                  <a:pt x="0" y="52362"/>
                </a:lnTo>
                <a:lnTo>
                  <a:pt x="0" y="828167"/>
                </a:lnTo>
                <a:lnTo>
                  <a:pt x="46774" y="782535"/>
                </a:lnTo>
                <a:lnTo>
                  <a:pt x="77241" y="749579"/>
                </a:lnTo>
                <a:lnTo>
                  <a:pt x="106400" y="715441"/>
                </a:lnTo>
                <a:lnTo>
                  <a:pt x="134226" y="680173"/>
                </a:lnTo>
                <a:lnTo>
                  <a:pt x="160680" y="643788"/>
                </a:lnTo>
                <a:lnTo>
                  <a:pt x="185712" y="606348"/>
                </a:lnTo>
                <a:lnTo>
                  <a:pt x="209270" y="567880"/>
                </a:lnTo>
                <a:lnTo>
                  <a:pt x="231343" y="528421"/>
                </a:lnTo>
                <a:lnTo>
                  <a:pt x="251879" y="488022"/>
                </a:lnTo>
                <a:lnTo>
                  <a:pt x="270827" y="446722"/>
                </a:lnTo>
                <a:lnTo>
                  <a:pt x="288163" y="404558"/>
                </a:lnTo>
                <a:lnTo>
                  <a:pt x="303847" y="361569"/>
                </a:lnTo>
                <a:lnTo>
                  <a:pt x="317830" y="317779"/>
                </a:lnTo>
                <a:lnTo>
                  <a:pt x="330073" y="273253"/>
                </a:lnTo>
                <a:lnTo>
                  <a:pt x="340550" y="228015"/>
                </a:lnTo>
                <a:lnTo>
                  <a:pt x="349199" y="182118"/>
                </a:lnTo>
                <a:lnTo>
                  <a:pt x="356006" y="135585"/>
                </a:lnTo>
                <a:lnTo>
                  <a:pt x="360908" y="88468"/>
                </a:lnTo>
                <a:lnTo>
                  <a:pt x="363880" y="40792"/>
                </a:lnTo>
                <a:lnTo>
                  <a:pt x="364731" y="0"/>
                </a:lnTo>
                <a:close/>
              </a:path>
              <a:path w="1498600" h="1126490">
                <a:moveTo>
                  <a:pt x="1498180" y="1126007"/>
                </a:moveTo>
                <a:lnTo>
                  <a:pt x="1498104" y="1122781"/>
                </a:lnTo>
                <a:lnTo>
                  <a:pt x="1497317" y="1084351"/>
                </a:lnTo>
                <a:lnTo>
                  <a:pt x="1497291" y="1083906"/>
                </a:lnTo>
                <a:lnTo>
                  <a:pt x="1494332" y="1036548"/>
                </a:lnTo>
                <a:lnTo>
                  <a:pt x="1489481" y="989863"/>
                </a:lnTo>
                <a:lnTo>
                  <a:pt x="1482725" y="943483"/>
                </a:lnTo>
                <a:lnTo>
                  <a:pt x="1474127" y="897724"/>
                </a:lnTo>
                <a:lnTo>
                  <a:pt x="1463725" y="852627"/>
                </a:lnTo>
                <a:lnTo>
                  <a:pt x="1451559" y="808240"/>
                </a:lnTo>
                <a:lnTo>
                  <a:pt x="1437665" y="764590"/>
                </a:lnTo>
                <a:lnTo>
                  <a:pt x="1422082" y="721715"/>
                </a:lnTo>
                <a:lnTo>
                  <a:pt x="1404861" y="679665"/>
                </a:lnTo>
                <a:lnTo>
                  <a:pt x="1386027" y="638467"/>
                </a:lnTo>
                <a:lnTo>
                  <a:pt x="1365618" y="598170"/>
                </a:lnTo>
                <a:lnTo>
                  <a:pt x="1343685" y="558812"/>
                </a:lnTo>
                <a:lnTo>
                  <a:pt x="1320266" y="520433"/>
                </a:lnTo>
                <a:lnTo>
                  <a:pt x="1295387" y="483057"/>
                </a:lnTo>
                <a:lnTo>
                  <a:pt x="1269111" y="446747"/>
                </a:lnTo>
                <a:lnTo>
                  <a:pt x="1241450" y="411530"/>
                </a:lnTo>
                <a:lnTo>
                  <a:pt x="1212456" y="377444"/>
                </a:lnTo>
                <a:lnTo>
                  <a:pt x="1182166" y="344525"/>
                </a:lnTo>
                <a:lnTo>
                  <a:pt x="1150620" y="312826"/>
                </a:lnTo>
                <a:lnTo>
                  <a:pt x="1117866" y="282371"/>
                </a:lnTo>
                <a:lnTo>
                  <a:pt x="1083932" y="253199"/>
                </a:lnTo>
                <a:lnTo>
                  <a:pt x="1048854" y="225374"/>
                </a:lnTo>
                <a:lnTo>
                  <a:pt x="1012685" y="198907"/>
                </a:lnTo>
                <a:lnTo>
                  <a:pt x="975448" y="173837"/>
                </a:lnTo>
                <a:lnTo>
                  <a:pt x="937196" y="150228"/>
                </a:lnTo>
                <a:lnTo>
                  <a:pt x="897966" y="128092"/>
                </a:lnTo>
                <a:lnTo>
                  <a:pt x="857796" y="107492"/>
                </a:lnTo>
                <a:lnTo>
                  <a:pt x="816711" y="88442"/>
                </a:lnTo>
                <a:lnTo>
                  <a:pt x="774776" y="71005"/>
                </a:lnTo>
                <a:lnTo>
                  <a:pt x="732002" y="55206"/>
                </a:lnTo>
                <a:lnTo>
                  <a:pt x="688454" y="41097"/>
                </a:lnTo>
                <a:lnTo>
                  <a:pt x="644156" y="28702"/>
                </a:lnTo>
                <a:lnTo>
                  <a:pt x="599147" y="18059"/>
                </a:lnTo>
                <a:lnTo>
                  <a:pt x="553478" y="9220"/>
                </a:lnTo>
                <a:lnTo>
                  <a:pt x="507174" y="2222"/>
                </a:lnTo>
                <a:lnTo>
                  <a:pt x="486778" y="0"/>
                </a:lnTo>
                <a:lnTo>
                  <a:pt x="365036" y="0"/>
                </a:lnTo>
                <a:lnTo>
                  <a:pt x="365086" y="2222"/>
                </a:lnTo>
                <a:lnTo>
                  <a:pt x="365887" y="40652"/>
                </a:lnTo>
                <a:lnTo>
                  <a:pt x="368858" y="88442"/>
                </a:lnTo>
                <a:lnTo>
                  <a:pt x="373710" y="135128"/>
                </a:lnTo>
                <a:lnTo>
                  <a:pt x="380466" y="181521"/>
                </a:lnTo>
                <a:lnTo>
                  <a:pt x="389064" y="227279"/>
                </a:lnTo>
                <a:lnTo>
                  <a:pt x="399465" y="272364"/>
                </a:lnTo>
                <a:lnTo>
                  <a:pt x="411632" y="316763"/>
                </a:lnTo>
                <a:lnTo>
                  <a:pt x="425526" y="360413"/>
                </a:lnTo>
                <a:lnTo>
                  <a:pt x="441109" y="403288"/>
                </a:lnTo>
                <a:lnTo>
                  <a:pt x="458343" y="445338"/>
                </a:lnTo>
                <a:lnTo>
                  <a:pt x="477177" y="486537"/>
                </a:lnTo>
                <a:lnTo>
                  <a:pt x="497573" y="526834"/>
                </a:lnTo>
                <a:lnTo>
                  <a:pt x="519506" y="566191"/>
                </a:lnTo>
                <a:lnTo>
                  <a:pt x="542925" y="604570"/>
                </a:lnTo>
                <a:lnTo>
                  <a:pt x="567804" y="641934"/>
                </a:lnTo>
                <a:lnTo>
                  <a:pt x="594093" y="678256"/>
                </a:lnTo>
                <a:lnTo>
                  <a:pt x="621753" y="713473"/>
                </a:lnTo>
                <a:lnTo>
                  <a:pt x="650735" y="747560"/>
                </a:lnTo>
                <a:lnTo>
                  <a:pt x="681024" y="780478"/>
                </a:lnTo>
                <a:lnTo>
                  <a:pt x="712571" y="812177"/>
                </a:lnTo>
                <a:lnTo>
                  <a:pt x="745324" y="842632"/>
                </a:lnTo>
                <a:lnTo>
                  <a:pt x="779259" y="871791"/>
                </a:lnTo>
                <a:lnTo>
                  <a:pt x="814336" y="899629"/>
                </a:lnTo>
                <a:lnTo>
                  <a:pt x="850506" y="926096"/>
                </a:lnTo>
                <a:lnTo>
                  <a:pt x="887742" y="951166"/>
                </a:lnTo>
                <a:lnTo>
                  <a:pt x="925995" y="974775"/>
                </a:lnTo>
                <a:lnTo>
                  <a:pt x="965225" y="996911"/>
                </a:lnTo>
                <a:lnTo>
                  <a:pt x="1005408" y="1017511"/>
                </a:lnTo>
                <a:lnTo>
                  <a:pt x="1046480" y="1036548"/>
                </a:lnTo>
                <a:lnTo>
                  <a:pt x="1088428" y="1053998"/>
                </a:lnTo>
                <a:lnTo>
                  <a:pt x="1131189" y="1069797"/>
                </a:lnTo>
                <a:lnTo>
                  <a:pt x="1174737" y="1083906"/>
                </a:lnTo>
                <a:lnTo>
                  <a:pt x="1219034" y="1096302"/>
                </a:lnTo>
                <a:lnTo>
                  <a:pt x="1264043" y="1106944"/>
                </a:lnTo>
                <a:lnTo>
                  <a:pt x="1309712" y="1115783"/>
                </a:lnTo>
                <a:lnTo>
                  <a:pt x="1356017" y="1122781"/>
                </a:lnTo>
                <a:lnTo>
                  <a:pt x="1385608" y="1126007"/>
                </a:lnTo>
                <a:lnTo>
                  <a:pt x="1498180" y="1126007"/>
                </a:lnTo>
                <a:close/>
              </a:path>
            </a:pathLst>
          </a:custGeom>
          <a:solidFill>
            <a:srgbClr val="BEDAFA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547" y="256667"/>
            <a:ext cx="10504805" cy="836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5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8547" y="1249400"/>
            <a:ext cx="10947400" cy="4661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0404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54713" y="6394905"/>
            <a:ext cx="1094104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0404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 marR="5080" indent="123190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88495" y="6439098"/>
            <a:ext cx="223901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image" Target="../media/image2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8820" y="321436"/>
            <a:ext cx="8174355" cy="8966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814705" marR="30480" indent="-777240" algn="ctr">
              <a:lnSpc>
                <a:spcPts val="3030"/>
              </a:lnSpc>
              <a:spcBef>
                <a:spcPts val="470"/>
              </a:spcBef>
              <a:tabLst>
                <a:tab pos="949325" algn="l"/>
                <a:tab pos="1739900" algn="l"/>
                <a:tab pos="3068320" algn="l"/>
                <a:tab pos="3344545" algn="l"/>
                <a:tab pos="4093210" algn="l"/>
                <a:tab pos="4337050" algn="l"/>
                <a:tab pos="6118225" algn="l"/>
                <a:tab pos="6621145" algn="l"/>
              </a:tabLst>
            </a:pPr>
            <a:r>
              <a:rPr lang="zh-CN" altLang="en-US" sz="2800" b="0" dirty="0">
                <a:solidFill>
                  <a:srgbClr val="F1F1F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第十六届国际铝原料峰会</a:t>
            </a:r>
          </a:p>
          <a:p>
            <a:pPr marL="814705" marR="30480" indent="-777240" algn="ctr">
              <a:lnSpc>
                <a:spcPts val="3030"/>
              </a:lnSpc>
              <a:spcBef>
                <a:spcPts val="470"/>
              </a:spcBef>
              <a:tabLst>
                <a:tab pos="949325" algn="l"/>
                <a:tab pos="1739900" algn="l"/>
                <a:tab pos="3068320" algn="l"/>
                <a:tab pos="3344545" algn="l"/>
                <a:tab pos="4093210" algn="l"/>
                <a:tab pos="4337050" algn="l"/>
                <a:tab pos="6118225" algn="l"/>
                <a:tab pos="6621145" algn="l"/>
              </a:tabLst>
            </a:pPr>
            <a:r>
              <a:rPr lang="en-US" altLang="zh-CN" sz="2800" b="0" dirty="0">
                <a:solidFill>
                  <a:srgbClr val="F1F1F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2026</a:t>
            </a:r>
            <a:r>
              <a:rPr lang="zh-CN" altLang="en-US" sz="2800" b="0" dirty="0">
                <a:solidFill>
                  <a:srgbClr val="F1F1F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2800" b="0" dirty="0">
                <a:solidFill>
                  <a:srgbClr val="F1F1F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</a:t>
            </a:r>
            <a:r>
              <a:rPr lang="zh-CN" altLang="en-US" sz="2800" b="0" dirty="0">
                <a:solidFill>
                  <a:srgbClr val="F1F1F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800" b="0" dirty="0">
                <a:solidFill>
                  <a:srgbClr val="F1F1F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28-29</a:t>
            </a:r>
            <a:r>
              <a:rPr lang="zh-CN" altLang="en-US" sz="2800" b="0" dirty="0">
                <a:solidFill>
                  <a:srgbClr val="F1F1F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日｜海南</a:t>
            </a:r>
            <a:r>
              <a:rPr lang="en-US" altLang="zh-CN" sz="2800" b="0" dirty="0">
                <a:solidFill>
                  <a:srgbClr val="F1F1F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800" b="0" dirty="0">
                <a:solidFill>
                  <a:srgbClr val="F1F1F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海口</a:t>
            </a:r>
            <a:r>
              <a:rPr sz="2800" b="0" spc="425" dirty="0">
                <a:solidFill>
                  <a:srgbClr val="F1F1F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sz="2800" b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8609" y="5431028"/>
            <a:ext cx="1414780" cy="7143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25233" y="1670050"/>
            <a:ext cx="9741535" cy="3455433"/>
          </a:xfrm>
          <a:prstGeom prst="rect">
            <a:avLst/>
          </a:prstGeom>
        </p:spPr>
        <p:txBody>
          <a:bodyPr vert="horz" wrap="square" lIns="0" tIns="318135" rIns="0" bIns="0" rtlCol="0">
            <a:spAutoFit/>
          </a:bodyPr>
          <a:lstStyle/>
          <a:p>
            <a:pPr marL="12065" marR="5080" indent="5080" algn="ctr">
              <a:lnSpc>
                <a:spcPct val="75000"/>
              </a:lnSpc>
              <a:spcBef>
                <a:spcPts val="2505"/>
              </a:spcBef>
            </a:pPr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12065" marR="5080" indent="5080" algn="ctr">
              <a:lnSpc>
                <a:spcPct val="75000"/>
              </a:lnSpc>
              <a:spcBef>
                <a:spcPts val="2505"/>
              </a:spcBef>
            </a:pPr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印度氧化铝</a:t>
            </a: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&amp;</a:t>
            </a:r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电解铝供应现状和展望</a:t>
            </a:r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540" algn="ctr">
              <a:lnSpc>
                <a:spcPct val="100000"/>
              </a:lnSpc>
              <a:spcBef>
                <a:spcPts val="750"/>
              </a:spcBef>
            </a:pPr>
            <a:r>
              <a:rPr lang="zh-CN" altLang="en-US" sz="2400" spc="-1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阿肖克</a:t>
            </a:r>
            <a:r>
              <a:rPr lang="en-US" altLang="zh-CN" sz="2400" spc="-1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·</a:t>
            </a:r>
            <a:r>
              <a:rPr lang="zh-CN" altLang="en-US" sz="2400" spc="-1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南迪（</a:t>
            </a:r>
            <a:r>
              <a:rPr sz="2400" spc="-1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Dr.</a:t>
            </a:r>
            <a:r>
              <a:rPr sz="2400" spc="-45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sz="2400" spc="8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Ashok</a:t>
            </a:r>
            <a:r>
              <a:rPr sz="2400" spc="-35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sz="2400" spc="75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Nandi</a:t>
            </a:r>
            <a:r>
              <a:rPr lang="zh-CN" altLang="en-US" sz="2400" spc="75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  <a:p>
            <a:pPr marL="2540" algn="ctr">
              <a:lnSpc>
                <a:spcPct val="100000"/>
              </a:lnSpc>
              <a:spcBef>
                <a:spcPts val="750"/>
              </a:spcBef>
            </a:pP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国际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铝土矿、氧化铝和原铝协会主席（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President</a:t>
            </a:r>
            <a:r>
              <a:rPr sz="2400" spc="-35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sz="2400" spc="5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IBAAS</a:t>
            </a:r>
            <a:r>
              <a:rPr lang="zh-CN" altLang="en-US" sz="2400" spc="5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01350"/>
            <a:ext cx="12042775" cy="5857240"/>
            <a:chOff x="0" y="1001350"/>
            <a:chExt cx="12042775" cy="5857240"/>
          </a:xfrm>
        </p:grpSpPr>
        <p:sp>
          <p:nvSpPr>
            <p:cNvPr id="3" name="object 3"/>
            <p:cNvSpPr/>
            <p:nvPr/>
          </p:nvSpPr>
          <p:spPr>
            <a:xfrm>
              <a:off x="149783" y="1001356"/>
              <a:ext cx="11892915" cy="4425315"/>
            </a:xfrm>
            <a:custGeom>
              <a:avLst/>
              <a:gdLst/>
              <a:ahLst/>
              <a:cxnLst/>
              <a:rect l="l" t="t" r="r" b="b"/>
              <a:pathLst>
                <a:path w="11892915" h="4425315">
                  <a:moveTo>
                    <a:pt x="11892521" y="0"/>
                  </a:moveTo>
                  <a:lnTo>
                    <a:pt x="0" y="0"/>
                  </a:lnTo>
                  <a:lnTo>
                    <a:pt x="0" y="842911"/>
                  </a:lnTo>
                  <a:lnTo>
                    <a:pt x="0" y="851700"/>
                  </a:lnTo>
                  <a:lnTo>
                    <a:pt x="0" y="4425302"/>
                  </a:lnTo>
                  <a:lnTo>
                    <a:pt x="791070" y="4425302"/>
                  </a:lnTo>
                  <a:lnTo>
                    <a:pt x="791070" y="851700"/>
                  </a:lnTo>
                  <a:lnTo>
                    <a:pt x="11892521" y="851700"/>
                  </a:lnTo>
                  <a:lnTo>
                    <a:pt x="11892521" y="0"/>
                  </a:lnTo>
                  <a:close/>
                </a:path>
              </a:pathLst>
            </a:custGeom>
            <a:solidFill>
              <a:srgbClr val="002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0854" y="1844264"/>
              <a:ext cx="11101705" cy="3582670"/>
            </a:xfrm>
            <a:custGeom>
              <a:avLst/>
              <a:gdLst/>
              <a:ahLst/>
              <a:cxnLst/>
              <a:rect l="l" t="t" r="r" b="b"/>
              <a:pathLst>
                <a:path w="11101705" h="3582670">
                  <a:moveTo>
                    <a:pt x="11101449" y="3582387"/>
                  </a:moveTo>
                  <a:lnTo>
                    <a:pt x="0" y="3582387"/>
                  </a:lnTo>
                  <a:lnTo>
                    <a:pt x="0" y="0"/>
                  </a:lnTo>
                  <a:lnTo>
                    <a:pt x="11101449" y="0"/>
                  </a:lnTo>
                  <a:lnTo>
                    <a:pt x="11101449" y="3582387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32814" y="5417871"/>
              <a:ext cx="5142230" cy="439420"/>
            </a:xfrm>
            <a:custGeom>
              <a:avLst/>
              <a:gdLst/>
              <a:ahLst/>
              <a:cxnLst/>
              <a:rect l="l" t="t" r="r" b="b"/>
              <a:pathLst>
                <a:path w="5142230" h="439420">
                  <a:moveTo>
                    <a:pt x="5142001" y="439009"/>
                  </a:moveTo>
                  <a:lnTo>
                    <a:pt x="0" y="439009"/>
                  </a:lnTo>
                  <a:lnTo>
                    <a:pt x="0" y="0"/>
                  </a:lnTo>
                  <a:lnTo>
                    <a:pt x="5142001" y="0"/>
                  </a:lnTo>
                  <a:lnTo>
                    <a:pt x="5142001" y="43900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786" y="5848109"/>
              <a:ext cx="11892915" cy="8890"/>
            </a:xfrm>
            <a:custGeom>
              <a:avLst/>
              <a:gdLst/>
              <a:ahLst/>
              <a:cxnLst/>
              <a:rect l="l" t="t" r="r" b="b"/>
              <a:pathLst>
                <a:path w="11892915" h="8889">
                  <a:moveTo>
                    <a:pt x="11892526" y="8789"/>
                  </a:moveTo>
                  <a:lnTo>
                    <a:pt x="0" y="8789"/>
                  </a:lnTo>
                  <a:lnTo>
                    <a:pt x="0" y="0"/>
                  </a:lnTo>
                  <a:lnTo>
                    <a:pt x="11892526" y="0"/>
                  </a:lnTo>
                  <a:lnTo>
                    <a:pt x="11892526" y="8789"/>
                  </a:lnTo>
                  <a:close/>
                </a:path>
              </a:pathLst>
            </a:custGeom>
            <a:solidFill>
              <a:srgbClr val="002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561340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7920" algn="l"/>
                <a:tab pos="4512945" algn="l"/>
              </a:tabLst>
            </a:pPr>
            <a:r>
              <a:rPr lang="zh-CN" spc="290" dirty="0">
                <a:latin typeface="宋体" panose="02010600030101010101" pitchFamily="2" charset="-122"/>
                <a:ea typeface="宋体" panose="02010600030101010101" pitchFamily="2" charset="-122"/>
              </a:rPr>
              <a:t>印度氧化铝冶炼厂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1610" y="1001395"/>
            <a:ext cx="1633855" cy="86106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/>
          <a:p>
            <a:pPr marL="258445" marR="5080" indent="-246380" algn="ctr">
              <a:lnSpc>
                <a:spcPct val="108000"/>
              </a:lnSpc>
              <a:spcBef>
                <a:spcPts val="100"/>
              </a:spcBef>
            </a:pPr>
            <a:r>
              <a:rPr lang="zh-CN" altLang="en-US" sz="2000" b="1" spc="16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产能</a:t>
            </a:r>
          </a:p>
          <a:p>
            <a:pPr marL="258445" marR="5080" indent="-246380" algn="ctr">
              <a:lnSpc>
                <a:spcPct val="108000"/>
              </a:lnSpc>
              <a:spcBef>
                <a:spcPts val="100"/>
              </a:spcBef>
            </a:pPr>
            <a:r>
              <a:rPr sz="2000" b="1" spc="16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（百万吨/年）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24505" y="1849120"/>
            <a:ext cx="3497580" cy="421005"/>
          </a:xfrm>
          <a:prstGeom prst="rect">
            <a:avLst/>
          </a:prstGeom>
        </p:spPr>
        <p:txBody>
          <a:bodyPr vert="horz" wrap="square" lIns="0" tIns="13335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奥里萨邦</a:t>
            </a: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安古尔（</a:t>
            </a:r>
            <a:r>
              <a:rPr lang="en-US" altLang="zh-CN" sz="1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Angul</a:t>
            </a: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）冶炼厂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28180" y="1849120"/>
            <a:ext cx="4996815" cy="43497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9990" algn="l"/>
              </a:tabLst>
            </a:pPr>
            <a:r>
              <a:rPr sz="2550" b="1" spc="6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0.46</a:t>
            </a:r>
            <a:r>
              <a:rPr sz="25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lang="zh-CN" altLang="en-US" sz="25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旧电解槽 180千安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23870" y="2292350"/>
            <a:ext cx="3498850" cy="833120"/>
          </a:xfrm>
          <a:prstGeom prst="rect">
            <a:avLst/>
          </a:prstGeom>
        </p:spPr>
        <p:txBody>
          <a:bodyPr vert="horz" wrap="square" lIns="0" tIns="13335" rIns="0" bIns="0" rtlCol="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550" b="1" spc="12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奥里萨邦</a:t>
            </a:r>
            <a:r>
              <a:rPr lang="zh-CN" altLang="en-US" sz="2550" b="1" spc="12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贾苏古达</a:t>
            </a:r>
            <a:r>
              <a:rPr lang="zh-CN" altLang="en-US" sz="2550" b="1" spc="12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2550" b="1" spc="12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Jharsuguda</a:t>
            </a:r>
            <a:r>
              <a:rPr lang="zh-CN" altLang="en-US" sz="2550" b="1" spc="12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28181" y="2490082"/>
            <a:ext cx="64960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60" dirty="0">
                <a:latin typeface="Calibri" panose="020F0502020204030204"/>
                <a:cs typeface="Calibri" panose="020F0502020204030204"/>
              </a:rPr>
              <a:t>1.80</a:t>
            </a:r>
            <a:endParaRPr sz="2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74355" y="2275205"/>
            <a:ext cx="3867785" cy="850900"/>
          </a:xfrm>
          <a:prstGeom prst="rect">
            <a:avLst/>
          </a:prstGeom>
        </p:spPr>
        <p:txBody>
          <a:bodyPr vert="horz" wrap="square" lIns="0" tIns="45085" rIns="0" bIns="0" rtlCol="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zh-CN" altLang="en-US" sz="25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计划扩建至250万吨/年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18790" y="3134995"/>
            <a:ext cx="3520440" cy="448945"/>
          </a:xfrm>
          <a:prstGeom prst="rect">
            <a:avLst/>
          </a:prstGeom>
        </p:spPr>
        <p:txBody>
          <a:bodyPr vert="horz" wrap="square" lIns="0" tIns="13335" rIns="0" bIns="0" rtlCol="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400" b="1" spc="180" dirty="0">
                <a:latin typeface="Calibri" panose="020F0502020204030204"/>
                <a:cs typeface="Calibri" panose="020F0502020204030204"/>
              </a:rPr>
              <a:t>恰蒂斯加尔邦</a:t>
            </a:r>
            <a:r>
              <a:rPr lang="zh-CN" altLang="en-US" sz="1400" b="1" spc="180" dirty="0">
                <a:latin typeface="Calibri" panose="020F0502020204030204"/>
                <a:cs typeface="Calibri" panose="020F0502020204030204"/>
                <a:sym typeface="+mn-ea"/>
              </a:rPr>
              <a:t>科尔巴</a:t>
            </a:r>
            <a:r>
              <a:rPr lang="zh-CN" altLang="en-US" sz="1400" b="1" spc="18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（</a:t>
            </a:r>
            <a:r>
              <a:rPr sz="1400" b="1" spc="105" dirty="0">
                <a:latin typeface="Calibri" panose="020F0502020204030204"/>
                <a:cs typeface="Calibri" panose="020F0502020204030204"/>
              </a:rPr>
              <a:t>Korba,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280" dirty="0">
                <a:latin typeface="Calibri" panose="020F0502020204030204"/>
                <a:cs typeface="Calibri" panose="020F0502020204030204"/>
              </a:rPr>
              <a:t>CG</a:t>
            </a:r>
            <a:r>
              <a:rPr lang="zh-CN" altLang="en-US" sz="1400" b="1" spc="28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）巴拉特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28180" y="3148330"/>
            <a:ext cx="3222625" cy="43370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9990" algn="l"/>
              </a:tabLst>
            </a:pPr>
            <a:r>
              <a:rPr sz="2550" b="1" spc="60" dirty="0">
                <a:latin typeface="Calibri" panose="020F0502020204030204"/>
                <a:cs typeface="Calibri" panose="020F0502020204030204"/>
              </a:rPr>
              <a:t>0.60</a:t>
            </a:r>
            <a:r>
              <a:rPr sz="2550" b="1" dirty="0"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50" b="1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旧厂升级改造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41650" y="3591560"/>
            <a:ext cx="3481705" cy="476885"/>
          </a:xfrm>
          <a:prstGeom prst="rect">
            <a:avLst/>
          </a:prstGeom>
        </p:spPr>
        <p:txBody>
          <a:bodyPr vert="horz" wrap="square" lIns="0" tIns="13335" rIns="0" bIns="0" rtlCol="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400" b="1" spc="100" dirty="0">
                <a:latin typeface="Calibri" panose="020F0502020204030204"/>
                <a:cs typeface="Calibri" panose="020F0502020204030204"/>
              </a:rPr>
              <a:t>北方邦</a:t>
            </a:r>
            <a:r>
              <a:rPr lang="zh-CN" altLang="en-US" sz="2400" b="1" spc="100" dirty="0">
                <a:latin typeface="Calibri" panose="020F0502020204030204"/>
                <a:cs typeface="Calibri" panose="020F0502020204030204"/>
                <a:sym typeface="+mn-ea"/>
              </a:rPr>
              <a:t>雷努库特</a:t>
            </a:r>
            <a:endParaRPr lang="zh-CN" altLang="en-US" sz="2400" b="1" spc="100" dirty="0">
              <a:latin typeface="Calibri" panose="020F0502020204030204"/>
              <a:ea typeface="宋体" panose="02010600030101010101" pitchFamily="2" charset="-122"/>
              <a:cs typeface="Calibri" panose="020F0502020204030204"/>
              <a:sym typeface="+mn-e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28180" y="3604895"/>
            <a:ext cx="5013960" cy="43497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9990" algn="l"/>
              </a:tabLst>
            </a:pPr>
            <a:r>
              <a:rPr sz="2550" b="1" spc="60" dirty="0">
                <a:latin typeface="Calibri" panose="020F0502020204030204"/>
                <a:cs typeface="Calibri" panose="020F0502020204030204"/>
              </a:rPr>
              <a:t>0.41</a:t>
            </a:r>
            <a:r>
              <a:rPr sz="2550" b="1" dirty="0"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50" b="1">
                <a:latin typeface="Calibri" panose="020F0502020204030204"/>
                <a:cs typeface="Calibri" panose="020F0502020204030204"/>
              </a:rPr>
              <a:t>已升级改造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32760" y="4061460"/>
            <a:ext cx="3482975" cy="457835"/>
          </a:xfrm>
          <a:prstGeom prst="rect">
            <a:avLst/>
          </a:prstGeom>
        </p:spPr>
        <p:txBody>
          <a:bodyPr vert="horz" wrap="square" lIns="0" tIns="13335" rIns="0" bIns="0" rtlCol="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800" b="1" spc="125" dirty="0">
                <a:latin typeface="Calibri" panose="020F0502020204030204"/>
                <a:cs typeface="Calibri" panose="020F0502020204030204"/>
              </a:rPr>
              <a:t>奥里萨邦</a:t>
            </a:r>
            <a:r>
              <a:rPr lang="zh-CN" altLang="en-US" sz="1800" b="1" spc="125" dirty="0">
                <a:latin typeface="Calibri" panose="020F0502020204030204"/>
                <a:cs typeface="Calibri" panose="020F0502020204030204"/>
                <a:sym typeface="+mn-ea"/>
              </a:rPr>
              <a:t>希拉库德</a:t>
            </a:r>
            <a:r>
              <a:rPr lang="zh-CN" altLang="en-US" sz="1800" b="1" spc="125" dirty="0">
                <a:latin typeface="Calibri" panose="020F0502020204030204"/>
                <a:cs typeface="Calibri" panose="020F0502020204030204"/>
              </a:rPr>
              <a:t>（</a:t>
            </a:r>
            <a:r>
              <a:rPr sz="1800" b="1" spc="125" dirty="0">
                <a:latin typeface="Calibri" panose="020F0502020204030204"/>
                <a:cs typeface="Calibri" panose="020F0502020204030204"/>
              </a:rPr>
              <a:t>Hirakud</a:t>
            </a:r>
            <a:r>
              <a:rPr lang="zh-CN" altLang="en-US" sz="1800" b="1" spc="125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）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40550" y="4061460"/>
            <a:ext cx="5101590" cy="44323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78255" algn="l"/>
              </a:tabLst>
            </a:pPr>
            <a:r>
              <a:rPr sz="2550" b="1" spc="70" dirty="0">
                <a:latin typeface="Calibri" panose="020F0502020204030204"/>
                <a:cs typeface="Calibri" panose="020F0502020204030204"/>
              </a:rPr>
              <a:t>0.216</a:t>
            </a:r>
            <a:r>
              <a:rPr sz="2550" b="1" dirty="0"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50" b="1">
                <a:latin typeface="Calibri" panose="020F0502020204030204"/>
                <a:cs typeface="Calibri" panose="020F0502020204030204"/>
              </a:rPr>
              <a:t>已升级改造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41650" y="4518660"/>
            <a:ext cx="3489960" cy="44196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5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中央邦</a:t>
            </a:r>
            <a:r>
              <a:rPr lang="zh-CN" altLang="en-US" sz="25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马汉</a:t>
            </a:r>
            <a:r>
              <a:rPr lang="zh-CN" altLang="en-US" sz="25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25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Mahan</a:t>
            </a:r>
            <a:r>
              <a:rPr lang="zh-CN" altLang="en-US" sz="25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endParaRPr lang="zh-CN" altLang="en-US" sz="255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40550" y="4518660"/>
            <a:ext cx="3190240" cy="45656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78255" algn="l"/>
              </a:tabLst>
            </a:pPr>
            <a:r>
              <a:rPr sz="2550" b="1" spc="70" dirty="0">
                <a:latin typeface="Calibri" panose="020F0502020204030204"/>
                <a:cs typeface="Calibri" panose="020F0502020204030204"/>
              </a:rPr>
              <a:t>0.371</a:t>
            </a:r>
            <a:r>
              <a:rPr sz="2550" b="1" dirty="0"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50" b="1">
                <a:latin typeface="Calibri" panose="020F0502020204030204"/>
                <a:cs typeface="Calibri" panose="020F0502020204030204"/>
              </a:rPr>
              <a:t>新建冶炼厂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4500" y="1849120"/>
            <a:ext cx="2579370" cy="3538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8640" indent="-535940">
              <a:lnSpc>
                <a:spcPct val="100000"/>
              </a:lnSpc>
              <a:spcBef>
                <a:spcPts val="105"/>
              </a:spcBef>
              <a:buClr>
                <a:srgbClr val="FFFFFF"/>
              </a:buClr>
              <a:buAutoNum type="arabicPlain"/>
              <a:tabLst>
                <a:tab pos="548640" algn="l"/>
              </a:tabLst>
            </a:pPr>
            <a:r>
              <a:rPr lang="en-US" altLang="zh-CN" sz="2550" b="1" spc="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600" b="1" spc="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印度国家铝业公司</a:t>
            </a:r>
            <a:endParaRPr sz="255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548640" indent="-535940">
              <a:lnSpc>
                <a:spcPct val="100000"/>
              </a:lnSpc>
              <a:spcBef>
                <a:spcPts val="1990"/>
              </a:spcBef>
              <a:buClr>
                <a:srgbClr val="FFFFFF"/>
              </a:buClr>
              <a:buAutoNum type="arabicPlain"/>
              <a:tabLst>
                <a:tab pos="548640" algn="l"/>
              </a:tabLst>
            </a:pPr>
            <a:r>
              <a:rPr lang="en-US" altLang="zh-CN" sz="2550" b="1" spc="9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zh-CN" altLang="en-US" sz="2550" b="1" spc="9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韦丹塔</a:t>
            </a:r>
            <a:endParaRPr sz="255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557530" indent="-544830">
              <a:lnSpc>
                <a:spcPct val="100000"/>
              </a:lnSpc>
              <a:spcBef>
                <a:spcPts val="2125"/>
              </a:spcBef>
              <a:buClr>
                <a:srgbClr val="FFFFFF"/>
              </a:buClr>
              <a:buFont typeface="Calibri" panose="020F0502020204030204"/>
              <a:buAutoNum type="arabicPlain"/>
              <a:tabLst>
                <a:tab pos="557530" algn="l"/>
              </a:tabLst>
            </a:pPr>
            <a:r>
              <a:rPr lang="en-US" altLang="zh-CN" sz="240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巴拉特</a:t>
            </a:r>
            <a:r>
              <a:rPr lang="en-US" altLang="zh-CN" sz="200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sz="200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BALCO</a:t>
            </a:r>
            <a:r>
              <a:rPr lang="en-US" altLang="en-US" sz="200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sz="255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557530" indent="-544830">
              <a:lnSpc>
                <a:spcPct val="100000"/>
              </a:lnSpc>
              <a:spcBef>
                <a:spcPts val="535"/>
              </a:spcBef>
              <a:buClr>
                <a:srgbClr val="FFFFFF"/>
              </a:buClr>
              <a:buFont typeface="Calibri" panose="020F0502020204030204"/>
              <a:buAutoNum type="arabicPlain"/>
              <a:tabLst>
                <a:tab pos="557530" algn="l"/>
              </a:tabLst>
            </a:pPr>
            <a:r>
              <a:rPr lang="en-US" altLang="zh-CN" sz="25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印度铝工业公司</a:t>
            </a: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lang="zh-CN" altLang="en-US" sz="255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557530" indent="-544830">
              <a:lnSpc>
                <a:spcPct val="100000"/>
              </a:lnSpc>
              <a:spcBef>
                <a:spcPts val="535"/>
              </a:spcBef>
              <a:buClr>
                <a:srgbClr val="FFFFFF"/>
              </a:buClr>
              <a:buFont typeface="Calibri" panose="020F0502020204030204"/>
              <a:buAutoNum type="arabicPlain"/>
              <a:tabLst>
                <a:tab pos="557530" algn="l"/>
              </a:tabLst>
            </a:pPr>
            <a:r>
              <a:rPr lang="en-US" altLang="zh-CN" sz="25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印度铝工业公司</a:t>
            </a:r>
            <a:r>
              <a:rPr sz="1800" b="1" spc="7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endParaRPr sz="1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557530" indent="-544830">
              <a:lnSpc>
                <a:spcPct val="100000"/>
              </a:lnSpc>
              <a:spcBef>
                <a:spcPts val="535"/>
              </a:spcBef>
              <a:buClr>
                <a:srgbClr val="FFFFFF"/>
              </a:buClr>
              <a:buFont typeface="Calibri" panose="020F0502020204030204"/>
              <a:buAutoNum type="arabicPlain"/>
              <a:tabLst>
                <a:tab pos="557530" algn="l"/>
              </a:tabLst>
            </a:pPr>
            <a:r>
              <a:rPr lang="en-US" altLang="zh-CN" sz="25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印度铝工业公司</a:t>
            </a:r>
            <a:r>
              <a:rPr sz="1800" b="1" spc="7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endParaRPr sz="255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557530" indent="-544830">
              <a:lnSpc>
                <a:spcPct val="100000"/>
              </a:lnSpc>
              <a:spcBef>
                <a:spcPts val="535"/>
              </a:spcBef>
              <a:buClr>
                <a:srgbClr val="FFFFFF"/>
              </a:buClr>
              <a:buFont typeface="Calibri" panose="020F0502020204030204"/>
              <a:buAutoNum type="arabicPlain"/>
              <a:tabLst>
                <a:tab pos="557530" algn="l"/>
              </a:tabLst>
            </a:pPr>
            <a:r>
              <a:rPr lang="en-US" altLang="zh-CN" sz="25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印度铝工业公司</a:t>
            </a:r>
            <a:r>
              <a:rPr sz="1800" b="1" spc="7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041650" y="4958715"/>
            <a:ext cx="3497580" cy="467995"/>
          </a:xfrm>
          <a:prstGeom prst="rect">
            <a:avLst/>
          </a:prstGeom>
        </p:spPr>
        <p:txBody>
          <a:bodyPr vert="horz" wrap="square" lIns="0" tIns="13335" rIns="0" bIns="0" rtlCol="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spc="12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奥里萨邦</a:t>
            </a:r>
            <a:r>
              <a:rPr lang="zh-CN" altLang="en-US" sz="2000" b="1" spc="12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拉潘加</a:t>
            </a:r>
            <a:r>
              <a:rPr lang="zh-CN" altLang="en-US" sz="2000" b="1" spc="12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2000" b="1" spc="12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Lapanga</a:t>
            </a:r>
            <a:r>
              <a:rPr lang="zh-CN" altLang="en-US" sz="2000" b="1" spc="12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028180" y="4975225"/>
            <a:ext cx="4839970" cy="44196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9990" algn="l"/>
              </a:tabLst>
            </a:pPr>
            <a:r>
              <a:rPr sz="2550" b="1" spc="60" dirty="0">
                <a:latin typeface="Calibri" panose="020F0502020204030204"/>
                <a:cs typeface="Calibri" panose="020F0502020204030204"/>
              </a:rPr>
              <a:t>0.36</a:t>
            </a:r>
            <a:r>
              <a:rPr sz="2550" b="1" dirty="0"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50" b="1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新建，有扩建计划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041650" y="5414010"/>
            <a:ext cx="3481070" cy="433705"/>
          </a:xfrm>
          <a:prstGeom prst="rect">
            <a:avLst/>
          </a:prstGeom>
        </p:spPr>
        <p:txBody>
          <a:bodyPr vert="horz" wrap="square" lIns="0" tIns="13335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2400" b="1" spc="45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总产能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966711" y="5413950"/>
            <a:ext cx="77914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-10" dirty="0">
                <a:latin typeface="Calibri" panose="020F0502020204030204"/>
                <a:cs typeface="Calibri" panose="020F0502020204030204"/>
              </a:rPr>
              <a:t>4.217</a:t>
            </a:r>
            <a:endParaRPr sz="2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9860" y="988695"/>
            <a:ext cx="791210" cy="83947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978535" algn="l"/>
              </a:tabLst>
            </a:pPr>
            <a:endParaRPr lang="zh-CN" altLang="en-US" sz="255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978535" algn="l"/>
              </a:tabLst>
            </a:pPr>
            <a:r>
              <a:rPr lang="zh-CN" altLang="en-US" sz="2550" b="1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序号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986987" y="1199380"/>
            <a:ext cx="1597025" cy="40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2550" b="1" spc="145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地址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366313" y="1199380"/>
            <a:ext cx="1477010" cy="40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2550" b="1" spc="11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备注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133857" y="992569"/>
            <a:ext cx="11908790" cy="5750560"/>
            <a:chOff x="133857" y="992569"/>
            <a:chExt cx="11908790" cy="5750560"/>
          </a:xfrm>
        </p:grpSpPr>
        <p:sp>
          <p:nvSpPr>
            <p:cNvPr id="32" name="object 32"/>
            <p:cNvSpPr/>
            <p:nvPr/>
          </p:nvSpPr>
          <p:spPr>
            <a:xfrm>
              <a:off x="149777" y="992569"/>
              <a:ext cx="11892915" cy="8890"/>
            </a:xfrm>
            <a:custGeom>
              <a:avLst/>
              <a:gdLst/>
              <a:ahLst/>
              <a:cxnLst/>
              <a:rect l="l" t="t" r="r" b="b"/>
              <a:pathLst>
                <a:path w="11892915" h="8890">
                  <a:moveTo>
                    <a:pt x="11892526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11892526" y="0"/>
                  </a:lnTo>
                  <a:lnTo>
                    <a:pt x="11892526" y="8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033513" y="992569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798" y="0"/>
                  </a:moveTo>
                  <a:lnTo>
                    <a:pt x="0" y="0"/>
                  </a:lnTo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0987" y="1835475"/>
              <a:ext cx="808990" cy="26670"/>
            </a:xfrm>
            <a:custGeom>
              <a:avLst/>
              <a:gdLst/>
              <a:ahLst/>
              <a:cxnLst/>
              <a:rect l="l" t="t" r="r" b="b"/>
              <a:pathLst>
                <a:path w="808990" h="26669">
                  <a:moveTo>
                    <a:pt x="808656" y="26349"/>
                  </a:moveTo>
                  <a:lnTo>
                    <a:pt x="0" y="26349"/>
                  </a:lnTo>
                  <a:lnTo>
                    <a:pt x="0" y="0"/>
                  </a:lnTo>
                  <a:lnTo>
                    <a:pt x="808656" y="0"/>
                  </a:lnTo>
                  <a:lnTo>
                    <a:pt x="808656" y="2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49644" y="1844264"/>
              <a:ext cx="2074545" cy="0"/>
            </a:xfrm>
            <a:custGeom>
              <a:avLst/>
              <a:gdLst/>
              <a:ahLst/>
              <a:cxnLst/>
              <a:rect l="l" t="t" r="r" b="b"/>
              <a:pathLst>
                <a:path w="2074545">
                  <a:moveTo>
                    <a:pt x="0" y="0"/>
                  </a:moveTo>
                  <a:lnTo>
                    <a:pt x="2074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49644" y="1844264"/>
              <a:ext cx="2074545" cy="8890"/>
            </a:xfrm>
            <a:custGeom>
              <a:avLst/>
              <a:gdLst/>
              <a:ahLst/>
              <a:cxnLst/>
              <a:rect l="l" t="t" r="r" b="b"/>
              <a:pathLst>
                <a:path w="2074545" h="8889">
                  <a:moveTo>
                    <a:pt x="2074388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2074388" y="0"/>
                  </a:lnTo>
                  <a:lnTo>
                    <a:pt x="2074388" y="8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24024" y="1001350"/>
              <a:ext cx="17780" cy="852169"/>
            </a:xfrm>
            <a:custGeom>
              <a:avLst/>
              <a:gdLst/>
              <a:ahLst/>
              <a:cxnLst/>
              <a:rect l="l" t="t" r="r" b="b"/>
              <a:pathLst>
                <a:path w="17780" h="852169">
                  <a:moveTo>
                    <a:pt x="17579" y="851694"/>
                  </a:moveTo>
                  <a:lnTo>
                    <a:pt x="0" y="851694"/>
                  </a:lnTo>
                  <a:lnTo>
                    <a:pt x="0" y="0"/>
                  </a:lnTo>
                  <a:lnTo>
                    <a:pt x="17579" y="0"/>
                  </a:lnTo>
                  <a:lnTo>
                    <a:pt x="17579" y="851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41603" y="1844264"/>
              <a:ext cx="3481070" cy="0"/>
            </a:xfrm>
            <a:custGeom>
              <a:avLst/>
              <a:gdLst/>
              <a:ahLst/>
              <a:cxnLst/>
              <a:rect l="l" t="t" r="r" b="b"/>
              <a:pathLst>
                <a:path w="3481070">
                  <a:moveTo>
                    <a:pt x="0" y="0"/>
                  </a:moveTo>
                  <a:lnTo>
                    <a:pt x="34807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41603" y="1844264"/>
              <a:ext cx="3481070" cy="8890"/>
            </a:xfrm>
            <a:custGeom>
              <a:avLst/>
              <a:gdLst/>
              <a:ahLst/>
              <a:cxnLst/>
              <a:rect l="l" t="t" r="r" b="b"/>
              <a:pathLst>
                <a:path w="3481070" h="8889">
                  <a:moveTo>
                    <a:pt x="3480739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3480739" y="0"/>
                  </a:lnTo>
                  <a:lnTo>
                    <a:pt x="3480739" y="8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22343" y="1001350"/>
              <a:ext cx="17780" cy="852169"/>
            </a:xfrm>
            <a:custGeom>
              <a:avLst/>
              <a:gdLst/>
              <a:ahLst/>
              <a:cxnLst/>
              <a:rect l="l" t="t" r="r" b="b"/>
              <a:pathLst>
                <a:path w="17779" h="852169">
                  <a:moveTo>
                    <a:pt x="17579" y="851694"/>
                  </a:moveTo>
                  <a:lnTo>
                    <a:pt x="0" y="851694"/>
                  </a:lnTo>
                  <a:lnTo>
                    <a:pt x="0" y="0"/>
                  </a:lnTo>
                  <a:lnTo>
                    <a:pt x="17579" y="0"/>
                  </a:lnTo>
                  <a:lnTo>
                    <a:pt x="17579" y="851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39922" y="1844264"/>
              <a:ext cx="1617345" cy="0"/>
            </a:xfrm>
            <a:custGeom>
              <a:avLst/>
              <a:gdLst/>
              <a:ahLst/>
              <a:cxnLst/>
              <a:rect l="l" t="t" r="r" b="b"/>
              <a:pathLst>
                <a:path w="1617345">
                  <a:moveTo>
                    <a:pt x="0" y="0"/>
                  </a:moveTo>
                  <a:lnTo>
                    <a:pt x="1617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39922" y="1844264"/>
              <a:ext cx="1617345" cy="8890"/>
            </a:xfrm>
            <a:custGeom>
              <a:avLst/>
              <a:gdLst/>
              <a:ahLst/>
              <a:cxnLst/>
              <a:rect l="l" t="t" r="r" b="b"/>
              <a:pathLst>
                <a:path w="1617345" h="8889">
                  <a:moveTo>
                    <a:pt x="1617313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1617313" y="0"/>
                  </a:lnTo>
                  <a:lnTo>
                    <a:pt x="1617313" y="8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57227" y="1001350"/>
              <a:ext cx="17780" cy="852169"/>
            </a:xfrm>
            <a:custGeom>
              <a:avLst/>
              <a:gdLst/>
              <a:ahLst/>
              <a:cxnLst/>
              <a:rect l="l" t="t" r="r" b="b"/>
              <a:pathLst>
                <a:path w="17779" h="852169">
                  <a:moveTo>
                    <a:pt x="17588" y="851694"/>
                  </a:moveTo>
                  <a:lnTo>
                    <a:pt x="0" y="851694"/>
                  </a:lnTo>
                  <a:lnTo>
                    <a:pt x="0" y="0"/>
                  </a:lnTo>
                  <a:lnTo>
                    <a:pt x="17588" y="0"/>
                  </a:lnTo>
                  <a:lnTo>
                    <a:pt x="17588" y="851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74815" y="1844264"/>
              <a:ext cx="3850004" cy="0"/>
            </a:xfrm>
            <a:custGeom>
              <a:avLst/>
              <a:gdLst/>
              <a:ahLst/>
              <a:cxnLst/>
              <a:rect l="l" t="t" r="r" b="b"/>
              <a:pathLst>
                <a:path w="3850004">
                  <a:moveTo>
                    <a:pt x="0" y="0"/>
                  </a:moveTo>
                  <a:lnTo>
                    <a:pt x="3849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74816" y="1844264"/>
              <a:ext cx="3850004" cy="8890"/>
            </a:xfrm>
            <a:custGeom>
              <a:avLst/>
              <a:gdLst/>
              <a:ahLst/>
              <a:cxnLst/>
              <a:rect l="l" t="t" r="r" b="b"/>
              <a:pathLst>
                <a:path w="3850004" h="8889">
                  <a:moveTo>
                    <a:pt x="3849900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3849900" y="0"/>
                  </a:lnTo>
                  <a:lnTo>
                    <a:pt x="3849900" y="8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0982" y="992580"/>
              <a:ext cx="11901805" cy="1299845"/>
            </a:xfrm>
            <a:custGeom>
              <a:avLst/>
              <a:gdLst/>
              <a:ahLst/>
              <a:cxnLst/>
              <a:rect l="l" t="t" r="r" b="b"/>
              <a:pathLst>
                <a:path w="11901805" h="1299845">
                  <a:moveTo>
                    <a:pt x="8788" y="0"/>
                  </a:moveTo>
                  <a:lnTo>
                    <a:pt x="0" y="0"/>
                  </a:lnTo>
                  <a:lnTo>
                    <a:pt x="0" y="842899"/>
                  </a:lnTo>
                  <a:lnTo>
                    <a:pt x="8788" y="842899"/>
                  </a:lnTo>
                  <a:lnTo>
                    <a:pt x="8788" y="0"/>
                  </a:lnTo>
                  <a:close/>
                </a:path>
                <a:path w="11901805" h="1299845">
                  <a:moveTo>
                    <a:pt x="808659" y="1281925"/>
                  </a:moveTo>
                  <a:lnTo>
                    <a:pt x="8788" y="1281925"/>
                  </a:lnTo>
                  <a:lnTo>
                    <a:pt x="8788" y="1299489"/>
                  </a:lnTo>
                  <a:lnTo>
                    <a:pt x="808659" y="1299489"/>
                  </a:lnTo>
                  <a:lnTo>
                    <a:pt x="808659" y="1281925"/>
                  </a:lnTo>
                  <a:close/>
                </a:path>
                <a:path w="11901805" h="1299845">
                  <a:moveTo>
                    <a:pt x="808659" y="8775"/>
                  </a:moveTo>
                  <a:lnTo>
                    <a:pt x="791070" y="8775"/>
                  </a:lnTo>
                  <a:lnTo>
                    <a:pt x="791070" y="842911"/>
                  </a:lnTo>
                  <a:lnTo>
                    <a:pt x="808659" y="842911"/>
                  </a:lnTo>
                  <a:lnTo>
                    <a:pt x="808659" y="8775"/>
                  </a:lnTo>
                  <a:close/>
                </a:path>
                <a:path w="11901805" h="1299845">
                  <a:moveTo>
                    <a:pt x="11901322" y="8775"/>
                  </a:moveTo>
                  <a:lnTo>
                    <a:pt x="11883733" y="8775"/>
                  </a:lnTo>
                  <a:lnTo>
                    <a:pt x="11883733" y="860475"/>
                  </a:lnTo>
                  <a:lnTo>
                    <a:pt x="11901322" y="860475"/>
                  </a:lnTo>
                  <a:lnTo>
                    <a:pt x="11901322" y="8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40854" y="1861825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40854" y="1861825"/>
              <a:ext cx="8890" cy="412750"/>
            </a:xfrm>
            <a:custGeom>
              <a:avLst/>
              <a:gdLst/>
              <a:ahLst/>
              <a:cxnLst/>
              <a:rect l="l" t="t" r="r" b="b"/>
              <a:pathLst>
                <a:path w="8890" h="412750">
                  <a:moveTo>
                    <a:pt x="8789" y="412676"/>
                  </a:moveTo>
                  <a:lnTo>
                    <a:pt x="0" y="412676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412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49644" y="2283282"/>
              <a:ext cx="11092815" cy="0"/>
            </a:xfrm>
            <a:custGeom>
              <a:avLst/>
              <a:gdLst/>
              <a:ahLst/>
              <a:cxnLst/>
              <a:rect l="l" t="t" r="r" b="b"/>
              <a:pathLst>
                <a:path w="11092815">
                  <a:moveTo>
                    <a:pt x="0" y="0"/>
                  </a:moveTo>
                  <a:lnTo>
                    <a:pt x="110926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9644" y="2283282"/>
              <a:ext cx="11092815" cy="8890"/>
            </a:xfrm>
            <a:custGeom>
              <a:avLst/>
              <a:gdLst/>
              <a:ahLst/>
              <a:cxnLst/>
              <a:rect l="l" t="t" r="r" b="b"/>
              <a:pathLst>
                <a:path w="11092815" h="8889">
                  <a:moveTo>
                    <a:pt x="11092659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11092659" y="0"/>
                  </a:lnTo>
                  <a:lnTo>
                    <a:pt x="11092659" y="8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9777" y="3126197"/>
              <a:ext cx="800100" cy="17780"/>
            </a:xfrm>
            <a:custGeom>
              <a:avLst/>
              <a:gdLst/>
              <a:ahLst/>
              <a:cxnLst/>
              <a:rect l="l" t="t" r="r" b="b"/>
              <a:pathLst>
                <a:path w="800100" h="17780">
                  <a:moveTo>
                    <a:pt x="799866" y="17560"/>
                  </a:moveTo>
                  <a:lnTo>
                    <a:pt x="0" y="17560"/>
                  </a:lnTo>
                  <a:lnTo>
                    <a:pt x="0" y="0"/>
                  </a:lnTo>
                  <a:lnTo>
                    <a:pt x="799866" y="0"/>
                  </a:lnTo>
                  <a:lnTo>
                    <a:pt x="799866" y="17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40854" y="2292063"/>
              <a:ext cx="0" cy="834390"/>
            </a:xfrm>
            <a:custGeom>
              <a:avLst/>
              <a:gdLst/>
              <a:ahLst/>
              <a:cxnLst/>
              <a:rect l="l" t="t" r="r" b="b"/>
              <a:pathLst>
                <a:path h="834389">
                  <a:moveTo>
                    <a:pt x="0" y="0"/>
                  </a:moveTo>
                  <a:lnTo>
                    <a:pt x="0" y="8341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40854" y="2292063"/>
              <a:ext cx="8890" cy="834390"/>
            </a:xfrm>
            <a:custGeom>
              <a:avLst/>
              <a:gdLst/>
              <a:ahLst/>
              <a:cxnLst/>
              <a:rect l="l" t="t" r="r" b="b"/>
              <a:pathLst>
                <a:path w="8890" h="834389">
                  <a:moveTo>
                    <a:pt x="8789" y="834134"/>
                  </a:moveTo>
                  <a:lnTo>
                    <a:pt x="0" y="834134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8341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49644" y="3134977"/>
              <a:ext cx="11092815" cy="0"/>
            </a:xfrm>
            <a:custGeom>
              <a:avLst/>
              <a:gdLst/>
              <a:ahLst/>
              <a:cxnLst/>
              <a:rect l="l" t="t" r="r" b="b"/>
              <a:pathLst>
                <a:path w="11092815">
                  <a:moveTo>
                    <a:pt x="0" y="0"/>
                  </a:moveTo>
                  <a:lnTo>
                    <a:pt x="110926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49644" y="3134977"/>
              <a:ext cx="11092815" cy="8890"/>
            </a:xfrm>
            <a:custGeom>
              <a:avLst/>
              <a:gdLst/>
              <a:ahLst/>
              <a:cxnLst/>
              <a:rect l="l" t="t" r="r" b="b"/>
              <a:pathLst>
                <a:path w="11092815" h="8889">
                  <a:moveTo>
                    <a:pt x="11092659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11092659" y="0"/>
                  </a:lnTo>
                  <a:lnTo>
                    <a:pt x="11092659" y="8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9777" y="3582776"/>
              <a:ext cx="800100" cy="17780"/>
            </a:xfrm>
            <a:custGeom>
              <a:avLst/>
              <a:gdLst/>
              <a:ahLst/>
              <a:cxnLst/>
              <a:rect l="l" t="t" r="r" b="b"/>
              <a:pathLst>
                <a:path w="800100" h="17779">
                  <a:moveTo>
                    <a:pt x="799866" y="17560"/>
                  </a:moveTo>
                  <a:lnTo>
                    <a:pt x="0" y="17560"/>
                  </a:lnTo>
                  <a:lnTo>
                    <a:pt x="0" y="0"/>
                  </a:lnTo>
                  <a:lnTo>
                    <a:pt x="799866" y="0"/>
                  </a:lnTo>
                  <a:lnTo>
                    <a:pt x="799866" y="17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40854" y="3143758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0" y="0"/>
                  </a:moveTo>
                  <a:lnTo>
                    <a:pt x="0" y="4390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40854" y="3143758"/>
              <a:ext cx="8890" cy="439420"/>
            </a:xfrm>
            <a:custGeom>
              <a:avLst/>
              <a:gdLst/>
              <a:ahLst/>
              <a:cxnLst/>
              <a:rect l="l" t="t" r="r" b="b"/>
              <a:pathLst>
                <a:path w="8890" h="439420">
                  <a:moveTo>
                    <a:pt x="8789" y="439018"/>
                  </a:moveTo>
                  <a:lnTo>
                    <a:pt x="0" y="439018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439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9644" y="3591556"/>
              <a:ext cx="11092815" cy="0"/>
            </a:xfrm>
            <a:custGeom>
              <a:avLst/>
              <a:gdLst/>
              <a:ahLst/>
              <a:cxnLst/>
              <a:rect l="l" t="t" r="r" b="b"/>
              <a:pathLst>
                <a:path w="11092815">
                  <a:moveTo>
                    <a:pt x="0" y="0"/>
                  </a:moveTo>
                  <a:lnTo>
                    <a:pt x="110926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9644" y="3591556"/>
              <a:ext cx="11092815" cy="8890"/>
            </a:xfrm>
            <a:custGeom>
              <a:avLst/>
              <a:gdLst/>
              <a:ahLst/>
              <a:cxnLst/>
              <a:rect l="l" t="t" r="r" b="b"/>
              <a:pathLst>
                <a:path w="11092815" h="8889">
                  <a:moveTo>
                    <a:pt x="11092659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11092659" y="0"/>
                  </a:lnTo>
                  <a:lnTo>
                    <a:pt x="11092659" y="8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9777" y="4039354"/>
              <a:ext cx="800100" cy="17780"/>
            </a:xfrm>
            <a:custGeom>
              <a:avLst/>
              <a:gdLst/>
              <a:ahLst/>
              <a:cxnLst/>
              <a:rect l="l" t="t" r="r" b="b"/>
              <a:pathLst>
                <a:path w="800100" h="17779">
                  <a:moveTo>
                    <a:pt x="799866" y="17569"/>
                  </a:moveTo>
                  <a:lnTo>
                    <a:pt x="0" y="17569"/>
                  </a:lnTo>
                  <a:lnTo>
                    <a:pt x="0" y="0"/>
                  </a:lnTo>
                  <a:lnTo>
                    <a:pt x="799866" y="0"/>
                  </a:lnTo>
                  <a:lnTo>
                    <a:pt x="799866" y="17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40854" y="3600336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0" y="0"/>
                  </a:moveTo>
                  <a:lnTo>
                    <a:pt x="0" y="4390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40854" y="3600337"/>
              <a:ext cx="8890" cy="439420"/>
            </a:xfrm>
            <a:custGeom>
              <a:avLst/>
              <a:gdLst/>
              <a:ahLst/>
              <a:cxnLst/>
              <a:rect l="l" t="t" r="r" b="b"/>
              <a:pathLst>
                <a:path w="8890" h="439420">
                  <a:moveTo>
                    <a:pt x="8789" y="439018"/>
                  </a:moveTo>
                  <a:lnTo>
                    <a:pt x="0" y="439018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439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49644" y="4048135"/>
              <a:ext cx="11092815" cy="0"/>
            </a:xfrm>
            <a:custGeom>
              <a:avLst/>
              <a:gdLst/>
              <a:ahLst/>
              <a:cxnLst/>
              <a:rect l="l" t="t" r="r" b="b"/>
              <a:pathLst>
                <a:path w="11092815">
                  <a:moveTo>
                    <a:pt x="0" y="0"/>
                  </a:moveTo>
                  <a:lnTo>
                    <a:pt x="110926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49644" y="4048126"/>
              <a:ext cx="11092815" cy="8890"/>
            </a:xfrm>
            <a:custGeom>
              <a:avLst/>
              <a:gdLst/>
              <a:ahLst/>
              <a:cxnLst/>
              <a:rect l="l" t="t" r="r" b="b"/>
              <a:pathLst>
                <a:path w="11092815" h="8889">
                  <a:moveTo>
                    <a:pt x="11092659" y="8789"/>
                  </a:moveTo>
                  <a:lnTo>
                    <a:pt x="0" y="8789"/>
                  </a:lnTo>
                  <a:lnTo>
                    <a:pt x="0" y="0"/>
                  </a:lnTo>
                  <a:lnTo>
                    <a:pt x="11092659" y="0"/>
                  </a:lnTo>
                  <a:lnTo>
                    <a:pt x="11092659" y="8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9777" y="4495933"/>
              <a:ext cx="800100" cy="17780"/>
            </a:xfrm>
            <a:custGeom>
              <a:avLst/>
              <a:gdLst/>
              <a:ahLst/>
              <a:cxnLst/>
              <a:rect l="l" t="t" r="r" b="b"/>
              <a:pathLst>
                <a:path w="800100" h="17779">
                  <a:moveTo>
                    <a:pt x="799866" y="17560"/>
                  </a:moveTo>
                  <a:lnTo>
                    <a:pt x="0" y="17560"/>
                  </a:lnTo>
                  <a:lnTo>
                    <a:pt x="0" y="0"/>
                  </a:lnTo>
                  <a:lnTo>
                    <a:pt x="799866" y="0"/>
                  </a:lnTo>
                  <a:lnTo>
                    <a:pt x="799866" y="17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40854" y="4056915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0" y="0"/>
                  </a:moveTo>
                  <a:lnTo>
                    <a:pt x="0" y="4390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40854" y="4056915"/>
              <a:ext cx="8890" cy="439420"/>
            </a:xfrm>
            <a:custGeom>
              <a:avLst/>
              <a:gdLst/>
              <a:ahLst/>
              <a:cxnLst/>
              <a:rect l="l" t="t" r="r" b="b"/>
              <a:pathLst>
                <a:path w="8890" h="439420">
                  <a:moveTo>
                    <a:pt x="8789" y="439018"/>
                  </a:moveTo>
                  <a:lnTo>
                    <a:pt x="0" y="439018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439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9644" y="4504714"/>
              <a:ext cx="11092815" cy="0"/>
            </a:xfrm>
            <a:custGeom>
              <a:avLst/>
              <a:gdLst/>
              <a:ahLst/>
              <a:cxnLst/>
              <a:rect l="l" t="t" r="r" b="b"/>
              <a:pathLst>
                <a:path w="11092815">
                  <a:moveTo>
                    <a:pt x="0" y="0"/>
                  </a:moveTo>
                  <a:lnTo>
                    <a:pt x="110926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49644" y="4504714"/>
              <a:ext cx="11092815" cy="8890"/>
            </a:xfrm>
            <a:custGeom>
              <a:avLst/>
              <a:gdLst/>
              <a:ahLst/>
              <a:cxnLst/>
              <a:rect l="l" t="t" r="r" b="b"/>
              <a:pathLst>
                <a:path w="11092815" h="8889">
                  <a:moveTo>
                    <a:pt x="11092659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11092659" y="0"/>
                  </a:lnTo>
                  <a:lnTo>
                    <a:pt x="11092659" y="8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9777" y="4952512"/>
              <a:ext cx="800100" cy="17780"/>
            </a:xfrm>
            <a:custGeom>
              <a:avLst/>
              <a:gdLst/>
              <a:ahLst/>
              <a:cxnLst/>
              <a:rect l="l" t="t" r="r" b="b"/>
              <a:pathLst>
                <a:path w="800100" h="17779">
                  <a:moveTo>
                    <a:pt x="799866" y="17560"/>
                  </a:moveTo>
                  <a:lnTo>
                    <a:pt x="0" y="17560"/>
                  </a:lnTo>
                  <a:lnTo>
                    <a:pt x="0" y="0"/>
                  </a:lnTo>
                  <a:lnTo>
                    <a:pt x="799866" y="0"/>
                  </a:lnTo>
                  <a:lnTo>
                    <a:pt x="799866" y="17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40854" y="4513494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0" y="0"/>
                  </a:moveTo>
                  <a:lnTo>
                    <a:pt x="0" y="4390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40854" y="4513494"/>
              <a:ext cx="8890" cy="439420"/>
            </a:xfrm>
            <a:custGeom>
              <a:avLst/>
              <a:gdLst/>
              <a:ahLst/>
              <a:cxnLst/>
              <a:rect l="l" t="t" r="r" b="b"/>
              <a:pathLst>
                <a:path w="8890" h="439420">
                  <a:moveTo>
                    <a:pt x="8789" y="439018"/>
                  </a:moveTo>
                  <a:lnTo>
                    <a:pt x="0" y="439018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439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49644" y="4961292"/>
              <a:ext cx="11092815" cy="0"/>
            </a:xfrm>
            <a:custGeom>
              <a:avLst/>
              <a:gdLst/>
              <a:ahLst/>
              <a:cxnLst/>
              <a:rect l="l" t="t" r="r" b="b"/>
              <a:pathLst>
                <a:path w="11092815">
                  <a:moveTo>
                    <a:pt x="0" y="0"/>
                  </a:moveTo>
                  <a:lnTo>
                    <a:pt x="110926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49644" y="4961292"/>
              <a:ext cx="11092815" cy="8890"/>
            </a:xfrm>
            <a:custGeom>
              <a:avLst/>
              <a:gdLst/>
              <a:ahLst/>
              <a:cxnLst/>
              <a:rect l="l" t="t" r="r" b="b"/>
              <a:pathLst>
                <a:path w="11092815" h="8889">
                  <a:moveTo>
                    <a:pt x="11092659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11092659" y="0"/>
                  </a:lnTo>
                  <a:lnTo>
                    <a:pt x="11092659" y="8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0982" y="1861832"/>
              <a:ext cx="808990" cy="3564890"/>
            </a:xfrm>
            <a:custGeom>
              <a:avLst/>
              <a:gdLst/>
              <a:ahLst/>
              <a:cxnLst/>
              <a:rect l="l" t="t" r="r" b="b"/>
              <a:pathLst>
                <a:path w="808990" h="3564890">
                  <a:moveTo>
                    <a:pt x="808659" y="3547262"/>
                  </a:moveTo>
                  <a:lnTo>
                    <a:pt x="8788" y="3547262"/>
                  </a:lnTo>
                  <a:lnTo>
                    <a:pt x="8788" y="0"/>
                  </a:lnTo>
                  <a:lnTo>
                    <a:pt x="0" y="0"/>
                  </a:lnTo>
                  <a:lnTo>
                    <a:pt x="0" y="3564826"/>
                  </a:lnTo>
                  <a:lnTo>
                    <a:pt x="8788" y="3564826"/>
                  </a:lnTo>
                  <a:lnTo>
                    <a:pt x="808659" y="3564826"/>
                  </a:lnTo>
                  <a:lnTo>
                    <a:pt x="808659" y="35472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40854" y="4970072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0" y="0"/>
                  </a:moveTo>
                  <a:lnTo>
                    <a:pt x="0" y="4390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40854" y="4970073"/>
              <a:ext cx="8890" cy="439420"/>
            </a:xfrm>
            <a:custGeom>
              <a:avLst/>
              <a:gdLst/>
              <a:ahLst/>
              <a:cxnLst/>
              <a:rect l="l" t="t" r="r" b="b"/>
              <a:pathLst>
                <a:path w="8890" h="439420">
                  <a:moveTo>
                    <a:pt x="8789" y="439018"/>
                  </a:moveTo>
                  <a:lnTo>
                    <a:pt x="0" y="439018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439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166025" y="1853045"/>
              <a:ext cx="0" cy="3573779"/>
            </a:xfrm>
            <a:custGeom>
              <a:avLst/>
              <a:gdLst/>
              <a:ahLst/>
              <a:cxnLst/>
              <a:rect l="l" t="t" r="r" b="b"/>
              <a:pathLst>
                <a:path h="3573779">
                  <a:moveTo>
                    <a:pt x="0" y="0"/>
                  </a:moveTo>
                  <a:lnTo>
                    <a:pt x="0" y="3573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166025" y="1853045"/>
              <a:ext cx="8890" cy="3573779"/>
            </a:xfrm>
            <a:custGeom>
              <a:avLst/>
              <a:gdLst/>
              <a:ahLst/>
              <a:cxnLst/>
              <a:rect l="l" t="t" r="r" b="b"/>
              <a:pathLst>
                <a:path w="8890" h="3573779">
                  <a:moveTo>
                    <a:pt x="8789" y="3573606"/>
                  </a:moveTo>
                  <a:lnTo>
                    <a:pt x="0" y="3573606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3573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49644" y="5417871"/>
              <a:ext cx="11092815" cy="0"/>
            </a:xfrm>
            <a:custGeom>
              <a:avLst/>
              <a:gdLst/>
              <a:ahLst/>
              <a:cxnLst/>
              <a:rect l="l" t="t" r="r" b="b"/>
              <a:pathLst>
                <a:path w="11092815">
                  <a:moveTo>
                    <a:pt x="0" y="0"/>
                  </a:moveTo>
                  <a:lnTo>
                    <a:pt x="110926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49644" y="5417871"/>
              <a:ext cx="11092815" cy="8890"/>
            </a:xfrm>
            <a:custGeom>
              <a:avLst/>
              <a:gdLst/>
              <a:ahLst/>
              <a:cxnLst/>
              <a:rect l="l" t="t" r="r" b="b"/>
              <a:pathLst>
                <a:path w="11092815" h="8889">
                  <a:moveTo>
                    <a:pt x="11092659" y="8780"/>
                  </a:moveTo>
                  <a:lnTo>
                    <a:pt x="0" y="8780"/>
                  </a:lnTo>
                  <a:lnTo>
                    <a:pt x="0" y="0"/>
                  </a:lnTo>
                  <a:lnTo>
                    <a:pt x="11092659" y="0"/>
                  </a:lnTo>
                  <a:lnTo>
                    <a:pt x="11092659" y="8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033513" y="1853045"/>
              <a:ext cx="0" cy="3573779"/>
            </a:xfrm>
            <a:custGeom>
              <a:avLst/>
              <a:gdLst/>
              <a:ahLst/>
              <a:cxnLst/>
              <a:rect l="l" t="t" r="r" b="b"/>
              <a:pathLst>
                <a:path h="3573779">
                  <a:moveTo>
                    <a:pt x="0" y="0"/>
                  </a:moveTo>
                  <a:lnTo>
                    <a:pt x="0" y="3573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033514" y="1853045"/>
              <a:ext cx="8890" cy="3573779"/>
            </a:xfrm>
            <a:custGeom>
              <a:avLst/>
              <a:gdLst/>
              <a:ahLst/>
              <a:cxnLst/>
              <a:rect l="l" t="t" r="r" b="b"/>
              <a:pathLst>
                <a:path w="8890" h="3573779">
                  <a:moveTo>
                    <a:pt x="8798" y="3573606"/>
                  </a:moveTo>
                  <a:lnTo>
                    <a:pt x="0" y="3573606"/>
                  </a:lnTo>
                  <a:lnTo>
                    <a:pt x="0" y="0"/>
                  </a:lnTo>
                  <a:lnTo>
                    <a:pt x="8798" y="0"/>
                  </a:lnTo>
                  <a:lnTo>
                    <a:pt x="8798" y="3573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0986" y="5426651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676"/>
                  </a:lnTo>
                </a:path>
              </a:pathLst>
            </a:custGeom>
            <a:ln w="3175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0987" y="5426652"/>
              <a:ext cx="8890" cy="412750"/>
            </a:xfrm>
            <a:custGeom>
              <a:avLst/>
              <a:gdLst/>
              <a:ahLst/>
              <a:cxnLst/>
              <a:rect l="l" t="t" r="r" b="b"/>
              <a:pathLst>
                <a:path w="8889" h="412750">
                  <a:moveTo>
                    <a:pt x="8789" y="412676"/>
                  </a:moveTo>
                  <a:lnTo>
                    <a:pt x="0" y="412676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412676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40854" y="5426651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676"/>
                  </a:lnTo>
                </a:path>
              </a:pathLst>
            </a:custGeom>
            <a:ln w="3175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40854" y="5426652"/>
              <a:ext cx="8890" cy="412750"/>
            </a:xfrm>
            <a:custGeom>
              <a:avLst/>
              <a:gdLst/>
              <a:ahLst/>
              <a:cxnLst/>
              <a:rect l="l" t="t" r="r" b="b"/>
              <a:pathLst>
                <a:path w="8890" h="412750">
                  <a:moveTo>
                    <a:pt x="8789" y="412676"/>
                  </a:moveTo>
                  <a:lnTo>
                    <a:pt x="0" y="412676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412676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032813" y="1853045"/>
              <a:ext cx="0" cy="3986529"/>
            </a:xfrm>
            <a:custGeom>
              <a:avLst/>
              <a:gdLst/>
              <a:ahLst/>
              <a:cxnLst/>
              <a:rect l="l" t="t" r="r" b="b"/>
              <a:pathLst>
                <a:path h="3986529">
                  <a:moveTo>
                    <a:pt x="0" y="0"/>
                  </a:moveTo>
                  <a:lnTo>
                    <a:pt x="0" y="3986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032813" y="1853045"/>
              <a:ext cx="8890" cy="3986529"/>
            </a:xfrm>
            <a:custGeom>
              <a:avLst/>
              <a:gdLst/>
              <a:ahLst/>
              <a:cxnLst/>
              <a:rect l="l" t="t" r="r" b="b"/>
              <a:pathLst>
                <a:path w="8889" h="3986529">
                  <a:moveTo>
                    <a:pt x="8789" y="3986283"/>
                  </a:moveTo>
                  <a:lnTo>
                    <a:pt x="0" y="3986283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39862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531133" y="1853045"/>
              <a:ext cx="0" cy="3986529"/>
            </a:xfrm>
            <a:custGeom>
              <a:avLst/>
              <a:gdLst/>
              <a:ahLst/>
              <a:cxnLst/>
              <a:rect l="l" t="t" r="r" b="b"/>
              <a:pathLst>
                <a:path h="3986529">
                  <a:moveTo>
                    <a:pt x="0" y="0"/>
                  </a:moveTo>
                  <a:lnTo>
                    <a:pt x="0" y="3986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531133" y="1853045"/>
              <a:ext cx="8890" cy="3986529"/>
            </a:xfrm>
            <a:custGeom>
              <a:avLst/>
              <a:gdLst/>
              <a:ahLst/>
              <a:cxnLst/>
              <a:rect l="l" t="t" r="r" b="b"/>
              <a:pathLst>
                <a:path w="8890" h="3986529">
                  <a:moveTo>
                    <a:pt x="8789" y="3986283"/>
                  </a:moveTo>
                  <a:lnTo>
                    <a:pt x="0" y="3986283"/>
                  </a:lnTo>
                  <a:lnTo>
                    <a:pt x="0" y="0"/>
                  </a:lnTo>
                  <a:lnTo>
                    <a:pt x="8789" y="0"/>
                  </a:lnTo>
                  <a:lnTo>
                    <a:pt x="8789" y="39862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9777" y="5839328"/>
              <a:ext cx="11892915" cy="17780"/>
            </a:xfrm>
            <a:custGeom>
              <a:avLst/>
              <a:gdLst/>
              <a:ahLst/>
              <a:cxnLst/>
              <a:rect l="l" t="t" r="r" b="b"/>
              <a:pathLst>
                <a:path w="11892915" h="17779">
                  <a:moveTo>
                    <a:pt x="11892526" y="17560"/>
                  </a:moveTo>
                  <a:lnTo>
                    <a:pt x="0" y="17560"/>
                  </a:lnTo>
                  <a:lnTo>
                    <a:pt x="0" y="0"/>
                  </a:lnTo>
                  <a:lnTo>
                    <a:pt x="11892526" y="0"/>
                  </a:lnTo>
                  <a:lnTo>
                    <a:pt x="11892526" y="17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033513" y="5426651"/>
              <a:ext cx="0" cy="412750"/>
            </a:xfrm>
            <a:custGeom>
              <a:avLst/>
              <a:gdLst/>
              <a:ahLst/>
              <a:cxnLst/>
              <a:rect l="l" t="t" r="r" b="b"/>
              <a:pathLst>
                <a:path h="412750">
                  <a:moveTo>
                    <a:pt x="0" y="0"/>
                  </a:moveTo>
                  <a:lnTo>
                    <a:pt x="0" y="412676"/>
                  </a:lnTo>
                </a:path>
              </a:pathLst>
            </a:custGeom>
            <a:ln w="3175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033514" y="5426652"/>
              <a:ext cx="8890" cy="412750"/>
            </a:xfrm>
            <a:custGeom>
              <a:avLst/>
              <a:gdLst/>
              <a:ahLst/>
              <a:cxnLst/>
              <a:rect l="l" t="t" r="r" b="b"/>
              <a:pathLst>
                <a:path w="8890" h="412750">
                  <a:moveTo>
                    <a:pt x="8798" y="412676"/>
                  </a:moveTo>
                  <a:lnTo>
                    <a:pt x="0" y="412676"/>
                  </a:lnTo>
                  <a:lnTo>
                    <a:pt x="0" y="0"/>
                  </a:lnTo>
                  <a:lnTo>
                    <a:pt x="8798" y="0"/>
                  </a:lnTo>
                  <a:lnTo>
                    <a:pt x="8798" y="412676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0982" y="5839333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788" y="0"/>
                  </a:moveTo>
                  <a:lnTo>
                    <a:pt x="0" y="0"/>
                  </a:lnTo>
                  <a:lnTo>
                    <a:pt x="0" y="17576"/>
                  </a:lnTo>
                  <a:lnTo>
                    <a:pt x="8788" y="17576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57" y="6028245"/>
              <a:ext cx="1414780" cy="71436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4419" y="997398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80">
                  <a:moveTo>
                    <a:pt x="246125" y="0"/>
                  </a:moveTo>
                  <a:lnTo>
                    <a:pt x="0" y="0"/>
                  </a:lnTo>
                  <a:lnTo>
                    <a:pt x="0" y="246130"/>
                  </a:lnTo>
                  <a:lnTo>
                    <a:pt x="246125" y="246130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4419" y="997398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80">
                  <a:moveTo>
                    <a:pt x="246125" y="246130"/>
                  </a:moveTo>
                  <a:lnTo>
                    <a:pt x="0" y="246130"/>
                  </a:lnTo>
                  <a:lnTo>
                    <a:pt x="0" y="0"/>
                  </a:lnTo>
                  <a:lnTo>
                    <a:pt x="246125" y="0"/>
                  </a:lnTo>
                  <a:lnTo>
                    <a:pt x="246125" y="246130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21508" y="1116527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242" y="0"/>
                  </a:moveTo>
                  <a:lnTo>
                    <a:pt x="0" y="0"/>
                  </a:lnTo>
                  <a:lnTo>
                    <a:pt x="0" y="112905"/>
                  </a:lnTo>
                  <a:lnTo>
                    <a:pt x="39242" y="112905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1508" y="1116527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242" y="112905"/>
                  </a:moveTo>
                  <a:lnTo>
                    <a:pt x="0" y="112905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12905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64993" y="1062043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40">
                  <a:moveTo>
                    <a:pt x="39242" y="0"/>
                  </a:moveTo>
                  <a:lnTo>
                    <a:pt x="0" y="0"/>
                  </a:lnTo>
                  <a:lnTo>
                    <a:pt x="0" y="167388"/>
                  </a:lnTo>
                  <a:lnTo>
                    <a:pt x="39242" y="167388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4993" y="1062043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40">
                  <a:moveTo>
                    <a:pt x="39242" y="167388"/>
                  </a:moveTo>
                  <a:lnTo>
                    <a:pt x="0" y="167388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67388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78023" y="1023053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0"/>
                  </a:moveTo>
                  <a:lnTo>
                    <a:pt x="0" y="0"/>
                  </a:lnTo>
                  <a:lnTo>
                    <a:pt x="0" y="206378"/>
                  </a:lnTo>
                  <a:lnTo>
                    <a:pt x="39242" y="206378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8023" y="1023053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206378"/>
                  </a:moveTo>
                  <a:lnTo>
                    <a:pt x="0" y="206378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206378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34537" y="1079442"/>
              <a:ext cx="39370" cy="150495"/>
            </a:xfrm>
            <a:custGeom>
              <a:avLst/>
              <a:gdLst/>
              <a:ahLst/>
              <a:cxnLst/>
              <a:rect l="l" t="t" r="r" b="b"/>
              <a:pathLst>
                <a:path w="39370" h="150494">
                  <a:moveTo>
                    <a:pt x="39369" y="0"/>
                  </a:moveTo>
                  <a:lnTo>
                    <a:pt x="0" y="0"/>
                  </a:lnTo>
                  <a:lnTo>
                    <a:pt x="0" y="149989"/>
                  </a:lnTo>
                  <a:lnTo>
                    <a:pt x="39369" y="149989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34537" y="1079442"/>
              <a:ext cx="39370" cy="150495"/>
            </a:xfrm>
            <a:custGeom>
              <a:avLst/>
              <a:gdLst/>
              <a:ahLst/>
              <a:cxnLst/>
              <a:rect l="l" t="t" r="r" b="b"/>
              <a:pathLst>
                <a:path w="39370" h="150494">
                  <a:moveTo>
                    <a:pt x="39369" y="149989"/>
                  </a:moveTo>
                  <a:lnTo>
                    <a:pt x="0" y="149989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49989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4523" y="1109668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369" y="0"/>
                  </a:moveTo>
                  <a:lnTo>
                    <a:pt x="0" y="0"/>
                  </a:lnTo>
                  <a:lnTo>
                    <a:pt x="0" y="112778"/>
                  </a:lnTo>
                  <a:lnTo>
                    <a:pt x="39369" y="112778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4523" y="1109668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369" y="112778"/>
                  </a:moveTo>
                  <a:lnTo>
                    <a:pt x="0" y="112778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12778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8008" y="1055184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69" h="167640">
                  <a:moveTo>
                    <a:pt x="39369" y="0"/>
                  </a:moveTo>
                  <a:lnTo>
                    <a:pt x="0" y="0"/>
                  </a:lnTo>
                  <a:lnTo>
                    <a:pt x="0" y="167261"/>
                  </a:lnTo>
                  <a:lnTo>
                    <a:pt x="39369" y="167261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8008" y="1055184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69" h="167640">
                  <a:moveTo>
                    <a:pt x="39369" y="167261"/>
                  </a:moveTo>
                  <a:lnTo>
                    <a:pt x="0" y="167261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67261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1165" y="1016195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0"/>
                  </a:moveTo>
                  <a:lnTo>
                    <a:pt x="0" y="0"/>
                  </a:lnTo>
                  <a:lnTo>
                    <a:pt x="0" y="206251"/>
                  </a:lnTo>
                  <a:lnTo>
                    <a:pt x="39242" y="206251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165" y="1016195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206251"/>
                  </a:moveTo>
                  <a:lnTo>
                    <a:pt x="0" y="206251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206251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27679" y="1072584"/>
              <a:ext cx="39370" cy="149860"/>
            </a:xfrm>
            <a:custGeom>
              <a:avLst/>
              <a:gdLst/>
              <a:ahLst/>
              <a:cxnLst/>
              <a:rect l="l" t="t" r="r" b="b"/>
              <a:pathLst>
                <a:path w="39370" h="149859">
                  <a:moveTo>
                    <a:pt x="39242" y="0"/>
                  </a:moveTo>
                  <a:lnTo>
                    <a:pt x="0" y="0"/>
                  </a:lnTo>
                  <a:lnTo>
                    <a:pt x="0" y="149862"/>
                  </a:lnTo>
                  <a:lnTo>
                    <a:pt x="39242" y="149862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27679" y="1072584"/>
              <a:ext cx="39370" cy="149860"/>
            </a:xfrm>
            <a:custGeom>
              <a:avLst/>
              <a:gdLst/>
              <a:ahLst/>
              <a:cxnLst/>
              <a:rect l="l" t="t" r="r" b="b"/>
              <a:pathLst>
                <a:path w="39370" h="149859">
                  <a:moveTo>
                    <a:pt x="39242" y="149862"/>
                  </a:moveTo>
                  <a:lnTo>
                    <a:pt x="0" y="149862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49862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>
            <a:spLocks noGrp="1"/>
          </p:cNvSpPr>
          <p:nvPr>
            <p:ph type="ftr" sz="quarter" idx="5"/>
          </p:nvPr>
        </p:nvSpPr>
        <p:spPr>
          <a:xfrm>
            <a:off x="5508943" y="6395085"/>
            <a:ext cx="1174115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117" name="object 1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18" name="文本框 117"/>
          <p:cNvSpPr txBox="1"/>
          <p:nvPr/>
        </p:nvSpPr>
        <p:spPr>
          <a:xfrm>
            <a:off x="949325" y="1199515"/>
            <a:ext cx="2074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氧化铝冶炼厂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57" y="6028245"/>
            <a:ext cx="1414780" cy="7143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663448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780" algn="l"/>
                <a:tab pos="3429000" algn="l"/>
                <a:tab pos="5534025" algn="l"/>
              </a:tabLst>
            </a:pPr>
            <a:r>
              <a:rPr lang="zh-CN" spc="330" dirty="0">
                <a:latin typeface="宋体" panose="02010600030101010101" pitchFamily="2" charset="-122"/>
                <a:ea typeface="宋体" panose="02010600030101010101" pitchFamily="2" charset="-122"/>
              </a:rPr>
              <a:t>印度新建氧化铝冶炼厂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2250" y="1623994"/>
            <a:ext cx="11624945" cy="1668780"/>
            <a:chOff x="322250" y="1623994"/>
            <a:chExt cx="11624945" cy="1668780"/>
          </a:xfrm>
        </p:grpSpPr>
        <p:sp>
          <p:nvSpPr>
            <p:cNvPr id="5" name="object 5"/>
            <p:cNvSpPr/>
            <p:nvPr/>
          </p:nvSpPr>
          <p:spPr>
            <a:xfrm>
              <a:off x="322249" y="1623999"/>
              <a:ext cx="11624310" cy="1668780"/>
            </a:xfrm>
            <a:custGeom>
              <a:avLst/>
              <a:gdLst/>
              <a:ahLst/>
              <a:cxnLst/>
              <a:rect l="l" t="t" r="r" b="b"/>
              <a:pathLst>
                <a:path w="11624310" h="1668779">
                  <a:moveTo>
                    <a:pt x="11624310" y="0"/>
                  </a:moveTo>
                  <a:lnTo>
                    <a:pt x="0" y="0"/>
                  </a:lnTo>
                  <a:lnTo>
                    <a:pt x="0" y="812787"/>
                  </a:lnTo>
                  <a:lnTo>
                    <a:pt x="0" y="821334"/>
                  </a:lnTo>
                  <a:lnTo>
                    <a:pt x="0" y="1668348"/>
                  </a:lnTo>
                  <a:lnTo>
                    <a:pt x="773239" y="1668348"/>
                  </a:lnTo>
                  <a:lnTo>
                    <a:pt x="773239" y="821334"/>
                  </a:lnTo>
                  <a:lnTo>
                    <a:pt x="11624310" y="821334"/>
                  </a:lnTo>
                  <a:lnTo>
                    <a:pt x="11624310" y="0"/>
                  </a:lnTo>
                  <a:close/>
                </a:path>
              </a:pathLst>
            </a:custGeom>
            <a:solidFill>
              <a:srgbClr val="002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495" y="2436776"/>
              <a:ext cx="10851515" cy="855980"/>
            </a:xfrm>
            <a:custGeom>
              <a:avLst/>
              <a:gdLst/>
              <a:ahLst/>
              <a:cxnLst/>
              <a:rect l="l" t="t" r="r" b="b"/>
              <a:pathLst>
                <a:path w="10851515" h="855979">
                  <a:moveTo>
                    <a:pt x="10851079" y="855560"/>
                  </a:moveTo>
                  <a:lnTo>
                    <a:pt x="0" y="855560"/>
                  </a:lnTo>
                  <a:lnTo>
                    <a:pt x="0" y="0"/>
                  </a:lnTo>
                  <a:lnTo>
                    <a:pt x="10851079" y="0"/>
                  </a:lnTo>
                  <a:lnTo>
                    <a:pt x="10851079" y="85556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68440" y="1623695"/>
            <a:ext cx="1581150" cy="829945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5240" algn="ctr">
              <a:lnSpc>
                <a:spcPct val="100000"/>
              </a:lnSpc>
              <a:spcBef>
                <a:spcPts val="230"/>
              </a:spcBef>
            </a:pPr>
            <a:r>
              <a:rPr lang="zh-CN" altLang="en-US" sz="2000" b="1" spc="1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产能</a:t>
            </a:r>
          </a:p>
          <a:p>
            <a:pPr marL="15240" algn="ctr">
              <a:lnSpc>
                <a:spcPct val="100000"/>
              </a:lnSpc>
              <a:spcBef>
                <a:spcPts val="230"/>
              </a:spcBef>
            </a:pP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（百万吨/年）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2259" y="2453884"/>
            <a:ext cx="768985" cy="406400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990"/>
              </a:lnSpc>
            </a:pPr>
            <a:r>
              <a:rPr sz="2500" b="1" spc="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2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5375" y="2440940"/>
            <a:ext cx="2045335" cy="436880"/>
          </a:xfrm>
          <a:prstGeom prst="rect">
            <a:avLst/>
          </a:prstGeom>
          <a:solidFill>
            <a:srgbClr val="FFF1CC"/>
          </a:solidFill>
          <a:ln w="8591">
            <a:solidFill>
              <a:srgbClr val="000000"/>
            </a:solidFill>
          </a:ln>
        </p:spPr>
        <p:txBody>
          <a:bodyPr vert="horz" wrap="square" lIns="0" tIns="11430" rIns="0" bIns="0" rtlCol="0">
            <a:noAutofit/>
          </a:bodyPr>
          <a:lstStyle/>
          <a:p>
            <a:pPr marL="51435">
              <a:lnSpc>
                <a:spcPct val="100000"/>
              </a:lnSpc>
              <a:spcBef>
                <a:spcPts val="90"/>
              </a:spcBef>
            </a:pPr>
            <a:r>
              <a:rPr lang="zh-CN" altLang="en-US" sz="2500" b="1" spc="90" dirty="0">
                <a:latin typeface="Calibri" panose="020F0502020204030204"/>
                <a:cs typeface="Calibri" panose="020F0502020204030204"/>
              </a:rPr>
              <a:t>韦丹塔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40075" y="2440940"/>
            <a:ext cx="3428365" cy="436245"/>
          </a:xfrm>
          <a:prstGeom prst="rect">
            <a:avLst/>
          </a:prstGeom>
          <a:solidFill>
            <a:srgbClr val="FFF1CC"/>
          </a:solidFill>
          <a:ln w="8591">
            <a:solidFill>
              <a:srgbClr val="000000"/>
            </a:solidFill>
          </a:ln>
        </p:spPr>
        <p:txBody>
          <a:bodyPr vert="horz" wrap="square" lIns="0" tIns="11430" rIns="0" bIns="0" rtlCol="0" anchor="ctr" anchorCtr="0">
            <a:noAutofit/>
          </a:bodyPr>
          <a:lstStyle/>
          <a:p>
            <a:pPr marL="51435">
              <a:lnSpc>
                <a:spcPct val="100000"/>
              </a:lnSpc>
              <a:spcBef>
                <a:spcPts val="90"/>
              </a:spcBef>
            </a:pPr>
            <a:r>
              <a:rPr lang="zh-CN" altLang="en-US" sz="1600" b="1" spc="110" dirty="0">
                <a:latin typeface="Calibri" panose="020F0502020204030204"/>
                <a:cs typeface="Calibri" panose="020F0502020204030204"/>
              </a:rPr>
              <a:t>奥里萨邦</a:t>
            </a:r>
            <a:r>
              <a:rPr lang="zh-CN" altLang="en-US" sz="1600" b="1" spc="110" dirty="0">
                <a:latin typeface="Calibri" panose="020F0502020204030204"/>
                <a:cs typeface="Calibri" panose="020F0502020204030204"/>
                <a:sym typeface="+mn-ea"/>
              </a:rPr>
              <a:t>丹卡纳尔</a:t>
            </a:r>
            <a:r>
              <a:rPr lang="zh-CN" altLang="en-US" sz="1600" b="1" spc="110" dirty="0">
                <a:latin typeface="Calibri" panose="020F0502020204030204"/>
                <a:cs typeface="Calibri" panose="020F0502020204030204"/>
              </a:rPr>
              <a:t>（</a:t>
            </a:r>
            <a:r>
              <a:rPr sz="1600" b="1" spc="110" dirty="0">
                <a:latin typeface="Calibri" panose="020F0502020204030204"/>
                <a:cs typeface="Calibri" panose="020F0502020204030204"/>
              </a:rPr>
              <a:t>Dhenkalan</a:t>
            </a:r>
            <a:r>
              <a:rPr lang="zh-CN" altLang="en-US" sz="1600" b="1" spc="11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）</a:t>
            </a:r>
            <a:endParaRPr lang="zh-CN" altLang="en-US" sz="1600" b="1" spc="120" dirty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9696" y="2441046"/>
            <a:ext cx="1598295" cy="427990"/>
          </a:xfrm>
          <a:prstGeom prst="rect">
            <a:avLst/>
          </a:prstGeom>
          <a:solidFill>
            <a:srgbClr val="FFF1CC"/>
          </a:solidFill>
          <a:ln w="8591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0"/>
              </a:spcBef>
            </a:pPr>
            <a:r>
              <a:rPr sz="2500" b="1" spc="45" dirty="0">
                <a:latin typeface="Calibri" panose="020F0502020204030204"/>
                <a:cs typeface="Calibri" panose="020F0502020204030204"/>
              </a:rPr>
              <a:t>3.0</a:t>
            </a:r>
            <a:endParaRPr sz="2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7845" y="2440940"/>
            <a:ext cx="3780790" cy="436880"/>
          </a:xfrm>
          <a:prstGeom prst="rect">
            <a:avLst/>
          </a:prstGeom>
          <a:solidFill>
            <a:srgbClr val="FFF1CC"/>
          </a:solidFill>
          <a:ln w="8591">
            <a:solidFill>
              <a:srgbClr val="000000"/>
            </a:solidFill>
          </a:ln>
        </p:spPr>
        <p:txBody>
          <a:bodyPr vert="horz" wrap="square" lIns="0" tIns="11430" rIns="0" bIns="0" rtlCol="0" anchor="ctr" anchorCtr="0">
            <a:no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lang="zh-CN" altLang="en-US" sz="2500" b="1" spc="114" dirty="0">
                <a:latin typeface="Calibri" panose="020F0502020204030204"/>
                <a:cs typeface="Calibri" panose="020F0502020204030204"/>
              </a:rPr>
              <a:t>印度最大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2259" y="2877379"/>
            <a:ext cx="768985" cy="402590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960"/>
              </a:lnSpc>
            </a:pPr>
            <a:r>
              <a:rPr sz="2500" b="1" spc="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2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5375" y="2868930"/>
            <a:ext cx="2045335" cy="419735"/>
          </a:xfrm>
          <a:prstGeom prst="rect">
            <a:avLst/>
          </a:prstGeom>
          <a:solidFill>
            <a:srgbClr val="FFF1CC"/>
          </a:solidFill>
          <a:ln w="8591">
            <a:solidFill>
              <a:srgbClr val="000000"/>
            </a:solidFill>
          </a:ln>
        </p:spPr>
        <p:txBody>
          <a:bodyPr vert="horz" wrap="square" lIns="0" tIns="3175" rIns="0" bIns="0" rtlCol="0" anchor="ctr" anchorCtr="0">
            <a:noAutofit/>
          </a:bodyPr>
          <a:lstStyle/>
          <a:p>
            <a:pPr marL="51435">
              <a:lnSpc>
                <a:spcPct val="100000"/>
              </a:lnSpc>
              <a:spcBef>
                <a:spcPts val="25"/>
              </a:spcBef>
            </a:pPr>
            <a:r>
              <a:rPr lang="zh-CN" altLang="en-US" sz="1600" b="1" spc="19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印度国家铝业公司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40075" y="2868930"/>
            <a:ext cx="3419475" cy="419735"/>
          </a:xfrm>
          <a:prstGeom prst="rect">
            <a:avLst/>
          </a:prstGeom>
          <a:solidFill>
            <a:srgbClr val="FFF1CC"/>
          </a:solidFill>
          <a:ln w="8591">
            <a:solidFill>
              <a:srgbClr val="000000"/>
            </a:solidFill>
          </a:ln>
        </p:spPr>
        <p:txBody>
          <a:bodyPr vert="horz" wrap="square" lIns="0" tIns="3175" rIns="0" bIns="0" rtlCol="0">
            <a:noAutofit/>
          </a:bodyPr>
          <a:lstStyle/>
          <a:p>
            <a:pPr marL="50800">
              <a:lnSpc>
                <a:spcPct val="100000"/>
              </a:lnSpc>
              <a:spcBef>
                <a:spcPts val="25"/>
              </a:spcBef>
            </a:pPr>
            <a:r>
              <a:rPr lang="zh-CN" altLang="en-US" sz="2500" b="1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奥里萨邦安古尔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59696" y="2868824"/>
            <a:ext cx="1598295" cy="419734"/>
          </a:xfrm>
          <a:prstGeom prst="rect">
            <a:avLst/>
          </a:prstGeom>
          <a:solidFill>
            <a:srgbClr val="FFF1CC"/>
          </a:solidFill>
          <a:ln w="8591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25"/>
              </a:spcBef>
            </a:pPr>
            <a:r>
              <a:rPr sz="2500" b="1" spc="45" dirty="0">
                <a:latin typeface="Calibri" panose="020F0502020204030204"/>
                <a:cs typeface="Calibri" panose="020F0502020204030204"/>
              </a:rPr>
              <a:t>0.5</a:t>
            </a:r>
            <a:endParaRPr sz="2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7845" y="2868930"/>
            <a:ext cx="3780790" cy="419100"/>
          </a:xfrm>
          <a:prstGeom prst="rect">
            <a:avLst/>
          </a:prstGeom>
          <a:solidFill>
            <a:srgbClr val="FFF1CC"/>
          </a:solidFill>
          <a:ln w="8591">
            <a:solidFill>
              <a:srgbClr val="000000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51435">
              <a:lnSpc>
                <a:spcPts val="2960"/>
              </a:lnSpc>
            </a:pPr>
            <a:r>
              <a:rPr lang="zh-CN" altLang="en-US" sz="2500" b="1" spc="180" dirty="0">
                <a:latin typeface="Calibri" panose="020F0502020204030204"/>
                <a:cs typeface="Calibri" panose="020F0502020204030204"/>
              </a:rPr>
              <a:t>燃煤电厂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8150" y="1808076"/>
            <a:ext cx="792480" cy="395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sz="2500" b="1" spc="185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序号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0295" y="1819910"/>
            <a:ext cx="2058670" cy="383540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ts val="2995"/>
              </a:lnSpc>
            </a:pPr>
            <a:r>
              <a:rPr lang="zh-CN" altLang="en-US" sz="2500" b="1" spc="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氧化铝冶炼厂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48965" y="1615440"/>
            <a:ext cx="2578735" cy="588010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195580" rIns="0" bIns="0" rtlCol="0">
            <a:noAutofit/>
          </a:bodyPr>
          <a:lstStyle/>
          <a:p>
            <a:pPr marL="935990" algn="ctr">
              <a:lnSpc>
                <a:spcPct val="100000"/>
              </a:lnSpc>
              <a:spcBef>
                <a:spcPts val="1540"/>
              </a:spcBef>
            </a:pPr>
            <a:r>
              <a:rPr lang="zh-CN" altLang="en-US" sz="25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地址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66100" y="1623695"/>
            <a:ext cx="2559685" cy="579755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195580" rIns="0" bIns="0" rtlCol="0">
            <a:spAutoFit/>
          </a:bodyPr>
          <a:lstStyle/>
          <a:p>
            <a:pPr marL="1176655" algn="ctr">
              <a:lnSpc>
                <a:spcPct val="100000"/>
              </a:lnSpc>
              <a:spcBef>
                <a:spcPts val="1540"/>
              </a:spcBef>
            </a:pPr>
            <a:r>
              <a:rPr lang="zh-CN" altLang="en-US" sz="2500" b="1" spc="1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备注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313658" y="1615430"/>
            <a:ext cx="11633200" cy="1677035"/>
            <a:chOff x="313658" y="1615430"/>
            <a:chExt cx="11633200" cy="1677035"/>
          </a:xfrm>
        </p:grpSpPr>
        <p:sp>
          <p:nvSpPr>
            <p:cNvPr id="23" name="object 23"/>
            <p:cNvSpPr/>
            <p:nvPr/>
          </p:nvSpPr>
          <p:spPr>
            <a:xfrm>
              <a:off x="322259" y="1615435"/>
              <a:ext cx="11624310" cy="8890"/>
            </a:xfrm>
            <a:custGeom>
              <a:avLst/>
              <a:gdLst/>
              <a:ahLst/>
              <a:cxnLst/>
              <a:rect l="l" t="t" r="r" b="b"/>
              <a:pathLst>
                <a:path w="11624310" h="8890">
                  <a:moveTo>
                    <a:pt x="11624315" y="8555"/>
                  </a:moveTo>
                  <a:lnTo>
                    <a:pt x="0" y="8555"/>
                  </a:lnTo>
                  <a:lnTo>
                    <a:pt x="0" y="0"/>
                  </a:lnTo>
                  <a:lnTo>
                    <a:pt x="11624315" y="0"/>
                  </a:lnTo>
                  <a:lnTo>
                    <a:pt x="11624315" y="8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37992" y="1615435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591" y="0"/>
                  </a:moveTo>
                  <a:lnTo>
                    <a:pt x="0" y="0"/>
                  </a:lnTo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3651" y="1615439"/>
              <a:ext cx="11633200" cy="1677035"/>
            </a:xfrm>
            <a:custGeom>
              <a:avLst/>
              <a:gdLst/>
              <a:ahLst/>
              <a:cxnLst/>
              <a:rect l="l" t="t" r="r" b="b"/>
              <a:pathLst>
                <a:path w="11633200" h="1677035">
                  <a:moveTo>
                    <a:pt x="790422" y="8547"/>
                  </a:moveTo>
                  <a:lnTo>
                    <a:pt x="773239" y="8547"/>
                  </a:lnTo>
                  <a:lnTo>
                    <a:pt x="773239" y="812774"/>
                  </a:lnTo>
                  <a:lnTo>
                    <a:pt x="8597" y="812774"/>
                  </a:lnTo>
                  <a:lnTo>
                    <a:pt x="8597" y="0"/>
                  </a:lnTo>
                  <a:lnTo>
                    <a:pt x="0" y="0"/>
                  </a:lnTo>
                  <a:lnTo>
                    <a:pt x="0" y="812774"/>
                  </a:lnTo>
                  <a:lnTo>
                    <a:pt x="0" y="838441"/>
                  </a:lnTo>
                  <a:lnTo>
                    <a:pt x="0" y="1676895"/>
                  </a:lnTo>
                  <a:lnTo>
                    <a:pt x="8597" y="1676895"/>
                  </a:lnTo>
                  <a:lnTo>
                    <a:pt x="790422" y="1676895"/>
                  </a:lnTo>
                  <a:lnTo>
                    <a:pt x="790422" y="1659775"/>
                  </a:lnTo>
                  <a:lnTo>
                    <a:pt x="8597" y="1659775"/>
                  </a:lnTo>
                  <a:lnTo>
                    <a:pt x="8597" y="1257668"/>
                  </a:lnTo>
                  <a:lnTo>
                    <a:pt x="790422" y="1257668"/>
                  </a:lnTo>
                  <a:lnTo>
                    <a:pt x="790422" y="1240561"/>
                  </a:lnTo>
                  <a:lnTo>
                    <a:pt x="8597" y="1240561"/>
                  </a:lnTo>
                  <a:lnTo>
                    <a:pt x="8597" y="838454"/>
                  </a:lnTo>
                  <a:lnTo>
                    <a:pt x="790422" y="838454"/>
                  </a:lnTo>
                  <a:lnTo>
                    <a:pt x="790422" y="812774"/>
                  </a:lnTo>
                  <a:lnTo>
                    <a:pt x="790422" y="8547"/>
                  </a:lnTo>
                  <a:close/>
                </a:path>
                <a:path w="11633200" h="1677035">
                  <a:moveTo>
                    <a:pt x="2835211" y="8559"/>
                  </a:moveTo>
                  <a:lnTo>
                    <a:pt x="2818028" y="8559"/>
                  </a:lnTo>
                  <a:lnTo>
                    <a:pt x="2818028" y="829894"/>
                  </a:lnTo>
                  <a:lnTo>
                    <a:pt x="2835211" y="829894"/>
                  </a:lnTo>
                  <a:lnTo>
                    <a:pt x="2835211" y="8559"/>
                  </a:lnTo>
                  <a:close/>
                </a:path>
                <a:path w="11633200" h="1677035">
                  <a:moveTo>
                    <a:pt x="6254635" y="8559"/>
                  </a:moveTo>
                  <a:lnTo>
                    <a:pt x="6237452" y="8559"/>
                  </a:lnTo>
                  <a:lnTo>
                    <a:pt x="6237452" y="829894"/>
                  </a:lnTo>
                  <a:lnTo>
                    <a:pt x="6254635" y="829894"/>
                  </a:lnTo>
                  <a:lnTo>
                    <a:pt x="6254635" y="8559"/>
                  </a:lnTo>
                  <a:close/>
                </a:path>
                <a:path w="11633200" h="1677035">
                  <a:moveTo>
                    <a:pt x="7852651" y="8547"/>
                  </a:moveTo>
                  <a:lnTo>
                    <a:pt x="7835468" y="8547"/>
                  </a:lnTo>
                  <a:lnTo>
                    <a:pt x="7835468" y="829894"/>
                  </a:lnTo>
                  <a:lnTo>
                    <a:pt x="7852651" y="829894"/>
                  </a:lnTo>
                  <a:lnTo>
                    <a:pt x="7852651" y="8547"/>
                  </a:lnTo>
                  <a:close/>
                </a:path>
                <a:path w="11633200" h="1677035">
                  <a:moveTo>
                    <a:pt x="11632921" y="8547"/>
                  </a:moveTo>
                  <a:lnTo>
                    <a:pt x="11615738" y="8547"/>
                  </a:lnTo>
                  <a:lnTo>
                    <a:pt x="11615738" y="829894"/>
                  </a:lnTo>
                  <a:lnTo>
                    <a:pt x="11632921" y="829894"/>
                  </a:lnTo>
                  <a:lnTo>
                    <a:pt x="11632921" y="85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667" y="3292320"/>
              <a:ext cx="8890" cy="635"/>
            </a:xfrm>
            <a:custGeom>
              <a:avLst/>
              <a:gdLst/>
              <a:ahLst/>
              <a:cxnLst/>
              <a:rect l="l" t="t" r="r" b="b"/>
              <a:pathLst>
                <a:path w="8889" h="635">
                  <a:moveTo>
                    <a:pt x="8591" y="25"/>
                  </a:moveTo>
                  <a:lnTo>
                    <a:pt x="0" y="25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7100" y="1620270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80">
                  <a:moveTo>
                    <a:pt x="246125" y="0"/>
                  </a:moveTo>
                  <a:lnTo>
                    <a:pt x="0" y="0"/>
                  </a:lnTo>
                  <a:lnTo>
                    <a:pt x="0" y="246129"/>
                  </a:lnTo>
                  <a:lnTo>
                    <a:pt x="246125" y="246129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7100" y="1620270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80">
                  <a:moveTo>
                    <a:pt x="246125" y="246129"/>
                  </a:moveTo>
                  <a:lnTo>
                    <a:pt x="0" y="246129"/>
                  </a:lnTo>
                  <a:lnTo>
                    <a:pt x="0" y="0"/>
                  </a:lnTo>
                  <a:lnTo>
                    <a:pt x="246125" y="0"/>
                  </a:lnTo>
                  <a:lnTo>
                    <a:pt x="246125" y="246129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4188" y="1739398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242" y="0"/>
                  </a:moveTo>
                  <a:lnTo>
                    <a:pt x="0" y="0"/>
                  </a:lnTo>
                  <a:lnTo>
                    <a:pt x="0" y="112904"/>
                  </a:lnTo>
                  <a:lnTo>
                    <a:pt x="39242" y="112904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4188" y="1739398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242" y="112904"/>
                  </a:moveTo>
                  <a:lnTo>
                    <a:pt x="0" y="112904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12904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7673" y="1684914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39">
                  <a:moveTo>
                    <a:pt x="39242" y="0"/>
                  </a:moveTo>
                  <a:lnTo>
                    <a:pt x="0" y="0"/>
                  </a:lnTo>
                  <a:lnTo>
                    <a:pt x="0" y="167388"/>
                  </a:lnTo>
                  <a:lnTo>
                    <a:pt x="39242" y="167388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7673" y="1684914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39">
                  <a:moveTo>
                    <a:pt x="39242" y="167388"/>
                  </a:moveTo>
                  <a:lnTo>
                    <a:pt x="0" y="167388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67388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0703" y="1645925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0"/>
                  </a:moveTo>
                  <a:lnTo>
                    <a:pt x="0" y="0"/>
                  </a:lnTo>
                  <a:lnTo>
                    <a:pt x="0" y="206378"/>
                  </a:lnTo>
                  <a:lnTo>
                    <a:pt x="39242" y="206378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0703" y="1645925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206378"/>
                  </a:moveTo>
                  <a:lnTo>
                    <a:pt x="0" y="206378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206378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7218" y="1702313"/>
              <a:ext cx="39370" cy="150495"/>
            </a:xfrm>
            <a:custGeom>
              <a:avLst/>
              <a:gdLst/>
              <a:ahLst/>
              <a:cxnLst/>
              <a:rect l="l" t="t" r="r" b="b"/>
              <a:pathLst>
                <a:path w="39370" h="150494">
                  <a:moveTo>
                    <a:pt x="39369" y="0"/>
                  </a:moveTo>
                  <a:lnTo>
                    <a:pt x="0" y="0"/>
                  </a:lnTo>
                  <a:lnTo>
                    <a:pt x="0" y="149989"/>
                  </a:lnTo>
                  <a:lnTo>
                    <a:pt x="39369" y="149989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7218" y="1702313"/>
              <a:ext cx="39370" cy="150495"/>
            </a:xfrm>
            <a:custGeom>
              <a:avLst/>
              <a:gdLst/>
              <a:ahLst/>
              <a:cxnLst/>
              <a:rect l="l" t="t" r="r" b="b"/>
              <a:pathLst>
                <a:path w="39370" h="150494">
                  <a:moveTo>
                    <a:pt x="39369" y="149989"/>
                  </a:moveTo>
                  <a:lnTo>
                    <a:pt x="0" y="149989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49989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7203" y="1732540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369" y="0"/>
                  </a:moveTo>
                  <a:lnTo>
                    <a:pt x="0" y="0"/>
                  </a:lnTo>
                  <a:lnTo>
                    <a:pt x="0" y="112777"/>
                  </a:lnTo>
                  <a:lnTo>
                    <a:pt x="39369" y="112777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7203" y="1732540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369" y="112777"/>
                  </a:moveTo>
                  <a:lnTo>
                    <a:pt x="0" y="112777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12777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0688" y="1678056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39">
                  <a:moveTo>
                    <a:pt x="39369" y="0"/>
                  </a:moveTo>
                  <a:lnTo>
                    <a:pt x="0" y="0"/>
                  </a:lnTo>
                  <a:lnTo>
                    <a:pt x="0" y="167261"/>
                  </a:lnTo>
                  <a:lnTo>
                    <a:pt x="39369" y="167261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0688" y="1678056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39">
                  <a:moveTo>
                    <a:pt x="39369" y="167261"/>
                  </a:moveTo>
                  <a:lnTo>
                    <a:pt x="0" y="167261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67261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3845" y="1639066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0"/>
                  </a:moveTo>
                  <a:lnTo>
                    <a:pt x="0" y="0"/>
                  </a:lnTo>
                  <a:lnTo>
                    <a:pt x="0" y="206251"/>
                  </a:lnTo>
                  <a:lnTo>
                    <a:pt x="39242" y="206251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3845" y="1639066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206251"/>
                  </a:moveTo>
                  <a:lnTo>
                    <a:pt x="0" y="206251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206251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0360" y="1695455"/>
              <a:ext cx="39370" cy="149860"/>
            </a:xfrm>
            <a:custGeom>
              <a:avLst/>
              <a:gdLst/>
              <a:ahLst/>
              <a:cxnLst/>
              <a:rect l="l" t="t" r="r" b="b"/>
              <a:pathLst>
                <a:path w="39370" h="149860">
                  <a:moveTo>
                    <a:pt x="39242" y="0"/>
                  </a:moveTo>
                  <a:lnTo>
                    <a:pt x="0" y="0"/>
                  </a:lnTo>
                  <a:lnTo>
                    <a:pt x="0" y="149862"/>
                  </a:lnTo>
                  <a:lnTo>
                    <a:pt x="39242" y="149862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0360" y="1695455"/>
              <a:ext cx="39370" cy="149860"/>
            </a:xfrm>
            <a:custGeom>
              <a:avLst/>
              <a:gdLst/>
              <a:ahLst/>
              <a:cxnLst/>
              <a:rect l="l" t="t" r="r" b="b"/>
              <a:pathLst>
                <a:path w="39370" h="149860">
                  <a:moveTo>
                    <a:pt x="39242" y="149862"/>
                  </a:moveTo>
                  <a:lnTo>
                    <a:pt x="0" y="149862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49862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5507038" y="6395085"/>
            <a:ext cx="1177925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597662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5275" algn="l"/>
                <a:tab pos="3962400" algn="l"/>
              </a:tabLst>
            </a:pPr>
            <a:r>
              <a:rPr lang="zh-CN" spc="400" dirty="0">
                <a:latin typeface="宋体" panose="02010600030101010101" pitchFamily="2" charset="-122"/>
                <a:ea typeface="宋体" panose="02010600030101010101" pitchFamily="2" charset="-122"/>
              </a:rPr>
              <a:t>全球原铝生产格局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7139940" y="2175510"/>
            <a:ext cx="4681855" cy="232029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  <a:tabLst>
                <a:tab pos="3511550" algn="l"/>
              </a:tabLst>
            </a:pPr>
            <a:r>
              <a:rPr lang="zh-CN" altLang="en-US" spc="-2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中国再次成为全球领先的金属</a:t>
            </a:r>
            <a:r>
              <a:rPr lang="zh-CN" altLang="en-US" spc="-2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铝</a:t>
            </a:r>
            <a:r>
              <a:rPr lang="zh-CN" altLang="en-US" spc="-2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生产国。印度位居第二，但差距悬殊。紧随其后的是俄罗斯、加拿大和阿联酋。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2470" y="1210221"/>
            <a:ext cx="6490335" cy="4251325"/>
            <a:chOff x="392470" y="1210221"/>
            <a:chExt cx="6490335" cy="4251325"/>
          </a:xfrm>
        </p:grpSpPr>
        <p:sp>
          <p:nvSpPr>
            <p:cNvPr id="5" name="object 5"/>
            <p:cNvSpPr/>
            <p:nvPr/>
          </p:nvSpPr>
          <p:spPr>
            <a:xfrm>
              <a:off x="392470" y="1210221"/>
              <a:ext cx="6490335" cy="4251325"/>
            </a:xfrm>
            <a:custGeom>
              <a:avLst/>
              <a:gdLst/>
              <a:ahLst/>
              <a:cxnLst/>
              <a:rect l="l" t="t" r="r" b="b"/>
              <a:pathLst>
                <a:path w="6490334" h="4251325">
                  <a:moveTo>
                    <a:pt x="6489785" y="4251001"/>
                  </a:moveTo>
                  <a:lnTo>
                    <a:pt x="0" y="4251001"/>
                  </a:lnTo>
                  <a:lnTo>
                    <a:pt x="0" y="0"/>
                  </a:lnTo>
                  <a:lnTo>
                    <a:pt x="6489785" y="0"/>
                  </a:lnTo>
                  <a:lnTo>
                    <a:pt x="6489785" y="42510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7054" y="1918093"/>
              <a:ext cx="2971825" cy="31270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0987" y="2048789"/>
              <a:ext cx="1433760" cy="208473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25867" y="1304368"/>
            <a:ext cx="4636135" cy="3143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058035" marR="5080" indent="-2058670" algn="ctr">
              <a:lnSpc>
                <a:spcPct val="103000"/>
              </a:lnSpc>
              <a:spcBef>
                <a:spcPts val="45"/>
              </a:spcBef>
            </a:pPr>
            <a:r>
              <a:rPr lang="zh-CN" altLang="en-US" sz="1950" b="1">
                <a:latin typeface="Calibri" panose="020F0502020204030204"/>
                <a:cs typeface="Calibri" panose="020F0502020204030204"/>
              </a:rPr>
              <a:t>2025年全球主要原铝生产国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12444" y="5190121"/>
            <a:ext cx="5279390" cy="88900"/>
            <a:chOff x="812444" y="5190121"/>
            <a:chExt cx="5279390" cy="889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444" y="5190121"/>
              <a:ext cx="86626" cy="884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7304" y="5195760"/>
              <a:ext cx="77203" cy="771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5060" y="5195760"/>
              <a:ext cx="79095" cy="771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1938" y="5195760"/>
              <a:ext cx="77203" cy="771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4716" y="5195760"/>
              <a:ext cx="77203" cy="771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1057" y="5195760"/>
              <a:ext cx="77215" cy="771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8909" y="5195760"/>
              <a:ext cx="77215" cy="771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0783" y="5195760"/>
              <a:ext cx="79095" cy="771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94286" y="5195760"/>
              <a:ext cx="77203" cy="771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14072" y="5195760"/>
              <a:ext cx="77203" cy="7719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27735" y="5120005"/>
            <a:ext cx="5599430" cy="187960"/>
          </a:xfrm>
          <a:prstGeom prst="rect">
            <a:avLst/>
          </a:prstGeom>
        </p:spPr>
        <p:txBody>
          <a:bodyPr vert="horz" wrap="square" lIns="0" tIns="13970" rIns="0" bIns="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528955" algn="l"/>
                <a:tab pos="1017905" algn="l"/>
                <a:tab pos="1584325" algn="l"/>
                <a:tab pos="2216150" algn="l"/>
                <a:tab pos="2663190" algn="l"/>
                <a:tab pos="3309620" algn="l"/>
                <a:tab pos="4023360" algn="l"/>
                <a:tab pos="4676140" algn="l"/>
                <a:tab pos="5195570" algn="l"/>
              </a:tabLst>
            </a:pPr>
            <a:r>
              <a:rPr lang="zh-CN" altLang="en-US" sz="9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</a:t>
            </a:r>
            <a:r>
              <a:rPr sz="9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9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印度</a:t>
            </a:r>
            <a:r>
              <a:rPr sz="9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9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俄罗斯</a:t>
            </a:r>
            <a:r>
              <a:rPr sz="9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9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加拿大</a:t>
            </a:r>
            <a:r>
              <a:rPr sz="9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900" spc="-25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阿联酋</a:t>
            </a:r>
            <a:r>
              <a:rPr sz="9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9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巴林</a:t>
            </a:r>
            <a:r>
              <a:rPr sz="9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9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澳大利亚</a:t>
            </a:r>
            <a:r>
              <a:rPr sz="9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9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挪威</a:t>
            </a:r>
            <a:r>
              <a:rPr sz="9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9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巴西</a:t>
            </a:r>
            <a:r>
              <a:rPr sz="9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9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其它</a:t>
            </a:r>
          </a:p>
        </p:txBody>
      </p:sp>
      <p:sp>
        <p:nvSpPr>
          <p:cNvPr id="21" name="object 21"/>
          <p:cNvSpPr/>
          <p:nvPr/>
        </p:nvSpPr>
        <p:spPr>
          <a:xfrm>
            <a:off x="392470" y="1210221"/>
            <a:ext cx="6490335" cy="4251325"/>
          </a:xfrm>
          <a:custGeom>
            <a:avLst/>
            <a:gdLst/>
            <a:ahLst/>
            <a:cxnLst/>
            <a:rect l="l" t="t" r="r" b="b"/>
            <a:pathLst>
              <a:path w="6490334" h="4251325">
                <a:moveTo>
                  <a:pt x="0" y="0"/>
                </a:moveTo>
                <a:lnTo>
                  <a:pt x="6489785" y="0"/>
                </a:lnTo>
                <a:lnTo>
                  <a:pt x="6489785" y="4251001"/>
                </a:lnTo>
                <a:lnTo>
                  <a:pt x="0" y="4251001"/>
                </a:lnTo>
                <a:lnTo>
                  <a:pt x="0" y="0"/>
                </a:lnTo>
                <a:close/>
              </a:path>
            </a:pathLst>
          </a:custGeom>
          <a:ln w="11767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86200" y="3429000"/>
            <a:ext cx="993775" cy="22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50" dirty="0">
                <a:latin typeface="Calibri" panose="020F0502020204030204"/>
                <a:cs typeface="Calibri" panose="020F0502020204030204"/>
              </a:rPr>
              <a:t>4</a:t>
            </a:r>
            <a:r>
              <a:rPr lang="en-US" altLang="en-US" sz="1350" dirty="0">
                <a:latin typeface="Calibri" panose="020F0502020204030204"/>
                <a:cs typeface="Calibri" panose="020F0502020204030204"/>
              </a:rPr>
              <a:t>,</a:t>
            </a:r>
            <a:r>
              <a:rPr sz="1350" dirty="0">
                <a:latin typeface="Calibri" panose="020F0502020204030204"/>
                <a:cs typeface="Calibri" panose="020F0502020204030204"/>
              </a:rPr>
              <a:t>5</a:t>
            </a:r>
            <a:r>
              <a:rPr lang="en-US" altLang="en-US" sz="1350" dirty="0">
                <a:latin typeface="Calibri" panose="020F0502020204030204"/>
                <a:cs typeface="Calibri" panose="020F0502020204030204"/>
              </a:rPr>
              <a:t>30</a:t>
            </a:r>
            <a:r>
              <a:rPr sz="1350" spc="-20" dirty="0">
                <a:latin typeface="Calibri" panose="020F0502020204030204"/>
                <a:cs typeface="Calibri" panose="020F0502020204030204"/>
              </a:rPr>
              <a:t>万吨/年</a:t>
            </a:r>
            <a:endParaRPr sz="13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79078" y="3599497"/>
            <a:ext cx="641985" cy="429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50" dirty="0">
                <a:latin typeface="Calibri" panose="020F0502020204030204"/>
                <a:cs typeface="Calibri" panose="020F0502020204030204"/>
              </a:rPr>
              <a:t>4</a:t>
            </a:r>
            <a:r>
              <a:rPr lang="en-US" altLang="en-US" sz="1350" dirty="0">
                <a:latin typeface="Calibri" panose="020F0502020204030204"/>
                <a:cs typeface="Calibri" panose="020F0502020204030204"/>
              </a:rPr>
              <a:t>20</a:t>
            </a:r>
            <a:r>
              <a:rPr sz="1350" spc="-20" dirty="0">
                <a:latin typeface="Calibri" panose="020F0502020204030204"/>
                <a:cs typeface="Calibri" panose="020F0502020204030204"/>
              </a:rPr>
              <a:t>万吨/年</a:t>
            </a:r>
            <a:endParaRPr sz="13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81200" y="2895600"/>
            <a:ext cx="887095" cy="587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50" dirty="0">
                <a:latin typeface="Calibri" panose="020F0502020204030204"/>
                <a:cs typeface="Calibri" panose="020F0502020204030204"/>
              </a:rPr>
              <a:t>3</a:t>
            </a:r>
            <a:r>
              <a:rPr lang="en-US" altLang="en-US" sz="1350" dirty="0">
                <a:latin typeface="Calibri" panose="020F0502020204030204"/>
                <a:cs typeface="Calibri" panose="020F0502020204030204"/>
              </a:rPr>
              <a:t>30</a:t>
            </a:r>
            <a:r>
              <a:rPr sz="1350" spc="-20" dirty="0">
                <a:latin typeface="Calibri" panose="020F0502020204030204"/>
                <a:cs typeface="Calibri" panose="020F0502020204030204"/>
              </a:rPr>
              <a:t>万吨/年</a:t>
            </a:r>
            <a:endParaRPr sz="135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r>
              <a:rPr sz="1350" dirty="0">
                <a:latin typeface="Calibri" panose="020F0502020204030204"/>
                <a:cs typeface="Calibri" panose="020F0502020204030204"/>
              </a:rPr>
              <a:t>3</a:t>
            </a:r>
            <a:r>
              <a:rPr lang="en-US" altLang="en-US" sz="1350" dirty="0">
                <a:latin typeface="Calibri" panose="020F0502020204030204"/>
                <a:cs typeface="Calibri" panose="020F0502020204030204"/>
              </a:rPr>
              <a:t>80</a:t>
            </a:r>
            <a:r>
              <a:rPr sz="1350" spc="-20" dirty="0">
                <a:latin typeface="Calibri" panose="020F0502020204030204"/>
                <a:cs typeface="Calibri" panose="020F0502020204030204"/>
              </a:rPr>
              <a:t>万吨/年</a:t>
            </a:r>
            <a:endParaRPr sz="135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5893" y="1205044"/>
            <a:ext cx="251078" cy="251083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5495290" y="6395085"/>
            <a:ext cx="1201420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57" y="6028245"/>
            <a:ext cx="1414780" cy="7143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8547" y="256667"/>
            <a:ext cx="10676255" cy="4607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7920" algn="l"/>
                <a:tab pos="3769995" algn="l"/>
                <a:tab pos="5916295" algn="l"/>
              </a:tabLst>
            </a:pPr>
            <a:r>
              <a:rPr lang="zh-CN" altLang="en-US" sz="2800" b="1" spc="290" dirty="0">
                <a:solidFill>
                  <a:srgbClr val="25252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印度金属铝生产展望</a:t>
            </a:r>
            <a:r>
              <a:rPr sz="2800" b="1" spc="330" dirty="0">
                <a:solidFill>
                  <a:srgbClr val="25252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0045" marR="539750" indent="-347980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印度目前已达到电解铝产量416万吨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年、再生铝产量180万吨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年的阶段。</a:t>
            </a:r>
          </a:p>
          <a:p>
            <a:pPr marL="360045" marR="539750" indent="-347980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根据印度政府2025年愿景文件，预计印度国内铝需求将为：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817245" marR="539750" lvl="1" indent="-347980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短期（2024财年至2030财年）：到2030财年达850万吨</a:t>
            </a:r>
          </a:p>
          <a:p>
            <a:pPr marL="817245" marR="539750" lvl="1" indent="-347980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中期（2031财年至2040财年）：到2040财年达1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800万吨</a:t>
            </a:r>
          </a:p>
          <a:p>
            <a:pPr marL="817245" marR="539750" lvl="1" indent="-347980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长期（2041财年至2047财年）：到2047财年达2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800万吨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486083" y="6395085"/>
            <a:ext cx="1219835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7" name="文本框 6"/>
          <p:cNvSpPr txBox="1"/>
          <p:nvPr/>
        </p:nvSpPr>
        <p:spPr>
          <a:xfrm>
            <a:off x="8354695" y="5226050"/>
            <a:ext cx="2572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来源：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印度政府2025年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铝产业发展愿景文件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4273"/>
            <a:ext cx="11046460" cy="6043930"/>
            <a:chOff x="0" y="814273"/>
            <a:chExt cx="11046460" cy="6043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57" y="6099353"/>
              <a:ext cx="1414780" cy="7143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8" y="814273"/>
              <a:ext cx="10204704" cy="53257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1020381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47645" algn="l"/>
                <a:tab pos="3387725" algn="l"/>
                <a:tab pos="6308725" algn="l"/>
                <a:tab pos="8552815" algn="l"/>
                <a:tab pos="9102725" algn="l"/>
              </a:tabLst>
            </a:pPr>
            <a:r>
              <a:rPr lang="zh-CN" spc="425" dirty="0"/>
              <a:t>印度下游产品生产状况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496243" y="6395085"/>
            <a:ext cx="1199515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8547735" y="6172200"/>
            <a:ext cx="249809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来源：印度政府2025年铝产业发展愿景文件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0820" y="129540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/>
              <a:t>（百万吨）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0415" y="5334000"/>
            <a:ext cx="834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挤压件</a:t>
            </a:r>
            <a:r>
              <a:rPr lang="en-US" altLang="zh-CN"/>
              <a:t>                  </a:t>
            </a:r>
            <a:r>
              <a:rPr lang="zh-CN" altLang="en-US"/>
              <a:t>铝板带材</a:t>
            </a:r>
            <a:r>
              <a:rPr lang="en-US" altLang="zh-CN"/>
              <a:t>                 </a:t>
            </a:r>
            <a:r>
              <a:rPr lang="zh-CN" altLang="en-US"/>
              <a:t>铸件</a:t>
            </a:r>
            <a:r>
              <a:rPr lang="en-US" altLang="zh-CN"/>
              <a:t>                      </a:t>
            </a:r>
            <a:r>
              <a:rPr lang="zh-CN" altLang="en-US"/>
              <a:t>线材</a:t>
            </a:r>
            <a:r>
              <a:rPr lang="en-US" altLang="zh-CN"/>
              <a:t>                       </a:t>
            </a:r>
            <a:r>
              <a:rPr lang="zh-CN" altLang="en-US"/>
              <a:t>铝箔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00600" y="5792470"/>
            <a:ext cx="28486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2019</a:t>
            </a:r>
            <a:r>
              <a:rPr lang="zh-CN" altLang="en-US" sz="1400"/>
              <a:t>财年</a:t>
            </a:r>
            <a:r>
              <a:rPr lang="en-US" altLang="zh-CN" sz="1400"/>
              <a:t>    2020</a:t>
            </a:r>
            <a:r>
              <a:rPr lang="zh-CN" altLang="en-US" sz="1400"/>
              <a:t>财年</a:t>
            </a:r>
            <a:r>
              <a:rPr lang="en-US" altLang="zh-CN" sz="1400"/>
              <a:t>    2021</a:t>
            </a:r>
            <a:r>
              <a:rPr lang="zh-CN" altLang="en-US" sz="1400"/>
              <a:t>财年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57" y="6028245"/>
            <a:ext cx="1414780" cy="7143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8547" y="256667"/>
            <a:ext cx="10767060" cy="5210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36190" algn="l"/>
                <a:tab pos="4704715" algn="l"/>
              </a:tabLst>
            </a:pPr>
            <a:r>
              <a:rPr lang="zh-CN" altLang="en-US" sz="2800" b="1" spc="455" dirty="0">
                <a:solidFill>
                  <a:srgbClr val="25252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再生回收铝</a:t>
            </a:r>
            <a:endParaRPr sz="28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再生铝产能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约200万吨/年，很大程度上依赖进口废铝。</a:t>
            </a: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尽管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印度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再生铝消费的占比逐年提升，但获取国内废铝以及从其它国家采购废铝一直困难重重。</a:t>
            </a: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预计到2047财年，以国内废铝为原料生产再生铝的产量将新增600万吨/年。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514658" y="6395085"/>
            <a:ext cx="1162685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857" y="803706"/>
            <a:ext cx="10950701" cy="5938901"/>
            <a:chOff x="133857" y="803706"/>
            <a:chExt cx="10950701" cy="593890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57" y="6028245"/>
              <a:ext cx="1414780" cy="7143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8637" y="803706"/>
              <a:ext cx="9535921" cy="563619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1026731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4520" algn="l"/>
                <a:tab pos="2264410" algn="l"/>
                <a:tab pos="4788535" algn="l"/>
                <a:tab pos="7183755" algn="l"/>
                <a:tab pos="8617585" algn="l"/>
                <a:tab pos="9166860" algn="l"/>
              </a:tabLst>
            </a:pPr>
            <a:r>
              <a:rPr lang="zh-CN" spc="330" dirty="0">
                <a:latin typeface="宋体" panose="02010600030101010101" pitchFamily="2" charset="-122"/>
                <a:ea typeface="宋体" panose="02010600030101010101" pitchFamily="2" charset="-122"/>
              </a:rPr>
              <a:t>印度电解铝和再生铝的用途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493068" y="6440170"/>
            <a:ext cx="1205865" cy="372110"/>
          </a:xfrm>
          <a:prstGeom prst="rect">
            <a:avLst/>
          </a:prstGeom>
          <a:ln>
            <a:noFill/>
          </a:ln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9" name="文本框 8"/>
          <p:cNvSpPr txBox="1"/>
          <p:nvPr/>
        </p:nvSpPr>
        <p:spPr>
          <a:xfrm>
            <a:off x="2468880" y="1143000"/>
            <a:ext cx="2941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电解铝的用途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91400" y="1143000"/>
            <a:ext cx="2941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再生铝的用途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60320" y="5400040"/>
            <a:ext cx="1501140" cy="1038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/>
              <a:t>电力</a:t>
            </a:r>
          </a:p>
          <a:p>
            <a:endParaRPr lang="zh-CN" altLang="en-US" sz="900"/>
          </a:p>
          <a:p>
            <a:r>
              <a:rPr lang="zh-CN" altLang="en-US" sz="1200"/>
              <a:t>汽车</a:t>
            </a:r>
          </a:p>
          <a:p>
            <a:endParaRPr lang="zh-CN" altLang="en-US" sz="1800"/>
          </a:p>
          <a:p>
            <a:r>
              <a:rPr lang="zh-CN" altLang="en-US" sz="1200"/>
              <a:t>耐用消费品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67600" y="5400040"/>
            <a:ext cx="1501140" cy="1038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/>
              <a:t>电力</a:t>
            </a:r>
          </a:p>
          <a:p>
            <a:endParaRPr lang="zh-CN" altLang="en-US" sz="900"/>
          </a:p>
          <a:p>
            <a:r>
              <a:rPr lang="zh-CN" altLang="en-US" sz="1200"/>
              <a:t>汽车</a:t>
            </a:r>
          </a:p>
          <a:p>
            <a:endParaRPr lang="zh-CN" altLang="en-US" sz="1800"/>
          </a:p>
          <a:p>
            <a:r>
              <a:rPr lang="zh-CN" altLang="en-US" sz="1200"/>
              <a:t>耐用消费品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9123045" y="6438265"/>
            <a:ext cx="196342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来源：印度政府2025年铝产业发展愿景文件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81600" y="5261610"/>
            <a:ext cx="989965" cy="102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建筑与施工</a:t>
            </a:r>
          </a:p>
          <a:p>
            <a:endParaRPr lang="zh-CN" altLang="en-US" sz="1600"/>
          </a:p>
          <a:p>
            <a:r>
              <a:rPr lang="zh-CN" altLang="en-US" sz="1200"/>
              <a:t>包装</a:t>
            </a:r>
          </a:p>
          <a:p>
            <a:endParaRPr lang="zh-CN" altLang="en-US" sz="900"/>
          </a:p>
          <a:p>
            <a:r>
              <a:rPr lang="zh-CN" altLang="en-US" sz="1200"/>
              <a:t>其它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982200" y="5257800"/>
            <a:ext cx="989965" cy="102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建筑与施工</a:t>
            </a:r>
          </a:p>
          <a:p>
            <a:endParaRPr lang="zh-CN" altLang="en-US" sz="1600"/>
          </a:p>
          <a:p>
            <a:r>
              <a:rPr lang="zh-CN" altLang="en-US" sz="1200"/>
              <a:t>包装</a:t>
            </a:r>
          </a:p>
          <a:p>
            <a:endParaRPr lang="zh-CN" altLang="en-US" sz="900"/>
          </a:p>
          <a:p>
            <a:r>
              <a:rPr lang="zh-CN" altLang="en-US" sz="1200"/>
              <a:t>其它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57" y="6028245"/>
            <a:ext cx="1414780" cy="7143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8547" y="256667"/>
            <a:ext cx="10603865" cy="6415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b="1" spc="495" dirty="0">
                <a:solidFill>
                  <a:srgbClr val="25252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结论</a:t>
            </a:r>
            <a:endParaRPr sz="28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印度目前的氧化铝产能约为1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120万吨/年，远远落后于中国和澳大利亚，与巴西的氧化铝产量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大致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相当。</a:t>
            </a: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目前，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印度的氧化铝行业正在迅速发展，到2030年，其产能或将超过巴西和澳大利亚，达到1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500万吨/年。</a:t>
            </a: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在金属生产方面，印度位列世界第二，拥有400万吨/年的电解铝产能和约200万吨/年的再生铝产能。</a:t>
            </a:r>
          </a:p>
          <a:p>
            <a:pPr marL="360045" marR="5080" indent="-347980" algn="just">
              <a:lnSpc>
                <a:spcPct val="140000"/>
              </a:lnSpc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514975" y="6395085"/>
            <a:ext cx="1162050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47" y="256667"/>
            <a:ext cx="10664825" cy="5482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34665" algn="l"/>
              </a:tabLst>
            </a:pPr>
            <a:r>
              <a:rPr lang="zh-CN" altLang="en-US" sz="2800" b="1" spc="495" dirty="0">
                <a:solidFill>
                  <a:srgbClr val="252525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结论（续）</a:t>
            </a:r>
            <a:endParaRPr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95"/>
              </a:spcBef>
            </a:pPr>
            <a:endParaRPr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0045" marR="5080" indent="-347980" algn="just">
              <a:lnSpc>
                <a:spcPct val="130000"/>
              </a:lnSpc>
              <a:spcBef>
                <a:spcPts val="5"/>
              </a:spcBef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印度电解铝产量到2030年可能最多增至600万吨/年，再生铝产量可能达到250万吨/年，或可大致满足国内需求。</a:t>
            </a:r>
          </a:p>
          <a:p>
            <a:pPr marL="360045" marR="5080" indent="-347980" algn="just">
              <a:lnSpc>
                <a:spcPct val="130000"/>
              </a:lnSpc>
              <a:spcBef>
                <a:spcPts val="5"/>
              </a:spcBef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0045" marR="5080" indent="-347980" algn="just">
              <a:lnSpc>
                <a:spcPct val="130000"/>
              </a:lnSpc>
              <a:spcBef>
                <a:spcPts val="5"/>
              </a:spcBef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高品位铝土矿资源的日益枯竭，将要求对现有氧化铝技术进行重大变革，以处理高二氧化硅、高铁含量的矿石。</a:t>
            </a:r>
          </a:p>
          <a:p>
            <a:pPr marL="360045" marR="5080" indent="-347980" algn="just">
              <a:lnSpc>
                <a:spcPct val="130000"/>
              </a:lnSpc>
              <a:spcBef>
                <a:spcPts val="5"/>
              </a:spcBef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60045" marR="5080" indent="-347980" algn="just">
              <a:lnSpc>
                <a:spcPct val="130000"/>
              </a:lnSpc>
              <a:spcBef>
                <a:spcPts val="5"/>
              </a:spcBef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目前我们正在努力生产“绿色铝”，并以绿色能源和小型模块化反应堆部分替代火电。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57" y="6028245"/>
            <a:ext cx="1414780" cy="7143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499100" y="6395085"/>
            <a:ext cx="1193800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493385" y="6395085"/>
            <a:ext cx="1205230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>
              <a:lnSpc>
                <a:spcPct val="100000"/>
              </a:lnSpc>
              <a:spcBef>
                <a:spcPts val="25"/>
              </a:spcBef>
            </a:pPr>
            <a:r>
              <a:rPr dirty="0">
                <a:solidFill>
                  <a:schemeClr val="bg2"/>
                </a:solidFill>
              </a:rPr>
              <a:t>亚洲金属网</a:t>
            </a:r>
            <a:r>
              <a:rPr spc="-10" dirty="0">
                <a:solidFill>
                  <a:schemeClr val="bg2"/>
                </a:solidFill>
              </a:rPr>
              <a:t> </a:t>
            </a:r>
            <a:r>
              <a:rPr spc="-35" dirty="0">
                <a:solidFill>
                  <a:schemeClr val="bg2"/>
                </a:solidFill>
              </a:rPr>
              <a:t>2026年5月28-29日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13895" y="6439098"/>
            <a:ext cx="160020" cy="18034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spc="-25" dirty="0">
                <a:latin typeface="Calibri" panose="020F0502020204030204"/>
                <a:cs typeface="Calibri" panose="020F0502020204030204"/>
              </a:rPr>
              <a:t>1G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6510" y="762000"/>
            <a:ext cx="961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IBAAS2026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年活动速览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4800" y="2641600"/>
            <a:ext cx="5498465" cy="1778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00B0F0"/>
                </a:solidFill>
              </a:rPr>
              <a:t>IBAAS-2026，</a:t>
            </a:r>
            <a:r>
              <a:rPr lang="zh-CN" altLang="en-US" b="1">
                <a:solidFill>
                  <a:srgbClr val="00B0F0"/>
                </a:solidFill>
              </a:rPr>
              <a:t>印度</a:t>
            </a:r>
          </a:p>
          <a:p>
            <a:endParaRPr lang="zh-CN" altLang="en-US" b="1">
              <a:solidFill>
                <a:srgbClr val="00B0F0"/>
              </a:solidFill>
            </a:endParaRPr>
          </a:p>
          <a:p>
            <a:endParaRPr lang="zh-CN" altLang="en-US" b="1">
              <a:solidFill>
                <a:srgbClr val="00B0F0"/>
              </a:solidFill>
            </a:endParaRPr>
          </a:p>
          <a:p>
            <a:endParaRPr lang="zh-CN" altLang="en-US" b="1">
              <a:solidFill>
                <a:srgbClr val="00B0F0"/>
              </a:solidFill>
            </a:endParaRPr>
          </a:p>
          <a:p>
            <a:endParaRPr lang="zh-CN" altLang="en-US" b="1">
              <a:solidFill>
                <a:srgbClr val="00B0F0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第14届国际铝土矿、氧化铝及原铝业行会议暨展览会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03265" y="2667000"/>
            <a:ext cx="5498465" cy="1778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IBAAS-</a:t>
            </a:r>
            <a:r>
              <a:rPr lang="zh-CN" altLang="en-US" b="1">
                <a:solidFill>
                  <a:schemeClr val="bg1"/>
                </a:solidFill>
              </a:rPr>
              <a:t>越南铸造冶金协会（</a:t>
            </a:r>
            <a:r>
              <a:rPr lang="en-US" altLang="zh-CN" b="1">
                <a:solidFill>
                  <a:schemeClr val="bg1"/>
                </a:solidFill>
              </a:rPr>
              <a:t>VFMSTA</a:t>
            </a:r>
            <a:r>
              <a:rPr lang="zh-CN" altLang="en-US" b="1">
                <a:solidFill>
                  <a:schemeClr val="bg1"/>
                </a:solidFill>
                <a:ea typeface="宋体" panose="02010600030101010101" pitchFamily="2" charset="-122"/>
              </a:rPr>
              <a:t>）</a:t>
            </a:r>
            <a:r>
              <a:rPr lang="en-US" altLang="zh-CN" b="1">
                <a:solidFill>
                  <a:schemeClr val="bg1"/>
                </a:solidFill>
              </a:rPr>
              <a:t>，</a:t>
            </a:r>
            <a:r>
              <a:rPr lang="zh-CN" altLang="en-US" b="1">
                <a:solidFill>
                  <a:schemeClr val="bg1"/>
                </a:solidFill>
              </a:rPr>
              <a:t>越南</a:t>
            </a:r>
          </a:p>
          <a:p>
            <a:endParaRPr lang="zh-CN" altLang="en-US" b="1">
              <a:solidFill>
                <a:srgbClr val="00B0F0"/>
              </a:solidFill>
            </a:endParaRPr>
          </a:p>
          <a:p>
            <a:endParaRPr lang="zh-CN" altLang="en-US" b="1">
              <a:solidFill>
                <a:srgbClr val="00B0F0"/>
              </a:solidFill>
            </a:endParaRPr>
          </a:p>
          <a:p>
            <a:endParaRPr lang="zh-CN" altLang="en-US" b="1">
              <a:solidFill>
                <a:srgbClr val="00B0F0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第1</a:t>
            </a:r>
            <a:r>
              <a:rPr lang="en-US" altLang="zh-CN" b="1">
                <a:solidFill>
                  <a:schemeClr val="bg1"/>
                </a:solidFill>
              </a:rPr>
              <a:t>5</a:t>
            </a:r>
            <a:r>
              <a:rPr lang="zh-CN" altLang="en-US" b="1">
                <a:solidFill>
                  <a:schemeClr val="bg1"/>
                </a:solidFill>
              </a:rPr>
              <a:t>届国际铝土矿、氧化铝及原铝行业会议暨展览会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4005" y="5010150"/>
            <a:ext cx="5192395" cy="1383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2026</a:t>
            </a:r>
            <a:r>
              <a:rPr lang="zh-CN" altLang="en-US" b="1">
                <a:solidFill>
                  <a:schemeClr val="bg1"/>
                </a:solidFill>
              </a:rPr>
              <a:t>年</a:t>
            </a:r>
            <a:r>
              <a:rPr lang="en-US" altLang="zh-CN" b="1">
                <a:solidFill>
                  <a:schemeClr val="bg1"/>
                </a:solidFill>
              </a:rPr>
              <a:t>9</a:t>
            </a:r>
            <a:r>
              <a:rPr lang="zh-CN" altLang="en-US" b="1">
                <a:solidFill>
                  <a:schemeClr val="bg1"/>
                </a:solidFill>
              </a:rPr>
              <a:t>月</a:t>
            </a:r>
            <a:r>
              <a:rPr lang="en-US" altLang="zh-CN" b="1">
                <a:solidFill>
                  <a:schemeClr val="bg1"/>
                </a:solidFill>
              </a:rPr>
              <a:t>9-11</a:t>
            </a:r>
            <a:r>
              <a:rPr lang="zh-CN" altLang="en-US" b="1">
                <a:solidFill>
                  <a:schemeClr val="bg1"/>
                </a:solidFill>
              </a:rPr>
              <a:t>日</a:t>
            </a:r>
          </a:p>
          <a:p>
            <a:endParaRPr lang="zh-CN" altLang="en-US" sz="2000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印度奥里萨邦贾苏古达</a:t>
            </a:r>
          </a:p>
          <a:p>
            <a:r>
              <a:rPr lang="zh-CN" altLang="en-US" b="1">
                <a:solidFill>
                  <a:schemeClr val="bg1"/>
                </a:solidFill>
              </a:rPr>
              <a:t>梅菲尔酒店及度假村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72200" y="4953000"/>
            <a:ext cx="5192395" cy="1383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2026</a:t>
            </a:r>
            <a:r>
              <a:rPr lang="zh-CN" altLang="en-US" b="1">
                <a:solidFill>
                  <a:schemeClr val="bg1"/>
                </a:solidFill>
              </a:rPr>
              <a:t>年</a:t>
            </a:r>
            <a:r>
              <a:rPr lang="en-US" altLang="zh-CN" b="1">
                <a:solidFill>
                  <a:schemeClr val="bg1"/>
                </a:solidFill>
              </a:rPr>
              <a:t>10</a:t>
            </a:r>
            <a:r>
              <a:rPr lang="zh-CN" altLang="en-US" b="1">
                <a:solidFill>
                  <a:schemeClr val="bg1"/>
                </a:solidFill>
              </a:rPr>
              <a:t>月</a:t>
            </a:r>
            <a:r>
              <a:rPr lang="en-US" altLang="zh-CN" b="1">
                <a:solidFill>
                  <a:schemeClr val="bg1"/>
                </a:solidFill>
              </a:rPr>
              <a:t>28-30</a:t>
            </a:r>
            <a:r>
              <a:rPr lang="zh-CN" altLang="en-US" b="1">
                <a:solidFill>
                  <a:schemeClr val="bg1"/>
                </a:solidFill>
              </a:rPr>
              <a:t>日</a:t>
            </a:r>
          </a:p>
          <a:p>
            <a:endParaRPr lang="zh-CN" altLang="en-US" sz="2000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越南胡志明市</a:t>
            </a:r>
          </a:p>
          <a:p>
            <a:r>
              <a:rPr lang="zh-CN" altLang="en-US" b="1">
                <a:solidFill>
                  <a:schemeClr val="bg1"/>
                </a:solidFill>
              </a:rPr>
              <a:t>统一宫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10504805" cy="4476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l">
              <a:lnSpc>
                <a:spcPts val="3030"/>
              </a:lnSpc>
              <a:spcBef>
                <a:spcPts val="470"/>
              </a:spcBef>
              <a:tabLst>
                <a:tab pos="1135380" algn="l"/>
                <a:tab pos="2548255" algn="l"/>
                <a:tab pos="4737100" algn="l"/>
                <a:tab pos="6681470" algn="l"/>
                <a:tab pos="8705215" algn="l"/>
              </a:tabLst>
            </a:pPr>
            <a:r>
              <a:rPr lang="zh-CN" altLang="en-US" spc="459" dirty="0">
                <a:latin typeface="宋体" panose="02010600030101010101" pitchFamily="2" charset="-122"/>
                <a:ea typeface="宋体" panose="02010600030101010101" pitchFamily="2" charset="-122"/>
              </a:rPr>
              <a:t>印度能否成为第二大氧化铝生产国？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28675" y="1249680"/>
            <a:ext cx="10505440" cy="474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4170" algn="just">
              <a:lnSpc>
                <a:spcPct val="130000"/>
              </a:lnSpc>
              <a:spcBef>
                <a:spcPts val="100"/>
              </a:spcBef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目前印度的氧化铝产能约为1</a:t>
            </a:r>
            <a:r>
              <a:rPr lang="en-US" altLang="zh-CN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130万吨/年，预计到2030年将通过现有工厂扩建和新建项目提升至1</a:t>
            </a:r>
            <a:r>
              <a:rPr lang="en-US" altLang="zh-CN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500万吨/年。</a:t>
            </a:r>
          </a:p>
          <a:p>
            <a:pPr marL="356235" marR="5080" indent="-344170" algn="just">
              <a:lnSpc>
                <a:spcPct val="130000"/>
              </a:lnSpc>
              <a:spcBef>
                <a:spcPts val="100"/>
              </a:spcBef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endParaRPr lang="zh-CN" altLang="en-US" spc="65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56235" marR="5080" indent="-344170" algn="just">
              <a:lnSpc>
                <a:spcPct val="130000"/>
              </a:lnSpc>
              <a:spcBef>
                <a:spcPts val="100"/>
              </a:spcBef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已宣布的3个新建氧化铝项目预计将在未来10年内使印度氧化铝产量达到2</a:t>
            </a:r>
            <a:r>
              <a:rPr lang="en-US" altLang="zh-CN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300万吨/年，印度或将跃居全球第二大氧化铝生产国，</a:t>
            </a:r>
            <a:r>
              <a:rPr lang="zh-CN" altLang="en-US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仅次于中国</a:t>
            </a:r>
            <a:r>
              <a:rPr lang="zh-CN" altLang="en-US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pPr marL="356235" marR="5080" indent="-344170" algn="just">
              <a:lnSpc>
                <a:spcPct val="130000"/>
              </a:lnSpc>
              <a:spcBef>
                <a:spcPts val="100"/>
              </a:spcBef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endParaRPr lang="zh-CN" altLang="en-US" spc="65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56235" marR="5080" indent="-344170" algn="just">
              <a:lnSpc>
                <a:spcPct val="130000"/>
              </a:lnSpc>
              <a:spcBef>
                <a:spcPts val="100"/>
              </a:spcBef>
              <a:buSzPct val="75000"/>
              <a:buFont typeface="Arial" panose="020B0604020202020204"/>
              <a:buChar char="•"/>
              <a:tabLst>
                <a:tab pos="360045" algn="l"/>
              </a:tabLst>
            </a:pPr>
            <a:r>
              <a:rPr lang="zh-CN" altLang="en-US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尽管拥有相当丰富的铝土矿资源，但主要问题在于这些资源地处部落聚居区、生态敏感地带，且环境许可的审批环节存在拖延。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57" y="6028245"/>
            <a:ext cx="1414780" cy="71436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486083" y="6395085"/>
            <a:ext cx="1219835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873315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4030" algn="l"/>
                <a:tab pos="3136265" algn="l"/>
                <a:tab pos="4090035" algn="l"/>
                <a:tab pos="5985510" algn="l"/>
                <a:tab pos="7594600" algn="l"/>
              </a:tabLst>
            </a:pPr>
            <a:r>
              <a:rPr lang="zh-CN" spc="325" dirty="0">
                <a:latin typeface="宋体" panose="02010600030101010101" pitchFamily="2" charset="-122"/>
                <a:ea typeface="宋体" panose="02010600030101010101" pitchFamily="2" charset="-122"/>
              </a:rPr>
              <a:t>印度的铝土矿及氧化铝厂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242" y="751954"/>
            <a:ext cx="6020104" cy="60708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372796" y="742429"/>
            <a:ext cx="5252085" cy="6090285"/>
            <a:chOff x="6372796" y="742429"/>
            <a:chExt cx="5252085" cy="6090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2321" y="751956"/>
              <a:ext cx="5223878" cy="60639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77559" y="747191"/>
              <a:ext cx="5242560" cy="6080760"/>
            </a:xfrm>
            <a:custGeom>
              <a:avLst/>
              <a:gdLst/>
              <a:ahLst/>
              <a:cxnLst/>
              <a:rect l="l" t="t" r="r" b="b"/>
              <a:pathLst>
                <a:path w="5242559" h="6080759">
                  <a:moveTo>
                    <a:pt x="0" y="0"/>
                  </a:moveTo>
                  <a:lnTo>
                    <a:pt x="5242013" y="0"/>
                  </a:lnTo>
                  <a:lnTo>
                    <a:pt x="5242013" y="6080379"/>
                  </a:lnTo>
                  <a:lnTo>
                    <a:pt x="0" y="60803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443220" y="6400800"/>
            <a:ext cx="1305560" cy="375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</a:p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9" name="文本框 8"/>
          <p:cNvSpPr txBox="1"/>
          <p:nvPr/>
        </p:nvSpPr>
        <p:spPr>
          <a:xfrm>
            <a:off x="3149600" y="1914525"/>
            <a:ext cx="29464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印度铝土矿带与氧化铝精炼厂地图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87265" y="4146550"/>
            <a:ext cx="1384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  <a:t>铝土矿带（资源）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87265" y="4495800"/>
            <a:ext cx="12230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  <a:t>氧化铝精炼厂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05600" y="1295400"/>
            <a:ext cx="43840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印度东高止山脉铝土矿矿床/矿山与氧化铝精炼厂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1"/>
            </p:custDataLst>
          </p:nvPr>
        </p:nvGrpSpPr>
        <p:grpSpPr>
          <a:xfrm>
            <a:off x="0" y="903614"/>
            <a:ext cx="11765915" cy="5954395"/>
            <a:chOff x="0" y="903614"/>
            <a:chExt cx="11765915" cy="5954395"/>
          </a:xfrm>
        </p:grpSpPr>
        <p:sp>
          <p:nvSpPr>
            <p:cNvPr id="3" name="object 3"/>
            <p:cNvSpPr/>
            <p:nvPr/>
          </p:nvSpPr>
          <p:spPr>
            <a:xfrm>
              <a:off x="426542" y="903617"/>
              <a:ext cx="11339195" cy="1657350"/>
            </a:xfrm>
            <a:custGeom>
              <a:avLst/>
              <a:gdLst/>
              <a:ahLst/>
              <a:cxnLst/>
              <a:rect l="l" t="t" r="r" b="b"/>
              <a:pathLst>
                <a:path w="11339195" h="1657350">
                  <a:moveTo>
                    <a:pt x="11339119" y="0"/>
                  </a:moveTo>
                  <a:lnTo>
                    <a:pt x="0" y="0"/>
                  </a:lnTo>
                  <a:lnTo>
                    <a:pt x="0" y="837857"/>
                  </a:lnTo>
                  <a:lnTo>
                    <a:pt x="0" y="847267"/>
                  </a:lnTo>
                  <a:lnTo>
                    <a:pt x="0" y="1656880"/>
                  </a:lnTo>
                  <a:lnTo>
                    <a:pt x="644867" y="1656880"/>
                  </a:lnTo>
                  <a:lnTo>
                    <a:pt x="644867" y="847267"/>
                  </a:lnTo>
                  <a:lnTo>
                    <a:pt x="11339119" y="847267"/>
                  </a:lnTo>
                  <a:lnTo>
                    <a:pt x="11339119" y="0"/>
                  </a:lnTo>
                  <a:close/>
                </a:path>
              </a:pathLst>
            </a:custGeom>
            <a:solidFill>
              <a:srgbClr val="002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1421" y="1741468"/>
              <a:ext cx="10694670" cy="819150"/>
            </a:xfrm>
            <a:custGeom>
              <a:avLst/>
              <a:gdLst/>
              <a:ahLst/>
              <a:cxnLst/>
              <a:rect l="l" t="t" r="r" b="b"/>
              <a:pathLst>
                <a:path w="10694670" h="819150">
                  <a:moveTo>
                    <a:pt x="10694239" y="819025"/>
                  </a:moveTo>
                  <a:lnTo>
                    <a:pt x="0" y="819025"/>
                  </a:lnTo>
                  <a:lnTo>
                    <a:pt x="0" y="0"/>
                  </a:lnTo>
                  <a:lnTo>
                    <a:pt x="10694239" y="0"/>
                  </a:lnTo>
                  <a:lnTo>
                    <a:pt x="10694239" y="81902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3"/>
              </p:custDataLst>
            </p:nvPr>
          </p:nvSpPr>
          <p:spPr>
            <a:xfrm>
              <a:off x="5012347" y="175089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696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4"/>
              </p:custDataLst>
            </p:nvPr>
          </p:nvSpPr>
          <p:spPr>
            <a:xfrm>
              <a:off x="5012347" y="1750881"/>
              <a:ext cx="62865" cy="9525"/>
            </a:xfrm>
            <a:custGeom>
              <a:avLst/>
              <a:gdLst/>
              <a:ahLst/>
              <a:cxnLst/>
              <a:rect l="l" t="t" r="r" b="b"/>
              <a:pathLst>
                <a:path w="62864" h="9525">
                  <a:moveTo>
                    <a:pt x="62696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62696" y="0"/>
                  </a:lnTo>
                  <a:lnTo>
                    <a:pt x="62696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5"/>
              </p:custDataLst>
            </p:nvPr>
          </p:nvSpPr>
          <p:spPr>
            <a:xfrm>
              <a:off x="5012347" y="1760304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39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>
              <p:custDataLst>
                <p:tags r:id="rId16"/>
              </p:custDataLst>
            </p:nvPr>
          </p:nvSpPr>
          <p:spPr>
            <a:xfrm>
              <a:off x="5012347" y="1760294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53975" h="9525">
                  <a:moveTo>
                    <a:pt x="53739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53739" y="0"/>
                  </a:lnTo>
                  <a:lnTo>
                    <a:pt x="53739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>
              <p:custDataLst>
                <p:tags r:id="rId17"/>
              </p:custDataLst>
            </p:nvPr>
          </p:nvSpPr>
          <p:spPr>
            <a:xfrm>
              <a:off x="5012347" y="1769718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783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18"/>
              </p:custDataLst>
            </p:nvPr>
          </p:nvSpPr>
          <p:spPr>
            <a:xfrm>
              <a:off x="5012348" y="1769708"/>
              <a:ext cx="45085" cy="9525"/>
            </a:xfrm>
            <a:custGeom>
              <a:avLst/>
              <a:gdLst/>
              <a:ahLst/>
              <a:cxnLst/>
              <a:rect l="l" t="t" r="r" b="b"/>
              <a:pathLst>
                <a:path w="45085" h="9525">
                  <a:moveTo>
                    <a:pt x="44783" y="9423"/>
                  </a:moveTo>
                  <a:lnTo>
                    <a:pt x="0" y="9423"/>
                  </a:lnTo>
                  <a:lnTo>
                    <a:pt x="0" y="0"/>
                  </a:lnTo>
                  <a:lnTo>
                    <a:pt x="44783" y="0"/>
                  </a:lnTo>
                  <a:lnTo>
                    <a:pt x="44783" y="942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19"/>
              </p:custDataLst>
            </p:nvPr>
          </p:nvSpPr>
          <p:spPr>
            <a:xfrm>
              <a:off x="5012348" y="1779131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5826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20"/>
              </p:custDataLst>
            </p:nvPr>
          </p:nvSpPr>
          <p:spPr>
            <a:xfrm>
              <a:off x="5012348" y="1779130"/>
              <a:ext cx="36195" cy="9525"/>
            </a:xfrm>
            <a:custGeom>
              <a:avLst/>
              <a:gdLst/>
              <a:ahLst/>
              <a:cxnLst/>
              <a:rect l="l" t="t" r="r" b="b"/>
              <a:pathLst>
                <a:path w="36195" h="9525">
                  <a:moveTo>
                    <a:pt x="35826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35826" y="0"/>
                  </a:lnTo>
                  <a:lnTo>
                    <a:pt x="35826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21"/>
              </p:custDataLst>
            </p:nvPr>
          </p:nvSpPr>
          <p:spPr>
            <a:xfrm>
              <a:off x="5012348" y="1788544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6869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22"/>
              </p:custDataLst>
            </p:nvPr>
          </p:nvSpPr>
          <p:spPr>
            <a:xfrm>
              <a:off x="5012348" y="1788544"/>
              <a:ext cx="27305" cy="9525"/>
            </a:xfrm>
            <a:custGeom>
              <a:avLst/>
              <a:gdLst/>
              <a:ahLst/>
              <a:cxnLst/>
              <a:rect l="l" t="t" r="r" b="b"/>
              <a:pathLst>
                <a:path w="27304" h="9525">
                  <a:moveTo>
                    <a:pt x="26878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26878" y="0"/>
                  </a:lnTo>
                  <a:lnTo>
                    <a:pt x="26878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>
              <p:custDataLst>
                <p:tags r:id="rId23"/>
              </p:custDataLst>
            </p:nvPr>
          </p:nvSpPr>
          <p:spPr>
            <a:xfrm>
              <a:off x="5012348" y="179795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7913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>
              <p:custDataLst>
                <p:tags r:id="rId24"/>
              </p:custDataLst>
            </p:nvPr>
          </p:nvSpPr>
          <p:spPr>
            <a:xfrm>
              <a:off x="5012348" y="1797957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17913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17913" y="0"/>
                  </a:lnTo>
                  <a:lnTo>
                    <a:pt x="17913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>
              <p:custDataLst>
                <p:tags r:id="rId25"/>
              </p:custDataLst>
            </p:nvPr>
          </p:nvSpPr>
          <p:spPr>
            <a:xfrm>
              <a:off x="5012348" y="180737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56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>
              <p:custDataLst>
                <p:tags r:id="rId26"/>
              </p:custDataLst>
            </p:nvPr>
          </p:nvSpPr>
          <p:spPr>
            <a:xfrm>
              <a:off x="5012349" y="180737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8956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8956" y="0"/>
                  </a:lnTo>
                  <a:lnTo>
                    <a:pt x="8956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>
              <p:custDataLst>
                <p:tags r:id="rId27"/>
              </p:custDataLst>
            </p:nvPr>
          </p:nvSpPr>
          <p:spPr>
            <a:xfrm>
              <a:off x="6158799" y="17508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696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>
              <p:custDataLst>
                <p:tags r:id="rId28"/>
              </p:custDataLst>
            </p:nvPr>
          </p:nvSpPr>
          <p:spPr>
            <a:xfrm>
              <a:off x="6158791" y="1750876"/>
              <a:ext cx="62865" cy="9525"/>
            </a:xfrm>
            <a:custGeom>
              <a:avLst/>
              <a:gdLst/>
              <a:ahLst/>
              <a:cxnLst/>
              <a:rect l="l" t="t" r="r" b="b"/>
              <a:pathLst>
                <a:path w="62864" h="9525">
                  <a:moveTo>
                    <a:pt x="62696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62696" y="0"/>
                  </a:lnTo>
                  <a:lnTo>
                    <a:pt x="62696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>
              <p:custDataLst>
                <p:tags r:id="rId29"/>
              </p:custDataLst>
            </p:nvPr>
          </p:nvSpPr>
          <p:spPr>
            <a:xfrm>
              <a:off x="6158800" y="1760299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39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>
              <p:custDataLst>
                <p:tags r:id="rId30"/>
              </p:custDataLst>
            </p:nvPr>
          </p:nvSpPr>
          <p:spPr>
            <a:xfrm>
              <a:off x="6158791" y="1760289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53975" h="9525">
                  <a:moveTo>
                    <a:pt x="53739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53739" y="0"/>
                  </a:lnTo>
                  <a:lnTo>
                    <a:pt x="53739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>
              <p:custDataLst>
                <p:tags r:id="rId31"/>
              </p:custDataLst>
            </p:nvPr>
          </p:nvSpPr>
          <p:spPr>
            <a:xfrm>
              <a:off x="6158800" y="1769712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783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>
              <p:custDataLst>
                <p:tags r:id="rId32"/>
              </p:custDataLst>
            </p:nvPr>
          </p:nvSpPr>
          <p:spPr>
            <a:xfrm>
              <a:off x="6158791" y="1769702"/>
              <a:ext cx="45085" cy="9525"/>
            </a:xfrm>
            <a:custGeom>
              <a:avLst/>
              <a:gdLst/>
              <a:ahLst/>
              <a:cxnLst/>
              <a:rect l="l" t="t" r="r" b="b"/>
              <a:pathLst>
                <a:path w="45085" h="9525">
                  <a:moveTo>
                    <a:pt x="44783" y="9423"/>
                  </a:moveTo>
                  <a:lnTo>
                    <a:pt x="0" y="9423"/>
                  </a:lnTo>
                  <a:lnTo>
                    <a:pt x="0" y="0"/>
                  </a:lnTo>
                  <a:lnTo>
                    <a:pt x="44783" y="0"/>
                  </a:lnTo>
                  <a:lnTo>
                    <a:pt x="44783" y="942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>
              <p:custDataLst>
                <p:tags r:id="rId33"/>
              </p:custDataLst>
            </p:nvPr>
          </p:nvSpPr>
          <p:spPr>
            <a:xfrm>
              <a:off x="6158800" y="1779125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5826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>
              <p:custDataLst>
                <p:tags r:id="rId34"/>
              </p:custDataLst>
            </p:nvPr>
          </p:nvSpPr>
          <p:spPr>
            <a:xfrm>
              <a:off x="6158791" y="1779125"/>
              <a:ext cx="36195" cy="9525"/>
            </a:xfrm>
            <a:custGeom>
              <a:avLst/>
              <a:gdLst/>
              <a:ahLst/>
              <a:cxnLst/>
              <a:rect l="l" t="t" r="r" b="b"/>
              <a:pathLst>
                <a:path w="36195" h="9525">
                  <a:moveTo>
                    <a:pt x="35826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35826" y="0"/>
                  </a:lnTo>
                  <a:lnTo>
                    <a:pt x="35826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>
              <p:custDataLst>
                <p:tags r:id="rId35"/>
              </p:custDataLst>
            </p:nvPr>
          </p:nvSpPr>
          <p:spPr>
            <a:xfrm>
              <a:off x="6158800" y="1788539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6869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>
              <p:custDataLst>
                <p:tags r:id="rId36"/>
              </p:custDataLst>
            </p:nvPr>
          </p:nvSpPr>
          <p:spPr>
            <a:xfrm>
              <a:off x="6158791" y="1788538"/>
              <a:ext cx="27305" cy="9525"/>
            </a:xfrm>
            <a:custGeom>
              <a:avLst/>
              <a:gdLst/>
              <a:ahLst/>
              <a:cxnLst/>
              <a:rect l="l" t="t" r="r" b="b"/>
              <a:pathLst>
                <a:path w="27304" h="9525">
                  <a:moveTo>
                    <a:pt x="26878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26878" y="0"/>
                  </a:lnTo>
                  <a:lnTo>
                    <a:pt x="26878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>
              <p:custDataLst>
                <p:tags r:id="rId37"/>
              </p:custDataLst>
            </p:nvPr>
          </p:nvSpPr>
          <p:spPr>
            <a:xfrm>
              <a:off x="6158801" y="179795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7913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>
              <p:custDataLst>
                <p:tags r:id="rId38"/>
              </p:custDataLst>
            </p:nvPr>
          </p:nvSpPr>
          <p:spPr>
            <a:xfrm>
              <a:off x="6158792" y="1797952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17922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17922" y="0"/>
                  </a:lnTo>
                  <a:lnTo>
                    <a:pt x="17922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>
              <p:custDataLst>
                <p:tags r:id="rId39"/>
              </p:custDataLst>
            </p:nvPr>
          </p:nvSpPr>
          <p:spPr>
            <a:xfrm>
              <a:off x="6158801" y="180736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8956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>
              <p:custDataLst>
                <p:tags r:id="rId40"/>
              </p:custDataLst>
            </p:nvPr>
          </p:nvSpPr>
          <p:spPr>
            <a:xfrm>
              <a:off x="6158792" y="18073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8956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8956" y="0"/>
                  </a:lnTo>
                  <a:lnTo>
                    <a:pt x="8956" y="941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6545" y="2551078"/>
              <a:ext cx="645160" cy="3295015"/>
            </a:xfrm>
            <a:custGeom>
              <a:avLst/>
              <a:gdLst/>
              <a:ahLst/>
              <a:cxnLst/>
              <a:rect l="l" t="t" r="r" b="b"/>
              <a:pathLst>
                <a:path w="645160" h="3295015">
                  <a:moveTo>
                    <a:pt x="0" y="3294922"/>
                  </a:moveTo>
                  <a:lnTo>
                    <a:pt x="644878" y="3294922"/>
                  </a:lnTo>
                  <a:lnTo>
                    <a:pt x="644878" y="0"/>
                  </a:lnTo>
                  <a:lnTo>
                    <a:pt x="0" y="0"/>
                  </a:lnTo>
                  <a:lnTo>
                    <a:pt x="0" y="3294922"/>
                  </a:lnTo>
                  <a:close/>
                </a:path>
              </a:pathLst>
            </a:custGeom>
            <a:solidFill>
              <a:srgbClr val="002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1424" y="2551077"/>
              <a:ext cx="10694670" cy="3295015"/>
            </a:xfrm>
            <a:custGeom>
              <a:avLst/>
              <a:gdLst/>
              <a:ahLst/>
              <a:cxnLst/>
              <a:rect l="l" t="t" r="r" b="b"/>
              <a:pathLst>
                <a:path w="10694670" h="3295015">
                  <a:moveTo>
                    <a:pt x="10694239" y="3294922"/>
                  </a:moveTo>
                  <a:lnTo>
                    <a:pt x="0" y="3294922"/>
                  </a:lnTo>
                  <a:lnTo>
                    <a:pt x="0" y="0"/>
                  </a:lnTo>
                  <a:lnTo>
                    <a:pt x="10694239" y="0"/>
                  </a:lnTo>
                  <a:lnTo>
                    <a:pt x="10694239" y="329492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6545" y="5836585"/>
              <a:ext cx="11339195" cy="9525"/>
            </a:xfrm>
            <a:custGeom>
              <a:avLst/>
              <a:gdLst/>
              <a:ahLst/>
              <a:cxnLst/>
              <a:rect l="l" t="t" r="r" b="b"/>
              <a:pathLst>
                <a:path w="11339195" h="9525">
                  <a:moveTo>
                    <a:pt x="11339118" y="9442"/>
                  </a:moveTo>
                  <a:lnTo>
                    <a:pt x="0" y="9442"/>
                  </a:lnTo>
                  <a:lnTo>
                    <a:pt x="0" y="0"/>
                  </a:lnTo>
                  <a:lnTo>
                    <a:pt x="11339118" y="0"/>
                  </a:lnTo>
                  <a:lnTo>
                    <a:pt x="11339118" y="9442"/>
                  </a:lnTo>
                  <a:close/>
                </a:path>
              </a:pathLst>
            </a:custGeom>
            <a:solidFill>
              <a:srgbClr val="002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836168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06905" algn="l"/>
                <a:tab pos="4330065" algn="l"/>
                <a:tab pos="4970145" algn="l"/>
                <a:tab pos="6210300" algn="l"/>
                <a:tab pos="6522720" algn="l"/>
              </a:tabLst>
            </a:pPr>
            <a:r>
              <a:rPr lang="zh-CN" spc="29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印度现有氧化铝精炼厂</a:t>
            </a:r>
            <a:r>
              <a:rPr spc="39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7" name="object 37"/>
          <p:cNvSpPr txBox="1"/>
          <p:nvPr>
            <p:custDataLst>
              <p:tags r:id="rId2"/>
            </p:custDataLst>
          </p:nvPr>
        </p:nvSpPr>
        <p:spPr>
          <a:xfrm>
            <a:off x="5065722" y="1145817"/>
            <a:ext cx="979169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 algn="ctr">
              <a:lnSpc>
                <a:spcPct val="109000"/>
              </a:lnSpc>
              <a:spcBef>
                <a:spcPts val="100"/>
              </a:spcBef>
            </a:pPr>
            <a:r>
              <a:rPr lang="zh-CN" altLang="en-US" sz="1700" b="1" spc="65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当前产能</a:t>
            </a:r>
          </a:p>
        </p:txBody>
      </p:sp>
      <p:sp>
        <p:nvSpPr>
          <p:cNvPr id="38" name="object 38"/>
          <p:cNvSpPr txBox="1"/>
          <p:nvPr>
            <p:custDataLst>
              <p:tags r:id="rId3"/>
            </p:custDataLst>
          </p:nvPr>
        </p:nvSpPr>
        <p:spPr>
          <a:xfrm>
            <a:off x="5963285" y="1145540"/>
            <a:ext cx="1505585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7495" algn="ctr">
              <a:lnSpc>
                <a:spcPct val="109000"/>
              </a:lnSpc>
              <a:spcBef>
                <a:spcPts val="100"/>
              </a:spcBef>
            </a:pPr>
            <a:r>
              <a:rPr lang="zh-CN" altLang="en-US" sz="1700" b="1" spc="-1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扩建后产能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013325" y="1456055"/>
            <a:ext cx="1136015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4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（百万吨</a:t>
            </a:r>
            <a:r>
              <a:rPr lang="en-US" altLang="zh-CN" sz="14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/</a:t>
            </a:r>
            <a:r>
              <a:rPr lang="zh-CN" altLang="en-US" sz="14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年）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149975" y="1456055"/>
            <a:ext cx="1451610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（百万吨/年）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6715" y="1917053"/>
            <a:ext cx="202565" cy="443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27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4105" y="1750695"/>
            <a:ext cx="1876425" cy="80073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000" b="1" spc="9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印度国家铝业公司（</a:t>
            </a:r>
            <a:r>
              <a:rPr sz="2000" b="1" spc="9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NALCO</a:t>
            </a:r>
            <a:r>
              <a:rPr lang="zh-CN" altLang="en-US" sz="2000" b="1" spc="9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980055" y="1752600"/>
            <a:ext cx="2022475" cy="79756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l">
              <a:lnSpc>
                <a:spcPct val="108000"/>
              </a:lnSpc>
              <a:spcBef>
                <a:spcPts val="100"/>
              </a:spcBef>
            </a:pPr>
            <a:r>
              <a:rPr lang="zh-CN" altLang="en-US" sz="160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奥里萨邦</a:t>
            </a:r>
            <a:r>
              <a:rPr lang="zh-CN" altLang="en-US" sz="160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达曼约迪</a:t>
            </a:r>
            <a:r>
              <a:rPr lang="zh-CN" altLang="en-US" sz="160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160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Damanjodi, </a:t>
            </a:r>
            <a:r>
              <a:rPr sz="1600" b="1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Odisha</a:t>
            </a:r>
            <a:r>
              <a:rPr lang="zh-CN" altLang="en-US" sz="1600" b="1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277307" y="1935889"/>
            <a:ext cx="5988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20" dirty="0">
                <a:latin typeface="Calibri" panose="020F0502020204030204"/>
                <a:cs typeface="Calibri" panose="020F0502020204030204"/>
              </a:rPr>
              <a:t>2.27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76022" y="1935887"/>
            <a:ext cx="4170045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8230" algn="l"/>
              </a:tabLst>
            </a:pPr>
            <a:r>
              <a:rPr sz="2450" b="1" spc="-20" dirty="0">
                <a:latin typeface="Calibri" panose="020F0502020204030204"/>
                <a:cs typeface="Calibri" panose="020F0502020204030204"/>
              </a:rPr>
              <a:t>3.27</a:t>
            </a:r>
            <a:r>
              <a:rPr sz="2450" b="1" dirty="0"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450" b="1">
                <a:latin typeface="Calibri" panose="020F0502020204030204"/>
                <a:cs typeface="Calibri" panose="020F0502020204030204"/>
              </a:rPr>
              <a:t>扩建（第五条生产线）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6714" y="2547798"/>
            <a:ext cx="202565" cy="443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27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71245" y="2566670"/>
            <a:ext cx="1899285" cy="42481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印度铝工业公司</a:t>
            </a:r>
            <a:r>
              <a:rPr lang="en-US" altLang="zh-CN" sz="14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14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14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HINDALCO1</a:t>
            </a:r>
            <a:r>
              <a:rPr lang="zh-CN" altLang="en-US" sz="14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980055" y="2548255"/>
            <a:ext cx="2032635" cy="47053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北方邦</a:t>
            </a:r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雷努库特</a:t>
            </a:r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Renukoot,</a:t>
            </a:r>
            <a:r>
              <a:rPr sz="1400" b="1" spc="27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sz="1400" b="1" spc="3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UP</a:t>
            </a:r>
            <a:r>
              <a:rPr lang="zh-CN" altLang="en-US" sz="1400" b="1" spc="3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277406" y="2566633"/>
            <a:ext cx="5988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20" dirty="0">
                <a:latin typeface="Calibri" panose="020F0502020204030204"/>
                <a:cs typeface="Calibri" panose="020F0502020204030204"/>
              </a:rPr>
              <a:t>0.55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56829" y="2566633"/>
            <a:ext cx="3338195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7585" algn="l"/>
              </a:tabLst>
            </a:pPr>
            <a:r>
              <a:rPr sz="2450" b="1" spc="-2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0.7</a:t>
            </a:r>
            <a:r>
              <a:rPr sz="24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lang="zh-CN" altLang="en-US" sz="24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去瓶颈改造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46714" y="3178544"/>
            <a:ext cx="202565" cy="443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27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71880" y="3018155"/>
            <a:ext cx="1898650" cy="79692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zh-CN" altLang="en-US" sz="18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印度铝工业公司</a:t>
            </a:r>
            <a:r>
              <a:rPr lang="en-US" altLang="zh-CN" sz="18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18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（</a:t>
            </a:r>
            <a:r>
              <a:rPr sz="18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HINDALCO</a:t>
            </a:r>
            <a:r>
              <a:rPr lang="en-US" altLang="en-US" sz="18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18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）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970530" y="3002915"/>
            <a:ext cx="2032635" cy="7988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lang="zh-CN" altLang="en-US" sz="1800" b="1" spc="-10" dirty="0">
                <a:latin typeface="Calibri" panose="020F0502020204030204"/>
                <a:cs typeface="Calibri" panose="020F0502020204030204"/>
              </a:rPr>
              <a:t>贾坎德邦</a:t>
            </a:r>
            <a:r>
              <a:rPr lang="zh-CN" altLang="en-US" sz="1800" b="1" spc="-10" dirty="0">
                <a:latin typeface="Calibri" panose="020F0502020204030204"/>
                <a:cs typeface="Calibri" panose="020F0502020204030204"/>
                <a:sym typeface="+mn-ea"/>
              </a:rPr>
              <a:t>穆里</a:t>
            </a:r>
            <a:r>
              <a:rPr lang="zh-CN" altLang="en-US" sz="1800" b="1" spc="-10" dirty="0">
                <a:latin typeface="Calibri" panose="020F0502020204030204"/>
                <a:cs typeface="Calibri" panose="020F0502020204030204"/>
              </a:rPr>
              <a:t>（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Muri, Jharkhand</a:t>
            </a:r>
            <a:r>
              <a:rPr lang="zh-CN" altLang="en-US" sz="1800" b="1" spc="-1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）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277307" y="3197367"/>
            <a:ext cx="5988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20" dirty="0">
                <a:latin typeface="Calibri" panose="020F0502020204030204"/>
                <a:cs typeface="Calibri" panose="020F0502020204030204"/>
              </a:rPr>
              <a:t>0.45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76025" y="3197367"/>
            <a:ext cx="5988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20" dirty="0">
                <a:latin typeface="Calibri" panose="020F0502020204030204"/>
                <a:cs typeface="Calibri" panose="020F0502020204030204"/>
              </a:rPr>
              <a:t>0.45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00950" y="3018155"/>
            <a:ext cx="4155440" cy="7969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目前，50% 为化工级氧化铝， 50% 为冶炼级氧化铝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46714" y="3988156"/>
            <a:ext cx="202565" cy="443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27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81405" y="3822065"/>
            <a:ext cx="1887855" cy="78994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800" b="1">
                <a:latin typeface="Calibri" panose="020F0502020204030204"/>
                <a:cs typeface="Calibri" panose="020F0502020204030204"/>
              </a:rPr>
              <a:t>印度铝工业公司</a:t>
            </a:r>
            <a:r>
              <a:rPr lang="en-US" altLang="zh-CN" sz="1800" b="1">
                <a:latin typeface="Calibri" panose="020F0502020204030204"/>
                <a:cs typeface="Calibri" panose="020F0502020204030204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1800" b="1">
                <a:latin typeface="Calibri" panose="020F0502020204030204"/>
                <a:cs typeface="Calibri" panose="020F0502020204030204"/>
              </a:rPr>
              <a:t>（</a:t>
            </a:r>
            <a:r>
              <a:rPr lang="en-US" altLang="zh-CN" sz="1800" b="1">
                <a:latin typeface="Calibri" panose="020F0502020204030204"/>
                <a:cs typeface="Calibri" panose="020F0502020204030204"/>
              </a:rPr>
              <a:t>HINDALCO3）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altLang="zh-CN" sz="1800" b="1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968625" y="3815080"/>
            <a:ext cx="2033905" cy="81661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lang="zh-CN" altLang="en-US" sz="1600" b="1" spc="-10" dirty="0">
                <a:latin typeface="Calibri" panose="020F0502020204030204"/>
                <a:cs typeface="Calibri" panose="020F0502020204030204"/>
              </a:rPr>
              <a:t>卡纳塔克邦</a:t>
            </a:r>
            <a:r>
              <a:rPr lang="zh-CN" altLang="en-US" sz="1600" b="1" spc="-10" dirty="0">
                <a:latin typeface="Calibri" panose="020F0502020204030204"/>
                <a:cs typeface="Calibri" panose="020F0502020204030204"/>
                <a:sym typeface="+mn-ea"/>
              </a:rPr>
              <a:t>贝尔高姆</a:t>
            </a:r>
            <a:r>
              <a:rPr lang="zh-CN" altLang="en-US" sz="1600" b="1" spc="-10" dirty="0">
                <a:latin typeface="Calibri" panose="020F0502020204030204"/>
                <a:cs typeface="Calibri" panose="020F0502020204030204"/>
              </a:rPr>
              <a:t>（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Belagavi, Karnataka</a:t>
            </a:r>
            <a:r>
              <a:rPr lang="zh-CN" altLang="en-US" sz="1600" b="1" spc="-1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）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277307" y="4006979"/>
            <a:ext cx="5988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20" dirty="0">
                <a:latin typeface="Calibri" panose="020F0502020204030204"/>
                <a:cs typeface="Calibri" panose="020F0502020204030204"/>
              </a:rPr>
              <a:t>0.38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76060" y="4006850"/>
            <a:ext cx="5161915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8230" algn="l"/>
              </a:tabLst>
            </a:pPr>
            <a:r>
              <a:rPr sz="2450" b="1" spc="-2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0.38</a:t>
            </a:r>
            <a:r>
              <a:rPr sz="24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lang="zh-CN" altLang="en-US" sz="24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目前，</a:t>
            </a:r>
            <a:r>
              <a:rPr lang="en-US" altLang="zh-CN" sz="24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4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0% 为化工级氧化铝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44525" y="4636135"/>
            <a:ext cx="2306320" cy="120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ts val="3095"/>
              </a:lnSpc>
              <a:tabLst>
                <a:tab pos="478155" algn="l"/>
              </a:tabLst>
            </a:pPr>
            <a:r>
              <a:rPr sz="2750" b="1" spc="-5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</a:t>
            </a:r>
            <a:r>
              <a:rPr sz="275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lang="zh-CN" altLang="en-US" sz="2400" b="1" spc="97" baseline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印度铝工业公司</a:t>
            </a:r>
            <a:r>
              <a:rPr lang="en-US" altLang="zh-CN" sz="2400" b="1" spc="97" baseline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endParaRPr lang="zh-CN" altLang="en-US" sz="2400" b="1" spc="97" baseline="1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12700" algn="r">
              <a:lnSpc>
                <a:spcPts val="3095"/>
              </a:lnSpc>
              <a:tabLst>
                <a:tab pos="478155" algn="l"/>
              </a:tabLst>
            </a:pPr>
            <a:r>
              <a:rPr lang="en-US" altLang="zh-CN" sz="2800" b="1" spc="97" baseline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800" b="1" spc="97" baseline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800" b="1" spc="97" baseline="1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HINDALCO4）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979420" y="4612005"/>
            <a:ext cx="2032635" cy="123444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/>
          <a:p>
            <a:pPr marL="12700" marR="5080" algn="l">
              <a:lnSpc>
                <a:spcPct val="108000"/>
              </a:lnSpc>
              <a:spcBef>
                <a:spcPts val="100"/>
              </a:spcBef>
            </a:pPr>
            <a:r>
              <a:rPr lang="zh-CN" altLang="en-US" sz="2000" b="1" spc="-10" dirty="0">
                <a:latin typeface="Calibri" panose="020F0502020204030204"/>
                <a:cs typeface="Calibri" panose="020F0502020204030204"/>
              </a:rPr>
              <a:t>奥里萨邦</a:t>
            </a:r>
            <a:r>
              <a:rPr lang="zh-CN" altLang="en-US" sz="2000" b="1" spc="-10" dirty="0">
                <a:latin typeface="Calibri" panose="020F0502020204030204"/>
                <a:cs typeface="Calibri" panose="020F0502020204030204"/>
                <a:sym typeface="+mn-ea"/>
              </a:rPr>
              <a:t>乌特卡尔-多拉古达</a:t>
            </a:r>
            <a:r>
              <a:rPr lang="zh-CN" altLang="en-US" sz="2000" b="1" spc="-10" dirty="0">
                <a:latin typeface="Calibri" panose="020F0502020204030204"/>
                <a:cs typeface="Calibri" panose="020F0502020204030204"/>
              </a:rPr>
              <a:t>（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Utkal Doraguda</a:t>
            </a:r>
            <a:r>
              <a:rPr lang="zh-CN" altLang="en-US" sz="2000" b="1" spc="50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）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357914" y="5023703"/>
            <a:ext cx="43497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25" dirty="0">
                <a:latin typeface="Calibri" panose="020F0502020204030204"/>
                <a:cs typeface="Calibri" panose="020F0502020204030204"/>
              </a:rPr>
              <a:t>2.6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76018" y="5023703"/>
            <a:ext cx="5988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20" dirty="0">
                <a:latin typeface="Calibri" panose="020F0502020204030204"/>
                <a:cs typeface="Calibri" panose="020F0502020204030204"/>
              </a:rPr>
              <a:t>3.00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00950" y="4794250"/>
            <a:ext cx="4155440" cy="10414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l">
              <a:lnSpc>
                <a:spcPct val="108000"/>
              </a:lnSpc>
              <a:spcBef>
                <a:spcPts val="100"/>
              </a:spcBef>
            </a:pPr>
            <a:r>
              <a:rPr lang="zh-CN" altLang="en-US" sz="24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2021年完成扩建；</a:t>
            </a:r>
          </a:p>
          <a:p>
            <a:pPr marL="12700" marR="5080" algn="l">
              <a:lnSpc>
                <a:spcPct val="108000"/>
              </a:lnSpc>
              <a:spcBef>
                <a:spcPts val="100"/>
              </a:spcBef>
            </a:pPr>
            <a:r>
              <a:rPr lang="zh-CN" altLang="en-US" sz="24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有进一步计划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85495" y="1163928"/>
            <a:ext cx="528955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7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序号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371600" y="1162050"/>
            <a:ext cx="1190625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 algn="ctr">
              <a:lnSpc>
                <a:spcPct val="109000"/>
              </a:lnSpc>
              <a:spcBef>
                <a:spcPts val="100"/>
              </a:spcBef>
            </a:pPr>
            <a:r>
              <a:rPr lang="zh-CN" altLang="en-US" sz="17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氧化铝公司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477018" y="1163928"/>
            <a:ext cx="1025525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1700" b="1" spc="45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地址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9209278" y="1163928"/>
            <a:ext cx="955040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1700" b="1" spc="-1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备注</a:t>
            </a:r>
          </a:p>
        </p:txBody>
      </p:sp>
      <p:grpSp>
        <p:nvGrpSpPr>
          <p:cNvPr id="71" name="object 71"/>
          <p:cNvGrpSpPr/>
          <p:nvPr>
            <p:custDataLst>
              <p:tags r:id="rId4"/>
            </p:custDataLst>
          </p:nvPr>
        </p:nvGrpSpPr>
        <p:grpSpPr>
          <a:xfrm>
            <a:off x="133857" y="894197"/>
            <a:ext cx="11631930" cy="5848985"/>
            <a:chOff x="133857" y="894197"/>
            <a:chExt cx="11631930" cy="5848985"/>
          </a:xfrm>
        </p:grpSpPr>
        <p:sp>
          <p:nvSpPr>
            <p:cNvPr id="72" name="object 72"/>
            <p:cNvSpPr/>
            <p:nvPr/>
          </p:nvSpPr>
          <p:spPr>
            <a:xfrm>
              <a:off x="426542" y="894207"/>
              <a:ext cx="11339195" cy="0"/>
            </a:xfrm>
            <a:custGeom>
              <a:avLst/>
              <a:gdLst/>
              <a:ahLst/>
              <a:cxnLst/>
              <a:rect l="l" t="t" r="r" b="b"/>
              <a:pathLst>
                <a:path w="11339195">
                  <a:moveTo>
                    <a:pt x="0" y="0"/>
                  </a:moveTo>
                  <a:lnTo>
                    <a:pt x="11339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6543" y="894197"/>
              <a:ext cx="11339195" cy="9525"/>
            </a:xfrm>
            <a:custGeom>
              <a:avLst/>
              <a:gdLst/>
              <a:ahLst/>
              <a:cxnLst/>
              <a:rect l="l" t="t" r="r" b="b"/>
              <a:pathLst>
                <a:path w="11339195" h="9525">
                  <a:moveTo>
                    <a:pt x="11339118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11339118" y="0"/>
                  </a:lnTo>
                  <a:lnTo>
                    <a:pt x="11339118" y="9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756678" y="89420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8947" y="0"/>
                  </a:moveTo>
                  <a:lnTo>
                    <a:pt x="0" y="0"/>
                  </a:lnTo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>
              <p:custDataLst>
                <p:tags r:id="rId5"/>
              </p:custDataLst>
            </p:nvPr>
          </p:nvSpPr>
          <p:spPr>
            <a:xfrm>
              <a:off x="5012348" y="1459052"/>
              <a:ext cx="2597785" cy="0"/>
            </a:xfrm>
            <a:custGeom>
              <a:avLst/>
              <a:gdLst/>
              <a:ahLst/>
              <a:cxnLst/>
              <a:rect l="l" t="t" r="r" b="b"/>
              <a:pathLst>
                <a:path w="2597784">
                  <a:moveTo>
                    <a:pt x="0" y="0"/>
                  </a:moveTo>
                  <a:lnTo>
                    <a:pt x="25974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>
              <p:custDataLst>
                <p:tags r:id="rId6"/>
              </p:custDataLst>
            </p:nvPr>
          </p:nvSpPr>
          <p:spPr>
            <a:xfrm>
              <a:off x="5012348" y="1459051"/>
              <a:ext cx="2597785" cy="9525"/>
            </a:xfrm>
            <a:custGeom>
              <a:avLst/>
              <a:gdLst/>
              <a:ahLst/>
              <a:cxnLst/>
              <a:rect l="l" t="t" r="r" b="b"/>
              <a:pathLst>
                <a:path w="2597784" h="9525">
                  <a:moveTo>
                    <a:pt x="2597428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2597428" y="0"/>
                  </a:lnTo>
                  <a:lnTo>
                    <a:pt x="2597428" y="9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6542" y="1741474"/>
              <a:ext cx="11339195" cy="0"/>
            </a:xfrm>
            <a:custGeom>
              <a:avLst/>
              <a:gdLst/>
              <a:ahLst/>
              <a:cxnLst/>
              <a:rect l="l" t="t" r="r" b="b"/>
              <a:pathLst>
                <a:path w="11339195">
                  <a:moveTo>
                    <a:pt x="0" y="0"/>
                  </a:moveTo>
                  <a:lnTo>
                    <a:pt x="11339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6543" y="1741464"/>
              <a:ext cx="11339195" cy="9525"/>
            </a:xfrm>
            <a:custGeom>
              <a:avLst/>
              <a:gdLst/>
              <a:ahLst/>
              <a:cxnLst/>
              <a:rect l="l" t="t" r="r" b="b"/>
              <a:pathLst>
                <a:path w="11339195" h="9525">
                  <a:moveTo>
                    <a:pt x="11339118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11339118" y="0"/>
                  </a:lnTo>
                  <a:lnTo>
                    <a:pt x="11339118" y="9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26543" y="2551085"/>
              <a:ext cx="11339195" cy="0"/>
            </a:xfrm>
            <a:custGeom>
              <a:avLst/>
              <a:gdLst/>
              <a:ahLst/>
              <a:cxnLst/>
              <a:rect l="l" t="t" r="r" b="b"/>
              <a:pathLst>
                <a:path w="11339195">
                  <a:moveTo>
                    <a:pt x="0" y="0"/>
                  </a:moveTo>
                  <a:lnTo>
                    <a:pt x="11339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6544" y="2551084"/>
              <a:ext cx="11339195" cy="9525"/>
            </a:xfrm>
            <a:custGeom>
              <a:avLst/>
              <a:gdLst/>
              <a:ahLst/>
              <a:cxnLst/>
              <a:rect l="l" t="t" r="r" b="b"/>
              <a:pathLst>
                <a:path w="11339195" h="9525">
                  <a:moveTo>
                    <a:pt x="11339118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11339118" y="0"/>
                  </a:lnTo>
                  <a:lnTo>
                    <a:pt x="11339118" y="9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26543" y="3002960"/>
              <a:ext cx="11339195" cy="0"/>
            </a:xfrm>
            <a:custGeom>
              <a:avLst/>
              <a:gdLst/>
              <a:ahLst/>
              <a:cxnLst/>
              <a:rect l="l" t="t" r="r" b="b"/>
              <a:pathLst>
                <a:path w="11339195">
                  <a:moveTo>
                    <a:pt x="0" y="0"/>
                  </a:moveTo>
                  <a:lnTo>
                    <a:pt x="11339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6544" y="3002960"/>
              <a:ext cx="11339195" cy="9525"/>
            </a:xfrm>
            <a:custGeom>
              <a:avLst/>
              <a:gdLst/>
              <a:ahLst/>
              <a:cxnLst/>
              <a:rect l="l" t="t" r="r" b="b"/>
              <a:pathLst>
                <a:path w="11339195" h="9525">
                  <a:moveTo>
                    <a:pt x="11339118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11339118" y="0"/>
                  </a:lnTo>
                  <a:lnTo>
                    <a:pt x="11339118" y="9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6543" y="3812571"/>
              <a:ext cx="11339195" cy="0"/>
            </a:xfrm>
            <a:custGeom>
              <a:avLst/>
              <a:gdLst/>
              <a:ahLst/>
              <a:cxnLst/>
              <a:rect l="l" t="t" r="r" b="b"/>
              <a:pathLst>
                <a:path w="11339195">
                  <a:moveTo>
                    <a:pt x="0" y="0"/>
                  </a:moveTo>
                  <a:lnTo>
                    <a:pt x="11339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6544" y="3812561"/>
              <a:ext cx="11339195" cy="9525"/>
            </a:xfrm>
            <a:custGeom>
              <a:avLst/>
              <a:gdLst/>
              <a:ahLst/>
              <a:cxnLst/>
              <a:rect l="l" t="t" r="r" b="b"/>
              <a:pathLst>
                <a:path w="11339195" h="9525">
                  <a:moveTo>
                    <a:pt x="11339118" y="9423"/>
                  </a:moveTo>
                  <a:lnTo>
                    <a:pt x="0" y="9423"/>
                  </a:lnTo>
                  <a:lnTo>
                    <a:pt x="0" y="0"/>
                  </a:lnTo>
                  <a:lnTo>
                    <a:pt x="11339118" y="0"/>
                  </a:lnTo>
                  <a:lnTo>
                    <a:pt x="11339118" y="94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6543" y="4622182"/>
              <a:ext cx="11339195" cy="0"/>
            </a:xfrm>
            <a:custGeom>
              <a:avLst/>
              <a:gdLst/>
              <a:ahLst/>
              <a:cxnLst/>
              <a:rect l="l" t="t" r="r" b="b"/>
              <a:pathLst>
                <a:path w="11339195">
                  <a:moveTo>
                    <a:pt x="0" y="0"/>
                  </a:moveTo>
                  <a:lnTo>
                    <a:pt x="11339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6544" y="4622173"/>
              <a:ext cx="11339195" cy="9525"/>
            </a:xfrm>
            <a:custGeom>
              <a:avLst/>
              <a:gdLst/>
              <a:ahLst/>
              <a:cxnLst/>
              <a:rect l="l" t="t" r="r" b="b"/>
              <a:pathLst>
                <a:path w="11339195" h="9525">
                  <a:moveTo>
                    <a:pt x="11339118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11339118" y="0"/>
                  </a:lnTo>
                  <a:lnTo>
                    <a:pt x="11339118" y="9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26543" y="5836590"/>
              <a:ext cx="11339195" cy="0"/>
            </a:xfrm>
            <a:custGeom>
              <a:avLst/>
              <a:gdLst/>
              <a:ahLst/>
              <a:cxnLst/>
              <a:rect l="l" t="t" r="r" b="b"/>
              <a:pathLst>
                <a:path w="11339195">
                  <a:moveTo>
                    <a:pt x="0" y="0"/>
                  </a:moveTo>
                  <a:lnTo>
                    <a:pt x="11339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26544" y="5836590"/>
              <a:ext cx="11339195" cy="9525"/>
            </a:xfrm>
            <a:custGeom>
              <a:avLst/>
              <a:gdLst/>
              <a:ahLst/>
              <a:cxnLst/>
              <a:rect l="l" t="t" r="r" b="b"/>
              <a:pathLst>
                <a:path w="11339195" h="9525">
                  <a:moveTo>
                    <a:pt x="11339118" y="9414"/>
                  </a:moveTo>
                  <a:lnTo>
                    <a:pt x="0" y="9414"/>
                  </a:lnTo>
                  <a:lnTo>
                    <a:pt x="0" y="0"/>
                  </a:lnTo>
                  <a:lnTo>
                    <a:pt x="11339118" y="0"/>
                  </a:lnTo>
                  <a:lnTo>
                    <a:pt x="11339118" y="9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17587" y="894207"/>
              <a:ext cx="0" cy="4952365"/>
            </a:xfrm>
            <a:custGeom>
              <a:avLst/>
              <a:gdLst/>
              <a:ahLst/>
              <a:cxnLst/>
              <a:rect l="l" t="t" r="r" b="b"/>
              <a:pathLst>
                <a:path h="4952365">
                  <a:moveTo>
                    <a:pt x="0" y="0"/>
                  </a:moveTo>
                  <a:lnTo>
                    <a:pt x="0" y="49518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17588" y="894200"/>
              <a:ext cx="9525" cy="4952365"/>
            </a:xfrm>
            <a:custGeom>
              <a:avLst/>
              <a:gdLst/>
              <a:ahLst/>
              <a:cxnLst/>
              <a:rect l="l" t="t" r="r" b="b"/>
              <a:pathLst>
                <a:path w="9525" h="4952365">
                  <a:moveTo>
                    <a:pt x="8956" y="4951821"/>
                  </a:moveTo>
                  <a:lnTo>
                    <a:pt x="0" y="4951821"/>
                  </a:lnTo>
                  <a:lnTo>
                    <a:pt x="0" y="0"/>
                  </a:lnTo>
                  <a:lnTo>
                    <a:pt x="8956" y="0"/>
                  </a:lnTo>
                  <a:lnTo>
                    <a:pt x="8956" y="4951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71423" y="903614"/>
              <a:ext cx="0" cy="4942840"/>
            </a:xfrm>
            <a:custGeom>
              <a:avLst/>
              <a:gdLst/>
              <a:ahLst/>
              <a:cxnLst/>
              <a:rect l="l" t="t" r="r" b="b"/>
              <a:pathLst>
                <a:path h="4942840">
                  <a:moveTo>
                    <a:pt x="0" y="0"/>
                  </a:moveTo>
                  <a:lnTo>
                    <a:pt x="0" y="49424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71424" y="903604"/>
              <a:ext cx="9525" cy="4942840"/>
            </a:xfrm>
            <a:custGeom>
              <a:avLst/>
              <a:gdLst/>
              <a:ahLst/>
              <a:cxnLst/>
              <a:rect l="l" t="t" r="r" b="b"/>
              <a:pathLst>
                <a:path w="9525" h="4942840">
                  <a:moveTo>
                    <a:pt x="8956" y="4942416"/>
                  </a:moveTo>
                  <a:lnTo>
                    <a:pt x="0" y="4942416"/>
                  </a:lnTo>
                  <a:lnTo>
                    <a:pt x="0" y="0"/>
                  </a:lnTo>
                  <a:lnTo>
                    <a:pt x="8956" y="0"/>
                  </a:lnTo>
                  <a:lnTo>
                    <a:pt x="8956" y="4942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970233" y="903613"/>
              <a:ext cx="0" cy="4942840"/>
            </a:xfrm>
            <a:custGeom>
              <a:avLst/>
              <a:gdLst/>
              <a:ahLst/>
              <a:cxnLst/>
              <a:rect l="l" t="t" r="r" b="b"/>
              <a:pathLst>
                <a:path h="4942840">
                  <a:moveTo>
                    <a:pt x="0" y="0"/>
                  </a:moveTo>
                  <a:lnTo>
                    <a:pt x="0" y="49424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70233" y="903603"/>
              <a:ext cx="9525" cy="4942840"/>
            </a:xfrm>
            <a:custGeom>
              <a:avLst/>
              <a:gdLst/>
              <a:ahLst/>
              <a:cxnLst/>
              <a:rect l="l" t="t" r="r" b="b"/>
              <a:pathLst>
                <a:path w="9525" h="4942840">
                  <a:moveTo>
                    <a:pt x="8956" y="4942416"/>
                  </a:moveTo>
                  <a:lnTo>
                    <a:pt x="0" y="4942416"/>
                  </a:lnTo>
                  <a:lnTo>
                    <a:pt x="0" y="0"/>
                  </a:lnTo>
                  <a:lnTo>
                    <a:pt x="8956" y="0"/>
                  </a:lnTo>
                  <a:lnTo>
                    <a:pt x="8956" y="4942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>
              <p:custDataLst>
                <p:tags r:id="rId7"/>
              </p:custDataLst>
            </p:nvPr>
          </p:nvSpPr>
          <p:spPr>
            <a:xfrm>
              <a:off x="5003393" y="903613"/>
              <a:ext cx="0" cy="4942840"/>
            </a:xfrm>
            <a:custGeom>
              <a:avLst/>
              <a:gdLst/>
              <a:ahLst/>
              <a:cxnLst/>
              <a:rect l="l" t="t" r="r" b="b"/>
              <a:pathLst>
                <a:path h="4942840">
                  <a:moveTo>
                    <a:pt x="0" y="0"/>
                  </a:moveTo>
                  <a:lnTo>
                    <a:pt x="0" y="49424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>
              <p:custDataLst>
                <p:tags r:id="rId8"/>
              </p:custDataLst>
            </p:nvPr>
          </p:nvSpPr>
          <p:spPr>
            <a:xfrm>
              <a:off x="5003393" y="903603"/>
              <a:ext cx="9525" cy="4942840"/>
            </a:xfrm>
            <a:custGeom>
              <a:avLst/>
              <a:gdLst/>
              <a:ahLst/>
              <a:cxnLst/>
              <a:rect l="l" t="t" r="r" b="b"/>
              <a:pathLst>
                <a:path w="9525" h="4942840">
                  <a:moveTo>
                    <a:pt x="8956" y="4942416"/>
                  </a:moveTo>
                  <a:lnTo>
                    <a:pt x="0" y="4942416"/>
                  </a:lnTo>
                  <a:lnTo>
                    <a:pt x="0" y="0"/>
                  </a:lnTo>
                  <a:lnTo>
                    <a:pt x="8956" y="0"/>
                  </a:lnTo>
                  <a:lnTo>
                    <a:pt x="8956" y="4942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>
              <p:custDataLst>
                <p:tags r:id="rId9"/>
              </p:custDataLst>
            </p:nvPr>
          </p:nvSpPr>
          <p:spPr>
            <a:xfrm>
              <a:off x="6149845" y="903612"/>
              <a:ext cx="0" cy="4942840"/>
            </a:xfrm>
            <a:custGeom>
              <a:avLst/>
              <a:gdLst/>
              <a:ahLst/>
              <a:cxnLst/>
              <a:rect l="l" t="t" r="r" b="b"/>
              <a:pathLst>
                <a:path h="4942840">
                  <a:moveTo>
                    <a:pt x="0" y="0"/>
                  </a:moveTo>
                  <a:lnTo>
                    <a:pt x="0" y="4942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>
              <p:custDataLst>
                <p:tags r:id="rId10"/>
              </p:custDataLst>
            </p:nvPr>
          </p:nvSpPr>
          <p:spPr>
            <a:xfrm>
              <a:off x="6149845" y="903602"/>
              <a:ext cx="9525" cy="4942840"/>
            </a:xfrm>
            <a:custGeom>
              <a:avLst/>
              <a:gdLst/>
              <a:ahLst/>
              <a:cxnLst/>
              <a:rect l="l" t="t" r="r" b="b"/>
              <a:pathLst>
                <a:path w="9525" h="4942840">
                  <a:moveTo>
                    <a:pt x="8956" y="4942416"/>
                  </a:moveTo>
                  <a:lnTo>
                    <a:pt x="0" y="4942416"/>
                  </a:lnTo>
                  <a:lnTo>
                    <a:pt x="0" y="0"/>
                  </a:lnTo>
                  <a:lnTo>
                    <a:pt x="8956" y="0"/>
                  </a:lnTo>
                  <a:lnTo>
                    <a:pt x="8956" y="4942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>
              <p:custDataLst>
                <p:tags r:id="rId11"/>
              </p:custDataLst>
            </p:nvPr>
          </p:nvSpPr>
          <p:spPr>
            <a:xfrm>
              <a:off x="7600822" y="903611"/>
              <a:ext cx="0" cy="4942840"/>
            </a:xfrm>
            <a:custGeom>
              <a:avLst/>
              <a:gdLst/>
              <a:ahLst/>
              <a:cxnLst/>
              <a:rect l="l" t="t" r="r" b="b"/>
              <a:pathLst>
                <a:path h="4942840">
                  <a:moveTo>
                    <a:pt x="0" y="0"/>
                  </a:moveTo>
                  <a:lnTo>
                    <a:pt x="0" y="4942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>
              <p:custDataLst>
                <p:tags r:id="rId12"/>
              </p:custDataLst>
            </p:nvPr>
          </p:nvSpPr>
          <p:spPr>
            <a:xfrm>
              <a:off x="7600822" y="903601"/>
              <a:ext cx="9525" cy="4942840"/>
            </a:xfrm>
            <a:custGeom>
              <a:avLst/>
              <a:gdLst/>
              <a:ahLst/>
              <a:cxnLst/>
              <a:rect l="l" t="t" r="r" b="b"/>
              <a:pathLst>
                <a:path w="9525" h="4942840">
                  <a:moveTo>
                    <a:pt x="8956" y="4942416"/>
                  </a:moveTo>
                  <a:lnTo>
                    <a:pt x="0" y="4942416"/>
                  </a:lnTo>
                  <a:lnTo>
                    <a:pt x="0" y="0"/>
                  </a:lnTo>
                  <a:lnTo>
                    <a:pt x="8956" y="0"/>
                  </a:lnTo>
                  <a:lnTo>
                    <a:pt x="8956" y="4942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756681" y="903610"/>
              <a:ext cx="0" cy="4942840"/>
            </a:xfrm>
            <a:custGeom>
              <a:avLst/>
              <a:gdLst/>
              <a:ahLst/>
              <a:cxnLst/>
              <a:rect l="l" t="t" r="r" b="b"/>
              <a:pathLst>
                <a:path h="4942840">
                  <a:moveTo>
                    <a:pt x="0" y="0"/>
                  </a:moveTo>
                  <a:lnTo>
                    <a:pt x="0" y="49424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756681" y="903600"/>
              <a:ext cx="9525" cy="4942840"/>
            </a:xfrm>
            <a:custGeom>
              <a:avLst/>
              <a:gdLst/>
              <a:ahLst/>
              <a:cxnLst/>
              <a:rect l="l" t="t" r="r" b="b"/>
              <a:pathLst>
                <a:path w="9525" h="4942840">
                  <a:moveTo>
                    <a:pt x="8947" y="4942416"/>
                  </a:moveTo>
                  <a:lnTo>
                    <a:pt x="0" y="4942416"/>
                  </a:lnTo>
                  <a:lnTo>
                    <a:pt x="0" y="0"/>
                  </a:lnTo>
                  <a:lnTo>
                    <a:pt x="8947" y="0"/>
                  </a:lnTo>
                  <a:lnTo>
                    <a:pt x="8947" y="4942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3857" y="6028245"/>
              <a:ext cx="1414780" cy="714362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21017" y="899037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80">
                  <a:moveTo>
                    <a:pt x="246125" y="0"/>
                  </a:moveTo>
                  <a:lnTo>
                    <a:pt x="0" y="0"/>
                  </a:lnTo>
                  <a:lnTo>
                    <a:pt x="0" y="246130"/>
                  </a:lnTo>
                  <a:lnTo>
                    <a:pt x="246125" y="246130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1017" y="899037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80">
                  <a:moveTo>
                    <a:pt x="246125" y="246130"/>
                  </a:moveTo>
                  <a:lnTo>
                    <a:pt x="0" y="246130"/>
                  </a:lnTo>
                  <a:lnTo>
                    <a:pt x="0" y="0"/>
                  </a:lnTo>
                  <a:lnTo>
                    <a:pt x="246125" y="0"/>
                  </a:lnTo>
                  <a:lnTo>
                    <a:pt x="246125" y="246130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98106" y="1018165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242" y="0"/>
                  </a:moveTo>
                  <a:lnTo>
                    <a:pt x="0" y="0"/>
                  </a:lnTo>
                  <a:lnTo>
                    <a:pt x="0" y="112905"/>
                  </a:lnTo>
                  <a:lnTo>
                    <a:pt x="39242" y="112905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8106" y="1018165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242" y="112905"/>
                  </a:moveTo>
                  <a:lnTo>
                    <a:pt x="0" y="112905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12905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1591" y="963681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40">
                  <a:moveTo>
                    <a:pt x="39242" y="0"/>
                  </a:moveTo>
                  <a:lnTo>
                    <a:pt x="0" y="0"/>
                  </a:lnTo>
                  <a:lnTo>
                    <a:pt x="0" y="167388"/>
                  </a:lnTo>
                  <a:lnTo>
                    <a:pt x="39242" y="167388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1591" y="963681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40">
                  <a:moveTo>
                    <a:pt x="39242" y="167388"/>
                  </a:moveTo>
                  <a:lnTo>
                    <a:pt x="0" y="167388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67388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4621" y="924691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0"/>
                  </a:moveTo>
                  <a:lnTo>
                    <a:pt x="0" y="0"/>
                  </a:lnTo>
                  <a:lnTo>
                    <a:pt x="0" y="206378"/>
                  </a:lnTo>
                  <a:lnTo>
                    <a:pt x="39242" y="206378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54621" y="924691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206378"/>
                  </a:moveTo>
                  <a:lnTo>
                    <a:pt x="0" y="206378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206378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1136" y="981080"/>
              <a:ext cx="39370" cy="150495"/>
            </a:xfrm>
            <a:custGeom>
              <a:avLst/>
              <a:gdLst/>
              <a:ahLst/>
              <a:cxnLst/>
              <a:rect l="l" t="t" r="r" b="b"/>
              <a:pathLst>
                <a:path w="39370" h="150494">
                  <a:moveTo>
                    <a:pt x="39369" y="0"/>
                  </a:moveTo>
                  <a:lnTo>
                    <a:pt x="0" y="0"/>
                  </a:lnTo>
                  <a:lnTo>
                    <a:pt x="0" y="149989"/>
                  </a:lnTo>
                  <a:lnTo>
                    <a:pt x="39369" y="149989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1136" y="981080"/>
              <a:ext cx="39370" cy="150495"/>
            </a:xfrm>
            <a:custGeom>
              <a:avLst/>
              <a:gdLst/>
              <a:ahLst/>
              <a:cxnLst/>
              <a:rect l="l" t="t" r="r" b="b"/>
              <a:pathLst>
                <a:path w="39370" h="150494">
                  <a:moveTo>
                    <a:pt x="39369" y="149989"/>
                  </a:moveTo>
                  <a:lnTo>
                    <a:pt x="0" y="149989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49989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1121" y="1011307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369" y="0"/>
                  </a:moveTo>
                  <a:lnTo>
                    <a:pt x="0" y="0"/>
                  </a:lnTo>
                  <a:lnTo>
                    <a:pt x="0" y="112778"/>
                  </a:lnTo>
                  <a:lnTo>
                    <a:pt x="39369" y="112778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1121" y="1011307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369" y="112778"/>
                  </a:moveTo>
                  <a:lnTo>
                    <a:pt x="0" y="112778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12778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34606" y="956823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40">
                  <a:moveTo>
                    <a:pt x="39369" y="0"/>
                  </a:moveTo>
                  <a:lnTo>
                    <a:pt x="0" y="0"/>
                  </a:lnTo>
                  <a:lnTo>
                    <a:pt x="0" y="167261"/>
                  </a:lnTo>
                  <a:lnTo>
                    <a:pt x="39369" y="167261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34606" y="956823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40">
                  <a:moveTo>
                    <a:pt x="39369" y="167261"/>
                  </a:moveTo>
                  <a:lnTo>
                    <a:pt x="0" y="167261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67261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7763" y="917833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0"/>
                  </a:moveTo>
                  <a:lnTo>
                    <a:pt x="0" y="0"/>
                  </a:lnTo>
                  <a:lnTo>
                    <a:pt x="0" y="206251"/>
                  </a:lnTo>
                  <a:lnTo>
                    <a:pt x="39242" y="206251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47763" y="917833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206251"/>
                  </a:moveTo>
                  <a:lnTo>
                    <a:pt x="0" y="206251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206251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04278" y="974222"/>
              <a:ext cx="39370" cy="149860"/>
            </a:xfrm>
            <a:custGeom>
              <a:avLst/>
              <a:gdLst/>
              <a:ahLst/>
              <a:cxnLst/>
              <a:rect l="l" t="t" r="r" b="b"/>
              <a:pathLst>
                <a:path w="39370" h="149859">
                  <a:moveTo>
                    <a:pt x="39242" y="0"/>
                  </a:moveTo>
                  <a:lnTo>
                    <a:pt x="0" y="0"/>
                  </a:lnTo>
                  <a:lnTo>
                    <a:pt x="0" y="149862"/>
                  </a:lnTo>
                  <a:lnTo>
                    <a:pt x="39242" y="149862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04278" y="974222"/>
              <a:ext cx="39370" cy="149860"/>
            </a:xfrm>
            <a:custGeom>
              <a:avLst/>
              <a:gdLst/>
              <a:ahLst/>
              <a:cxnLst/>
              <a:rect l="l" t="t" r="r" b="b"/>
              <a:pathLst>
                <a:path w="39370" h="149859">
                  <a:moveTo>
                    <a:pt x="39242" y="149862"/>
                  </a:moveTo>
                  <a:lnTo>
                    <a:pt x="0" y="149862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49862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>
            <a:spLocks noGrp="1"/>
          </p:cNvSpPr>
          <p:nvPr>
            <p:ph type="ftr" sz="quarter" idx="5"/>
          </p:nvPr>
        </p:nvSpPr>
        <p:spPr>
          <a:xfrm>
            <a:off x="5492750" y="6370320"/>
            <a:ext cx="1206500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123" name="object 1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1"/>
            </p:custDataLst>
          </p:nvPr>
        </p:nvGrpSpPr>
        <p:grpSpPr>
          <a:xfrm>
            <a:off x="0" y="1037481"/>
            <a:ext cx="11707495" cy="5821045"/>
            <a:chOff x="0" y="1037481"/>
            <a:chExt cx="11707495" cy="5821045"/>
          </a:xfrm>
        </p:grpSpPr>
        <p:sp>
          <p:nvSpPr>
            <p:cNvPr id="3" name="object 3"/>
            <p:cNvSpPr/>
            <p:nvPr/>
          </p:nvSpPr>
          <p:spPr>
            <a:xfrm>
              <a:off x="475551" y="1037488"/>
              <a:ext cx="11231880" cy="1649095"/>
            </a:xfrm>
            <a:custGeom>
              <a:avLst/>
              <a:gdLst/>
              <a:ahLst/>
              <a:cxnLst/>
              <a:rect l="l" t="t" r="r" b="b"/>
              <a:pathLst>
                <a:path w="11231880" h="1649095">
                  <a:moveTo>
                    <a:pt x="11231677" y="0"/>
                  </a:moveTo>
                  <a:lnTo>
                    <a:pt x="0" y="0"/>
                  </a:lnTo>
                  <a:lnTo>
                    <a:pt x="0" y="788936"/>
                  </a:lnTo>
                  <a:lnTo>
                    <a:pt x="0" y="797801"/>
                  </a:lnTo>
                  <a:lnTo>
                    <a:pt x="0" y="1648790"/>
                  </a:lnTo>
                  <a:lnTo>
                    <a:pt x="638759" y="1648790"/>
                  </a:lnTo>
                  <a:lnTo>
                    <a:pt x="638759" y="797801"/>
                  </a:lnTo>
                  <a:lnTo>
                    <a:pt x="11231677" y="797801"/>
                  </a:lnTo>
                  <a:lnTo>
                    <a:pt x="11231677" y="0"/>
                  </a:lnTo>
                  <a:close/>
                </a:path>
              </a:pathLst>
            </a:custGeom>
            <a:solidFill>
              <a:srgbClr val="002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4323" y="1826412"/>
              <a:ext cx="10593070" cy="860425"/>
            </a:xfrm>
            <a:custGeom>
              <a:avLst/>
              <a:gdLst/>
              <a:ahLst/>
              <a:cxnLst/>
              <a:rect l="l" t="t" r="r" b="b"/>
              <a:pathLst>
                <a:path w="10593070" h="860425">
                  <a:moveTo>
                    <a:pt x="10592915" y="859856"/>
                  </a:moveTo>
                  <a:lnTo>
                    <a:pt x="0" y="859856"/>
                  </a:lnTo>
                  <a:lnTo>
                    <a:pt x="0" y="0"/>
                  </a:lnTo>
                  <a:lnTo>
                    <a:pt x="10592915" y="0"/>
                  </a:lnTo>
                  <a:lnTo>
                    <a:pt x="10592915" y="85985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3"/>
              </p:custDataLst>
            </p:nvPr>
          </p:nvSpPr>
          <p:spPr>
            <a:xfrm>
              <a:off x="5017909" y="1835277"/>
              <a:ext cx="62230" cy="0"/>
            </a:xfrm>
            <a:custGeom>
              <a:avLst/>
              <a:gdLst/>
              <a:ahLst/>
              <a:cxnLst/>
              <a:rect l="l" t="t" r="r" b="b"/>
              <a:pathLst>
                <a:path w="62229">
                  <a:moveTo>
                    <a:pt x="0" y="0"/>
                  </a:moveTo>
                  <a:lnTo>
                    <a:pt x="62102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4"/>
              </p:custDataLst>
            </p:nvPr>
          </p:nvSpPr>
          <p:spPr>
            <a:xfrm>
              <a:off x="5017910" y="1835277"/>
              <a:ext cx="62230" cy="8890"/>
            </a:xfrm>
            <a:custGeom>
              <a:avLst/>
              <a:gdLst/>
              <a:ahLst/>
              <a:cxnLst/>
              <a:rect l="l" t="t" r="r" b="b"/>
              <a:pathLst>
                <a:path w="62229" h="8889">
                  <a:moveTo>
                    <a:pt x="62102" y="8873"/>
                  </a:moveTo>
                  <a:lnTo>
                    <a:pt x="0" y="8873"/>
                  </a:lnTo>
                  <a:lnTo>
                    <a:pt x="0" y="0"/>
                  </a:lnTo>
                  <a:lnTo>
                    <a:pt x="62102" y="0"/>
                  </a:lnTo>
                  <a:lnTo>
                    <a:pt x="62102" y="887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5"/>
              </p:custDataLst>
            </p:nvPr>
          </p:nvSpPr>
          <p:spPr>
            <a:xfrm>
              <a:off x="5017909" y="1844142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230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>
              <p:custDataLst>
                <p:tags r:id="rId16"/>
              </p:custDataLst>
            </p:nvPr>
          </p:nvSpPr>
          <p:spPr>
            <a:xfrm>
              <a:off x="5017910" y="1844150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39" h="8889">
                  <a:moveTo>
                    <a:pt x="53230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53230" y="0"/>
                  </a:lnTo>
                  <a:lnTo>
                    <a:pt x="53230" y="886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>
              <p:custDataLst>
                <p:tags r:id="rId17"/>
              </p:custDataLst>
            </p:nvPr>
          </p:nvSpPr>
          <p:spPr>
            <a:xfrm>
              <a:off x="5017909" y="185300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358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18"/>
              </p:custDataLst>
            </p:nvPr>
          </p:nvSpPr>
          <p:spPr>
            <a:xfrm>
              <a:off x="5017910" y="1853006"/>
              <a:ext cx="44450" cy="8890"/>
            </a:xfrm>
            <a:custGeom>
              <a:avLst/>
              <a:gdLst/>
              <a:ahLst/>
              <a:cxnLst/>
              <a:rect l="l" t="t" r="r" b="b"/>
              <a:pathLst>
                <a:path w="44450" h="8889">
                  <a:moveTo>
                    <a:pt x="44358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44358" y="0"/>
                  </a:lnTo>
                  <a:lnTo>
                    <a:pt x="44358" y="886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19"/>
              </p:custDataLst>
            </p:nvPr>
          </p:nvSpPr>
          <p:spPr>
            <a:xfrm>
              <a:off x="5017909" y="1861871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487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20"/>
              </p:custDataLst>
            </p:nvPr>
          </p:nvSpPr>
          <p:spPr>
            <a:xfrm>
              <a:off x="5017910" y="1861870"/>
              <a:ext cx="35560" cy="8890"/>
            </a:xfrm>
            <a:custGeom>
              <a:avLst/>
              <a:gdLst/>
              <a:ahLst/>
              <a:cxnLst/>
              <a:rect l="l" t="t" r="r" b="b"/>
              <a:pathLst>
                <a:path w="35560" h="8889">
                  <a:moveTo>
                    <a:pt x="35487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35487" y="0"/>
                  </a:lnTo>
                  <a:lnTo>
                    <a:pt x="35487" y="886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21"/>
              </p:custDataLst>
            </p:nvPr>
          </p:nvSpPr>
          <p:spPr>
            <a:xfrm>
              <a:off x="5017909" y="1870735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>
                  <a:moveTo>
                    <a:pt x="0" y="0"/>
                  </a:moveTo>
                  <a:lnTo>
                    <a:pt x="26615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22"/>
              </p:custDataLst>
            </p:nvPr>
          </p:nvSpPr>
          <p:spPr>
            <a:xfrm>
              <a:off x="5017910" y="1870735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624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26624" y="0"/>
                  </a:lnTo>
                  <a:lnTo>
                    <a:pt x="26624" y="886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>
              <p:custDataLst>
                <p:tags r:id="rId23"/>
              </p:custDataLst>
            </p:nvPr>
          </p:nvSpPr>
          <p:spPr>
            <a:xfrm>
              <a:off x="5017909" y="187960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17743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>
              <p:custDataLst>
                <p:tags r:id="rId24"/>
              </p:custDataLst>
            </p:nvPr>
          </p:nvSpPr>
          <p:spPr>
            <a:xfrm>
              <a:off x="5017910" y="1879600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17743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17743" y="0"/>
                  </a:lnTo>
                  <a:lnTo>
                    <a:pt x="17743" y="886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>
              <p:custDataLst>
                <p:tags r:id="rId25"/>
              </p:custDataLst>
            </p:nvPr>
          </p:nvSpPr>
          <p:spPr>
            <a:xfrm>
              <a:off x="5017909" y="1888464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1" y="0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>
              <p:custDataLst>
                <p:tags r:id="rId26"/>
              </p:custDataLst>
            </p:nvPr>
          </p:nvSpPr>
          <p:spPr>
            <a:xfrm>
              <a:off x="5017910" y="188846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871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8871" y="0"/>
                  </a:lnTo>
                  <a:lnTo>
                    <a:pt x="8871" y="886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554" y="2677404"/>
              <a:ext cx="638810" cy="2987675"/>
            </a:xfrm>
            <a:custGeom>
              <a:avLst/>
              <a:gdLst/>
              <a:ahLst/>
              <a:cxnLst/>
              <a:rect l="l" t="t" r="r" b="b"/>
              <a:pathLst>
                <a:path w="638810" h="2987675">
                  <a:moveTo>
                    <a:pt x="0" y="2987336"/>
                  </a:moveTo>
                  <a:lnTo>
                    <a:pt x="638768" y="2987336"/>
                  </a:lnTo>
                  <a:lnTo>
                    <a:pt x="638768" y="0"/>
                  </a:lnTo>
                  <a:lnTo>
                    <a:pt x="0" y="0"/>
                  </a:lnTo>
                  <a:lnTo>
                    <a:pt x="0" y="2987336"/>
                  </a:lnTo>
                  <a:close/>
                </a:path>
              </a:pathLst>
            </a:custGeom>
            <a:solidFill>
              <a:srgbClr val="002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4310" y="2677413"/>
              <a:ext cx="10593070" cy="3413125"/>
            </a:xfrm>
            <a:custGeom>
              <a:avLst/>
              <a:gdLst/>
              <a:ahLst/>
              <a:cxnLst/>
              <a:rect l="l" t="t" r="r" b="b"/>
              <a:pathLst>
                <a:path w="10593070" h="3413125">
                  <a:moveTo>
                    <a:pt x="10592918" y="0"/>
                  </a:moveTo>
                  <a:lnTo>
                    <a:pt x="0" y="0"/>
                  </a:lnTo>
                  <a:lnTo>
                    <a:pt x="0" y="2978467"/>
                  </a:lnTo>
                  <a:lnTo>
                    <a:pt x="0" y="2987332"/>
                  </a:lnTo>
                  <a:lnTo>
                    <a:pt x="0" y="3412833"/>
                  </a:lnTo>
                  <a:lnTo>
                    <a:pt x="10592918" y="3412833"/>
                  </a:lnTo>
                  <a:lnTo>
                    <a:pt x="10592918" y="2987332"/>
                  </a:lnTo>
                  <a:lnTo>
                    <a:pt x="10592918" y="2978467"/>
                  </a:lnTo>
                  <a:lnTo>
                    <a:pt x="105929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4310" y="6081382"/>
              <a:ext cx="10593070" cy="8890"/>
            </a:xfrm>
            <a:custGeom>
              <a:avLst/>
              <a:gdLst/>
              <a:ahLst/>
              <a:cxnLst/>
              <a:rect l="l" t="t" r="r" b="b"/>
              <a:pathLst>
                <a:path w="10593070" h="8889">
                  <a:moveTo>
                    <a:pt x="1889696" y="0"/>
                  </a:moveTo>
                  <a:lnTo>
                    <a:pt x="0" y="0"/>
                  </a:lnTo>
                  <a:lnTo>
                    <a:pt x="0" y="8851"/>
                  </a:lnTo>
                  <a:lnTo>
                    <a:pt x="1889696" y="8851"/>
                  </a:lnTo>
                  <a:lnTo>
                    <a:pt x="1889696" y="0"/>
                  </a:lnTo>
                  <a:close/>
                </a:path>
                <a:path w="10593070" h="8889">
                  <a:moveTo>
                    <a:pt x="10592918" y="0"/>
                  </a:moveTo>
                  <a:lnTo>
                    <a:pt x="5030305" y="0"/>
                  </a:lnTo>
                  <a:lnTo>
                    <a:pt x="5030305" y="8851"/>
                  </a:lnTo>
                  <a:lnTo>
                    <a:pt x="10592918" y="8851"/>
                  </a:lnTo>
                  <a:lnTo>
                    <a:pt x="1059291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799020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06905" algn="l"/>
                <a:tab pos="4330065" algn="l"/>
                <a:tab pos="4970145" algn="l"/>
                <a:tab pos="6208395" algn="l"/>
              </a:tabLst>
            </a:pPr>
            <a:r>
              <a:rPr lang="zh-CN" altLang="en-US" spc="380" dirty="0">
                <a:latin typeface="宋体" panose="02010600030101010101" pitchFamily="2" charset="-122"/>
                <a:ea typeface="宋体" panose="02010600030101010101" pitchFamily="2" charset="-122"/>
              </a:rPr>
              <a:t>印度现有氧化铝精炼厂（续）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008880" y="1556385"/>
            <a:ext cx="1136015" cy="259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（百万吨/年）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4895" y="1556385"/>
            <a:ext cx="1437005" cy="259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（百万吨/年）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3420" y="1977390"/>
            <a:ext cx="2301875" cy="760095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  <a:tabLst>
                <a:tab pos="473075" algn="l"/>
              </a:tabLst>
            </a:pPr>
            <a:r>
              <a:rPr sz="2550" b="1" spc="4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</a:t>
            </a:r>
            <a:r>
              <a:rPr sz="255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lang="en-US" altLang="en-US" sz="255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韦丹塔集团</a:t>
            </a:r>
          </a:p>
          <a:p>
            <a:pPr marL="12700" algn="r">
              <a:lnSpc>
                <a:spcPct val="100000"/>
              </a:lnSpc>
              <a:spcBef>
                <a:spcPts val="130"/>
              </a:spcBef>
              <a:tabLst>
                <a:tab pos="473075" algn="l"/>
              </a:tabLst>
            </a:pPr>
            <a:r>
              <a: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1800" b="1" spc="1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VEDANTA</a:t>
            </a:r>
            <a:r>
              <a:rPr lang="zh-CN" altLang="en-US" sz="1800" b="1" spc="1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994660" y="1844040"/>
            <a:ext cx="2014220" cy="832485"/>
          </a:xfrm>
          <a:prstGeom prst="rect">
            <a:avLst/>
          </a:prstGeom>
        </p:spPr>
        <p:txBody>
          <a:bodyPr vert="horz" wrap="square" lIns="0" tIns="11430" rIns="0" bIns="0" rtlCol="0" anchor="ctr" anchorCtr="0">
            <a:noAutofit/>
          </a:bodyPr>
          <a:lstStyle/>
          <a:p>
            <a:pPr marL="12700" marR="5080">
              <a:lnSpc>
                <a:spcPct val="110000"/>
              </a:lnSpc>
              <a:spcBef>
                <a:spcPts val="90"/>
              </a:spcBef>
            </a:pPr>
            <a:r>
              <a:rPr lang="zh-CN" altLang="en-US" sz="2000" b="1" spc="9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奥里萨邦</a:t>
            </a:r>
            <a:r>
              <a:rPr lang="zh-CN" altLang="en-US" sz="2000" b="1" spc="9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兰吉加尔</a:t>
            </a:r>
            <a:r>
              <a:rPr lang="zh-CN" altLang="en-US" sz="2000" b="1" spc="9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2000" b="1" spc="9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Lanjigarh</a:t>
            </a:r>
            <a:r>
              <a:rPr lang="zh-CN" altLang="en-US" sz="2000" b="1" spc="14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53621" y="2035331"/>
            <a:ext cx="1941830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98575" algn="l"/>
              </a:tabLst>
            </a:pPr>
            <a:r>
              <a:rPr sz="2550" b="1" spc="70" dirty="0">
                <a:latin typeface="Calibri" panose="020F0502020204030204"/>
                <a:cs typeface="Calibri" panose="020F0502020204030204"/>
              </a:rPr>
              <a:t>3.50</a:t>
            </a:r>
            <a:r>
              <a:rPr sz="2550" b="1" dirty="0">
                <a:latin typeface="Calibri" panose="020F0502020204030204"/>
                <a:cs typeface="Calibri" panose="020F0502020204030204"/>
              </a:rPr>
              <a:t>	</a:t>
            </a:r>
            <a:r>
              <a:rPr sz="2550" b="1" spc="75" dirty="0">
                <a:latin typeface="Calibri" panose="020F0502020204030204"/>
                <a:cs typeface="Calibri" panose="020F0502020204030204"/>
              </a:rPr>
              <a:t>5.00</a:t>
            </a:r>
            <a:endParaRPr sz="2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92060" y="1844040"/>
            <a:ext cx="4106545" cy="821055"/>
          </a:xfrm>
          <a:prstGeom prst="rect">
            <a:avLst/>
          </a:prstGeom>
        </p:spPr>
        <p:txBody>
          <a:bodyPr vert="horz" wrap="square" lIns="0" tIns="11430" rIns="0" bIns="0" rtlCol="0">
            <a:noAutofit/>
          </a:bodyPr>
          <a:lstStyle/>
          <a:p>
            <a:pPr marL="12700" marR="5080">
              <a:lnSpc>
                <a:spcPct val="110000"/>
              </a:lnSpc>
              <a:spcBef>
                <a:spcPts val="90"/>
              </a:spcBef>
            </a:pPr>
            <a:r>
              <a:rPr lang="zh-CN" altLang="en-US" sz="25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计划进一步扩建至约600万吨/年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93420" y="3098800"/>
            <a:ext cx="2301240" cy="732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73075" algn="l"/>
              </a:tabLst>
            </a:pPr>
            <a:r>
              <a:rPr sz="2550" b="1" spc="4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</a:t>
            </a:r>
            <a:r>
              <a:rPr sz="255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lang="en-US" altLang="en-US" sz="255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先锋公司</a:t>
            </a:r>
          </a:p>
          <a:p>
            <a:pPr marL="12700" algn="r">
              <a:lnSpc>
                <a:spcPct val="100000"/>
              </a:lnSpc>
              <a:spcBef>
                <a:spcPts val="130"/>
              </a:spcBef>
              <a:tabLst>
                <a:tab pos="473075" algn="l"/>
              </a:tabLst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2000" b="1" spc="16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PIONEER</a:t>
            </a:r>
            <a:r>
              <a:rPr lang="zh-CN" altLang="en-US" sz="2000" b="1" spc="16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95930" y="2677160"/>
            <a:ext cx="2030095" cy="1285240"/>
          </a:xfrm>
          <a:prstGeom prst="rect">
            <a:avLst/>
          </a:prstGeom>
        </p:spPr>
        <p:txBody>
          <a:bodyPr vert="horz" wrap="square" lIns="0" tIns="4826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zh-CN" altLang="en-US" sz="1800" b="1" spc="114" dirty="0">
                <a:latin typeface="Calibri" panose="020F0502020204030204"/>
                <a:cs typeface="Calibri" panose="020F0502020204030204"/>
              </a:rPr>
              <a:t>安得拉邦</a:t>
            </a:r>
            <a:r>
              <a:rPr lang="zh-CN" altLang="en-US" sz="1800" b="1" spc="114" dirty="0">
                <a:latin typeface="Calibri" panose="020F0502020204030204"/>
                <a:cs typeface="Calibri" panose="020F0502020204030204"/>
                <a:sym typeface="+mn-ea"/>
              </a:rPr>
              <a:t>维沙卡帕特南</a:t>
            </a:r>
            <a:r>
              <a:rPr lang="zh-CN" altLang="en-US" sz="1800" b="1" spc="114" dirty="0">
                <a:latin typeface="Calibri" panose="020F0502020204030204"/>
                <a:cs typeface="Calibri" panose="020F0502020204030204"/>
              </a:rPr>
              <a:t>（</a:t>
            </a:r>
            <a:r>
              <a:rPr sz="1800" b="1" spc="114" dirty="0">
                <a:latin typeface="Calibri" panose="020F0502020204030204"/>
                <a:cs typeface="Calibri" panose="020F0502020204030204"/>
              </a:rPr>
              <a:t>Visakhapatn</a:t>
            </a:r>
            <a:r>
              <a:rPr sz="1800" b="1" spc="145" dirty="0">
                <a:latin typeface="Calibri" panose="020F0502020204030204"/>
                <a:cs typeface="Calibri" panose="020F0502020204030204"/>
              </a:rPr>
              <a:t>am,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90" dirty="0">
                <a:latin typeface="Calibri" panose="020F0502020204030204"/>
                <a:cs typeface="Calibri" panose="020F0502020204030204"/>
              </a:rPr>
              <a:t>Andhra</a:t>
            </a:r>
            <a:r>
              <a:rPr sz="1800" b="1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145" dirty="0">
                <a:latin typeface="Calibri" panose="020F0502020204030204"/>
                <a:cs typeface="Calibri" panose="020F0502020204030204"/>
              </a:rPr>
              <a:t>Pradesh</a:t>
            </a:r>
            <a:r>
              <a:rPr lang="zh-CN" altLang="en-US" sz="1800" b="1" spc="145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）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540034" y="3099070"/>
            <a:ext cx="655320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b="1" spc="75" dirty="0">
                <a:latin typeface="Calibri" panose="020F0502020204030204"/>
                <a:cs typeface="Calibri" panose="020F0502020204030204"/>
              </a:rPr>
              <a:t>2.00</a:t>
            </a:r>
            <a:endParaRPr sz="2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81900" y="2891155"/>
            <a:ext cx="4125595" cy="1062990"/>
          </a:xfrm>
          <a:prstGeom prst="rect">
            <a:avLst/>
          </a:prstGeom>
        </p:spPr>
        <p:txBody>
          <a:bodyPr vert="horz" wrap="square" lIns="0" tIns="11430" rIns="0" bIns="0" rtlCol="0">
            <a:noAutofit/>
          </a:bodyPr>
          <a:lstStyle/>
          <a:p>
            <a:pPr marL="12700" marR="5080">
              <a:lnSpc>
                <a:spcPct val="110000"/>
              </a:lnSpc>
              <a:spcBef>
                <a:spcPts val="90"/>
              </a:spcBef>
            </a:pPr>
            <a:r>
              <a:rPr lang="zh-CN" altLang="en-US" sz="2550" b="1" spc="135" dirty="0">
                <a:latin typeface="Calibri" panose="020F0502020204030204"/>
                <a:cs typeface="Calibri" panose="020F0502020204030204"/>
              </a:rPr>
              <a:t>拟议扩建；俄铝（</a:t>
            </a:r>
            <a:r>
              <a:rPr lang="en-US" altLang="zh-CN" sz="2550" b="1" spc="135" dirty="0">
                <a:latin typeface="Calibri" panose="020F0502020204030204"/>
                <a:cs typeface="Calibri" panose="020F0502020204030204"/>
              </a:rPr>
              <a:t>RUSAL</a:t>
            </a:r>
            <a:r>
              <a:rPr lang="zh-CN" altLang="en-US" sz="2550" b="1" spc="135" dirty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）</a:t>
            </a:r>
            <a:r>
              <a:rPr lang="zh-CN" altLang="en-US" sz="2550" b="1" spc="135" dirty="0">
                <a:latin typeface="Calibri" panose="020F0502020204030204"/>
                <a:cs typeface="Calibri" panose="020F0502020204030204"/>
              </a:rPr>
              <a:t>已作为合资企业加入</a:t>
            </a:r>
            <a:endParaRPr sz="2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3525" y="4588297"/>
            <a:ext cx="20129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b="1" spc="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2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4425" y="4648200"/>
            <a:ext cx="1871345" cy="349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lang="zh-CN" altLang="en-US" sz="2000" b="1" spc="13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小型工厂（</a:t>
            </a:r>
            <a:r>
              <a:rPr lang="en-US" altLang="zh-CN" sz="2000" b="1" spc="13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2000" b="1" spc="13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985770" y="3963670"/>
            <a:ext cx="2032000" cy="1701800"/>
          </a:xfrm>
          <a:prstGeom prst="rect">
            <a:avLst/>
          </a:prstGeom>
        </p:spPr>
        <p:txBody>
          <a:bodyPr vert="horz" wrap="square" lIns="0" tIns="48260" rIns="0" bIns="0" rtlCol="0">
            <a:noAutofit/>
          </a:bodyPr>
          <a:lstStyle/>
          <a:p>
            <a:pPr marL="12700" algn="l">
              <a:lnSpc>
                <a:spcPct val="100000"/>
              </a:lnSpc>
              <a:spcBef>
                <a:spcPts val="380"/>
              </a:spcBef>
            </a:pPr>
            <a:r>
              <a:rPr lang="zh-CN" altLang="en-US" sz="1400" b="1" spc="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古吉拉特邦</a:t>
            </a:r>
            <a:r>
              <a:rPr lang="en-US" altLang="zh-CN" sz="1400" b="1" spc="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CREDO</a:t>
            </a:r>
            <a:r>
              <a:rPr lang="zh-CN" altLang="en-US" sz="1400" b="1" spc="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和恰蒂斯加尔邦阿姆比卡普尔</a:t>
            </a:r>
          </a:p>
          <a:p>
            <a:pPr marL="12700" algn="l">
              <a:lnSpc>
                <a:spcPct val="100000"/>
              </a:lnSpc>
              <a:spcBef>
                <a:spcPts val="380"/>
              </a:spcBef>
            </a:pPr>
            <a:r>
              <a:rPr lang="zh-CN" altLang="en-US" sz="1400" b="1" spc="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1400" b="1" spc="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CREDO,</a:t>
            </a:r>
            <a:endParaRPr sz="1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12700" marR="5080" algn="l">
              <a:lnSpc>
                <a:spcPct val="110000"/>
              </a:lnSpc>
            </a:pPr>
            <a:r>
              <a:rPr sz="1400" b="1" spc="114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Gujarat</a:t>
            </a:r>
            <a:r>
              <a:rPr lang="en-US" altLang="en-US" sz="1400" b="1" spc="-3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sz="1400" b="1" spc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 </a:t>
            </a:r>
            <a:r>
              <a:rPr sz="1400" b="1" spc="114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Ambikapur, </a:t>
            </a:r>
            <a:r>
              <a:rPr sz="1400" b="1" spc="12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Chattisgarh</a:t>
            </a:r>
            <a:r>
              <a:rPr lang="zh-CN" altLang="en-US" sz="1400" b="1" spc="12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164912" y="4588297"/>
            <a:ext cx="193992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476375" algn="l"/>
              </a:tabLst>
            </a:pPr>
            <a:r>
              <a:rPr sz="2550" b="1" spc="85" dirty="0">
                <a:latin typeface="Calibri" panose="020F0502020204030204"/>
                <a:cs typeface="Calibri" panose="020F0502020204030204"/>
              </a:rPr>
              <a:t>0.065</a:t>
            </a:r>
            <a:r>
              <a:rPr sz="2550" b="1" dirty="0">
                <a:latin typeface="Calibri" panose="020F0502020204030204"/>
                <a:cs typeface="Calibri" panose="020F0502020204030204"/>
              </a:rPr>
              <a:t>	</a:t>
            </a:r>
            <a:r>
              <a:rPr sz="2550" b="1" spc="65" dirty="0">
                <a:latin typeface="Calibri" panose="020F0502020204030204"/>
                <a:cs typeface="Calibri" panose="020F0502020204030204"/>
              </a:rPr>
              <a:t>0.2</a:t>
            </a:r>
            <a:endParaRPr sz="2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22540" y="4343400"/>
            <a:ext cx="4018280" cy="8743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0"/>
              </a:spcBef>
            </a:pPr>
            <a:r>
              <a:rPr lang="zh-CN" altLang="en-US" sz="25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小型氢氧化铝</a:t>
            </a:r>
            <a:r>
              <a:rPr lang="en-US" altLang="zh-CN" sz="25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25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特种化学品氧化铝厂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191518" y="5652042"/>
            <a:ext cx="78676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11.32</a:t>
            </a:r>
            <a:endParaRPr sz="2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90848" y="5652042"/>
            <a:ext cx="360680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15</a:t>
            </a:r>
            <a:endParaRPr sz="2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22653" y="5652042"/>
            <a:ext cx="2689860" cy="4083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zh-CN" altLang="en-US" sz="2550" b="1" spc="135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总产能</a:t>
            </a:r>
          </a:p>
        </p:txBody>
      </p:sp>
      <p:grpSp>
        <p:nvGrpSpPr>
          <p:cNvPr id="47" name="object 47"/>
          <p:cNvGrpSpPr/>
          <p:nvPr>
            <p:custDataLst>
              <p:tags r:id="rId2"/>
            </p:custDataLst>
          </p:nvPr>
        </p:nvGrpSpPr>
        <p:grpSpPr>
          <a:xfrm>
            <a:off x="133857" y="1028608"/>
            <a:ext cx="11573510" cy="5829935"/>
            <a:chOff x="133857" y="1028608"/>
            <a:chExt cx="11573510" cy="5829935"/>
          </a:xfrm>
        </p:grpSpPr>
        <p:sp>
          <p:nvSpPr>
            <p:cNvPr id="48" name="object 48"/>
            <p:cNvSpPr/>
            <p:nvPr/>
          </p:nvSpPr>
          <p:spPr>
            <a:xfrm>
              <a:off x="475558" y="1028608"/>
              <a:ext cx="11231880" cy="0"/>
            </a:xfrm>
            <a:custGeom>
              <a:avLst/>
              <a:gdLst/>
              <a:ahLst/>
              <a:cxnLst/>
              <a:rect l="l" t="t" r="r" b="b"/>
              <a:pathLst>
                <a:path w="11231880">
                  <a:moveTo>
                    <a:pt x="0" y="0"/>
                  </a:moveTo>
                  <a:lnTo>
                    <a:pt x="112316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5554" y="1028608"/>
              <a:ext cx="11231880" cy="8890"/>
            </a:xfrm>
            <a:custGeom>
              <a:avLst/>
              <a:gdLst/>
              <a:ahLst/>
              <a:cxnLst/>
              <a:rect l="l" t="t" r="r" b="b"/>
              <a:pathLst>
                <a:path w="11231880" h="8890">
                  <a:moveTo>
                    <a:pt x="11231684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11231684" y="0"/>
                  </a:lnTo>
                  <a:lnTo>
                    <a:pt x="11231684" y="8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>
              <p:custDataLst>
                <p:tags r:id="rId5"/>
              </p:custDataLst>
            </p:nvPr>
          </p:nvSpPr>
          <p:spPr>
            <a:xfrm>
              <a:off x="5017909" y="1560478"/>
              <a:ext cx="2573020" cy="0"/>
            </a:xfrm>
            <a:custGeom>
              <a:avLst/>
              <a:gdLst/>
              <a:ahLst/>
              <a:cxnLst/>
              <a:rect l="l" t="t" r="r" b="b"/>
              <a:pathLst>
                <a:path w="2573020">
                  <a:moveTo>
                    <a:pt x="0" y="0"/>
                  </a:moveTo>
                  <a:lnTo>
                    <a:pt x="25728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>
              <p:custDataLst>
                <p:tags r:id="rId6"/>
              </p:custDataLst>
            </p:nvPr>
          </p:nvSpPr>
          <p:spPr>
            <a:xfrm>
              <a:off x="5017910" y="1560478"/>
              <a:ext cx="2573020" cy="8890"/>
            </a:xfrm>
            <a:custGeom>
              <a:avLst/>
              <a:gdLst/>
              <a:ahLst/>
              <a:cxnLst/>
              <a:rect l="l" t="t" r="r" b="b"/>
              <a:pathLst>
                <a:path w="2573020" h="8890">
                  <a:moveTo>
                    <a:pt x="2572818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2572818" y="0"/>
                  </a:lnTo>
                  <a:lnTo>
                    <a:pt x="2572818" y="8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558" y="1826413"/>
              <a:ext cx="11231880" cy="0"/>
            </a:xfrm>
            <a:custGeom>
              <a:avLst/>
              <a:gdLst/>
              <a:ahLst/>
              <a:cxnLst/>
              <a:rect l="l" t="t" r="r" b="b"/>
              <a:pathLst>
                <a:path w="11231880">
                  <a:moveTo>
                    <a:pt x="0" y="0"/>
                  </a:moveTo>
                  <a:lnTo>
                    <a:pt x="112316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5554" y="1826413"/>
              <a:ext cx="11231880" cy="8890"/>
            </a:xfrm>
            <a:custGeom>
              <a:avLst/>
              <a:gdLst/>
              <a:ahLst/>
              <a:cxnLst/>
              <a:rect l="l" t="t" r="r" b="b"/>
              <a:pathLst>
                <a:path w="11231880" h="8889">
                  <a:moveTo>
                    <a:pt x="11231684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11231684" y="0"/>
                  </a:lnTo>
                  <a:lnTo>
                    <a:pt x="11231684" y="8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5558" y="2677404"/>
              <a:ext cx="11231880" cy="0"/>
            </a:xfrm>
            <a:custGeom>
              <a:avLst/>
              <a:gdLst/>
              <a:ahLst/>
              <a:cxnLst/>
              <a:rect l="l" t="t" r="r" b="b"/>
              <a:pathLst>
                <a:path w="11231880">
                  <a:moveTo>
                    <a:pt x="0" y="0"/>
                  </a:moveTo>
                  <a:lnTo>
                    <a:pt x="112316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5554" y="2677404"/>
              <a:ext cx="11231880" cy="8890"/>
            </a:xfrm>
            <a:custGeom>
              <a:avLst/>
              <a:gdLst/>
              <a:ahLst/>
              <a:cxnLst/>
              <a:rect l="l" t="t" r="r" b="b"/>
              <a:pathLst>
                <a:path w="11231880" h="8889">
                  <a:moveTo>
                    <a:pt x="11231684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11231684" y="0"/>
                  </a:lnTo>
                  <a:lnTo>
                    <a:pt x="11231684" y="8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5558" y="3953892"/>
              <a:ext cx="11231880" cy="0"/>
            </a:xfrm>
            <a:custGeom>
              <a:avLst/>
              <a:gdLst/>
              <a:ahLst/>
              <a:cxnLst/>
              <a:rect l="l" t="t" r="r" b="b"/>
              <a:pathLst>
                <a:path w="11231880">
                  <a:moveTo>
                    <a:pt x="0" y="0"/>
                  </a:moveTo>
                  <a:lnTo>
                    <a:pt x="112316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5554" y="3953892"/>
              <a:ext cx="11231880" cy="8890"/>
            </a:xfrm>
            <a:custGeom>
              <a:avLst/>
              <a:gdLst/>
              <a:ahLst/>
              <a:cxnLst/>
              <a:rect l="l" t="t" r="r" b="b"/>
              <a:pathLst>
                <a:path w="11231880" h="8889">
                  <a:moveTo>
                    <a:pt x="11231684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11231684" y="0"/>
                  </a:lnTo>
                  <a:lnTo>
                    <a:pt x="11231684" y="8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6687" y="1028608"/>
              <a:ext cx="0" cy="4636135"/>
            </a:xfrm>
            <a:custGeom>
              <a:avLst/>
              <a:gdLst/>
              <a:ahLst/>
              <a:cxnLst/>
              <a:rect l="l" t="t" r="r" b="b"/>
              <a:pathLst>
                <a:path h="4636135">
                  <a:moveTo>
                    <a:pt x="0" y="0"/>
                  </a:moveTo>
                  <a:lnTo>
                    <a:pt x="0" y="46361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6682" y="1028608"/>
              <a:ext cx="8890" cy="4636135"/>
            </a:xfrm>
            <a:custGeom>
              <a:avLst/>
              <a:gdLst/>
              <a:ahLst/>
              <a:cxnLst/>
              <a:rect l="l" t="t" r="r" b="b"/>
              <a:pathLst>
                <a:path w="8890" h="4636135">
                  <a:moveTo>
                    <a:pt x="8871" y="4636132"/>
                  </a:moveTo>
                  <a:lnTo>
                    <a:pt x="0" y="4636132"/>
                  </a:lnTo>
                  <a:lnTo>
                    <a:pt x="0" y="0"/>
                  </a:lnTo>
                  <a:lnTo>
                    <a:pt x="8871" y="0"/>
                  </a:lnTo>
                  <a:lnTo>
                    <a:pt x="8871" y="4636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5558" y="5655876"/>
              <a:ext cx="11231880" cy="0"/>
            </a:xfrm>
            <a:custGeom>
              <a:avLst/>
              <a:gdLst/>
              <a:ahLst/>
              <a:cxnLst/>
              <a:rect l="l" t="t" r="r" b="b"/>
              <a:pathLst>
                <a:path w="11231880">
                  <a:moveTo>
                    <a:pt x="0" y="0"/>
                  </a:moveTo>
                  <a:lnTo>
                    <a:pt x="112316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5554" y="5655876"/>
              <a:ext cx="11231880" cy="8890"/>
            </a:xfrm>
            <a:custGeom>
              <a:avLst/>
              <a:gdLst/>
              <a:ahLst/>
              <a:cxnLst/>
              <a:rect l="l" t="t" r="r" b="b"/>
              <a:pathLst>
                <a:path w="11231880" h="8889">
                  <a:moveTo>
                    <a:pt x="11231684" y="8864"/>
                  </a:moveTo>
                  <a:lnTo>
                    <a:pt x="0" y="8864"/>
                  </a:lnTo>
                  <a:lnTo>
                    <a:pt x="0" y="0"/>
                  </a:lnTo>
                  <a:lnTo>
                    <a:pt x="11231684" y="0"/>
                  </a:lnTo>
                  <a:lnTo>
                    <a:pt x="11231684" y="8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698339" y="1028608"/>
              <a:ext cx="0" cy="4636135"/>
            </a:xfrm>
            <a:custGeom>
              <a:avLst/>
              <a:gdLst/>
              <a:ahLst/>
              <a:cxnLst/>
              <a:rect l="l" t="t" r="r" b="b"/>
              <a:pathLst>
                <a:path h="4636135">
                  <a:moveTo>
                    <a:pt x="0" y="0"/>
                  </a:moveTo>
                  <a:lnTo>
                    <a:pt x="0" y="46361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698340" y="1028608"/>
              <a:ext cx="8890" cy="4636135"/>
            </a:xfrm>
            <a:custGeom>
              <a:avLst/>
              <a:gdLst/>
              <a:ahLst/>
              <a:cxnLst/>
              <a:rect l="l" t="t" r="r" b="b"/>
              <a:pathLst>
                <a:path w="8890" h="4636135">
                  <a:moveTo>
                    <a:pt x="8871" y="4636132"/>
                  </a:moveTo>
                  <a:lnTo>
                    <a:pt x="0" y="4636132"/>
                  </a:lnTo>
                  <a:lnTo>
                    <a:pt x="0" y="0"/>
                  </a:lnTo>
                  <a:lnTo>
                    <a:pt x="8871" y="0"/>
                  </a:lnTo>
                  <a:lnTo>
                    <a:pt x="8871" y="4636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6687" y="6081374"/>
              <a:ext cx="647700" cy="0"/>
            </a:xfrm>
            <a:custGeom>
              <a:avLst/>
              <a:gdLst/>
              <a:ahLst/>
              <a:cxnLst/>
              <a:rect l="l" t="t" r="r" b="b"/>
              <a:pathLst>
                <a:path w="647700">
                  <a:moveTo>
                    <a:pt x="0" y="0"/>
                  </a:moveTo>
                  <a:lnTo>
                    <a:pt x="647640" y="0"/>
                  </a:lnTo>
                </a:path>
              </a:pathLst>
            </a:custGeom>
            <a:ln w="3175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6682" y="6081372"/>
              <a:ext cx="647700" cy="8890"/>
            </a:xfrm>
            <a:custGeom>
              <a:avLst/>
              <a:gdLst/>
              <a:ahLst/>
              <a:cxnLst/>
              <a:rect l="l" t="t" r="r" b="b"/>
              <a:pathLst>
                <a:path w="647700" h="8889">
                  <a:moveTo>
                    <a:pt x="647640" y="8855"/>
                  </a:moveTo>
                  <a:lnTo>
                    <a:pt x="0" y="8855"/>
                  </a:lnTo>
                  <a:lnTo>
                    <a:pt x="0" y="0"/>
                  </a:lnTo>
                  <a:lnTo>
                    <a:pt x="647640" y="0"/>
                  </a:lnTo>
                  <a:lnTo>
                    <a:pt x="647640" y="8855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14332" y="1028608"/>
              <a:ext cx="0" cy="5062220"/>
            </a:xfrm>
            <a:custGeom>
              <a:avLst/>
              <a:gdLst/>
              <a:ahLst/>
              <a:cxnLst/>
              <a:rect l="l" t="t" r="r" b="b"/>
              <a:pathLst>
                <a:path h="5062220">
                  <a:moveTo>
                    <a:pt x="0" y="0"/>
                  </a:moveTo>
                  <a:lnTo>
                    <a:pt x="0" y="5061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14323" y="1028608"/>
              <a:ext cx="8890" cy="5062220"/>
            </a:xfrm>
            <a:custGeom>
              <a:avLst/>
              <a:gdLst/>
              <a:ahLst/>
              <a:cxnLst/>
              <a:rect l="l" t="t" r="r" b="b"/>
              <a:pathLst>
                <a:path w="8890" h="5062220">
                  <a:moveTo>
                    <a:pt x="8880" y="5061628"/>
                  </a:moveTo>
                  <a:lnTo>
                    <a:pt x="0" y="5061628"/>
                  </a:lnTo>
                  <a:lnTo>
                    <a:pt x="0" y="0"/>
                  </a:lnTo>
                  <a:lnTo>
                    <a:pt x="8880" y="0"/>
                  </a:lnTo>
                  <a:lnTo>
                    <a:pt x="8880" y="5061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95142" y="1028608"/>
              <a:ext cx="0" cy="4636135"/>
            </a:xfrm>
            <a:custGeom>
              <a:avLst/>
              <a:gdLst/>
              <a:ahLst/>
              <a:cxnLst/>
              <a:rect l="l" t="t" r="r" b="b"/>
              <a:pathLst>
                <a:path h="4636135">
                  <a:moveTo>
                    <a:pt x="0" y="0"/>
                  </a:moveTo>
                  <a:lnTo>
                    <a:pt x="0" y="46361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95142" y="1028608"/>
              <a:ext cx="8890" cy="4636135"/>
            </a:xfrm>
            <a:custGeom>
              <a:avLst/>
              <a:gdLst/>
              <a:ahLst/>
              <a:cxnLst/>
              <a:rect l="l" t="t" r="r" b="b"/>
              <a:pathLst>
                <a:path w="8889" h="4636135">
                  <a:moveTo>
                    <a:pt x="8871" y="4636132"/>
                  </a:moveTo>
                  <a:lnTo>
                    <a:pt x="0" y="4636132"/>
                  </a:lnTo>
                  <a:lnTo>
                    <a:pt x="0" y="0"/>
                  </a:lnTo>
                  <a:lnTo>
                    <a:pt x="8871" y="0"/>
                  </a:lnTo>
                  <a:lnTo>
                    <a:pt x="8871" y="4636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>
              <p:custDataLst>
                <p:tags r:id="rId7"/>
              </p:custDataLst>
            </p:nvPr>
          </p:nvSpPr>
          <p:spPr>
            <a:xfrm>
              <a:off x="5009047" y="1028608"/>
              <a:ext cx="0" cy="5062220"/>
            </a:xfrm>
            <a:custGeom>
              <a:avLst/>
              <a:gdLst/>
              <a:ahLst/>
              <a:cxnLst/>
              <a:rect l="l" t="t" r="r" b="b"/>
              <a:pathLst>
                <a:path h="5062220">
                  <a:moveTo>
                    <a:pt x="0" y="0"/>
                  </a:moveTo>
                  <a:lnTo>
                    <a:pt x="0" y="5061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>
              <p:custDataLst>
                <p:tags r:id="rId8"/>
              </p:custDataLst>
            </p:nvPr>
          </p:nvSpPr>
          <p:spPr>
            <a:xfrm>
              <a:off x="5009038" y="1028608"/>
              <a:ext cx="8890" cy="5062220"/>
            </a:xfrm>
            <a:custGeom>
              <a:avLst/>
              <a:gdLst/>
              <a:ahLst/>
              <a:cxnLst/>
              <a:rect l="l" t="t" r="r" b="b"/>
              <a:pathLst>
                <a:path w="8889" h="5062220">
                  <a:moveTo>
                    <a:pt x="8871" y="5061628"/>
                  </a:moveTo>
                  <a:lnTo>
                    <a:pt x="0" y="5061628"/>
                  </a:lnTo>
                  <a:lnTo>
                    <a:pt x="0" y="0"/>
                  </a:lnTo>
                  <a:lnTo>
                    <a:pt x="8871" y="0"/>
                  </a:lnTo>
                  <a:lnTo>
                    <a:pt x="8871" y="5061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>
              <p:custDataLst>
                <p:tags r:id="rId9"/>
              </p:custDataLst>
            </p:nvPr>
          </p:nvSpPr>
          <p:spPr>
            <a:xfrm>
              <a:off x="6144636" y="1028608"/>
              <a:ext cx="0" cy="5062220"/>
            </a:xfrm>
            <a:custGeom>
              <a:avLst/>
              <a:gdLst/>
              <a:ahLst/>
              <a:cxnLst/>
              <a:rect l="l" t="t" r="r" b="b"/>
              <a:pathLst>
                <a:path h="5062220">
                  <a:moveTo>
                    <a:pt x="0" y="0"/>
                  </a:moveTo>
                  <a:lnTo>
                    <a:pt x="0" y="5061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>
              <p:custDataLst>
                <p:tags r:id="rId10"/>
              </p:custDataLst>
            </p:nvPr>
          </p:nvSpPr>
          <p:spPr>
            <a:xfrm>
              <a:off x="6144627" y="1028608"/>
              <a:ext cx="8890" cy="5062220"/>
            </a:xfrm>
            <a:custGeom>
              <a:avLst/>
              <a:gdLst/>
              <a:ahLst/>
              <a:cxnLst/>
              <a:rect l="l" t="t" r="r" b="b"/>
              <a:pathLst>
                <a:path w="8889" h="5062220">
                  <a:moveTo>
                    <a:pt x="8871" y="5061628"/>
                  </a:moveTo>
                  <a:lnTo>
                    <a:pt x="0" y="5061628"/>
                  </a:lnTo>
                  <a:lnTo>
                    <a:pt x="0" y="0"/>
                  </a:lnTo>
                  <a:lnTo>
                    <a:pt x="8871" y="0"/>
                  </a:lnTo>
                  <a:lnTo>
                    <a:pt x="8871" y="5061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23203" y="6081374"/>
              <a:ext cx="6468110" cy="0"/>
            </a:xfrm>
            <a:custGeom>
              <a:avLst/>
              <a:gdLst/>
              <a:ahLst/>
              <a:cxnLst/>
              <a:rect l="l" t="t" r="r" b="b"/>
              <a:pathLst>
                <a:path w="6468109">
                  <a:moveTo>
                    <a:pt x="0" y="0"/>
                  </a:moveTo>
                  <a:lnTo>
                    <a:pt x="64675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23203" y="6081372"/>
              <a:ext cx="6468110" cy="8890"/>
            </a:xfrm>
            <a:custGeom>
              <a:avLst/>
              <a:gdLst/>
              <a:ahLst/>
              <a:cxnLst/>
              <a:rect l="l" t="t" r="r" b="b"/>
              <a:pathLst>
                <a:path w="6468109" h="8889">
                  <a:moveTo>
                    <a:pt x="6467524" y="8855"/>
                  </a:moveTo>
                  <a:lnTo>
                    <a:pt x="0" y="8855"/>
                  </a:lnTo>
                  <a:lnTo>
                    <a:pt x="0" y="0"/>
                  </a:lnTo>
                  <a:lnTo>
                    <a:pt x="6467524" y="0"/>
                  </a:lnTo>
                  <a:lnTo>
                    <a:pt x="6467524" y="88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>
              <p:custDataLst>
                <p:tags r:id="rId11"/>
              </p:custDataLst>
            </p:nvPr>
          </p:nvSpPr>
          <p:spPr>
            <a:xfrm>
              <a:off x="7581856" y="1028608"/>
              <a:ext cx="0" cy="5062220"/>
            </a:xfrm>
            <a:custGeom>
              <a:avLst/>
              <a:gdLst/>
              <a:ahLst/>
              <a:cxnLst/>
              <a:rect l="l" t="t" r="r" b="b"/>
              <a:pathLst>
                <a:path h="5062220">
                  <a:moveTo>
                    <a:pt x="0" y="0"/>
                  </a:moveTo>
                  <a:lnTo>
                    <a:pt x="0" y="5061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>
              <p:custDataLst>
                <p:tags r:id="rId12"/>
              </p:custDataLst>
            </p:nvPr>
          </p:nvSpPr>
          <p:spPr>
            <a:xfrm>
              <a:off x="7581856" y="1028608"/>
              <a:ext cx="8890" cy="5062220"/>
            </a:xfrm>
            <a:custGeom>
              <a:avLst/>
              <a:gdLst/>
              <a:ahLst/>
              <a:cxnLst/>
              <a:rect l="l" t="t" r="r" b="b"/>
              <a:pathLst>
                <a:path w="8890" h="5062220">
                  <a:moveTo>
                    <a:pt x="8871" y="5061628"/>
                  </a:moveTo>
                  <a:lnTo>
                    <a:pt x="0" y="5061628"/>
                  </a:lnTo>
                  <a:lnTo>
                    <a:pt x="0" y="0"/>
                  </a:lnTo>
                  <a:lnTo>
                    <a:pt x="8871" y="0"/>
                  </a:lnTo>
                  <a:lnTo>
                    <a:pt x="8871" y="5061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6686" y="5664741"/>
              <a:ext cx="0" cy="426084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0"/>
                  </a:moveTo>
                  <a:lnTo>
                    <a:pt x="0" y="425493"/>
                  </a:lnTo>
                </a:path>
              </a:pathLst>
            </a:custGeom>
            <a:ln w="3175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6682" y="5664741"/>
              <a:ext cx="8890" cy="426084"/>
            </a:xfrm>
            <a:custGeom>
              <a:avLst/>
              <a:gdLst/>
              <a:ahLst/>
              <a:cxnLst/>
              <a:rect l="l" t="t" r="r" b="b"/>
              <a:pathLst>
                <a:path w="8890" h="426085">
                  <a:moveTo>
                    <a:pt x="8871" y="425495"/>
                  </a:moveTo>
                  <a:lnTo>
                    <a:pt x="0" y="425495"/>
                  </a:lnTo>
                  <a:lnTo>
                    <a:pt x="0" y="0"/>
                  </a:lnTo>
                  <a:lnTo>
                    <a:pt x="8871" y="0"/>
                  </a:lnTo>
                  <a:lnTo>
                    <a:pt x="8871" y="425495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3857" y="6143625"/>
              <a:ext cx="1414780" cy="71437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70119" y="1033441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80">
                  <a:moveTo>
                    <a:pt x="246125" y="0"/>
                  </a:moveTo>
                  <a:lnTo>
                    <a:pt x="0" y="0"/>
                  </a:lnTo>
                  <a:lnTo>
                    <a:pt x="0" y="246129"/>
                  </a:lnTo>
                  <a:lnTo>
                    <a:pt x="246125" y="246129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70119" y="1033441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80">
                  <a:moveTo>
                    <a:pt x="246125" y="246129"/>
                  </a:moveTo>
                  <a:lnTo>
                    <a:pt x="0" y="246129"/>
                  </a:lnTo>
                  <a:lnTo>
                    <a:pt x="0" y="0"/>
                  </a:lnTo>
                  <a:lnTo>
                    <a:pt x="246125" y="0"/>
                  </a:lnTo>
                  <a:lnTo>
                    <a:pt x="246125" y="246129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47208" y="1152569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242" y="0"/>
                  </a:moveTo>
                  <a:lnTo>
                    <a:pt x="0" y="0"/>
                  </a:lnTo>
                  <a:lnTo>
                    <a:pt x="0" y="112904"/>
                  </a:lnTo>
                  <a:lnTo>
                    <a:pt x="39242" y="112904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7208" y="1152569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242" y="112904"/>
                  </a:moveTo>
                  <a:lnTo>
                    <a:pt x="0" y="112904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12904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0693" y="1098085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40">
                  <a:moveTo>
                    <a:pt x="39242" y="0"/>
                  </a:moveTo>
                  <a:lnTo>
                    <a:pt x="0" y="0"/>
                  </a:lnTo>
                  <a:lnTo>
                    <a:pt x="0" y="167388"/>
                  </a:lnTo>
                  <a:lnTo>
                    <a:pt x="39242" y="167388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90693" y="1098085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40">
                  <a:moveTo>
                    <a:pt x="39242" y="167388"/>
                  </a:moveTo>
                  <a:lnTo>
                    <a:pt x="0" y="167388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67388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03723" y="1059096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0"/>
                  </a:moveTo>
                  <a:lnTo>
                    <a:pt x="0" y="0"/>
                  </a:lnTo>
                  <a:lnTo>
                    <a:pt x="0" y="206378"/>
                  </a:lnTo>
                  <a:lnTo>
                    <a:pt x="39242" y="206378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3723" y="1059096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206378"/>
                  </a:moveTo>
                  <a:lnTo>
                    <a:pt x="0" y="206378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206378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0238" y="1115485"/>
              <a:ext cx="39370" cy="150495"/>
            </a:xfrm>
            <a:custGeom>
              <a:avLst/>
              <a:gdLst/>
              <a:ahLst/>
              <a:cxnLst/>
              <a:rect l="l" t="t" r="r" b="b"/>
              <a:pathLst>
                <a:path w="39370" h="150494">
                  <a:moveTo>
                    <a:pt x="39369" y="0"/>
                  </a:moveTo>
                  <a:lnTo>
                    <a:pt x="0" y="0"/>
                  </a:lnTo>
                  <a:lnTo>
                    <a:pt x="0" y="149989"/>
                  </a:lnTo>
                  <a:lnTo>
                    <a:pt x="39369" y="149989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60238" y="1115485"/>
              <a:ext cx="39370" cy="150495"/>
            </a:xfrm>
            <a:custGeom>
              <a:avLst/>
              <a:gdLst/>
              <a:ahLst/>
              <a:cxnLst/>
              <a:rect l="l" t="t" r="r" b="b"/>
              <a:pathLst>
                <a:path w="39370" h="150494">
                  <a:moveTo>
                    <a:pt x="39369" y="149989"/>
                  </a:moveTo>
                  <a:lnTo>
                    <a:pt x="0" y="149989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49989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0223" y="1145711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369" y="0"/>
                  </a:moveTo>
                  <a:lnTo>
                    <a:pt x="0" y="0"/>
                  </a:lnTo>
                  <a:lnTo>
                    <a:pt x="0" y="112777"/>
                  </a:lnTo>
                  <a:lnTo>
                    <a:pt x="39369" y="112777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40223" y="1145711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70" h="113030">
                  <a:moveTo>
                    <a:pt x="39369" y="112777"/>
                  </a:moveTo>
                  <a:lnTo>
                    <a:pt x="0" y="112777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12777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83708" y="1091227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40">
                  <a:moveTo>
                    <a:pt x="39369" y="0"/>
                  </a:moveTo>
                  <a:lnTo>
                    <a:pt x="0" y="0"/>
                  </a:lnTo>
                  <a:lnTo>
                    <a:pt x="0" y="167261"/>
                  </a:lnTo>
                  <a:lnTo>
                    <a:pt x="39369" y="167261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83708" y="1091227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70" h="167640">
                  <a:moveTo>
                    <a:pt x="39369" y="167261"/>
                  </a:moveTo>
                  <a:lnTo>
                    <a:pt x="0" y="167261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67261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6865" y="1052238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0"/>
                  </a:moveTo>
                  <a:lnTo>
                    <a:pt x="0" y="0"/>
                  </a:lnTo>
                  <a:lnTo>
                    <a:pt x="0" y="206251"/>
                  </a:lnTo>
                  <a:lnTo>
                    <a:pt x="39242" y="206251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96865" y="1052238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206251"/>
                  </a:moveTo>
                  <a:lnTo>
                    <a:pt x="0" y="206251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206251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53380" y="1108626"/>
              <a:ext cx="39370" cy="149860"/>
            </a:xfrm>
            <a:custGeom>
              <a:avLst/>
              <a:gdLst/>
              <a:ahLst/>
              <a:cxnLst/>
              <a:rect l="l" t="t" r="r" b="b"/>
              <a:pathLst>
                <a:path w="39370" h="149859">
                  <a:moveTo>
                    <a:pt x="39242" y="0"/>
                  </a:moveTo>
                  <a:lnTo>
                    <a:pt x="0" y="0"/>
                  </a:lnTo>
                  <a:lnTo>
                    <a:pt x="0" y="149862"/>
                  </a:lnTo>
                  <a:lnTo>
                    <a:pt x="39242" y="149862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53380" y="1108626"/>
              <a:ext cx="39370" cy="149860"/>
            </a:xfrm>
            <a:custGeom>
              <a:avLst/>
              <a:gdLst/>
              <a:ahLst/>
              <a:cxnLst/>
              <a:rect l="l" t="t" r="r" b="b"/>
              <a:pathLst>
                <a:path w="39370" h="149859">
                  <a:moveTo>
                    <a:pt x="39242" y="149862"/>
                  </a:moveTo>
                  <a:lnTo>
                    <a:pt x="0" y="149862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49862"/>
                  </a:lnTo>
                  <a:close/>
                </a:path>
              </a:pathLst>
            </a:custGeom>
            <a:ln w="49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/>
          </p:cNvSpPr>
          <p:nvPr>
            <p:ph type="ftr" sz="quarter" idx="5"/>
          </p:nvPr>
        </p:nvSpPr>
        <p:spPr>
          <a:xfrm>
            <a:off x="5493703" y="6395085"/>
            <a:ext cx="1204595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01" name="object 67"/>
          <p:cNvSpPr txBox="1"/>
          <p:nvPr/>
        </p:nvSpPr>
        <p:spPr>
          <a:xfrm>
            <a:off x="547090" y="1295373"/>
            <a:ext cx="528955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7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序号</a:t>
            </a:r>
          </a:p>
        </p:txBody>
      </p:sp>
      <p:sp>
        <p:nvSpPr>
          <p:cNvPr id="102" name="object 68"/>
          <p:cNvSpPr txBox="1"/>
          <p:nvPr/>
        </p:nvSpPr>
        <p:spPr>
          <a:xfrm>
            <a:off x="1426845" y="1279525"/>
            <a:ext cx="1190625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 algn="ctr">
              <a:lnSpc>
                <a:spcPct val="109000"/>
              </a:lnSpc>
              <a:spcBef>
                <a:spcPts val="100"/>
              </a:spcBef>
            </a:pPr>
            <a:r>
              <a:rPr lang="zh-CN" altLang="en-US" sz="17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氧化铝公司</a:t>
            </a:r>
          </a:p>
        </p:txBody>
      </p:sp>
      <p:sp>
        <p:nvSpPr>
          <p:cNvPr id="103" name="object 69"/>
          <p:cNvSpPr txBox="1"/>
          <p:nvPr/>
        </p:nvSpPr>
        <p:spPr>
          <a:xfrm>
            <a:off x="3477018" y="1302358"/>
            <a:ext cx="1025525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1700" b="1" spc="45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地址</a:t>
            </a:r>
          </a:p>
        </p:txBody>
      </p:sp>
      <p:sp>
        <p:nvSpPr>
          <p:cNvPr id="104" name="object 37"/>
          <p:cNvSpPr txBox="1"/>
          <p:nvPr>
            <p:custDataLst>
              <p:tags r:id="rId3"/>
            </p:custDataLst>
          </p:nvPr>
        </p:nvSpPr>
        <p:spPr>
          <a:xfrm>
            <a:off x="5053022" y="1259482"/>
            <a:ext cx="979169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 algn="ctr">
              <a:lnSpc>
                <a:spcPct val="109000"/>
              </a:lnSpc>
              <a:spcBef>
                <a:spcPts val="100"/>
              </a:spcBef>
            </a:pPr>
            <a:r>
              <a:rPr lang="zh-CN" altLang="en-US" sz="1700" b="1" spc="65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当前产能</a:t>
            </a:r>
          </a:p>
        </p:txBody>
      </p:sp>
      <p:sp>
        <p:nvSpPr>
          <p:cNvPr id="105" name="object 38"/>
          <p:cNvSpPr txBox="1"/>
          <p:nvPr>
            <p:custDataLst>
              <p:tags r:id="rId4"/>
            </p:custDataLst>
          </p:nvPr>
        </p:nvSpPr>
        <p:spPr>
          <a:xfrm>
            <a:off x="5978525" y="1255395"/>
            <a:ext cx="1423670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7495" algn="ctr">
              <a:lnSpc>
                <a:spcPct val="109000"/>
              </a:lnSpc>
              <a:spcBef>
                <a:spcPts val="100"/>
              </a:spcBef>
            </a:pPr>
            <a:r>
              <a:rPr lang="zh-CN" altLang="en-US" sz="1700" b="1" spc="-1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扩建后产能</a:t>
            </a:r>
          </a:p>
        </p:txBody>
      </p:sp>
      <p:sp>
        <p:nvSpPr>
          <p:cNvPr id="106" name="object 70"/>
          <p:cNvSpPr txBox="1"/>
          <p:nvPr/>
        </p:nvSpPr>
        <p:spPr>
          <a:xfrm>
            <a:off x="9209278" y="1302358"/>
            <a:ext cx="955040" cy="274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1700" b="1" spc="-1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备注</a:t>
            </a:r>
          </a:p>
        </p:txBody>
      </p:sp>
      <p:sp>
        <p:nvSpPr>
          <p:cNvPr id="108" name="object 33"/>
          <p:cNvSpPr txBox="1"/>
          <p:nvPr/>
        </p:nvSpPr>
        <p:spPr>
          <a:xfrm>
            <a:off x="5253524" y="3099070"/>
            <a:ext cx="655320" cy="4083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altLang="en-US" sz="2550" b="1" spc="75" dirty="0">
                <a:latin typeface="Calibri" panose="020F0502020204030204"/>
                <a:cs typeface="Calibri" panose="020F0502020204030204"/>
              </a:rPr>
              <a:t>1.5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57" y="6028245"/>
            <a:ext cx="1414780" cy="7143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419354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06905" algn="l"/>
              </a:tabLst>
            </a:pPr>
            <a:r>
              <a:rPr lang="zh-CN" spc="295" dirty="0">
                <a:latin typeface="宋体" panose="02010600030101010101" pitchFamily="2" charset="-122"/>
                <a:ea typeface="宋体" panose="02010600030101010101" pitchFamily="2" charset="-122"/>
              </a:rPr>
              <a:t>氧化铝精炼厂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53150" y="1018540"/>
            <a:ext cx="5461000" cy="17653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lang="zh-CN" altLang="en-US" sz="280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印度</a:t>
            </a:r>
            <a:r>
              <a:rPr lang="zh-CN" altLang="en-US" sz="2800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乌特卡尔氧化铝精炼厂</a:t>
            </a:r>
            <a:r>
              <a:rPr sz="2800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</a:p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lang="zh-CN" altLang="en-US" sz="2800" spc="-10" dirty="0">
                <a:solidFill>
                  <a:srgbClr val="404040"/>
                </a:solidFill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（</a:t>
            </a:r>
            <a:r>
              <a:rPr lang="zh-CN" altLang="en-US" sz="2800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260万吨/年</a:t>
            </a:r>
            <a:r>
              <a:rPr lang="en-US" altLang="zh-CN" sz="2800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——</a:t>
            </a:r>
            <a:r>
              <a:rPr lang="zh-CN" altLang="en-US" sz="2800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世界上最便宜的氧化铝生产商之一）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1235" y="1012266"/>
            <a:ext cx="4993005" cy="2778760"/>
            <a:chOff x="841235" y="1012266"/>
            <a:chExt cx="4993005" cy="27787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922" y="1024534"/>
              <a:ext cx="4967566" cy="27540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7585" y="1018616"/>
              <a:ext cx="4980305" cy="2766060"/>
            </a:xfrm>
            <a:custGeom>
              <a:avLst/>
              <a:gdLst/>
              <a:ahLst/>
              <a:cxnLst/>
              <a:rect l="l" t="t" r="r" b="b"/>
              <a:pathLst>
                <a:path w="4980305" h="2766060">
                  <a:moveTo>
                    <a:pt x="0" y="2765869"/>
                  </a:moveTo>
                  <a:lnTo>
                    <a:pt x="4980254" y="2765869"/>
                  </a:lnTo>
                  <a:lnTo>
                    <a:pt x="4980254" y="0"/>
                  </a:lnTo>
                  <a:lnTo>
                    <a:pt x="0" y="0"/>
                  </a:lnTo>
                  <a:lnTo>
                    <a:pt x="0" y="27658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9310" y="3495031"/>
            <a:ext cx="4685792" cy="324441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9310" y="3995420"/>
            <a:ext cx="5631815" cy="183324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445"/>
              </a:spcBef>
            </a:pPr>
            <a:r>
              <a:rPr lang="zh-CN" altLang="en-US" sz="2800" spc="85" dirty="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穆里印度铝工业公司</a:t>
            </a:r>
          </a:p>
          <a:p>
            <a:pPr marR="5080" algn="r">
              <a:lnSpc>
                <a:spcPct val="100000"/>
              </a:lnSpc>
              <a:spcBef>
                <a:spcPts val="1445"/>
              </a:spcBef>
            </a:pPr>
            <a:endParaRPr sz="2800">
              <a:latin typeface="宋体" panose="02010600030101010101" pitchFamily="2" charset="-122"/>
              <a:ea typeface="宋体" panose="02010600030101010101" pitchFamily="2" charset="-122"/>
              <a:cs typeface="Calibri" panose="020F0502020204030204"/>
            </a:endParaRPr>
          </a:p>
          <a:p>
            <a:pPr marL="12700" marR="5080" indent="918845" algn="r">
              <a:lnSpc>
                <a:spcPct val="140000"/>
              </a:lnSpc>
            </a:pPr>
            <a:r>
              <a:rPr lang="zh-CN" altLang="en-US" sz="2800" dirty="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印度老牌氧化铝精炼厂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5509578" y="6395085"/>
            <a:ext cx="1172845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77760"/>
            <a:ext cx="7508240" cy="5780405"/>
            <a:chOff x="0" y="1077760"/>
            <a:chExt cx="7508240" cy="5780405"/>
          </a:xfrm>
        </p:grpSpPr>
        <p:sp>
          <p:nvSpPr>
            <p:cNvPr id="3" name="object 3"/>
            <p:cNvSpPr/>
            <p:nvPr/>
          </p:nvSpPr>
          <p:spPr>
            <a:xfrm>
              <a:off x="322992" y="1077760"/>
              <a:ext cx="7185025" cy="4819015"/>
            </a:xfrm>
            <a:custGeom>
              <a:avLst/>
              <a:gdLst/>
              <a:ahLst/>
              <a:cxnLst/>
              <a:rect l="l" t="t" r="r" b="b"/>
              <a:pathLst>
                <a:path w="7185025" h="4819015">
                  <a:moveTo>
                    <a:pt x="7184808" y="4819008"/>
                  </a:moveTo>
                  <a:lnTo>
                    <a:pt x="0" y="4819008"/>
                  </a:lnTo>
                  <a:lnTo>
                    <a:pt x="0" y="0"/>
                  </a:lnTo>
                  <a:lnTo>
                    <a:pt x="7184808" y="0"/>
                  </a:lnTo>
                  <a:lnTo>
                    <a:pt x="7184808" y="4819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9943" y="1391018"/>
              <a:ext cx="2919285" cy="35826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2659" y="1569745"/>
              <a:ext cx="1632870" cy="29424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551370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5275" algn="l"/>
                <a:tab pos="3462020" algn="l"/>
              </a:tabLst>
            </a:pPr>
            <a:r>
              <a:rPr lang="zh-CN" altLang="en-US" spc="4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全球氧化铝生产格局</a:t>
            </a:r>
            <a:r>
              <a:rPr spc="4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20000" y="1936115"/>
            <a:ext cx="4283710" cy="249301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中国是全球氧化铝生产的领军者，澳大利亚产量远低于中国，印度、巴西、俄罗斯等国位列其后。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5338" y="1182791"/>
            <a:ext cx="5499100" cy="346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zh-CN" altLang="en-US" sz="215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2025年全球主要氧化铝生产国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0616" y="5042092"/>
            <a:ext cx="98704" cy="954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647329" y="4964622"/>
            <a:ext cx="386080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中国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1412" y="5046243"/>
            <a:ext cx="86106" cy="850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21280" y="4964430"/>
            <a:ext cx="768350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澳大利亚</a:t>
            </a: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85896" y="5046243"/>
            <a:ext cx="86118" cy="8505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595509" y="4964622"/>
            <a:ext cx="342900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印度</a:t>
            </a: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58297" y="5046243"/>
            <a:ext cx="88214" cy="850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569599" y="4964622"/>
            <a:ext cx="377190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巴西</a:t>
            </a: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32793" y="5046243"/>
            <a:ext cx="86118" cy="8505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543550" y="4964430"/>
            <a:ext cx="513080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俄罗斯</a:t>
            </a: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915" y="5338736"/>
            <a:ext cx="86118" cy="8506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647190" y="5256530"/>
            <a:ext cx="631190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25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阿联酋</a:t>
            </a: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11412" y="5338736"/>
            <a:ext cx="86106" cy="8506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621419" y="5256341"/>
            <a:ext cx="828040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沙特阿拉伯</a:t>
            </a: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85896" y="5338736"/>
            <a:ext cx="86118" cy="8506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595509" y="5256341"/>
            <a:ext cx="476250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爱尔兰</a:t>
            </a: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58297" y="5338736"/>
            <a:ext cx="88214" cy="8506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569599" y="5256341"/>
            <a:ext cx="531495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牙买加</a:t>
            </a:r>
          </a:p>
        </p:txBody>
      </p:sp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32793" y="5338736"/>
            <a:ext cx="86118" cy="8506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543677" y="5256341"/>
            <a:ext cx="567690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越南</a:t>
            </a: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36915" y="5629173"/>
            <a:ext cx="86118" cy="8712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647329" y="5548073"/>
            <a:ext cx="502284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加拿大</a:t>
            </a:r>
          </a:p>
        </p:txBody>
      </p:sp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11412" y="5629173"/>
            <a:ext cx="86106" cy="8712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621280" y="5547995"/>
            <a:ext cx="827405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哈萨克斯坦</a:t>
            </a:r>
          </a:p>
        </p:txBody>
      </p:sp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485896" y="5629173"/>
            <a:ext cx="86118" cy="87122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595370" y="5547995"/>
            <a:ext cx="801370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印度尼西亚</a:t>
            </a:r>
          </a:p>
        </p:txBody>
      </p:sp>
      <p:pic>
        <p:nvPicPr>
          <p:cNvPr id="35" name="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58297" y="5629173"/>
            <a:ext cx="88214" cy="87122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4569599" y="5548073"/>
            <a:ext cx="460375" cy="200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1200" spc="-10" dirty="0">
                <a:solidFill>
                  <a:srgbClr val="44536A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其它</a:t>
            </a:r>
          </a:p>
        </p:txBody>
      </p:sp>
      <p:sp>
        <p:nvSpPr>
          <p:cNvPr id="37" name="object 37"/>
          <p:cNvSpPr/>
          <p:nvPr/>
        </p:nvSpPr>
        <p:spPr>
          <a:xfrm>
            <a:off x="322992" y="1077760"/>
            <a:ext cx="7185025" cy="4819015"/>
          </a:xfrm>
          <a:custGeom>
            <a:avLst/>
            <a:gdLst/>
            <a:ahLst/>
            <a:cxnLst/>
            <a:rect l="l" t="t" r="r" b="b"/>
            <a:pathLst>
              <a:path w="7185025" h="4819015">
                <a:moveTo>
                  <a:pt x="0" y="0"/>
                </a:moveTo>
                <a:lnTo>
                  <a:pt x="7184808" y="0"/>
                </a:lnTo>
                <a:lnTo>
                  <a:pt x="7184808" y="4819008"/>
                </a:lnTo>
                <a:lnTo>
                  <a:pt x="0" y="4819008"/>
                </a:lnTo>
                <a:lnTo>
                  <a:pt x="0" y="0"/>
                </a:lnTo>
                <a:close/>
              </a:path>
            </a:pathLst>
          </a:custGeom>
          <a:ln w="13015">
            <a:solidFill>
              <a:srgbClr val="DFE4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381097" y="2971892"/>
            <a:ext cx="823594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 panose="020F0502020204030204"/>
                <a:cs typeface="Calibri" panose="020F0502020204030204"/>
              </a:rPr>
              <a:t>1</a:t>
            </a:r>
            <a:r>
              <a:rPr lang="en-US" altLang="en-US" sz="1500" dirty="0">
                <a:latin typeface="Calibri" panose="020F0502020204030204"/>
                <a:cs typeface="Calibri" panose="020F0502020204030204"/>
              </a:rPr>
              <a:t>,</a:t>
            </a:r>
            <a:r>
              <a:rPr sz="1500" dirty="0">
                <a:latin typeface="Calibri" panose="020F0502020204030204"/>
                <a:cs typeface="Calibri" panose="020F0502020204030204"/>
              </a:rPr>
              <a:t>1</a:t>
            </a:r>
            <a:r>
              <a:rPr lang="en-US" altLang="en-US" sz="1500" dirty="0">
                <a:latin typeface="Calibri" panose="020F0502020204030204"/>
                <a:cs typeface="Calibri" panose="020F0502020204030204"/>
              </a:rPr>
              <a:t>30</a:t>
            </a:r>
            <a:r>
              <a:rPr sz="1500" spc="-20" dirty="0">
                <a:latin typeface="Calibri" panose="020F0502020204030204"/>
                <a:cs typeface="Calibri" panose="020F0502020204030204"/>
              </a:rPr>
              <a:t>万吨/年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66035" y="3581400"/>
            <a:ext cx="96202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 panose="020F0502020204030204"/>
                <a:cs typeface="Calibri" panose="020F0502020204030204"/>
              </a:rPr>
              <a:t>1</a:t>
            </a:r>
            <a:r>
              <a:rPr lang="en-US" altLang="en-US" sz="1500" dirty="0">
                <a:latin typeface="Calibri" panose="020F0502020204030204"/>
                <a:cs typeface="Calibri" panose="020F0502020204030204"/>
              </a:rPr>
              <a:t>,</a:t>
            </a:r>
            <a:r>
              <a:rPr sz="1500" dirty="0">
                <a:latin typeface="Calibri" panose="020F0502020204030204"/>
                <a:cs typeface="Calibri" panose="020F0502020204030204"/>
              </a:rPr>
              <a:t>6</a:t>
            </a:r>
            <a:r>
              <a:rPr lang="en-US" altLang="en-US" sz="1500" dirty="0">
                <a:latin typeface="Calibri" panose="020F0502020204030204"/>
                <a:cs typeface="Calibri" panose="020F0502020204030204"/>
              </a:rPr>
              <a:t>40</a:t>
            </a:r>
            <a:r>
              <a:rPr sz="1500" spc="-20" dirty="0">
                <a:latin typeface="Calibri" panose="020F0502020204030204"/>
                <a:cs typeface="Calibri" panose="020F0502020204030204"/>
              </a:rPr>
              <a:t>万吨/年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11259" y="2438137"/>
            <a:ext cx="67881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 panose="020F0502020204030204"/>
                <a:cs typeface="Calibri" panose="020F0502020204030204"/>
              </a:rPr>
              <a:t>1</a:t>
            </a:r>
            <a:r>
              <a:rPr lang="en-US" altLang="en-US" sz="1500" dirty="0">
                <a:latin typeface="Calibri" panose="020F0502020204030204"/>
                <a:cs typeface="Calibri" panose="020F0502020204030204"/>
              </a:rPr>
              <a:t>,1</a:t>
            </a:r>
            <a:r>
              <a:rPr lang="en-US" altLang="en-US" sz="1500" spc="-20" dirty="0">
                <a:latin typeface="Calibri" panose="020F0502020204030204"/>
                <a:cs typeface="Calibri" panose="020F0502020204030204"/>
              </a:rPr>
              <a:t>00</a:t>
            </a:r>
            <a:r>
              <a:rPr sz="1500" spc="-20" dirty="0">
                <a:latin typeface="Calibri" panose="020F0502020204030204"/>
                <a:cs typeface="Calibri" panose="020F0502020204030204"/>
              </a:rPr>
              <a:t>万吨/年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3857" y="1071820"/>
            <a:ext cx="1414780" cy="5671185"/>
            <a:chOff x="133857" y="1071820"/>
            <a:chExt cx="1414780" cy="5671185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3857" y="6028245"/>
              <a:ext cx="1414780" cy="71436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5548" y="1071820"/>
              <a:ext cx="251078" cy="251083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5509260" y="6400800"/>
            <a:ext cx="1173480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57" y="6028245"/>
            <a:ext cx="1414780" cy="7143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8547" y="256667"/>
            <a:ext cx="680275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80005" algn="l"/>
                <a:tab pos="4478020" algn="l"/>
              </a:tabLst>
            </a:pPr>
            <a:r>
              <a:rPr lang="zh-CN" spc="4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新建氧化铝精炼厂</a:t>
            </a:r>
            <a:r>
              <a:rPr spc="4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7204" y="1126069"/>
            <a:ext cx="12085955" cy="4109085"/>
            <a:chOff x="57204" y="1126069"/>
            <a:chExt cx="12085955" cy="4109085"/>
          </a:xfrm>
        </p:grpSpPr>
        <p:sp>
          <p:nvSpPr>
            <p:cNvPr id="5" name="object 5"/>
            <p:cNvSpPr/>
            <p:nvPr/>
          </p:nvSpPr>
          <p:spPr>
            <a:xfrm>
              <a:off x="57200" y="1126070"/>
              <a:ext cx="12085955" cy="2059305"/>
            </a:xfrm>
            <a:custGeom>
              <a:avLst/>
              <a:gdLst/>
              <a:ahLst/>
              <a:cxnLst/>
              <a:rect l="l" t="t" r="r" b="b"/>
              <a:pathLst>
                <a:path w="12085955" h="2059305">
                  <a:moveTo>
                    <a:pt x="12085511" y="0"/>
                  </a:moveTo>
                  <a:lnTo>
                    <a:pt x="0" y="0"/>
                  </a:lnTo>
                  <a:lnTo>
                    <a:pt x="0" y="813333"/>
                  </a:lnTo>
                  <a:lnTo>
                    <a:pt x="0" y="821804"/>
                  </a:lnTo>
                  <a:lnTo>
                    <a:pt x="0" y="2058720"/>
                  </a:lnTo>
                  <a:lnTo>
                    <a:pt x="1031798" y="2058720"/>
                  </a:lnTo>
                  <a:lnTo>
                    <a:pt x="1031798" y="821804"/>
                  </a:lnTo>
                  <a:lnTo>
                    <a:pt x="12085511" y="821804"/>
                  </a:lnTo>
                  <a:lnTo>
                    <a:pt x="12085511" y="0"/>
                  </a:lnTo>
                  <a:close/>
                </a:path>
              </a:pathLst>
            </a:custGeom>
            <a:solidFill>
              <a:srgbClr val="002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1002" y="1939391"/>
              <a:ext cx="11062335" cy="1245870"/>
            </a:xfrm>
            <a:custGeom>
              <a:avLst/>
              <a:gdLst/>
              <a:ahLst/>
              <a:cxnLst/>
              <a:rect l="l" t="t" r="r" b="b"/>
              <a:pathLst>
                <a:path w="11062335" h="1245870">
                  <a:moveTo>
                    <a:pt x="11061729" y="1245399"/>
                  </a:moveTo>
                  <a:lnTo>
                    <a:pt x="0" y="1245399"/>
                  </a:lnTo>
                  <a:lnTo>
                    <a:pt x="0" y="0"/>
                  </a:lnTo>
                  <a:lnTo>
                    <a:pt x="11061729" y="0"/>
                  </a:lnTo>
                  <a:lnTo>
                    <a:pt x="11061729" y="12453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34708" y="1939391"/>
              <a:ext cx="8255" cy="1245870"/>
            </a:xfrm>
            <a:custGeom>
              <a:avLst/>
              <a:gdLst/>
              <a:ahLst/>
              <a:cxnLst/>
              <a:rect l="l" t="t" r="r" b="b"/>
              <a:pathLst>
                <a:path w="8254" h="1245870">
                  <a:moveTo>
                    <a:pt x="8006" y="1245399"/>
                  </a:moveTo>
                  <a:lnTo>
                    <a:pt x="0" y="1245399"/>
                  </a:lnTo>
                  <a:lnTo>
                    <a:pt x="0" y="0"/>
                  </a:lnTo>
                  <a:lnTo>
                    <a:pt x="8006" y="0"/>
                  </a:lnTo>
                  <a:lnTo>
                    <a:pt x="8006" y="1245399"/>
                  </a:lnTo>
                  <a:close/>
                </a:path>
              </a:pathLst>
            </a:custGeom>
            <a:solidFill>
              <a:srgbClr val="E7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04" y="3176319"/>
              <a:ext cx="1031875" cy="2059305"/>
            </a:xfrm>
            <a:custGeom>
              <a:avLst/>
              <a:gdLst/>
              <a:ahLst/>
              <a:cxnLst/>
              <a:rect l="l" t="t" r="r" b="b"/>
              <a:pathLst>
                <a:path w="1031875" h="2059304">
                  <a:moveTo>
                    <a:pt x="1031796" y="2058721"/>
                  </a:moveTo>
                  <a:lnTo>
                    <a:pt x="0" y="2058721"/>
                  </a:lnTo>
                  <a:lnTo>
                    <a:pt x="0" y="0"/>
                  </a:lnTo>
                  <a:lnTo>
                    <a:pt x="1031796" y="0"/>
                  </a:lnTo>
                  <a:lnTo>
                    <a:pt x="1031796" y="2058721"/>
                  </a:lnTo>
                  <a:close/>
                </a:path>
              </a:pathLst>
            </a:custGeom>
            <a:solidFill>
              <a:srgbClr val="002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1002" y="3176319"/>
              <a:ext cx="11062335" cy="2059305"/>
            </a:xfrm>
            <a:custGeom>
              <a:avLst/>
              <a:gdLst/>
              <a:ahLst/>
              <a:cxnLst/>
              <a:rect l="l" t="t" r="r" b="b"/>
              <a:pathLst>
                <a:path w="11062335" h="2059304">
                  <a:moveTo>
                    <a:pt x="11061729" y="2058721"/>
                  </a:moveTo>
                  <a:lnTo>
                    <a:pt x="0" y="2058721"/>
                  </a:lnTo>
                  <a:lnTo>
                    <a:pt x="0" y="0"/>
                  </a:lnTo>
                  <a:lnTo>
                    <a:pt x="11061729" y="0"/>
                  </a:lnTo>
                  <a:lnTo>
                    <a:pt x="11061729" y="205872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84415" y="1126490"/>
            <a:ext cx="1878965" cy="82994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236220" marR="5080" indent="-224155" algn="ctr">
              <a:lnSpc>
                <a:spcPct val="109000"/>
              </a:lnSpc>
              <a:spcBef>
                <a:spcPts val="95"/>
              </a:spcBef>
            </a:pPr>
            <a:r>
              <a:rPr lang="zh-CN" altLang="en-US" sz="2450" b="1" spc="-1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产能</a:t>
            </a:r>
          </a:p>
          <a:p>
            <a:pPr marL="236220" marR="5080" indent="-224155" algn="ctr">
              <a:lnSpc>
                <a:spcPct val="109000"/>
              </a:lnSpc>
              <a:spcBef>
                <a:spcPts val="95"/>
              </a:spcBef>
            </a:pPr>
            <a:r>
              <a:rPr lang="en-US" altLang="en-US" sz="2450" b="1" spc="-1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（百万吨/年）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6463" y="2350320"/>
            <a:ext cx="183515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5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6330" y="2116455"/>
            <a:ext cx="3331210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lang="zh-CN" altLang="en-US" sz="2450" b="1" spc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印度铝工业公司</a:t>
            </a:r>
            <a:r>
              <a:rPr lang="en-US" altLang="zh-CN" sz="2450" b="1" spc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—</a:t>
            </a:r>
            <a:r>
              <a:rPr lang="zh-CN" altLang="en-US" sz="2450" b="1" spc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埃迪亚（</a:t>
            </a:r>
            <a:r>
              <a:rPr sz="245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Aditya</a:t>
            </a:r>
            <a:r>
              <a:rPr lang="zh-CN" altLang="en-US" sz="245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）氧化铝厂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95800" y="1957070"/>
            <a:ext cx="2879090" cy="1219835"/>
          </a:xfrm>
          <a:prstGeom prst="rect">
            <a:avLst/>
          </a:prstGeom>
        </p:spPr>
        <p:txBody>
          <a:bodyPr vert="horz" wrap="square" lIns="0" tIns="14604" rIns="0" bIns="0" rtlCol="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zh-CN" altLang="en-US" sz="24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奥里萨邦</a:t>
            </a:r>
            <a:r>
              <a:rPr lang="zh-CN" altLang="en-US" sz="24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坎萨里古达</a:t>
            </a:r>
            <a:r>
              <a:rPr lang="zh-CN" altLang="en-US" sz="24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24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Kansariguda</a:t>
            </a:r>
            <a:r>
              <a:rPr lang="zh-CN" altLang="en-US" sz="24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06829" y="2350293"/>
            <a:ext cx="431800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50" b="1" spc="-25" dirty="0">
                <a:latin typeface="Calibri" panose="020F0502020204030204"/>
                <a:cs typeface="Calibri" panose="020F0502020204030204"/>
              </a:rPr>
              <a:t>0.8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5125" y="2362200"/>
            <a:ext cx="2867025" cy="347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 algn="ctr">
              <a:lnSpc>
                <a:spcPct val="109000"/>
              </a:lnSpc>
              <a:spcBef>
                <a:spcPts val="95"/>
              </a:spcBef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建设中，2027年投产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6422" y="3578752"/>
            <a:ext cx="183515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5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6330" y="3345180"/>
            <a:ext cx="3280410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lang="zh-CN" altLang="en-US" sz="245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赖加德县（</a:t>
            </a:r>
            <a:r>
              <a:rPr lang="en-US" altLang="zh-CN" sz="245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Raigad</a:t>
            </a:r>
            <a:r>
              <a:rPr lang="zh-CN" altLang="en-US" sz="2450" b="1" spc="-1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r>
              <a:rPr lang="zh-CN" altLang="en-US" sz="24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韦丹塔氧化铝厂</a:t>
            </a:r>
            <a:endParaRPr lang="zh-CN" altLang="en-US" sz="2450" b="1" spc="-1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4055" y="3185160"/>
            <a:ext cx="2880360" cy="1228090"/>
          </a:xfrm>
          <a:prstGeom prst="rect">
            <a:avLst/>
          </a:prstGeom>
        </p:spPr>
        <p:txBody>
          <a:bodyPr vert="horz" wrap="square" lIns="0" tIns="12065" rIns="0" bIns="0" rtlCol="0" anchor="ctr" anchorCtr="0">
            <a:no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lang="zh-CN" altLang="en-US" sz="24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奥里萨邦</a:t>
            </a:r>
            <a:r>
              <a:rPr lang="zh-CN" altLang="en-US" sz="24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西吉马利（</a:t>
            </a:r>
            <a:r>
              <a:rPr sz="2450" b="1" spc="5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Sijimali</a:t>
            </a:r>
            <a:r>
              <a:rPr lang="zh-CN" altLang="en-US" sz="245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）</a:t>
            </a:r>
            <a:r>
              <a:rPr lang="zh-CN" altLang="en-US" sz="245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附近</a:t>
            </a:r>
            <a:endParaRPr lang="zh-CN" altLang="en-US" sz="2450" b="1" spc="55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26821" y="3578552"/>
            <a:ext cx="183515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50" b="1" spc="-50" dirty="0">
                <a:latin typeface="Calibri" panose="020F0502020204030204"/>
                <a:cs typeface="Calibri" panose="020F0502020204030204"/>
              </a:rPr>
              <a:t>3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14508" y="3578552"/>
            <a:ext cx="1974850" cy="3905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zh-CN" altLang="en-US" sz="2450" b="1" spc="55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已获得土地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76422" y="4603883"/>
            <a:ext cx="183515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5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4895" y="4343400"/>
            <a:ext cx="3423285" cy="8394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阿达尼集团（</a:t>
            </a:r>
            <a:r>
              <a:rPr sz="1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Adani</a:t>
            </a:r>
            <a:r>
              <a:rPr sz="1800" b="1" spc="6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Enterp</a:t>
            </a:r>
            <a:r>
              <a:rPr lang="zh-CN" altLang="en-US" sz="1800" b="1" spc="7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r>
              <a:rPr lang="en-US" altLang="zh-CN" sz="1800" b="1" spc="7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—</a:t>
            </a:r>
            <a:r>
              <a:rPr lang="zh-CN" altLang="en-US" sz="1800" b="1" spc="7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卡林加（</a:t>
            </a:r>
            <a:r>
              <a:rPr sz="1800" b="1" spc="4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Kalinga</a:t>
            </a:r>
            <a:r>
              <a:rPr lang="zh-CN" altLang="en-US" sz="1800" b="1" spc="4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）氧化铝精炼厂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04055" y="4419600"/>
            <a:ext cx="2871470" cy="815975"/>
          </a:xfrm>
          <a:prstGeom prst="rect">
            <a:avLst/>
          </a:prstGeom>
        </p:spPr>
        <p:txBody>
          <a:bodyPr vert="horz" wrap="square" lIns="0" tIns="14604" rIns="0" bIns="0" rtlCol="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zh-CN" altLang="en-US" sz="24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奥里萨邦</a:t>
            </a:r>
            <a:r>
              <a:rPr lang="zh-CN" altLang="en-US" sz="24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卡斯希普尔</a:t>
            </a:r>
            <a:r>
              <a:rPr lang="zh-CN" altLang="en-US" sz="24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sz="2400" b="1" spc="6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Kashipur</a:t>
            </a:r>
            <a:r>
              <a:rPr lang="zh-CN" altLang="en-US" sz="2400" b="1" spc="55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26685" y="4603883"/>
            <a:ext cx="183515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50" b="1" spc="-50" dirty="0">
                <a:latin typeface="Calibri" panose="020F0502020204030204"/>
                <a:cs typeface="Calibri" panose="020F0502020204030204"/>
              </a:rPr>
              <a:t>4</a:t>
            </a:r>
            <a:endParaRPr sz="2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72270" y="4603750"/>
            <a:ext cx="2849880" cy="3905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zh-CN" altLang="en-US" sz="2450" b="1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书面规划阶段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4478" y="1316704"/>
            <a:ext cx="739140" cy="3905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zh-CN" altLang="en-US" sz="2450" b="1" spc="13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序号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88275" y="1285536"/>
            <a:ext cx="320865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3925" marR="5080" indent="-911860" algn="ctr">
              <a:lnSpc>
                <a:spcPct val="109000"/>
              </a:lnSpc>
              <a:spcBef>
                <a:spcPts val="95"/>
              </a:spcBef>
            </a:pPr>
            <a:r>
              <a:rPr lang="zh-CN" altLang="en-US" sz="2450" b="1" spc="-1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氧化铝精炼厂名称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211445" y="1316704"/>
            <a:ext cx="1455420" cy="3905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zh-CN" altLang="en-US" sz="2450" b="1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地址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034460" y="1316704"/>
            <a:ext cx="1346200" cy="3905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zh-CN" altLang="en-US" sz="2450" b="1" spc="-1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/>
              </a:rPr>
              <a:t>备注</a:t>
            </a:r>
          </a:p>
        </p:txBody>
      </p:sp>
      <p:grpSp>
        <p:nvGrpSpPr>
          <p:cNvPr id="30" name="object 30"/>
          <p:cNvGrpSpPr/>
          <p:nvPr/>
        </p:nvGrpSpPr>
        <p:grpSpPr>
          <a:xfrm>
            <a:off x="49213" y="1117597"/>
            <a:ext cx="12093575" cy="4117975"/>
            <a:chOff x="49213" y="1117597"/>
            <a:chExt cx="12093575" cy="4117975"/>
          </a:xfrm>
        </p:grpSpPr>
        <p:sp>
          <p:nvSpPr>
            <p:cNvPr id="31" name="object 31"/>
            <p:cNvSpPr/>
            <p:nvPr/>
          </p:nvSpPr>
          <p:spPr>
            <a:xfrm>
              <a:off x="57212" y="1117597"/>
              <a:ext cx="12085955" cy="8890"/>
            </a:xfrm>
            <a:custGeom>
              <a:avLst/>
              <a:gdLst/>
              <a:ahLst/>
              <a:cxnLst/>
              <a:rect l="l" t="t" r="r" b="b"/>
              <a:pathLst>
                <a:path w="12085955" h="8890">
                  <a:moveTo>
                    <a:pt x="12085519" y="8472"/>
                  </a:moveTo>
                  <a:lnTo>
                    <a:pt x="0" y="8472"/>
                  </a:lnTo>
                  <a:lnTo>
                    <a:pt x="0" y="0"/>
                  </a:lnTo>
                  <a:lnTo>
                    <a:pt x="12085519" y="0"/>
                  </a:lnTo>
                  <a:lnTo>
                    <a:pt x="12085519" y="84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134709" y="111759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998" y="0"/>
                  </a:moveTo>
                  <a:lnTo>
                    <a:pt x="0" y="0"/>
                  </a:lnTo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213" y="1930919"/>
              <a:ext cx="1040130" cy="26034"/>
            </a:xfrm>
            <a:custGeom>
              <a:avLst/>
              <a:gdLst/>
              <a:ahLst/>
              <a:cxnLst/>
              <a:rect l="l" t="t" r="r" b="b"/>
              <a:pathLst>
                <a:path w="1040130" h="26035">
                  <a:moveTo>
                    <a:pt x="1039786" y="25416"/>
                  </a:moveTo>
                  <a:lnTo>
                    <a:pt x="0" y="25416"/>
                  </a:lnTo>
                  <a:lnTo>
                    <a:pt x="0" y="0"/>
                  </a:lnTo>
                  <a:lnTo>
                    <a:pt x="1039786" y="0"/>
                  </a:lnTo>
                  <a:lnTo>
                    <a:pt x="1039786" y="25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9000" y="1939391"/>
              <a:ext cx="3399790" cy="0"/>
            </a:xfrm>
            <a:custGeom>
              <a:avLst/>
              <a:gdLst/>
              <a:ahLst/>
              <a:cxnLst/>
              <a:rect l="l" t="t" r="r" b="b"/>
              <a:pathLst>
                <a:path w="3399790">
                  <a:moveTo>
                    <a:pt x="0" y="0"/>
                  </a:moveTo>
                  <a:lnTo>
                    <a:pt x="33993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89000" y="1939391"/>
              <a:ext cx="3399790" cy="8890"/>
            </a:xfrm>
            <a:custGeom>
              <a:avLst/>
              <a:gdLst/>
              <a:ahLst/>
              <a:cxnLst/>
              <a:rect l="l" t="t" r="r" b="b"/>
              <a:pathLst>
                <a:path w="3399790" h="8889">
                  <a:moveTo>
                    <a:pt x="3399302" y="8472"/>
                  </a:moveTo>
                  <a:lnTo>
                    <a:pt x="0" y="8472"/>
                  </a:lnTo>
                  <a:lnTo>
                    <a:pt x="0" y="0"/>
                  </a:lnTo>
                  <a:lnTo>
                    <a:pt x="3399302" y="0"/>
                  </a:lnTo>
                  <a:lnTo>
                    <a:pt x="3399302" y="8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88302" y="1126069"/>
              <a:ext cx="16510" cy="822325"/>
            </a:xfrm>
            <a:custGeom>
              <a:avLst/>
              <a:gdLst/>
              <a:ahLst/>
              <a:cxnLst/>
              <a:rect l="l" t="t" r="r" b="b"/>
              <a:pathLst>
                <a:path w="16510" h="822325">
                  <a:moveTo>
                    <a:pt x="15996" y="821794"/>
                  </a:moveTo>
                  <a:lnTo>
                    <a:pt x="0" y="821794"/>
                  </a:lnTo>
                  <a:lnTo>
                    <a:pt x="0" y="0"/>
                  </a:lnTo>
                  <a:lnTo>
                    <a:pt x="15996" y="0"/>
                  </a:lnTo>
                  <a:lnTo>
                    <a:pt x="15996" y="821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04299" y="1939391"/>
              <a:ext cx="2863850" cy="0"/>
            </a:xfrm>
            <a:custGeom>
              <a:avLst/>
              <a:gdLst/>
              <a:ahLst/>
              <a:cxnLst/>
              <a:rect l="l" t="t" r="r" b="b"/>
              <a:pathLst>
                <a:path w="2863850">
                  <a:moveTo>
                    <a:pt x="0" y="0"/>
                  </a:moveTo>
                  <a:lnTo>
                    <a:pt x="28634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04291" y="1939391"/>
              <a:ext cx="2863850" cy="8890"/>
            </a:xfrm>
            <a:custGeom>
              <a:avLst/>
              <a:gdLst/>
              <a:ahLst/>
              <a:cxnLst/>
              <a:rect l="l" t="t" r="r" b="b"/>
              <a:pathLst>
                <a:path w="2863850" h="8889">
                  <a:moveTo>
                    <a:pt x="2863412" y="8472"/>
                  </a:moveTo>
                  <a:lnTo>
                    <a:pt x="0" y="8472"/>
                  </a:lnTo>
                  <a:lnTo>
                    <a:pt x="0" y="0"/>
                  </a:lnTo>
                  <a:lnTo>
                    <a:pt x="2863412" y="0"/>
                  </a:lnTo>
                  <a:lnTo>
                    <a:pt x="2863412" y="8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67711" y="1126069"/>
              <a:ext cx="16510" cy="822325"/>
            </a:xfrm>
            <a:custGeom>
              <a:avLst/>
              <a:gdLst/>
              <a:ahLst/>
              <a:cxnLst/>
              <a:rect l="l" t="t" r="r" b="b"/>
              <a:pathLst>
                <a:path w="16509" h="822325">
                  <a:moveTo>
                    <a:pt x="15996" y="821794"/>
                  </a:moveTo>
                  <a:lnTo>
                    <a:pt x="0" y="821794"/>
                  </a:lnTo>
                  <a:lnTo>
                    <a:pt x="0" y="0"/>
                  </a:lnTo>
                  <a:lnTo>
                    <a:pt x="15996" y="0"/>
                  </a:lnTo>
                  <a:lnTo>
                    <a:pt x="15996" y="821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83708" y="1939391"/>
              <a:ext cx="1871980" cy="0"/>
            </a:xfrm>
            <a:custGeom>
              <a:avLst/>
              <a:gdLst/>
              <a:ahLst/>
              <a:cxnLst/>
              <a:rect l="l" t="t" r="r" b="b"/>
              <a:pathLst>
                <a:path w="1871979">
                  <a:moveTo>
                    <a:pt x="0" y="0"/>
                  </a:moveTo>
                  <a:lnTo>
                    <a:pt x="18716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83700" y="1939391"/>
              <a:ext cx="1871980" cy="8890"/>
            </a:xfrm>
            <a:custGeom>
              <a:avLst/>
              <a:gdLst/>
              <a:ahLst/>
              <a:cxnLst/>
              <a:rect l="l" t="t" r="r" b="b"/>
              <a:pathLst>
                <a:path w="1871979" h="8889">
                  <a:moveTo>
                    <a:pt x="1871615" y="8472"/>
                  </a:moveTo>
                  <a:lnTo>
                    <a:pt x="0" y="8472"/>
                  </a:lnTo>
                  <a:lnTo>
                    <a:pt x="0" y="0"/>
                  </a:lnTo>
                  <a:lnTo>
                    <a:pt x="1871615" y="0"/>
                  </a:lnTo>
                  <a:lnTo>
                    <a:pt x="1871615" y="8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255300" y="1126069"/>
              <a:ext cx="16510" cy="822325"/>
            </a:xfrm>
            <a:custGeom>
              <a:avLst/>
              <a:gdLst/>
              <a:ahLst/>
              <a:cxnLst/>
              <a:rect l="l" t="t" r="r" b="b"/>
              <a:pathLst>
                <a:path w="16509" h="822325">
                  <a:moveTo>
                    <a:pt x="16004" y="821794"/>
                  </a:moveTo>
                  <a:lnTo>
                    <a:pt x="0" y="821794"/>
                  </a:lnTo>
                  <a:lnTo>
                    <a:pt x="0" y="0"/>
                  </a:lnTo>
                  <a:lnTo>
                    <a:pt x="16004" y="0"/>
                  </a:lnTo>
                  <a:lnTo>
                    <a:pt x="16004" y="821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271297" y="1939391"/>
              <a:ext cx="2855595" cy="0"/>
            </a:xfrm>
            <a:custGeom>
              <a:avLst/>
              <a:gdLst/>
              <a:ahLst/>
              <a:cxnLst/>
              <a:rect l="l" t="t" r="r" b="b"/>
              <a:pathLst>
                <a:path w="2855595">
                  <a:moveTo>
                    <a:pt x="0" y="0"/>
                  </a:moveTo>
                  <a:lnTo>
                    <a:pt x="28554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271296" y="1939391"/>
              <a:ext cx="2855595" cy="8890"/>
            </a:xfrm>
            <a:custGeom>
              <a:avLst/>
              <a:gdLst/>
              <a:ahLst/>
              <a:cxnLst/>
              <a:rect l="l" t="t" r="r" b="b"/>
              <a:pathLst>
                <a:path w="2855595" h="8889">
                  <a:moveTo>
                    <a:pt x="2855405" y="8472"/>
                  </a:moveTo>
                  <a:lnTo>
                    <a:pt x="0" y="8472"/>
                  </a:lnTo>
                  <a:lnTo>
                    <a:pt x="0" y="0"/>
                  </a:lnTo>
                  <a:lnTo>
                    <a:pt x="2855405" y="0"/>
                  </a:lnTo>
                  <a:lnTo>
                    <a:pt x="2855405" y="8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212" y="1117599"/>
              <a:ext cx="12093575" cy="2067560"/>
            </a:xfrm>
            <a:custGeom>
              <a:avLst/>
              <a:gdLst/>
              <a:ahLst/>
              <a:cxnLst/>
              <a:rect l="l" t="t" r="r" b="b"/>
              <a:pathLst>
                <a:path w="12093575" h="2067560">
                  <a:moveTo>
                    <a:pt x="7988" y="0"/>
                  </a:moveTo>
                  <a:lnTo>
                    <a:pt x="0" y="0"/>
                  </a:lnTo>
                  <a:lnTo>
                    <a:pt x="0" y="813320"/>
                  </a:lnTo>
                  <a:lnTo>
                    <a:pt x="7988" y="813320"/>
                  </a:lnTo>
                  <a:lnTo>
                    <a:pt x="7988" y="0"/>
                  </a:lnTo>
                  <a:close/>
                </a:path>
                <a:path w="12093575" h="2067560">
                  <a:moveTo>
                    <a:pt x="1039787" y="2050249"/>
                  </a:moveTo>
                  <a:lnTo>
                    <a:pt x="7988" y="2050249"/>
                  </a:lnTo>
                  <a:lnTo>
                    <a:pt x="7988" y="2067191"/>
                  </a:lnTo>
                  <a:lnTo>
                    <a:pt x="1039787" y="2067191"/>
                  </a:lnTo>
                  <a:lnTo>
                    <a:pt x="1039787" y="2050249"/>
                  </a:lnTo>
                  <a:close/>
                </a:path>
                <a:path w="12093575" h="2067560">
                  <a:moveTo>
                    <a:pt x="1039787" y="8470"/>
                  </a:moveTo>
                  <a:lnTo>
                    <a:pt x="1023785" y="8470"/>
                  </a:lnTo>
                  <a:lnTo>
                    <a:pt x="1023785" y="813320"/>
                  </a:lnTo>
                  <a:lnTo>
                    <a:pt x="1039787" y="813320"/>
                  </a:lnTo>
                  <a:lnTo>
                    <a:pt x="1039787" y="8470"/>
                  </a:lnTo>
                  <a:close/>
                </a:path>
                <a:path w="12093575" h="2067560">
                  <a:moveTo>
                    <a:pt x="12093486" y="8470"/>
                  </a:moveTo>
                  <a:lnTo>
                    <a:pt x="12077497" y="8470"/>
                  </a:lnTo>
                  <a:lnTo>
                    <a:pt x="12077497" y="830275"/>
                  </a:lnTo>
                  <a:lnTo>
                    <a:pt x="12093486" y="830275"/>
                  </a:lnTo>
                  <a:lnTo>
                    <a:pt x="12093486" y="8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81002" y="1956335"/>
              <a:ext cx="0" cy="1211580"/>
            </a:xfrm>
            <a:custGeom>
              <a:avLst/>
              <a:gdLst/>
              <a:ahLst/>
              <a:cxnLst/>
              <a:rect l="l" t="t" r="r" b="b"/>
              <a:pathLst>
                <a:path h="1211580">
                  <a:moveTo>
                    <a:pt x="0" y="0"/>
                  </a:moveTo>
                  <a:lnTo>
                    <a:pt x="0" y="12115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81002" y="1956335"/>
              <a:ext cx="8255" cy="1211580"/>
            </a:xfrm>
            <a:custGeom>
              <a:avLst/>
              <a:gdLst/>
              <a:ahLst/>
              <a:cxnLst/>
              <a:rect l="l" t="t" r="r" b="b"/>
              <a:pathLst>
                <a:path w="8255" h="1211580">
                  <a:moveTo>
                    <a:pt x="7998" y="1211511"/>
                  </a:moveTo>
                  <a:lnTo>
                    <a:pt x="0" y="1211511"/>
                  </a:lnTo>
                  <a:lnTo>
                    <a:pt x="0" y="0"/>
                  </a:lnTo>
                  <a:lnTo>
                    <a:pt x="7998" y="0"/>
                  </a:lnTo>
                  <a:lnTo>
                    <a:pt x="7998" y="1211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212" y="4396302"/>
              <a:ext cx="1031875" cy="17145"/>
            </a:xfrm>
            <a:custGeom>
              <a:avLst/>
              <a:gdLst/>
              <a:ahLst/>
              <a:cxnLst/>
              <a:rect l="l" t="t" r="r" b="b"/>
              <a:pathLst>
                <a:path w="1031875" h="17145">
                  <a:moveTo>
                    <a:pt x="1031788" y="16944"/>
                  </a:moveTo>
                  <a:lnTo>
                    <a:pt x="0" y="16944"/>
                  </a:lnTo>
                  <a:lnTo>
                    <a:pt x="0" y="0"/>
                  </a:lnTo>
                  <a:lnTo>
                    <a:pt x="1031788" y="0"/>
                  </a:lnTo>
                  <a:lnTo>
                    <a:pt x="1031788" y="16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81002" y="3184791"/>
              <a:ext cx="0" cy="1211580"/>
            </a:xfrm>
            <a:custGeom>
              <a:avLst/>
              <a:gdLst/>
              <a:ahLst/>
              <a:cxnLst/>
              <a:rect l="l" t="t" r="r" b="b"/>
              <a:pathLst>
                <a:path h="1211579">
                  <a:moveTo>
                    <a:pt x="0" y="0"/>
                  </a:moveTo>
                  <a:lnTo>
                    <a:pt x="0" y="12115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1002" y="3184791"/>
              <a:ext cx="8255" cy="1211580"/>
            </a:xfrm>
            <a:custGeom>
              <a:avLst/>
              <a:gdLst/>
              <a:ahLst/>
              <a:cxnLst/>
              <a:rect l="l" t="t" r="r" b="b"/>
              <a:pathLst>
                <a:path w="8255" h="1211579">
                  <a:moveTo>
                    <a:pt x="7998" y="1211511"/>
                  </a:moveTo>
                  <a:lnTo>
                    <a:pt x="0" y="1211511"/>
                  </a:lnTo>
                  <a:lnTo>
                    <a:pt x="0" y="0"/>
                  </a:lnTo>
                  <a:lnTo>
                    <a:pt x="7998" y="0"/>
                  </a:lnTo>
                  <a:lnTo>
                    <a:pt x="7998" y="1211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89000" y="4404774"/>
              <a:ext cx="11054080" cy="0"/>
            </a:xfrm>
            <a:custGeom>
              <a:avLst/>
              <a:gdLst/>
              <a:ahLst/>
              <a:cxnLst/>
              <a:rect l="l" t="t" r="r" b="b"/>
              <a:pathLst>
                <a:path w="11054080">
                  <a:moveTo>
                    <a:pt x="0" y="0"/>
                  </a:moveTo>
                  <a:lnTo>
                    <a:pt x="110537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89000" y="4404774"/>
              <a:ext cx="11054080" cy="8890"/>
            </a:xfrm>
            <a:custGeom>
              <a:avLst/>
              <a:gdLst/>
              <a:ahLst/>
              <a:cxnLst/>
              <a:rect l="l" t="t" r="r" b="b"/>
              <a:pathLst>
                <a:path w="11054080" h="8889">
                  <a:moveTo>
                    <a:pt x="11053730" y="8472"/>
                  </a:moveTo>
                  <a:lnTo>
                    <a:pt x="0" y="8472"/>
                  </a:lnTo>
                  <a:lnTo>
                    <a:pt x="0" y="0"/>
                  </a:lnTo>
                  <a:lnTo>
                    <a:pt x="11053730" y="0"/>
                  </a:lnTo>
                  <a:lnTo>
                    <a:pt x="11053730" y="8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212" y="1956345"/>
              <a:ext cx="1040130" cy="3279140"/>
            </a:xfrm>
            <a:custGeom>
              <a:avLst/>
              <a:gdLst/>
              <a:ahLst/>
              <a:cxnLst/>
              <a:rect l="l" t="t" r="r" b="b"/>
              <a:pathLst>
                <a:path w="1040130" h="3279140">
                  <a:moveTo>
                    <a:pt x="1039787" y="3261753"/>
                  </a:moveTo>
                  <a:lnTo>
                    <a:pt x="7988" y="3261753"/>
                  </a:lnTo>
                  <a:lnTo>
                    <a:pt x="7988" y="0"/>
                  </a:lnTo>
                  <a:lnTo>
                    <a:pt x="0" y="0"/>
                  </a:lnTo>
                  <a:lnTo>
                    <a:pt x="0" y="3278695"/>
                  </a:lnTo>
                  <a:lnTo>
                    <a:pt x="7988" y="3278695"/>
                  </a:lnTo>
                  <a:lnTo>
                    <a:pt x="1039787" y="3278695"/>
                  </a:lnTo>
                  <a:lnTo>
                    <a:pt x="1039787" y="32617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81002" y="4413246"/>
              <a:ext cx="0" cy="805180"/>
            </a:xfrm>
            <a:custGeom>
              <a:avLst/>
              <a:gdLst/>
              <a:ahLst/>
              <a:cxnLst/>
              <a:rect l="l" t="t" r="r" b="b"/>
              <a:pathLst>
                <a:path h="805179">
                  <a:moveTo>
                    <a:pt x="0" y="0"/>
                  </a:moveTo>
                  <a:lnTo>
                    <a:pt x="0" y="8048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81002" y="4413246"/>
              <a:ext cx="8255" cy="805180"/>
            </a:xfrm>
            <a:custGeom>
              <a:avLst/>
              <a:gdLst/>
              <a:ahLst/>
              <a:cxnLst/>
              <a:rect l="l" t="t" r="r" b="b"/>
              <a:pathLst>
                <a:path w="8255" h="805179">
                  <a:moveTo>
                    <a:pt x="7998" y="804850"/>
                  </a:moveTo>
                  <a:lnTo>
                    <a:pt x="0" y="804850"/>
                  </a:lnTo>
                  <a:lnTo>
                    <a:pt x="0" y="0"/>
                  </a:lnTo>
                  <a:lnTo>
                    <a:pt x="7998" y="0"/>
                  </a:lnTo>
                  <a:lnTo>
                    <a:pt x="7998" y="804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96300" y="1947863"/>
              <a:ext cx="0" cy="3287395"/>
            </a:xfrm>
            <a:custGeom>
              <a:avLst/>
              <a:gdLst/>
              <a:ahLst/>
              <a:cxnLst/>
              <a:rect l="l" t="t" r="r" b="b"/>
              <a:pathLst>
                <a:path h="3287395">
                  <a:moveTo>
                    <a:pt x="0" y="0"/>
                  </a:moveTo>
                  <a:lnTo>
                    <a:pt x="0" y="32871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96300" y="1947863"/>
              <a:ext cx="8255" cy="3287395"/>
            </a:xfrm>
            <a:custGeom>
              <a:avLst/>
              <a:gdLst/>
              <a:ahLst/>
              <a:cxnLst/>
              <a:rect l="l" t="t" r="r" b="b"/>
              <a:pathLst>
                <a:path w="8254" h="3287395">
                  <a:moveTo>
                    <a:pt x="7998" y="3287177"/>
                  </a:moveTo>
                  <a:lnTo>
                    <a:pt x="0" y="3287177"/>
                  </a:lnTo>
                  <a:lnTo>
                    <a:pt x="0" y="0"/>
                  </a:lnTo>
                  <a:lnTo>
                    <a:pt x="7998" y="0"/>
                  </a:lnTo>
                  <a:lnTo>
                    <a:pt x="7998" y="32871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75710" y="1947863"/>
              <a:ext cx="0" cy="3287395"/>
            </a:xfrm>
            <a:custGeom>
              <a:avLst/>
              <a:gdLst/>
              <a:ahLst/>
              <a:cxnLst/>
              <a:rect l="l" t="t" r="r" b="b"/>
              <a:pathLst>
                <a:path h="3287395">
                  <a:moveTo>
                    <a:pt x="0" y="0"/>
                  </a:moveTo>
                  <a:lnTo>
                    <a:pt x="0" y="32871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375710" y="1947863"/>
              <a:ext cx="8255" cy="3287395"/>
            </a:xfrm>
            <a:custGeom>
              <a:avLst/>
              <a:gdLst/>
              <a:ahLst/>
              <a:cxnLst/>
              <a:rect l="l" t="t" r="r" b="b"/>
              <a:pathLst>
                <a:path w="8254" h="3287395">
                  <a:moveTo>
                    <a:pt x="7998" y="3287177"/>
                  </a:moveTo>
                  <a:lnTo>
                    <a:pt x="0" y="3287177"/>
                  </a:lnTo>
                  <a:lnTo>
                    <a:pt x="0" y="0"/>
                  </a:lnTo>
                  <a:lnTo>
                    <a:pt x="7998" y="0"/>
                  </a:lnTo>
                  <a:lnTo>
                    <a:pt x="7998" y="32871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263298" y="1947863"/>
              <a:ext cx="0" cy="3287395"/>
            </a:xfrm>
            <a:custGeom>
              <a:avLst/>
              <a:gdLst/>
              <a:ahLst/>
              <a:cxnLst/>
              <a:rect l="l" t="t" r="r" b="b"/>
              <a:pathLst>
                <a:path h="3287395">
                  <a:moveTo>
                    <a:pt x="0" y="0"/>
                  </a:moveTo>
                  <a:lnTo>
                    <a:pt x="0" y="32871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263298" y="1947863"/>
              <a:ext cx="8255" cy="3287395"/>
            </a:xfrm>
            <a:custGeom>
              <a:avLst/>
              <a:gdLst/>
              <a:ahLst/>
              <a:cxnLst/>
              <a:rect l="l" t="t" r="r" b="b"/>
              <a:pathLst>
                <a:path w="8254" h="3287395">
                  <a:moveTo>
                    <a:pt x="8006" y="3287177"/>
                  </a:moveTo>
                  <a:lnTo>
                    <a:pt x="0" y="3287177"/>
                  </a:lnTo>
                  <a:lnTo>
                    <a:pt x="0" y="0"/>
                  </a:lnTo>
                  <a:lnTo>
                    <a:pt x="8006" y="0"/>
                  </a:lnTo>
                  <a:lnTo>
                    <a:pt x="8006" y="32871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89000" y="5226568"/>
              <a:ext cx="11054080" cy="0"/>
            </a:xfrm>
            <a:custGeom>
              <a:avLst/>
              <a:gdLst/>
              <a:ahLst/>
              <a:cxnLst/>
              <a:rect l="l" t="t" r="r" b="b"/>
              <a:pathLst>
                <a:path w="11054080">
                  <a:moveTo>
                    <a:pt x="0" y="0"/>
                  </a:moveTo>
                  <a:lnTo>
                    <a:pt x="110537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89000" y="5226568"/>
              <a:ext cx="11054080" cy="8890"/>
            </a:xfrm>
            <a:custGeom>
              <a:avLst/>
              <a:gdLst/>
              <a:ahLst/>
              <a:cxnLst/>
              <a:rect l="l" t="t" r="r" b="b"/>
              <a:pathLst>
                <a:path w="11054080" h="8889">
                  <a:moveTo>
                    <a:pt x="11053730" y="8472"/>
                  </a:moveTo>
                  <a:lnTo>
                    <a:pt x="0" y="8472"/>
                  </a:lnTo>
                  <a:lnTo>
                    <a:pt x="0" y="0"/>
                  </a:lnTo>
                  <a:lnTo>
                    <a:pt x="11053730" y="0"/>
                  </a:lnTo>
                  <a:lnTo>
                    <a:pt x="11053730" y="8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134709" y="1947863"/>
              <a:ext cx="0" cy="3287395"/>
            </a:xfrm>
            <a:custGeom>
              <a:avLst/>
              <a:gdLst/>
              <a:ahLst/>
              <a:cxnLst/>
              <a:rect l="l" t="t" r="r" b="b"/>
              <a:pathLst>
                <a:path h="3287395">
                  <a:moveTo>
                    <a:pt x="0" y="0"/>
                  </a:moveTo>
                  <a:lnTo>
                    <a:pt x="0" y="32871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134708" y="1947863"/>
              <a:ext cx="8255" cy="3287395"/>
            </a:xfrm>
            <a:custGeom>
              <a:avLst/>
              <a:gdLst/>
              <a:ahLst/>
              <a:cxnLst/>
              <a:rect l="l" t="t" r="r" b="b"/>
              <a:pathLst>
                <a:path w="8254" h="3287395">
                  <a:moveTo>
                    <a:pt x="7998" y="3287177"/>
                  </a:moveTo>
                  <a:lnTo>
                    <a:pt x="0" y="3287177"/>
                  </a:lnTo>
                  <a:lnTo>
                    <a:pt x="0" y="0"/>
                  </a:lnTo>
                  <a:lnTo>
                    <a:pt x="7998" y="0"/>
                  </a:lnTo>
                  <a:lnTo>
                    <a:pt x="7998" y="32871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142707" y="1939391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0" y="8472"/>
                  </a:moveTo>
                  <a:lnTo>
                    <a:pt x="0" y="0"/>
                  </a:lnTo>
                  <a:lnTo>
                    <a:pt x="0" y="8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89000" y="3176319"/>
              <a:ext cx="11054080" cy="0"/>
            </a:xfrm>
            <a:custGeom>
              <a:avLst/>
              <a:gdLst/>
              <a:ahLst/>
              <a:cxnLst/>
              <a:rect l="l" t="t" r="r" b="b"/>
              <a:pathLst>
                <a:path w="11054080">
                  <a:moveTo>
                    <a:pt x="0" y="0"/>
                  </a:moveTo>
                  <a:lnTo>
                    <a:pt x="110537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89000" y="3176318"/>
              <a:ext cx="11054080" cy="8890"/>
            </a:xfrm>
            <a:custGeom>
              <a:avLst/>
              <a:gdLst/>
              <a:ahLst/>
              <a:cxnLst/>
              <a:rect l="l" t="t" r="r" b="b"/>
              <a:pathLst>
                <a:path w="11054080" h="8889">
                  <a:moveTo>
                    <a:pt x="11053730" y="8472"/>
                  </a:moveTo>
                  <a:lnTo>
                    <a:pt x="0" y="8472"/>
                  </a:lnTo>
                  <a:lnTo>
                    <a:pt x="0" y="0"/>
                  </a:lnTo>
                  <a:lnTo>
                    <a:pt x="11053730" y="0"/>
                  </a:lnTo>
                  <a:lnTo>
                    <a:pt x="11053730" y="8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646" y="1122430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80">
                  <a:moveTo>
                    <a:pt x="246125" y="0"/>
                  </a:moveTo>
                  <a:lnTo>
                    <a:pt x="0" y="0"/>
                  </a:lnTo>
                  <a:lnTo>
                    <a:pt x="0" y="246130"/>
                  </a:lnTo>
                  <a:lnTo>
                    <a:pt x="246125" y="246130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646" y="1122430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80">
                  <a:moveTo>
                    <a:pt x="246125" y="246130"/>
                  </a:moveTo>
                  <a:lnTo>
                    <a:pt x="0" y="246130"/>
                  </a:lnTo>
                  <a:lnTo>
                    <a:pt x="0" y="0"/>
                  </a:lnTo>
                  <a:lnTo>
                    <a:pt x="246125" y="0"/>
                  </a:lnTo>
                  <a:lnTo>
                    <a:pt x="246125" y="246130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9734" y="1241558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69" h="113030">
                  <a:moveTo>
                    <a:pt x="39242" y="0"/>
                  </a:moveTo>
                  <a:lnTo>
                    <a:pt x="0" y="0"/>
                  </a:lnTo>
                  <a:lnTo>
                    <a:pt x="0" y="112905"/>
                  </a:lnTo>
                  <a:lnTo>
                    <a:pt x="39242" y="112905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9734" y="1241558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69" h="113030">
                  <a:moveTo>
                    <a:pt x="39242" y="112905"/>
                  </a:moveTo>
                  <a:lnTo>
                    <a:pt x="0" y="112905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12905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220" y="1187074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69" h="167640">
                  <a:moveTo>
                    <a:pt x="39242" y="0"/>
                  </a:moveTo>
                  <a:lnTo>
                    <a:pt x="0" y="0"/>
                  </a:lnTo>
                  <a:lnTo>
                    <a:pt x="0" y="167388"/>
                  </a:lnTo>
                  <a:lnTo>
                    <a:pt x="39242" y="167388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220" y="1187074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69" h="167640">
                  <a:moveTo>
                    <a:pt x="39242" y="167388"/>
                  </a:moveTo>
                  <a:lnTo>
                    <a:pt x="0" y="167388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67388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6249" y="1148084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0"/>
                  </a:moveTo>
                  <a:lnTo>
                    <a:pt x="0" y="0"/>
                  </a:lnTo>
                  <a:lnTo>
                    <a:pt x="0" y="206378"/>
                  </a:lnTo>
                  <a:lnTo>
                    <a:pt x="39242" y="206378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6249" y="1148084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206378"/>
                  </a:moveTo>
                  <a:lnTo>
                    <a:pt x="0" y="206378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206378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2764" y="1204473"/>
              <a:ext cx="39370" cy="150495"/>
            </a:xfrm>
            <a:custGeom>
              <a:avLst/>
              <a:gdLst/>
              <a:ahLst/>
              <a:cxnLst/>
              <a:rect l="l" t="t" r="r" b="b"/>
              <a:pathLst>
                <a:path w="39370" h="150494">
                  <a:moveTo>
                    <a:pt x="39369" y="0"/>
                  </a:moveTo>
                  <a:lnTo>
                    <a:pt x="0" y="0"/>
                  </a:lnTo>
                  <a:lnTo>
                    <a:pt x="0" y="149989"/>
                  </a:lnTo>
                  <a:lnTo>
                    <a:pt x="39369" y="149989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2764" y="1204473"/>
              <a:ext cx="39370" cy="150495"/>
            </a:xfrm>
            <a:custGeom>
              <a:avLst/>
              <a:gdLst/>
              <a:ahLst/>
              <a:cxnLst/>
              <a:rect l="l" t="t" r="r" b="b"/>
              <a:pathLst>
                <a:path w="39370" h="150494">
                  <a:moveTo>
                    <a:pt x="39369" y="149989"/>
                  </a:moveTo>
                  <a:lnTo>
                    <a:pt x="0" y="149989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49989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2750" y="1234700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69" h="113030">
                  <a:moveTo>
                    <a:pt x="39369" y="0"/>
                  </a:moveTo>
                  <a:lnTo>
                    <a:pt x="0" y="0"/>
                  </a:lnTo>
                  <a:lnTo>
                    <a:pt x="0" y="112778"/>
                  </a:lnTo>
                  <a:lnTo>
                    <a:pt x="39369" y="112778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2750" y="1234700"/>
              <a:ext cx="39370" cy="113030"/>
            </a:xfrm>
            <a:custGeom>
              <a:avLst/>
              <a:gdLst/>
              <a:ahLst/>
              <a:cxnLst/>
              <a:rect l="l" t="t" r="r" b="b"/>
              <a:pathLst>
                <a:path w="39369" h="113030">
                  <a:moveTo>
                    <a:pt x="39369" y="112778"/>
                  </a:moveTo>
                  <a:lnTo>
                    <a:pt x="0" y="112778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12778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235" y="1180216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69" h="167640">
                  <a:moveTo>
                    <a:pt x="39369" y="0"/>
                  </a:moveTo>
                  <a:lnTo>
                    <a:pt x="0" y="0"/>
                  </a:lnTo>
                  <a:lnTo>
                    <a:pt x="0" y="167261"/>
                  </a:lnTo>
                  <a:lnTo>
                    <a:pt x="39369" y="167261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235" y="1180216"/>
              <a:ext cx="39370" cy="167640"/>
            </a:xfrm>
            <a:custGeom>
              <a:avLst/>
              <a:gdLst/>
              <a:ahLst/>
              <a:cxnLst/>
              <a:rect l="l" t="t" r="r" b="b"/>
              <a:pathLst>
                <a:path w="39369" h="167640">
                  <a:moveTo>
                    <a:pt x="39369" y="167261"/>
                  </a:moveTo>
                  <a:lnTo>
                    <a:pt x="0" y="167261"/>
                  </a:lnTo>
                  <a:lnTo>
                    <a:pt x="0" y="0"/>
                  </a:lnTo>
                  <a:lnTo>
                    <a:pt x="39369" y="0"/>
                  </a:lnTo>
                  <a:lnTo>
                    <a:pt x="39369" y="167261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9391" y="1141226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0"/>
                  </a:moveTo>
                  <a:lnTo>
                    <a:pt x="0" y="0"/>
                  </a:lnTo>
                  <a:lnTo>
                    <a:pt x="0" y="206251"/>
                  </a:lnTo>
                  <a:lnTo>
                    <a:pt x="39242" y="206251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9391" y="1141226"/>
              <a:ext cx="39370" cy="206375"/>
            </a:xfrm>
            <a:custGeom>
              <a:avLst/>
              <a:gdLst/>
              <a:ahLst/>
              <a:cxnLst/>
              <a:rect l="l" t="t" r="r" b="b"/>
              <a:pathLst>
                <a:path w="39370" h="206375">
                  <a:moveTo>
                    <a:pt x="39242" y="206251"/>
                  </a:moveTo>
                  <a:lnTo>
                    <a:pt x="0" y="206251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206251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5906" y="1197615"/>
              <a:ext cx="39370" cy="149860"/>
            </a:xfrm>
            <a:custGeom>
              <a:avLst/>
              <a:gdLst/>
              <a:ahLst/>
              <a:cxnLst/>
              <a:rect l="l" t="t" r="r" b="b"/>
              <a:pathLst>
                <a:path w="39370" h="149859">
                  <a:moveTo>
                    <a:pt x="39242" y="0"/>
                  </a:moveTo>
                  <a:lnTo>
                    <a:pt x="0" y="0"/>
                  </a:lnTo>
                  <a:lnTo>
                    <a:pt x="0" y="149862"/>
                  </a:lnTo>
                  <a:lnTo>
                    <a:pt x="39242" y="149862"/>
                  </a:lnTo>
                  <a:lnTo>
                    <a:pt x="39242" y="0"/>
                  </a:lnTo>
                  <a:close/>
                </a:path>
              </a:pathLst>
            </a:custGeom>
            <a:solidFill>
              <a:srgbClr val="FFFFFF">
                <a:alpha val="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35906" y="1197615"/>
              <a:ext cx="39370" cy="149860"/>
            </a:xfrm>
            <a:custGeom>
              <a:avLst/>
              <a:gdLst/>
              <a:ahLst/>
              <a:cxnLst/>
              <a:rect l="l" t="t" r="r" b="b"/>
              <a:pathLst>
                <a:path w="39370" h="149859">
                  <a:moveTo>
                    <a:pt x="39242" y="149862"/>
                  </a:moveTo>
                  <a:lnTo>
                    <a:pt x="0" y="149862"/>
                  </a:lnTo>
                  <a:lnTo>
                    <a:pt x="0" y="0"/>
                  </a:lnTo>
                  <a:lnTo>
                    <a:pt x="39242" y="0"/>
                  </a:lnTo>
                  <a:lnTo>
                    <a:pt x="39242" y="149862"/>
                  </a:lnTo>
                  <a:close/>
                </a:path>
              </a:pathLst>
            </a:custGeom>
            <a:ln w="4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>
            <a:spLocks noGrp="1"/>
          </p:cNvSpPr>
          <p:nvPr>
            <p:ph type="ftr" sz="quarter" idx="5"/>
          </p:nvPr>
        </p:nvSpPr>
        <p:spPr>
          <a:xfrm>
            <a:off x="5496560" y="6395085"/>
            <a:ext cx="1198880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583" y="0"/>
            <a:ext cx="4842887" cy="685078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504815" y="6395085"/>
            <a:ext cx="1182370" cy="3721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2319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亚洲金属网</a:t>
            </a:r>
            <a:r>
              <a:rPr spc="-10" dirty="0"/>
              <a:t> </a:t>
            </a:r>
            <a:r>
              <a:rPr spc="-35" dirty="0"/>
              <a:t>2026年5月28-29日</a:t>
            </a:r>
            <a:endParaRPr spc="-20" dirty="0"/>
          </a:p>
        </p:txBody>
      </p:sp>
      <p:sp>
        <p:nvSpPr>
          <p:cNvPr id="9" name="object 9"/>
          <p:cNvSpPr txBox="1"/>
          <p:nvPr/>
        </p:nvSpPr>
        <p:spPr>
          <a:xfrm>
            <a:off x="11680952" y="6439098"/>
            <a:ext cx="93345" cy="18034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spc="-50" dirty="0">
                <a:latin typeface="Calibri" panose="020F0502020204030204"/>
                <a:cs typeface="Calibri" panose="020F0502020204030204"/>
              </a:rPr>
              <a:t>G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0621" y="2209622"/>
            <a:ext cx="6196965" cy="182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</a:pPr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印度氧化铝精炼厂和冶炼厂主要集中在本国东部的奥里萨邦、贾坎德邦、安得拉邦（</a:t>
            </a:r>
            <a:r>
              <a:rPr lang="en-US" altLang="zh-CN" sz="28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AP</a:t>
            </a:r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）、中央邦（</a:t>
            </a:r>
            <a:r>
              <a:rPr sz="28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MP</a:t>
            </a:r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）和北方邦</a:t>
            </a:r>
            <a:r>
              <a:rPr lang="zh-CN" altLang="en-US" sz="2800" spc="-10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19200" y="304800"/>
            <a:ext cx="32004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/>
              <a:t>印度氧化铝精炼厂及原铝冶炼厂分布图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61.0268503937008,&quot;left&quot;:0,&quot;top&quot;:79.01590551181103,&quot;width&quot;:921.8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71.6507086614173,&quot;left&quot;:0,&quot;top&quot;:68.35,&quot;width&quot;:926.4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1523</Words>
  <Application>Microsoft Office PowerPoint</Application>
  <PresentationFormat>宽屏</PresentationFormat>
  <Paragraphs>309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Algerian</vt:lpstr>
      <vt:lpstr>Arial</vt:lpstr>
      <vt:lpstr>Calibri</vt:lpstr>
      <vt:lpstr>Office Theme</vt:lpstr>
      <vt:lpstr>PowerPoint 演示文稿</vt:lpstr>
      <vt:lpstr>印度能否成为第二大氧化铝生产国？</vt:lpstr>
      <vt:lpstr>印度的铝土矿及氧化铝厂</vt:lpstr>
      <vt:lpstr>印度现有氧化铝精炼厂 </vt:lpstr>
      <vt:lpstr>印度现有氧化铝精炼厂（续）</vt:lpstr>
      <vt:lpstr>氧化铝精炼厂</vt:lpstr>
      <vt:lpstr>全球氧化铝生产格局 </vt:lpstr>
      <vt:lpstr>新建氧化铝精炼厂 </vt:lpstr>
      <vt:lpstr>PowerPoint 演示文稿</vt:lpstr>
      <vt:lpstr>印度氧化铝冶炼厂</vt:lpstr>
      <vt:lpstr>印度新建氧化铝冶炼厂</vt:lpstr>
      <vt:lpstr>全球原铝生产格局</vt:lpstr>
      <vt:lpstr>PowerPoint 演示文稿</vt:lpstr>
      <vt:lpstr>印度下游产品生产状况</vt:lpstr>
      <vt:lpstr>PowerPoint 演示文稿</vt:lpstr>
      <vt:lpstr>印度电解铝和再生铝的用途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PRIYANKA</dc:creator>
  <cp:lastModifiedBy>friday Gao</cp:lastModifiedBy>
  <cp:revision>43</cp:revision>
  <dcterms:created xsi:type="dcterms:W3CDTF">2026-05-06T05:57:00Z</dcterms:created>
  <dcterms:modified xsi:type="dcterms:W3CDTF">2026-05-16T03:19:35Z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Created">
    <vt:filetime>2026-04-29T08:00:00Z</vt:filetime>
  </property>
  <property fmtid="{D5CDD505-2E9C-101B-9397-08002B2CF9AE}" pid="4" name="Creator">
    <vt:lpwstr>Acrobat PDFMaker 20 for PowerPoint</vt:lpwstr>
  </property>
  <property fmtid="{D5CDD505-2E9C-101B-9397-08002B2CF9AE}" pid="5" name="LastSaved">
    <vt:filetime>2026-05-07T08:00:00Z</vt:filetime>
  </property>
  <property fmtid="{D5CDD505-2E9C-101B-9397-08002B2CF9AE}" pid="6" name="Producer">
    <vt:lpwstr>3-Heights(TM) PDF Security Shell 4.8.25.2 (http://www.pdf-tools.com)</vt:lpwstr>
  </property>
  <property fmtid="{D5CDD505-2E9C-101B-9397-08002B2CF9AE}" pid="7" name="KSOProductBuildVer">
    <vt:lpwstr>2052-12.1.0.25865</vt:lpwstr>
  </property>
  <property fmtid="{D5CDD505-2E9C-101B-9397-08002B2CF9AE}" pid="8" name="ICV">
    <vt:lpwstr>1632927778AD44AEBA8FC01C02AA30E2_12</vt:lpwstr>
  </property>
</Properties>
</file>