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notesSlides/notesSlide1.xml" ContentType="application/vnd.openxmlformats-officedocument.presentationml.notesSlide+xml"/>
  <Override PartName="/ppt/tags/tag56.xml" ContentType="application/vnd.openxmlformats-officedocument.presentationml.tags+xml"/>
  <Override PartName="/ppt/notesSlides/notesSlide2.xml" ContentType="application/vnd.openxmlformats-officedocument.presentationml.notesSlide+xml"/>
  <Override PartName="/ppt/tags/tag57.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5.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7.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notesSlides/notesSlide12.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notesSlides/notesSlide19.xml" ContentType="application/vnd.openxmlformats-officedocument.presentationml.notesSlide+xml"/>
  <Override PartName="/ppt/tags/tag24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4"/>
  </p:notesMasterIdLst>
  <p:handoutMasterIdLst>
    <p:handoutMasterId r:id="rId25"/>
  </p:handoutMasterIdLst>
  <p:sldIdLst>
    <p:sldId id="318" r:id="rId2"/>
    <p:sldId id="345" r:id="rId3"/>
    <p:sldId id="326" r:id="rId4"/>
    <p:sldId id="327" r:id="rId5"/>
    <p:sldId id="328" r:id="rId6"/>
    <p:sldId id="329" r:id="rId7"/>
    <p:sldId id="330" r:id="rId8"/>
    <p:sldId id="331" r:id="rId9"/>
    <p:sldId id="332" r:id="rId10"/>
    <p:sldId id="333" r:id="rId11"/>
    <p:sldId id="334" r:id="rId12"/>
    <p:sldId id="335" r:id="rId13"/>
    <p:sldId id="336" r:id="rId14"/>
    <p:sldId id="337" r:id="rId15"/>
    <p:sldId id="338" r:id="rId16"/>
    <p:sldId id="339" r:id="rId17"/>
    <p:sldId id="340" r:id="rId18"/>
    <p:sldId id="341" r:id="rId19"/>
    <p:sldId id="342" r:id="rId20"/>
    <p:sldId id="343" r:id="rId21"/>
    <p:sldId id="344" r:id="rId22"/>
    <p:sldId id="322" r:id="rId23"/>
  </p:sldIdLst>
  <p:sldSz cx="12192000" cy="6858000"/>
  <p:notesSz cx="6858000" cy="9144000"/>
  <p:embeddedFontLst>
    <p:embeddedFont>
      <p:font typeface="思源黑体 CN Medium" panose="02010600030101010101" charset="-122"/>
      <p:regular r:id="rId26"/>
    </p:embeddedFont>
    <p:embeddedFont>
      <p:font typeface="Arial Black" panose="020B0A04020102020204" pitchFamily="34" charset="0"/>
      <p:bold r:id="rId27"/>
    </p:embeddedFont>
    <p:embeddedFont>
      <p:font typeface="微软雅黑" panose="020B0503020204020204" pitchFamily="34" charset="-122"/>
      <p:regular r:id="rId28"/>
      <p:bold r:id="rId29"/>
    </p:embeddedFont>
  </p:embeddedFontLst>
  <p:custDataLst>
    <p:tags r:id="rId3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962"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志远 张" initials="志张" lastIdx="4"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1E5ED4"/>
    <a:srgbClr val="2967CD"/>
    <a:srgbClr val="2E82C9"/>
    <a:srgbClr val="2A7FC8"/>
    <a:srgbClr val="63A4DE"/>
    <a:srgbClr val="D9D9D9"/>
    <a:srgbClr val="3A78AC"/>
    <a:srgbClr val="4782C1"/>
    <a:srgbClr val="4EA5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86" d="100"/>
          <a:sy n="86" d="100"/>
        </p:scale>
        <p:origin x="614" y="72"/>
      </p:cViewPr>
      <p:guideLst>
        <p:guide orient="horz" pos="196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2.fntdata"/><Relationship Id="rId30" Type="http://schemas.openxmlformats.org/officeDocument/2006/relationships/tags" Target="tags/tag1.xml"/><Relationship Id="rId35"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cs typeface="思源黑体 CN Medium" panose="020B0600000000000000" charset="-122"/>
              </a:rPr>
              <a:t>2026/5/31</a:t>
            </a:fld>
            <a:endParaRPr lang="zh-CN" altLang="en-US">
              <a:cs typeface="思源黑体 CN Medium" panose="020B0600000000000000"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思源黑体 CN Medium" panose="020B0600000000000000" charset="-122"/>
              <a:ea typeface="思源黑体 CN Medium" panose="020B0600000000000000" charset="-122"/>
              <a:cs typeface="思源黑体 CN Medium" panose="020B0600000000000000"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cs typeface="思源黑体 CN Medium" panose="020B0600000000000000" charset="-122"/>
              </a:rPr>
              <a:t>‹#›</a:t>
            </a:fld>
            <a:endParaRPr lang="zh-CN" altLang="en-US">
              <a:cs typeface="思源黑体 CN Medium" panose="020B0600000000000000" charset="-122"/>
            </a:endParaRPr>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思源黑体 CN Medium" panose="020B0600000000000000" charset="-122"/>
                <a:ea typeface="思源黑体 CN Medium" panose="020B0600000000000000" charset="-122"/>
                <a:cs typeface="思源黑体 CN Medium" panose="020B0600000000000000" charset="-122"/>
              </a:defRPr>
            </a:lvl1pPr>
          </a:lstStyle>
          <a:p>
            <a:fld id="{D2A48B96-639E-45A3-A0BA-2464DFDB1FAA}" type="datetimeFigureOut">
              <a:rPr lang="zh-CN" altLang="en-US" smtClean="0"/>
              <a:t>2026/5/31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思源黑体 CN Medium" panose="020B0600000000000000" charset="-122"/>
                <a:ea typeface="思源黑体 CN Medium" panose="020B0600000000000000" charset="-122"/>
                <a:cs typeface="思源黑体 CN Medium" panose="020B0600000000000000" charset="-122"/>
              </a:defRPr>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1pPr>
    <a:lvl2pPr marL="4572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2pPr>
    <a:lvl3pPr marL="9144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3pPr>
    <a:lvl4pPr marL="13716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4pPr>
    <a:lvl5pPr marL="1828800" algn="l" defTabSz="914400" rtl="0" eaLnBrk="1" latinLnBrk="0" hangingPunct="1">
      <a:defRPr sz="1200" kern="1200">
        <a:solidFill>
          <a:schemeClr val="tx1"/>
        </a:solidFill>
        <a:latin typeface="思源黑体 CN Medium" panose="020B0600000000000000" charset="-122"/>
        <a:ea typeface="思源黑体 CN Medium" panose="020B0600000000000000" charset="-122"/>
        <a:cs typeface="思源黑体 CN Medium" panose="020B0600000000000000" charset="-122"/>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slideMaster" Target="../slideMasters/slideMaster1.xml"/><Relationship Id="rId5" Type="http://schemas.openxmlformats.org/officeDocument/2006/relationships/tags" Target="../tags/tag33.xml"/><Relationship Id="rId4" Type="http://schemas.openxmlformats.org/officeDocument/2006/relationships/tags" Target="../tags/tag32.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36.xml"/><Relationship Id="rId2" Type="http://schemas.openxmlformats.org/officeDocument/2006/relationships/tags" Target="../tags/tag35.xml"/><Relationship Id="rId1" Type="http://schemas.openxmlformats.org/officeDocument/2006/relationships/tags" Target="../tags/tag34.xml"/><Relationship Id="rId5" Type="http://schemas.openxmlformats.org/officeDocument/2006/relationships/slideMaster" Target="../slideMasters/slideMaster1.xml"/><Relationship Id="rId4" Type="http://schemas.openxmlformats.org/officeDocument/2006/relationships/tags" Target="../tags/tag37.xml"/></Relationships>
</file>

<file path=ppt/slideLayouts/_rels/slideLayout12.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slideMaster" Target="../slideMasters/slideMaster1.xml"/><Relationship Id="rId5" Type="http://schemas.openxmlformats.org/officeDocument/2006/relationships/tags" Target="../tags/tag42.xml"/><Relationship Id="rId4" Type="http://schemas.openxmlformats.org/officeDocument/2006/relationships/tags" Target="../tags/tag4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Layouts/_rels/slideLayout6.xml.rels><?xml version="1.0" encoding="UTF-8" standalone="yes"?>
<Relationships xmlns="http://schemas.openxmlformats.org/package/2006/relationships"><Relationship Id="rId8" Type="http://schemas.openxmlformats.org/officeDocument/2006/relationships/tags" Target="../tags/tag15.xml"/><Relationship Id="rId3" Type="http://schemas.openxmlformats.org/officeDocument/2006/relationships/tags" Target="../tags/tag10.xml"/><Relationship Id="rId7" Type="http://schemas.openxmlformats.org/officeDocument/2006/relationships/tags" Target="../tags/tag14.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5" Type="http://schemas.openxmlformats.org/officeDocument/2006/relationships/tags" Target="../tags/tag12.xml"/><Relationship Id="rId4" Type="http://schemas.openxmlformats.org/officeDocument/2006/relationships/tags" Target="../tags/tag11.xml"/><Relationship Id="rId9"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18.xml"/><Relationship Id="rId2" Type="http://schemas.openxmlformats.org/officeDocument/2006/relationships/tags" Target="../tags/tag17.xml"/><Relationship Id="rId1" Type="http://schemas.openxmlformats.org/officeDocument/2006/relationships/tags" Target="../tags/tag16.xml"/><Relationship Id="rId5" Type="http://schemas.openxmlformats.org/officeDocument/2006/relationships/slideMaster" Target="../slideMasters/slideMaster1.xml"/><Relationship Id="rId4" Type="http://schemas.openxmlformats.org/officeDocument/2006/relationships/tags" Target="../tags/tag19.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tags" Target="../tags/tag20.xml"/><Relationship Id="rId4"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8" name="任意多边形 27"/>
          <p:cNvSpPr/>
          <p:nvPr userDrawn="1"/>
        </p:nvSpPr>
        <p:spPr>
          <a:xfrm>
            <a:off x="3952875" y="671830"/>
            <a:ext cx="8239125" cy="6186170"/>
          </a:xfrm>
          <a:custGeom>
            <a:avLst/>
            <a:gdLst/>
            <a:ahLst/>
            <a:cxnLst>
              <a:cxn ang="3">
                <a:pos x="hc" y="t"/>
              </a:cxn>
              <a:cxn ang="cd2">
                <a:pos x="l" y="vc"/>
              </a:cxn>
              <a:cxn ang="cd4">
                <a:pos x="hc" y="b"/>
              </a:cxn>
              <a:cxn ang="0">
                <a:pos x="r" y="vc"/>
              </a:cxn>
            </a:cxnLst>
            <a:rect l="l" t="t" r="r" b="b"/>
            <a:pathLst>
              <a:path w="13089" h="9700">
                <a:moveTo>
                  <a:pt x="7366" y="0"/>
                </a:moveTo>
                <a:cubicBezTo>
                  <a:pt x="7725" y="2"/>
                  <a:pt x="8087" y="104"/>
                  <a:pt x="8410" y="313"/>
                </a:cubicBezTo>
                <a:lnTo>
                  <a:pt x="13089" y="3352"/>
                </a:lnTo>
                <a:lnTo>
                  <a:pt x="13089" y="9700"/>
                </a:lnTo>
                <a:lnTo>
                  <a:pt x="0" y="9700"/>
                </a:lnTo>
                <a:lnTo>
                  <a:pt x="5725" y="884"/>
                </a:lnTo>
                <a:cubicBezTo>
                  <a:pt x="6099" y="308"/>
                  <a:pt x="6727" y="-4"/>
                  <a:pt x="7366" y="0"/>
                </a:cubicBezTo>
                <a:close/>
              </a:path>
            </a:pathLst>
          </a:custGeom>
          <a:blipFill rotWithShape="1">
            <a:blip r:embed="rId2"/>
            <a:stretch>
              <a:fillRect l="-1000" r="-18000"/>
            </a:stretch>
          </a:blipFill>
          <a:ln>
            <a:noFill/>
          </a:ln>
          <a:effectLst>
            <a:outerShdw blurRad="50800" dir="13500000" sx="102000" sy="102000" algn="br" rotWithShape="0">
              <a:schemeClr val="accent1">
                <a:lumMod val="40000"/>
                <a:lumOff val="60000"/>
                <a:alpha val="10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charset="-122"/>
              <a:ea typeface="微软雅黑" panose="020B0503020204020204" charset="-122"/>
              <a:cs typeface="思源黑体 CN Medium" panose="020B0600000000000000" charset="-122"/>
            </a:endParaRPr>
          </a:p>
        </p:txBody>
      </p:sp>
      <p:sp>
        <p:nvSpPr>
          <p:cNvPr id="4" name="任意多边形 3"/>
          <p:cNvSpPr/>
          <p:nvPr userDrawn="1"/>
        </p:nvSpPr>
        <p:spPr>
          <a:xfrm rot="10800000">
            <a:off x="0" y="4024630"/>
            <a:ext cx="3876675" cy="2832735"/>
          </a:xfrm>
          <a:custGeom>
            <a:avLst/>
            <a:gdLst/>
            <a:ahLst/>
            <a:cxnLst>
              <a:cxn ang="3">
                <a:pos x="hc" y="t"/>
              </a:cxn>
              <a:cxn ang="cd2">
                <a:pos x="l" y="vc"/>
              </a:cxn>
              <a:cxn ang="cd4">
                <a:pos x="hc" y="b"/>
              </a:cxn>
              <a:cxn ang="0">
                <a:pos x="r" y="vc"/>
              </a:cxn>
            </a:cxnLst>
            <a:rect l="l" t="t" r="r" b="b"/>
            <a:pathLst>
              <a:path w="5948" h="4260">
                <a:moveTo>
                  <a:pt x="0" y="0"/>
                </a:moveTo>
                <a:lnTo>
                  <a:pt x="5948" y="0"/>
                </a:lnTo>
                <a:lnTo>
                  <a:pt x="5948" y="4260"/>
                </a:lnTo>
                <a:lnTo>
                  <a:pt x="346" y="623"/>
                </a:lnTo>
                <a:cubicBezTo>
                  <a:pt x="132" y="483"/>
                  <a:pt x="11" y="254"/>
                  <a:pt x="0" y="16"/>
                </a:cubicBez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charset="-122"/>
              <a:ea typeface="微软雅黑" panose="020B0503020204020204" charset="-122"/>
              <a:cs typeface="思源黑体 CN Medium" panose="020B0600000000000000" charset="-122"/>
            </a:endParaRPr>
          </a:p>
        </p:txBody>
      </p:sp>
      <p:sp>
        <p:nvSpPr>
          <p:cNvPr id="30" name="任意多边形 29"/>
          <p:cNvSpPr/>
          <p:nvPr userDrawn="1"/>
        </p:nvSpPr>
        <p:spPr>
          <a:xfrm>
            <a:off x="8433435" y="0"/>
            <a:ext cx="3758565" cy="2719705"/>
          </a:xfrm>
          <a:custGeom>
            <a:avLst/>
            <a:gdLst/>
            <a:ahLst/>
            <a:cxnLst>
              <a:cxn ang="3">
                <a:pos x="hc" y="t"/>
              </a:cxn>
              <a:cxn ang="cd2">
                <a:pos x="l" y="vc"/>
              </a:cxn>
              <a:cxn ang="cd4">
                <a:pos x="hc" y="b"/>
              </a:cxn>
              <a:cxn ang="0">
                <a:pos x="r" y="vc"/>
              </a:cxn>
            </a:cxnLst>
            <a:rect l="l" t="t" r="r" b="b"/>
            <a:pathLst>
              <a:path w="5948" h="4260">
                <a:moveTo>
                  <a:pt x="0" y="0"/>
                </a:moveTo>
                <a:lnTo>
                  <a:pt x="5948" y="0"/>
                </a:lnTo>
                <a:lnTo>
                  <a:pt x="5948" y="4260"/>
                </a:lnTo>
                <a:lnTo>
                  <a:pt x="346" y="623"/>
                </a:lnTo>
                <a:cubicBezTo>
                  <a:pt x="132" y="483"/>
                  <a:pt x="11" y="254"/>
                  <a:pt x="0" y="16"/>
                </a:cubicBezTo>
                <a:lnTo>
                  <a:pt x="0" y="0"/>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latin typeface="微软雅黑" panose="020B0503020204020204" charset="-122"/>
              <a:ea typeface="微软雅黑" panose="020B0503020204020204" charset="-122"/>
              <a:cs typeface="思源黑体 CN Medium" panose="020B0600000000000000" charset="-122"/>
            </a:endParaRPr>
          </a:p>
        </p:txBody>
      </p:sp>
      <p:sp>
        <p:nvSpPr>
          <p:cNvPr id="7" name="文本框 6"/>
          <p:cNvSpPr txBox="1"/>
          <p:nvPr userDrawn="1"/>
        </p:nvSpPr>
        <p:spPr>
          <a:xfrm>
            <a:off x="437515" y="6407150"/>
            <a:ext cx="3001645" cy="238125"/>
          </a:xfrm>
          <a:prstGeom prst="rect">
            <a:avLst/>
          </a:prstGeom>
        </p:spPr>
        <p:txBody>
          <a:bodyPr wrap="square">
            <a:noAutofit/>
          </a:bodyPr>
          <a:lstStyle/>
          <a:p>
            <a:pPr algn="dist"/>
            <a:r>
              <a:rPr lang="zh-CN" altLang="en-US" sz="1200" i="1">
                <a:solidFill>
                  <a:schemeClr val="bg1"/>
                </a:solidFill>
                <a:latin typeface="微软雅黑" panose="020B0503020204020204" charset="-122"/>
                <a:ea typeface="微软雅黑" panose="020B0503020204020204" charset="-122"/>
              </a:rPr>
              <a:t>安全丨绿色丨创新丨协调丨共享</a:t>
            </a:r>
          </a:p>
        </p:txBody>
      </p:sp>
      <p:grpSp>
        <p:nvGrpSpPr>
          <p:cNvPr id="3" name="组合 2"/>
          <p:cNvGrpSpPr/>
          <p:nvPr userDrawn="1"/>
        </p:nvGrpSpPr>
        <p:grpSpPr>
          <a:xfrm>
            <a:off x="501015" y="433070"/>
            <a:ext cx="3451860" cy="452120"/>
            <a:chOff x="789" y="682"/>
            <a:chExt cx="5436" cy="712"/>
          </a:xfrm>
        </p:grpSpPr>
        <p:grpSp>
          <p:nvGrpSpPr>
            <p:cNvPr id="8" name="组合 7"/>
            <p:cNvGrpSpPr/>
            <p:nvPr userDrawn="1"/>
          </p:nvGrpSpPr>
          <p:grpSpPr>
            <a:xfrm>
              <a:off x="789" y="682"/>
              <a:ext cx="5436" cy="653"/>
              <a:chOff x="13523" y="602"/>
              <a:chExt cx="5436" cy="653"/>
            </a:xfrm>
          </p:grpSpPr>
          <p:pic>
            <p:nvPicPr>
              <p:cNvPr id="10" name="图片 9" descr="e8c42249-b2a5-4318-b91c-2bc21d3a1878"/>
              <p:cNvPicPr>
                <a:picLocks noChangeAspect="1"/>
              </p:cNvPicPr>
              <p:nvPr/>
            </p:nvPicPr>
            <p:blipFill>
              <a:blip r:embed="rId3"/>
              <a:stretch>
                <a:fillRect/>
              </a:stretch>
            </p:blipFill>
            <p:spPr>
              <a:xfrm>
                <a:off x="13523" y="602"/>
                <a:ext cx="664" cy="653"/>
              </a:xfrm>
              <a:prstGeom prst="rect">
                <a:avLst/>
              </a:prstGeom>
            </p:spPr>
          </p:pic>
          <p:sp>
            <p:nvSpPr>
              <p:cNvPr id="11" name="文本框 10"/>
              <p:cNvSpPr txBox="1"/>
              <p:nvPr/>
            </p:nvSpPr>
            <p:spPr>
              <a:xfrm>
                <a:off x="14032" y="602"/>
                <a:ext cx="4927" cy="531"/>
              </a:xfrm>
              <a:prstGeom prst="rect">
                <a:avLst/>
              </a:prstGeom>
            </p:spPr>
            <p:txBody>
              <a:bodyPr wrap="square">
                <a:spAutoFit/>
              </a:bodyPr>
              <a:lstStyle/>
              <a:p>
                <a:pPr algn="dist"/>
                <a:r>
                  <a:rPr lang="zh-CN" altLang="en-US" sz="1600" b="1">
                    <a:solidFill>
                      <a:schemeClr val="accent1">
                        <a:lumMod val="50000"/>
                      </a:schemeClr>
                    </a:solidFill>
                    <a:latin typeface="微软雅黑" panose="020B0503020204020204" charset="-122"/>
                    <a:ea typeface="微软雅黑" panose="020B0503020204020204" charset="-122"/>
                  </a:rPr>
                  <a:t>山西森泽能源科技集团有限公司</a:t>
                </a:r>
              </a:p>
            </p:txBody>
          </p:sp>
        </p:grpSp>
        <p:sp>
          <p:nvSpPr>
            <p:cNvPr id="2" name="文本框 1"/>
            <p:cNvSpPr txBox="1"/>
            <p:nvPr userDrawn="1"/>
          </p:nvSpPr>
          <p:spPr>
            <a:xfrm>
              <a:off x="1297" y="1058"/>
              <a:ext cx="4853" cy="337"/>
            </a:xfrm>
            <a:prstGeom prst="rect">
              <a:avLst/>
            </a:prstGeom>
            <a:noFill/>
          </p:spPr>
          <p:txBody>
            <a:bodyPr wrap="square" rtlCol="0">
              <a:spAutoFit/>
            </a:bodyPr>
            <a:lstStyle/>
            <a:p>
              <a:pPr algn="dist"/>
              <a:r>
                <a:rPr lang="en-US" altLang="zh-CN" sz="800">
                  <a:solidFill>
                    <a:schemeClr val="accent1">
                      <a:lumMod val="50000"/>
                    </a:schemeClr>
                  </a:solidFill>
                  <a:latin typeface="微软雅黑" panose="020B0503020204020204" charset="-122"/>
                  <a:ea typeface="微软雅黑" panose="020B0503020204020204" charset="-122"/>
                </a:rPr>
                <a:t>SHANXI SENZE ENERGY TECHNOLOGY GROUP CO., LTD</a:t>
              </a:r>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dirty="0">
                <a:sym typeface="+mn-ea"/>
              </a:rPr>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2026/5/31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2026/5/31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2026/5/31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a:sym typeface="+mn-ea"/>
              </a:rPr>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6858000"/>
          </a:xfrm>
          <a:ln>
            <a:noFill/>
          </a:ln>
        </p:spPr>
        <p:txBody>
          <a:bodyPr rtlCol="0">
            <a:normAutofit/>
          </a:bodyPr>
          <a:lstStyle/>
          <a:p>
            <a:pPr lvl="0"/>
            <a:endParaRPr lang="en-ID"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lank with photo">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p>
            <a:endParaRPr lang="en-I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任意多边形 9"/>
          <p:cNvSpPr/>
          <p:nvPr userDrawn="1"/>
        </p:nvSpPr>
        <p:spPr>
          <a:xfrm>
            <a:off x="3034392" y="0"/>
            <a:ext cx="9157608" cy="6858000"/>
          </a:xfrm>
          <a:custGeom>
            <a:avLst/>
            <a:gdLst/>
            <a:ahLst/>
            <a:cxnLst>
              <a:cxn ang="3">
                <a:pos x="hc" y="t"/>
              </a:cxn>
              <a:cxn ang="cd2">
                <a:pos x="l" y="vc"/>
              </a:cxn>
              <a:cxn ang="cd4">
                <a:pos x="hc" y="b"/>
              </a:cxn>
              <a:cxn ang="0">
                <a:pos x="r" y="vc"/>
              </a:cxn>
            </a:cxnLst>
            <a:rect l="l" t="t" r="r" b="b"/>
            <a:pathLst>
              <a:path w="14421" h="10800">
                <a:moveTo>
                  <a:pt x="0" y="0"/>
                </a:moveTo>
                <a:lnTo>
                  <a:pt x="14421" y="0"/>
                </a:lnTo>
                <a:lnTo>
                  <a:pt x="14421" y="10800"/>
                </a:lnTo>
                <a:lnTo>
                  <a:pt x="4376" y="10800"/>
                </a:lnTo>
                <a:lnTo>
                  <a:pt x="2" y="10800"/>
                </a:lnTo>
                <a:lnTo>
                  <a:pt x="48" y="10748"/>
                </a:lnTo>
                <a:cubicBezTo>
                  <a:pt x="2742" y="7694"/>
                  <a:pt x="2739" y="3095"/>
                  <a:pt x="40" y="45"/>
                </a:cubicBezTo>
                <a:lnTo>
                  <a:pt x="0" y="0"/>
                </a:lnTo>
                <a:close/>
              </a:path>
            </a:pathLst>
          </a:custGeom>
          <a:gradFill>
            <a:gsLst>
              <a:gs pos="0">
                <a:schemeClr val="accent1">
                  <a:lumMod val="50000"/>
                </a:schemeClr>
              </a:gs>
              <a:gs pos="100000">
                <a:srgbClr val="173469">
                  <a:alpha val="3400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dirty="0">
              <a:latin typeface="思源宋体 CN Heavy" panose="02020900000000000000" pitchFamily="18" charset="-122"/>
            </a:endParaRPr>
          </a:p>
        </p:txBody>
      </p:sp>
      <p:sp>
        <p:nvSpPr>
          <p:cNvPr id="36" name="任意多边形 35"/>
          <p:cNvSpPr/>
          <p:nvPr userDrawn="1"/>
        </p:nvSpPr>
        <p:spPr>
          <a:xfrm>
            <a:off x="635" y="0"/>
            <a:ext cx="4345940" cy="6858000"/>
          </a:xfrm>
          <a:custGeom>
            <a:avLst/>
            <a:gdLst/>
            <a:ahLst/>
            <a:cxnLst>
              <a:cxn ang="3">
                <a:pos x="hc" y="t"/>
              </a:cxn>
              <a:cxn ang="cd2">
                <a:pos x="l" y="vc"/>
              </a:cxn>
              <a:cxn ang="cd4">
                <a:pos x="hc" y="b"/>
              </a:cxn>
              <a:cxn ang="0">
                <a:pos x="r" y="vc"/>
              </a:cxn>
            </a:cxnLst>
            <a:rect l="l" t="t" r="r" b="b"/>
            <a:pathLst>
              <a:path w="6775" h="10800">
                <a:moveTo>
                  <a:pt x="4498" y="0"/>
                </a:moveTo>
                <a:lnTo>
                  <a:pt x="4709" y="0"/>
                </a:lnTo>
                <a:lnTo>
                  <a:pt x="4748" y="45"/>
                </a:lnTo>
                <a:cubicBezTo>
                  <a:pt x="7448" y="3095"/>
                  <a:pt x="7451" y="7694"/>
                  <a:pt x="4757" y="10748"/>
                </a:cubicBezTo>
                <a:lnTo>
                  <a:pt x="4710" y="10800"/>
                </a:lnTo>
                <a:lnTo>
                  <a:pt x="4496" y="10800"/>
                </a:lnTo>
                <a:lnTo>
                  <a:pt x="1463" y="7766"/>
                </a:lnTo>
                <a:lnTo>
                  <a:pt x="1517" y="7706"/>
                </a:lnTo>
                <a:cubicBezTo>
                  <a:pt x="2614" y="6361"/>
                  <a:pt x="2609" y="4418"/>
                  <a:pt x="1503" y="3078"/>
                </a:cubicBezTo>
                <a:lnTo>
                  <a:pt x="1463" y="3035"/>
                </a:lnTo>
                <a:lnTo>
                  <a:pt x="4498" y="0"/>
                </a:lnTo>
                <a:close/>
                <a:moveTo>
                  <a:pt x="0" y="0"/>
                </a:moveTo>
                <a:lnTo>
                  <a:pt x="3673" y="0"/>
                </a:lnTo>
                <a:lnTo>
                  <a:pt x="1051" y="2622"/>
                </a:lnTo>
                <a:lnTo>
                  <a:pt x="1007" y="2583"/>
                </a:lnTo>
                <a:cubicBezTo>
                  <a:pt x="703" y="2331"/>
                  <a:pt x="368" y="2137"/>
                  <a:pt x="16" y="1999"/>
                </a:cubicBezTo>
                <a:lnTo>
                  <a:pt x="0" y="1993"/>
                </a:lnTo>
                <a:lnTo>
                  <a:pt x="0" y="0"/>
                </a:lnTo>
                <a:close/>
                <a:moveTo>
                  <a:pt x="1050" y="8179"/>
                </a:moveTo>
                <a:lnTo>
                  <a:pt x="3671" y="10800"/>
                </a:lnTo>
                <a:lnTo>
                  <a:pt x="0" y="10800"/>
                </a:lnTo>
                <a:lnTo>
                  <a:pt x="0" y="8809"/>
                </a:lnTo>
                <a:lnTo>
                  <a:pt x="29" y="8797"/>
                </a:lnTo>
                <a:cubicBezTo>
                  <a:pt x="370" y="8663"/>
                  <a:pt x="694" y="8475"/>
                  <a:pt x="989" y="8234"/>
                </a:cubicBezTo>
                <a:lnTo>
                  <a:pt x="1050" y="8179"/>
                </a:lnTo>
                <a:close/>
              </a:path>
            </a:pathLst>
          </a:custGeom>
          <a:solidFill>
            <a:schemeClr val="bg1">
              <a:alpha val="34000"/>
            </a:schemeClr>
          </a:solid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ndParaRPr>
          </a:p>
        </p:txBody>
      </p:sp>
      <p:sp>
        <p:nvSpPr>
          <p:cNvPr id="46" name="文本框 45"/>
          <p:cNvSpPr txBox="1"/>
          <p:nvPr userDrawn="1"/>
        </p:nvSpPr>
        <p:spPr>
          <a:xfrm>
            <a:off x="2171065" y="1736090"/>
            <a:ext cx="1115695" cy="2799715"/>
          </a:xfrm>
          <a:prstGeom prst="rect">
            <a:avLst/>
          </a:prstGeom>
          <a:noFill/>
        </p:spPr>
        <p:txBody>
          <a:bodyPr wrap="square" rtlCol="0">
            <a:spAutoFit/>
          </a:bodyPr>
          <a:lstStyle/>
          <a:p>
            <a:r>
              <a:rPr lang="zh-CN" altLang="en-US" sz="8800" b="1" dirty="0">
                <a:solidFill>
                  <a:schemeClr val="bg1"/>
                </a:solidFill>
                <a:latin typeface="微软雅黑" panose="020B0503020204020204" charset="-122"/>
                <a:ea typeface="微软雅黑" panose="020B0503020204020204" charset="-122"/>
              </a:rPr>
              <a:t>目录</a:t>
            </a:r>
          </a:p>
        </p:txBody>
      </p:sp>
      <p:sp>
        <p:nvSpPr>
          <p:cNvPr id="47" name="文本框 46"/>
          <p:cNvSpPr txBox="1"/>
          <p:nvPr userDrawn="1"/>
        </p:nvSpPr>
        <p:spPr>
          <a:xfrm>
            <a:off x="2323465" y="4530090"/>
            <a:ext cx="1323975" cy="706755"/>
          </a:xfrm>
          <a:prstGeom prst="rect">
            <a:avLst/>
          </a:prstGeom>
          <a:noFill/>
        </p:spPr>
        <p:txBody>
          <a:bodyPr wrap="square" rtlCol="0">
            <a:spAutoFit/>
          </a:bodyPr>
          <a:lstStyle/>
          <a:p>
            <a:r>
              <a:rPr lang="en-US" altLang="zh-CN" sz="2000" dirty="0">
                <a:solidFill>
                  <a:schemeClr val="bg1"/>
                </a:solidFill>
                <a:latin typeface="微软雅黑" panose="020B0503020204020204" charset="-122"/>
                <a:ea typeface="微软雅黑" panose="020B0503020204020204" charset="-122"/>
              </a:rPr>
              <a:t>CONTENTS&gt;&gt;&gt;</a:t>
            </a:r>
          </a:p>
        </p:txBody>
      </p:sp>
      <p:sp>
        <p:nvSpPr>
          <p:cNvPr id="20" name="文本框 19"/>
          <p:cNvSpPr txBox="1"/>
          <p:nvPr userDrawn="1"/>
        </p:nvSpPr>
        <p:spPr>
          <a:xfrm>
            <a:off x="8716010" y="6369685"/>
            <a:ext cx="3001645" cy="238125"/>
          </a:xfrm>
          <a:prstGeom prst="rect">
            <a:avLst/>
          </a:prstGeom>
        </p:spPr>
        <p:txBody>
          <a:bodyPr wrap="square">
            <a:noAutofit/>
          </a:bodyPr>
          <a:lstStyle/>
          <a:p>
            <a:pPr algn="dist"/>
            <a:r>
              <a:rPr lang="zh-CN" altLang="en-US" sz="1200" i="1">
                <a:solidFill>
                  <a:schemeClr val="bg1"/>
                </a:solidFill>
                <a:latin typeface="微软雅黑" panose="020B0503020204020204" charset="-122"/>
                <a:ea typeface="微软雅黑" panose="020B0503020204020204" charset="-122"/>
              </a:rPr>
              <a:t>安全丨绿色丨创新丨协调丨共享</a:t>
            </a:r>
          </a:p>
        </p:txBody>
      </p:sp>
      <p:sp>
        <p:nvSpPr>
          <p:cNvPr id="41" name="任意多边形 40"/>
          <p:cNvSpPr/>
          <p:nvPr userDrawn="1"/>
        </p:nvSpPr>
        <p:spPr>
          <a:xfrm>
            <a:off x="-69850" y="0"/>
            <a:ext cx="2970530" cy="6858000"/>
          </a:xfrm>
          <a:custGeom>
            <a:avLst/>
            <a:gdLst/>
            <a:ahLst/>
            <a:cxnLst>
              <a:cxn ang="3">
                <a:pos x="hc" y="t"/>
              </a:cxn>
              <a:cxn ang="cd2">
                <a:pos x="l" y="vc"/>
              </a:cxn>
              <a:cxn ang="cd4">
                <a:pos x="hc" y="b"/>
              </a:cxn>
              <a:cxn ang="0">
                <a:pos x="r" y="vc"/>
              </a:cxn>
            </a:cxnLst>
            <a:rect l="l" t="t" r="r" b="b"/>
            <a:pathLst>
              <a:path w="4498" h="10800">
                <a:moveTo>
                  <a:pt x="3673" y="0"/>
                </a:moveTo>
                <a:lnTo>
                  <a:pt x="4498" y="0"/>
                </a:lnTo>
                <a:lnTo>
                  <a:pt x="1463" y="3035"/>
                </a:lnTo>
                <a:lnTo>
                  <a:pt x="1503" y="3078"/>
                </a:lnTo>
                <a:cubicBezTo>
                  <a:pt x="2609" y="4418"/>
                  <a:pt x="2614" y="6361"/>
                  <a:pt x="1517" y="7706"/>
                </a:cubicBezTo>
                <a:lnTo>
                  <a:pt x="1463" y="7766"/>
                </a:lnTo>
                <a:lnTo>
                  <a:pt x="4496" y="10800"/>
                </a:lnTo>
                <a:lnTo>
                  <a:pt x="3671" y="10800"/>
                </a:lnTo>
                <a:lnTo>
                  <a:pt x="1050" y="8179"/>
                </a:lnTo>
                <a:lnTo>
                  <a:pt x="989" y="8234"/>
                </a:lnTo>
                <a:cubicBezTo>
                  <a:pt x="694" y="8475"/>
                  <a:pt x="370" y="8663"/>
                  <a:pt x="29" y="8797"/>
                </a:cubicBezTo>
                <a:lnTo>
                  <a:pt x="0" y="8809"/>
                </a:lnTo>
                <a:lnTo>
                  <a:pt x="0" y="1993"/>
                </a:lnTo>
                <a:lnTo>
                  <a:pt x="16" y="1999"/>
                </a:lnTo>
                <a:cubicBezTo>
                  <a:pt x="368" y="2137"/>
                  <a:pt x="703" y="2331"/>
                  <a:pt x="1007" y="2583"/>
                </a:cubicBezTo>
                <a:lnTo>
                  <a:pt x="1051" y="2622"/>
                </a:lnTo>
                <a:lnTo>
                  <a:pt x="3673" y="0"/>
                </a:lnTo>
                <a:close/>
              </a:path>
            </a:pathLst>
          </a:custGeom>
          <a:gradFill>
            <a:gsLst>
              <a:gs pos="0">
                <a:srgbClr val="2967CD"/>
              </a:gs>
              <a:gs pos="100000">
                <a:srgbClr val="173469">
                  <a:alpha val="0"/>
                </a:srgbClr>
              </a:gs>
            </a:gsLst>
            <a:lin ang="108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latin typeface="思源宋体 CN Heavy" panose="02020900000000000000" pitchFamily="18" charset="-122"/>
            </a:endParaRPr>
          </a:p>
        </p:txBody>
      </p:sp>
      <p:grpSp>
        <p:nvGrpSpPr>
          <p:cNvPr id="5" name="组合 4"/>
          <p:cNvGrpSpPr/>
          <p:nvPr userDrawn="1"/>
        </p:nvGrpSpPr>
        <p:grpSpPr>
          <a:xfrm>
            <a:off x="7992110" y="433705"/>
            <a:ext cx="3451860" cy="452120"/>
            <a:chOff x="789" y="682"/>
            <a:chExt cx="5436" cy="712"/>
          </a:xfrm>
        </p:grpSpPr>
        <p:grpSp>
          <p:nvGrpSpPr>
            <p:cNvPr id="6" name="组合 5"/>
            <p:cNvGrpSpPr/>
            <p:nvPr userDrawn="1"/>
          </p:nvGrpSpPr>
          <p:grpSpPr>
            <a:xfrm>
              <a:off x="789" y="682"/>
              <a:ext cx="5436" cy="653"/>
              <a:chOff x="13523" y="602"/>
              <a:chExt cx="5436" cy="653"/>
            </a:xfrm>
          </p:grpSpPr>
          <p:pic>
            <p:nvPicPr>
              <p:cNvPr id="7" name="图片 6" descr="e8c42249-b2a5-4318-b91c-2bc21d3a1878"/>
              <p:cNvPicPr>
                <a:picLocks noChangeAspect="1"/>
              </p:cNvPicPr>
              <p:nvPr/>
            </p:nvPicPr>
            <p:blipFill>
              <a:blip r:embed="rId3"/>
              <a:stretch>
                <a:fillRect/>
              </a:stretch>
            </p:blipFill>
            <p:spPr>
              <a:xfrm>
                <a:off x="13523" y="602"/>
                <a:ext cx="664" cy="653"/>
              </a:xfrm>
              <a:prstGeom prst="rect">
                <a:avLst/>
              </a:prstGeom>
            </p:spPr>
          </p:pic>
          <p:sp>
            <p:nvSpPr>
              <p:cNvPr id="9" name="文本框 8"/>
              <p:cNvSpPr txBox="1"/>
              <p:nvPr/>
            </p:nvSpPr>
            <p:spPr>
              <a:xfrm>
                <a:off x="14032" y="602"/>
                <a:ext cx="4927" cy="531"/>
              </a:xfrm>
              <a:prstGeom prst="rect">
                <a:avLst/>
              </a:prstGeom>
            </p:spPr>
            <p:txBody>
              <a:bodyPr wrap="square">
                <a:spAutoFit/>
              </a:bodyPr>
              <a:lstStyle/>
              <a:p>
                <a:pPr algn="dist"/>
                <a:r>
                  <a:rPr lang="zh-CN" altLang="en-US" sz="1600" b="1">
                    <a:solidFill>
                      <a:schemeClr val="bg1"/>
                    </a:solidFill>
                    <a:latin typeface="微软雅黑" panose="020B0503020204020204" charset="-122"/>
                    <a:ea typeface="微软雅黑" panose="020B0503020204020204" charset="-122"/>
                  </a:rPr>
                  <a:t>山西森泽能源科技集团有限公司</a:t>
                </a:r>
              </a:p>
            </p:txBody>
          </p:sp>
        </p:grpSp>
        <p:sp>
          <p:nvSpPr>
            <p:cNvPr id="12" name="文本框 11"/>
            <p:cNvSpPr txBox="1"/>
            <p:nvPr userDrawn="1"/>
          </p:nvSpPr>
          <p:spPr>
            <a:xfrm>
              <a:off x="1297" y="1058"/>
              <a:ext cx="4853" cy="337"/>
            </a:xfrm>
            <a:prstGeom prst="rect">
              <a:avLst/>
            </a:prstGeom>
            <a:noFill/>
          </p:spPr>
          <p:txBody>
            <a:bodyPr wrap="square" rtlCol="0">
              <a:spAutoFit/>
            </a:bodyPr>
            <a:lstStyle/>
            <a:p>
              <a:pPr algn="dist"/>
              <a:r>
                <a:rPr lang="en-US" altLang="zh-CN" sz="800">
                  <a:solidFill>
                    <a:schemeClr val="bg1"/>
                  </a:solidFill>
                  <a:latin typeface="微软雅黑" panose="020B0503020204020204" charset="-122"/>
                  <a:ea typeface="微软雅黑" panose="020B0503020204020204" charset="-122"/>
                </a:rPr>
                <a:t>SHANXI SENZE ENERGY TECHNOLOGY GROUP CO., LTD</a:t>
              </a: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4" name="矩形 13"/>
          <p:cNvSpPr/>
          <p:nvPr userDrawn="1"/>
        </p:nvSpPr>
        <p:spPr>
          <a:xfrm flipV="1">
            <a:off x="4293870" y="3049905"/>
            <a:ext cx="3604260" cy="91440"/>
          </a:xfrm>
          <a:prstGeom prst="rect">
            <a:avLst/>
          </a:prstGeom>
          <a:gradFill>
            <a:gsLst>
              <a:gs pos="4000">
                <a:schemeClr val="accent1">
                  <a:lumMod val="50000"/>
                  <a:alpha val="21000"/>
                </a:schemeClr>
              </a:gs>
              <a:gs pos="50000">
                <a:schemeClr val="accent1">
                  <a:lumMod val="50000"/>
                </a:schemeClr>
              </a:gs>
              <a:gs pos="100000">
                <a:schemeClr val="accent1">
                  <a:lumMod val="50000"/>
                  <a:alpha val="9000"/>
                </a:schemeClr>
              </a:gs>
            </a:gsLst>
            <a:lin ang="210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nvGrpSpPr>
          <p:cNvPr id="21" name="组合 20"/>
          <p:cNvGrpSpPr/>
          <p:nvPr userDrawn="1"/>
        </p:nvGrpSpPr>
        <p:grpSpPr>
          <a:xfrm>
            <a:off x="0" y="6492240"/>
            <a:ext cx="12192000" cy="365760"/>
            <a:chOff x="0" y="10224"/>
            <a:chExt cx="19200" cy="576"/>
          </a:xfrm>
        </p:grpSpPr>
        <p:sp>
          <p:nvSpPr>
            <p:cNvPr id="11" name="任意多边形 10"/>
            <p:cNvSpPr/>
            <p:nvPr/>
          </p:nvSpPr>
          <p:spPr>
            <a:xfrm>
              <a:off x="0" y="10224"/>
              <a:ext cx="19200" cy="576"/>
            </a:xfrm>
            <a:custGeom>
              <a:avLst/>
              <a:gdLst>
                <a:gd name="connsiteX0" fmla="*/ 0 w 12192000"/>
                <a:gd name="connsiteY0" fmla="*/ 0 h 326521"/>
                <a:gd name="connsiteX1" fmla="*/ 12192000 w 12192000"/>
                <a:gd name="connsiteY1" fmla="*/ 0 h 326521"/>
                <a:gd name="connsiteX2" fmla="*/ 12192000 w 12192000"/>
                <a:gd name="connsiteY2" fmla="*/ 326521 h 326521"/>
                <a:gd name="connsiteX3" fmla="*/ 0 w 12192000"/>
                <a:gd name="connsiteY3" fmla="*/ 326521 h 326521"/>
              </a:gdLst>
              <a:ahLst/>
              <a:cxnLst>
                <a:cxn ang="0">
                  <a:pos x="connsiteX0" y="connsiteY0"/>
                </a:cxn>
                <a:cxn ang="0">
                  <a:pos x="connsiteX1" y="connsiteY1"/>
                </a:cxn>
                <a:cxn ang="0">
                  <a:pos x="connsiteX2" y="connsiteY2"/>
                </a:cxn>
                <a:cxn ang="0">
                  <a:pos x="connsiteX3" y="connsiteY3"/>
                </a:cxn>
              </a:cxnLst>
              <a:rect l="l" t="t" r="r" b="b"/>
              <a:pathLst>
                <a:path w="12192000" h="326521">
                  <a:moveTo>
                    <a:pt x="0" y="0"/>
                  </a:moveTo>
                  <a:lnTo>
                    <a:pt x="12192000" y="0"/>
                  </a:lnTo>
                  <a:lnTo>
                    <a:pt x="12192000" y="326521"/>
                  </a:lnTo>
                  <a:lnTo>
                    <a:pt x="0" y="326521"/>
                  </a:lnTo>
                  <a:close/>
                </a:path>
              </a:pathLst>
            </a:custGeom>
            <a:gradFill>
              <a:gsLst>
                <a:gs pos="30000">
                  <a:schemeClr val="accent1">
                    <a:lumMod val="50000"/>
                  </a:schemeClr>
                </a:gs>
                <a:gs pos="0">
                  <a:schemeClr val="accent1">
                    <a:lumMod val="50000"/>
                    <a:alpha val="75000"/>
                  </a:schemeClr>
                </a:gs>
                <a:gs pos="100000">
                  <a:schemeClr val="accent1">
                    <a:lumMod val="50000"/>
                    <a:alpha val="11000"/>
                  </a:schemeClr>
                </a:gs>
              </a:gsLst>
              <a:lin ang="264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0" name="文本框 19"/>
            <p:cNvSpPr txBox="1"/>
            <p:nvPr/>
          </p:nvSpPr>
          <p:spPr>
            <a:xfrm>
              <a:off x="14103" y="10304"/>
              <a:ext cx="4727" cy="316"/>
            </a:xfrm>
            <a:prstGeom prst="rect">
              <a:avLst/>
            </a:prstGeom>
          </p:spPr>
          <p:txBody>
            <a:bodyPr wrap="square">
              <a:noAutofit/>
            </a:bodyPr>
            <a:lstStyle/>
            <a:p>
              <a:pPr algn="dist"/>
              <a:r>
                <a:rPr lang="zh-CN" altLang="en-US" sz="1200" i="1">
                  <a:solidFill>
                    <a:schemeClr val="accent1">
                      <a:lumMod val="50000"/>
                    </a:schemeClr>
                  </a:solidFill>
                  <a:latin typeface="微软雅黑" panose="020B0503020204020204" charset="-122"/>
                  <a:ea typeface="微软雅黑" panose="020B0503020204020204" charset="-122"/>
                </a:rPr>
                <a:t>安全丨绿色丨创新丨协调丨共享</a:t>
              </a:r>
            </a:p>
          </p:txBody>
        </p:sp>
      </p:grpSp>
      <p:sp>
        <p:nvSpPr>
          <p:cNvPr id="34" name="任意多边形 33"/>
          <p:cNvSpPr/>
          <p:nvPr userDrawn="1"/>
        </p:nvSpPr>
        <p:spPr>
          <a:xfrm>
            <a:off x="0" y="1996515"/>
            <a:ext cx="2070128" cy="4861485"/>
          </a:xfrm>
          <a:custGeom>
            <a:avLst/>
            <a:gdLst/>
            <a:ahLst/>
            <a:cxnLst>
              <a:cxn ang="3">
                <a:pos x="hc" y="t"/>
              </a:cxn>
              <a:cxn ang="cd2">
                <a:pos x="l" y="vc"/>
              </a:cxn>
              <a:cxn ang="cd4">
                <a:pos x="hc" y="b"/>
              </a:cxn>
              <a:cxn ang="0">
                <a:pos x="r" y="vc"/>
              </a:cxn>
            </a:cxnLst>
            <a:rect l="l" t="t" r="r" b="b"/>
            <a:pathLst>
              <a:path w="3260" h="7656">
                <a:moveTo>
                  <a:pt x="0" y="0"/>
                </a:moveTo>
                <a:lnTo>
                  <a:pt x="14" y="6"/>
                </a:lnTo>
                <a:cubicBezTo>
                  <a:pt x="459" y="212"/>
                  <a:pt x="884" y="480"/>
                  <a:pt x="1275" y="810"/>
                </a:cubicBezTo>
                <a:lnTo>
                  <a:pt x="1332" y="861"/>
                </a:lnTo>
                <a:lnTo>
                  <a:pt x="0" y="2290"/>
                </a:lnTo>
                <a:lnTo>
                  <a:pt x="0" y="0"/>
                </a:lnTo>
                <a:close/>
                <a:moveTo>
                  <a:pt x="1627" y="1136"/>
                </a:moveTo>
                <a:lnTo>
                  <a:pt x="1682" y="1190"/>
                </a:lnTo>
                <a:cubicBezTo>
                  <a:pt x="3383" y="2939"/>
                  <a:pt x="3719" y="5549"/>
                  <a:pt x="2642" y="7638"/>
                </a:cubicBezTo>
                <a:lnTo>
                  <a:pt x="2633" y="7656"/>
                </a:lnTo>
                <a:lnTo>
                  <a:pt x="730" y="7656"/>
                </a:lnTo>
                <a:lnTo>
                  <a:pt x="0" y="6975"/>
                </a:lnTo>
                <a:lnTo>
                  <a:pt x="0" y="6054"/>
                </a:lnTo>
                <a:lnTo>
                  <a:pt x="10" y="6031"/>
                </a:lnTo>
                <a:cubicBezTo>
                  <a:pt x="254" y="5429"/>
                  <a:pt x="256" y="4754"/>
                  <a:pt x="19" y="4153"/>
                </a:cubicBezTo>
                <a:lnTo>
                  <a:pt x="0" y="4107"/>
                </a:lnTo>
                <a:lnTo>
                  <a:pt x="0" y="2881"/>
                </a:lnTo>
                <a:lnTo>
                  <a:pt x="1627" y="1136"/>
                </a:lnTo>
                <a:close/>
                <a:moveTo>
                  <a:pt x="0" y="7526"/>
                </a:moveTo>
                <a:lnTo>
                  <a:pt x="139" y="7656"/>
                </a:lnTo>
                <a:lnTo>
                  <a:pt x="0" y="7656"/>
                </a:lnTo>
                <a:lnTo>
                  <a:pt x="0" y="7526"/>
                </a:lnTo>
                <a:close/>
              </a:path>
            </a:pathLst>
          </a:custGeom>
          <a:gradFill>
            <a:gsLst>
              <a:gs pos="0">
                <a:schemeClr val="accent1">
                  <a:lumMod val="50000"/>
                  <a:alpha val="44000"/>
                </a:schemeClr>
              </a:gs>
              <a:gs pos="100000">
                <a:schemeClr val="accent1">
                  <a:lumMod val="50000"/>
                </a:schemeClr>
              </a:gs>
            </a:gsLst>
            <a:lin ang="14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48" name="任意多边形 47"/>
          <p:cNvSpPr/>
          <p:nvPr userDrawn="1"/>
        </p:nvSpPr>
        <p:spPr>
          <a:xfrm>
            <a:off x="8216900" y="-635"/>
            <a:ext cx="3975100" cy="4613538"/>
          </a:xfrm>
          <a:custGeom>
            <a:avLst/>
            <a:gdLst/>
            <a:ahLst/>
            <a:cxnLst>
              <a:cxn ang="3">
                <a:pos x="hc" y="t"/>
              </a:cxn>
              <a:cxn ang="cd2">
                <a:pos x="l" y="vc"/>
              </a:cxn>
              <a:cxn ang="cd4">
                <a:pos x="hc" y="b"/>
              </a:cxn>
              <a:cxn ang="0">
                <a:pos x="r" y="vc"/>
              </a:cxn>
            </a:cxnLst>
            <a:rect l="l" t="t" r="r" b="b"/>
            <a:pathLst>
              <a:path w="6260" h="7265">
                <a:moveTo>
                  <a:pt x="0" y="0"/>
                </a:moveTo>
                <a:lnTo>
                  <a:pt x="4476" y="0"/>
                </a:lnTo>
                <a:lnTo>
                  <a:pt x="4478" y="6"/>
                </a:lnTo>
                <a:cubicBezTo>
                  <a:pt x="4600" y="635"/>
                  <a:pt x="4883" y="1236"/>
                  <a:pt x="5324" y="1742"/>
                </a:cubicBezTo>
                <a:lnTo>
                  <a:pt x="5365" y="1784"/>
                </a:lnTo>
                <a:lnTo>
                  <a:pt x="2333" y="5089"/>
                </a:lnTo>
                <a:lnTo>
                  <a:pt x="2254" y="5010"/>
                </a:lnTo>
                <a:cubicBezTo>
                  <a:pt x="921" y="3616"/>
                  <a:pt x="167" y="1851"/>
                  <a:pt x="3" y="38"/>
                </a:cubicBezTo>
                <a:lnTo>
                  <a:pt x="0" y="0"/>
                </a:lnTo>
                <a:close/>
                <a:moveTo>
                  <a:pt x="5792" y="2236"/>
                </a:moveTo>
                <a:lnTo>
                  <a:pt x="5836" y="2274"/>
                </a:lnTo>
                <a:cubicBezTo>
                  <a:pt x="5965" y="2373"/>
                  <a:pt x="6100" y="2462"/>
                  <a:pt x="6238" y="2542"/>
                </a:cubicBezTo>
                <a:lnTo>
                  <a:pt x="6260" y="2555"/>
                </a:lnTo>
                <a:lnTo>
                  <a:pt x="6260" y="7265"/>
                </a:lnTo>
                <a:lnTo>
                  <a:pt x="6251" y="7264"/>
                </a:lnTo>
                <a:cubicBezTo>
                  <a:pt x="5030" y="6985"/>
                  <a:pt x="3858" y="6418"/>
                  <a:pt x="2843" y="5561"/>
                </a:cubicBezTo>
                <a:lnTo>
                  <a:pt x="2760" y="5487"/>
                </a:lnTo>
                <a:lnTo>
                  <a:pt x="5792" y="2236"/>
                </a:lnTo>
                <a:close/>
              </a:path>
            </a:pathLst>
          </a:custGeom>
          <a:gradFill>
            <a:gsLst>
              <a:gs pos="100000">
                <a:schemeClr val="accent1">
                  <a:lumMod val="50000"/>
                </a:schemeClr>
              </a:gs>
              <a:gs pos="0">
                <a:schemeClr val="accent1">
                  <a:lumMod val="50000"/>
                  <a:alpha val="30000"/>
                </a:schemeClr>
              </a:gs>
            </a:gsLst>
            <a:lin ang="252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nvGrpSpPr>
          <p:cNvPr id="6" name="组合 5"/>
          <p:cNvGrpSpPr/>
          <p:nvPr userDrawn="1"/>
        </p:nvGrpSpPr>
        <p:grpSpPr>
          <a:xfrm>
            <a:off x="501015" y="433070"/>
            <a:ext cx="3451860" cy="452120"/>
            <a:chOff x="789" y="682"/>
            <a:chExt cx="5436" cy="712"/>
          </a:xfrm>
        </p:grpSpPr>
        <p:grpSp>
          <p:nvGrpSpPr>
            <p:cNvPr id="7" name="组合 6"/>
            <p:cNvGrpSpPr/>
            <p:nvPr userDrawn="1"/>
          </p:nvGrpSpPr>
          <p:grpSpPr>
            <a:xfrm>
              <a:off x="789" y="682"/>
              <a:ext cx="5436" cy="653"/>
              <a:chOff x="13523" y="602"/>
              <a:chExt cx="5436" cy="653"/>
            </a:xfrm>
          </p:grpSpPr>
          <p:pic>
            <p:nvPicPr>
              <p:cNvPr id="12" name="图片 11" descr="e8c42249-b2a5-4318-b91c-2bc21d3a1878"/>
              <p:cNvPicPr>
                <a:picLocks noChangeAspect="1"/>
              </p:cNvPicPr>
              <p:nvPr/>
            </p:nvPicPr>
            <p:blipFill>
              <a:blip r:embed="rId2"/>
              <a:stretch>
                <a:fillRect/>
              </a:stretch>
            </p:blipFill>
            <p:spPr>
              <a:xfrm>
                <a:off x="13523" y="602"/>
                <a:ext cx="664" cy="653"/>
              </a:xfrm>
              <a:prstGeom prst="rect">
                <a:avLst/>
              </a:prstGeom>
            </p:spPr>
          </p:pic>
          <p:sp>
            <p:nvSpPr>
              <p:cNvPr id="13" name="文本框 12"/>
              <p:cNvSpPr txBox="1"/>
              <p:nvPr/>
            </p:nvSpPr>
            <p:spPr>
              <a:xfrm>
                <a:off x="14032" y="602"/>
                <a:ext cx="4927" cy="531"/>
              </a:xfrm>
              <a:prstGeom prst="rect">
                <a:avLst/>
              </a:prstGeom>
            </p:spPr>
            <p:txBody>
              <a:bodyPr wrap="square">
                <a:spAutoFit/>
              </a:bodyPr>
              <a:lstStyle/>
              <a:p>
                <a:pPr algn="dist"/>
                <a:r>
                  <a:rPr lang="zh-CN" altLang="en-US" sz="1600" b="1">
                    <a:solidFill>
                      <a:schemeClr val="accent1">
                        <a:lumMod val="50000"/>
                      </a:schemeClr>
                    </a:solidFill>
                    <a:latin typeface="微软雅黑" panose="020B0503020204020204" charset="-122"/>
                    <a:ea typeface="微软雅黑" panose="020B0503020204020204" charset="-122"/>
                  </a:rPr>
                  <a:t>山西森泽能源科技集团有限公司</a:t>
                </a:r>
              </a:p>
            </p:txBody>
          </p:sp>
        </p:grpSp>
        <p:sp>
          <p:nvSpPr>
            <p:cNvPr id="15" name="文本框 14"/>
            <p:cNvSpPr txBox="1"/>
            <p:nvPr userDrawn="1"/>
          </p:nvSpPr>
          <p:spPr>
            <a:xfrm>
              <a:off x="1297" y="1058"/>
              <a:ext cx="4853" cy="337"/>
            </a:xfrm>
            <a:prstGeom prst="rect">
              <a:avLst/>
            </a:prstGeom>
            <a:noFill/>
          </p:spPr>
          <p:txBody>
            <a:bodyPr wrap="square" rtlCol="0">
              <a:spAutoFit/>
            </a:bodyPr>
            <a:lstStyle/>
            <a:p>
              <a:pPr algn="dist"/>
              <a:r>
                <a:rPr lang="en-US" altLang="zh-CN" sz="800">
                  <a:solidFill>
                    <a:schemeClr val="accent1">
                      <a:lumMod val="50000"/>
                    </a:schemeClr>
                  </a:solidFill>
                  <a:latin typeface="微软雅黑" panose="020B0503020204020204" charset="-122"/>
                  <a:ea typeface="微软雅黑" panose="020B0503020204020204" charset="-122"/>
                </a:rPr>
                <a:t>SHANXI SENZE ENERGY TECHNOLOGY GROUP CO., LTD</a:t>
              </a: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思源宋体 CN Heavy" panose="02020900000000000000" pitchFamily="18" charset="-122"/>
            </a:endParaRPr>
          </a:p>
        </p:txBody>
      </p:sp>
      <p:cxnSp>
        <p:nvCxnSpPr>
          <p:cNvPr id="10" name="直接连接符 9"/>
          <p:cNvCxnSpPr/>
          <p:nvPr userDrawn="1"/>
        </p:nvCxnSpPr>
        <p:spPr>
          <a:xfrm>
            <a:off x="1021975" y="276252"/>
            <a:ext cx="0" cy="314962"/>
          </a:xfrm>
          <a:prstGeom prst="line">
            <a:avLst/>
          </a:prstGeom>
        </p:spPr>
        <p:style>
          <a:lnRef idx="2">
            <a:schemeClr val="accent1"/>
          </a:lnRef>
          <a:fillRef idx="0">
            <a:schemeClr val="accent1"/>
          </a:fillRef>
          <a:effectRef idx="1">
            <a:schemeClr val="accent1"/>
          </a:effectRef>
          <a:fontRef idx="minor">
            <a:schemeClr val="tx1"/>
          </a:fontRef>
        </p:style>
      </p:cxnSp>
      <p:cxnSp>
        <p:nvCxnSpPr>
          <p:cNvPr id="11" name="直接连接符 10"/>
          <p:cNvCxnSpPr/>
          <p:nvPr userDrawn="1"/>
        </p:nvCxnSpPr>
        <p:spPr>
          <a:xfrm>
            <a:off x="279697" y="695343"/>
            <a:ext cx="11596745"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grpSp>
        <p:nvGrpSpPr>
          <p:cNvPr id="3" name="组合 2"/>
          <p:cNvGrpSpPr/>
          <p:nvPr userDrawn="1"/>
        </p:nvGrpSpPr>
        <p:grpSpPr>
          <a:xfrm>
            <a:off x="8424545" y="219710"/>
            <a:ext cx="3451860" cy="452120"/>
            <a:chOff x="789" y="682"/>
            <a:chExt cx="5436" cy="712"/>
          </a:xfrm>
        </p:grpSpPr>
        <p:grpSp>
          <p:nvGrpSpPr>
            <p:cNvPr id="8" name="组合 7"/>
            <p:cNvGrpSpPr/>
            <p:nvPr userDrawn="1"/>
          </p:nvGrpSpPr>
          <p:grpSpPr>
            <a:xfrm>
              <a:off x="789" y="682"/>
              <a:ext cx="5436" cy="653"/>
              <a:chOff x="13523" y="602"/>
              <a:chExt cx="5436" cy="653"/>
            </a:xfrm>
          </p:grpSpPr>
          <p:pic>
            <p:nvPicPr>
              <p:cNvPr id="2" name="图片 1" descr="e8c42249-b2a5-4318-b91c-2bc21d3a1878"/>
              <p:cNvPicPr>
                <a:picLocks noChangeAspect="1"/>
              </p:cNvPicPr>
              <p:nvPr/>
            </p:nvPicPr>
            <p:blipFill>
              <a:blip r:embed="rId2"/>
              <a:stretch>
                <a:fillRect/>
              </a:stretch>
            </p:blipFill>
            <p:spPr>
              <a:xfrm>
                <a:off x="13523" y="602"/>
                <a:ext cx="664" cy="653"/>
              </a:xfrm>
              <a:prstGeom prst="rect">
                <a:avLst/>
              </a:prstGeom>
            </p:spPr>
          </p:pic>
          <p:sp>
            <p:nvSpPr>
              <p:cNvPr id="4" name="文本框 3"/>
              <p:cNvSpPr txBox="1"/>
              <p:nvPr/>
            </p:nvSpPr>
            <p:spPr>
              <a:xfrm>
                <a:off x="14032" y="602"/>
                <a:ext cx="4927" cy="531"/>
              </a:xfrm>
              <a:prstGeom prst="rect">
                <a:avLst/>
              </a:prstGeom>
            </p:spPr>
            <p:txBody>
              <a:bodyPr wrap="square">
                <a:spAutoFit/>
              </a:bodyPr>
              <a:lstStyle/>
              <a:p>
                <a:pPr algn="dist"/>
                <a:r>
                  <a:rPr lang="zh-CN" altLang="en-US" sz="1600" b="1">
                    <a:solidFill>
                      <a:schemeClr val="accent1">
                        <a:lumMod val="50000"/>
                      </a:schemeClr>
                    </a:solidFill>
                    <a:latin typeface="微软雅黑" panose="020B0503020204020204" charset="-122"/>
                    <a:ea typeface="微软雅黑" panose="020B0503020204020204" charset="-122"/>
                  </a:rPr>
                  <a:t>山西森泽能源科技集团有限公司</a:t>
                </a:r>
              </a:p>
            </p:txBody>
          </p:sp>
        </p:grpSp>
        <p:sp>
          <p:nvSpPr>
            <p:cNvPr id="5" name="文本框 4"/>
            <p:cNvSpPr txBox="1"/>
            <p:nvPr userDrawn="1"/>
          </p:nvSpPr>
          <p:spPr>
            <a:xfrm>
              <a:off x="1297" y="1058"/>
              <a:ext cx="4853" cy="337"/>
            </a:xfrm>
            <a:prstGeom prst="rect">
              <a:avLst/>
            </a:prstGeom>
            <a:noFill/>
          </p:spPr>
          <p:txBody>
            <a:bodyPr wrap="square" rtlCol="0">
              <a:spAutoFit/>
            </a:bodyPr>
            <a:lstStyle/>
            <a:p>
              <a:pPr algn="dist"/>
              <a:r>
                <a:rPr lang="en-US" altLang="zh-CN" sz="800">
                  <a:solidFill>
                    <a:schemeClr val="accent1">
                      <a:lumMod val="50000"/>
                    </a:schemeClr>
                  </a:solidFill>
                  <a:latin typeface="微软雅黑" panose="020B0503020204020204" charset="-122"/>
                  <a:ea typeface="微软雅黑" panose="020B0503020204020204" charset="-122"/>
                </a:rPr>
                <a:t>SHANXI SENZE ENERGY TECHNOLOGY GROUP CO., LTD</a:t>
              </a:r>
            </a:p>
          </p:txBody>
        </p:sp>
      </p:grpSp>
      <p:grpSp>
        <p:nvGrpSpPr>
          <p:cNvPr id="24" name="组合 23"/>
          <p:cNvGrpSpPr/>
          <p:nvPr userDrawn="1"/>
        </p:nvGrpSpPr>
        <p:grpSpPr>
          <a:xfrm>
            <a:off x="0" y="6492240"/>
            <a:ext cx="12192000" cy="365760"/>
            <a:chOff x="0" y="10224"/>
            <a:chExt cx="19200" cy="576"/>
          </a:xfrm>
        </p:grpSpPr>
        <p:sp>
          <p:nvSpPr>
            <p:cNvPr id="25" name="任意多边形 24"/>
            <p:cNvSpPr/>
            <p:nvPr/>
          </p:nvSpPr>
          <p:spPr>
            <a:xfrm>
              <a:off x="0" y="10224"/>
              <a:ext cx="19200" cy="576"/>
            </a:xfrm>
            <a:custGeom>
              <a:avLst/>
              <a:gdLst>
                <a:gd name="connsiteX0" fmla="*/ 0 w 12192000"/>
                <a:gd name="connsiteY0" fmla="*/ 0 h 326521"/>
                <a:gd name="connsiteX1" fmla="*/ 12192000 w 12192000"/>
                <a:gd name="connsiteY1" fmla="*/ 0 h 326521"/>
                <a:gd name="connsiteX2" fmla="*/ 12192000 w 12192000"/>
                <a:gd name="connsiteY2" fmla="*/ 326521 h 326521"/>
                <a:gd name="connsiteX3" fmla="*/ 0 w 12192000"/>
                <a:gd name="connsiteY3" fmla="*/ 326521 h 326521"/>
              </a:gdLst>
              <a:ahLst/>
              <a:cxnLst>
                <a:cxn ang="0">
                  <a:pos x="connsiteX0" y="connsiteY0"/>
                </a:cxn>
                <a:cxn ang="0">
                  <a:pos x="connsiteX1" y="connsiteY1"/>
                </a:cxn>
                <a:cxn ang="0">
                  <a:pos x="connsiteX2" y="connsiteY2"/>
                </a:cxn>
                <a:cxn ang="0">
                  <a:pos x="connsiteX3" y="connsiteY3"/>
                </a:cxn>
              </a:cxnLst>
              <a:rect l="l" t="t" r="r" b="b"/>
              <a:pathLst>
                <a:path w="12192000" h="326521">
                  <a:moveTo>
                    <a:pt x="0" y="0"/>
                  </a:moveTo>
                  <a:lnTo>
                    <a:pt x="12192000" y="0"/>
                  </a:lnTo>
                  <a:lnTo>
                    <a:pt x="12192000" y="326521"/>
                  </a:lnTo>
                  <a:lnTo>
                    <a:pt x="0" y="326521"/>
                  </a:lnTo>
                  <a:close/>
                </a:path>
              </a:pathLst>
            </a:custGeom>
            <a:gradFill>
              <a:gsLst>
                <a:gs pos="30000">
                  <a:schemeClr val="accent1">
                    <a:lumMod val="50000"/>
                  </a:schemeClr>
                </a:gs>
                <a:gs pos="0">
                  <a:schemeClr val="accent1">
                    <a:lumMod val="50000"/>
                    <a:alpha val="75000"/>
                  </a:schemeClr>
                </a:gs>
                <a:gs pos="100000">
                  <a:schemeClr val="accent1">
                    <a:lumMod val="50000"/>
                    <a:alpha val="11000"/>
                  </a:schemeClr>
                </a:gs>
              </a:gsLst>
              <a:lin ang="264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26" name="文本框 25"/>
            <p:cNvSpPr txBox="1"/>
            <p:nvPr/>
          </p:nvSpPr>
          <p:spPr>
            <a:xfrm>
              <a:off x="14103" y="10304"/>
              <a:ext cx="4727" cy="316"/>
            </a:xfrm>
            <a:prstGeom prst="rect">
              <a:avLst/>
            </a:prstGeom>
          </p:spPr>
          <p:txBody>
            <a:bodyPr wrap="square">
              <a:noAutofit/>
            </a:bodyPr>
            <a:lstStyle/>
            <a:p>
              <a:pPr algn="dist"/>
              <a:r>
                <a:rPr lang="zh-CN" altLang="en-US" sz="1200" i="1">
                  <a:solidFill>
                    <a:schemeClr val="accent1">
                      <a:lumMod val="50000"/>
                    </a:schemeClr>
                  </a:solidFill>
                  <a:latin typeface="微软雅黑" panose="020B0503020204020204" charset="-122"/>
                  <a:ea typeface="微软雅黑" panose="020B0503020204020204" charset="-122"/>
                </a:rPr>
                <a:t>安全丨绿色丨创新丨协调丨共享</a:t>
              </a: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9" name="TextBox 1"/>
          <p:cNvSpPr txBox="1"/>
          <p:nvPr userDrawn="1"/>
        </p:nvSpPr>
        <p:spPr>
          <a:xfrm>
            <a:off x="1454048" y="1545015"/>
            <a:ext cx="9283903" cy="1569660"/>
          </a:xfrm>
          <a:prstGeom prst="rect">
            <a:avLst/>
          </a:prstGeom>
          <a:noFill/>
        </p:spPr>
        <p:txBody>
          <a:bodyPr wrap="square">
            <a:spAutoFit/>
          </a:bodyPr>
          <a:lstStyle/>
          <a:p>
            <a:pPr algn="ctr"/>
            <a:r>
              <a:rPr lang="id-ID" sz="9600" b="1" dirty="0">
                <a:solidFill>
                  <a:schemeClr val="accent1">
                    <a:lumMod val="50000"/>
                  </a:schemeClr>
                </a:solidFill>
                <a:latin typeface="微软雅黑" panose="020B0503020204020204" charset="-122"/>
                <a:ea typeface="微软雅黑" panose="020B0503020204020204" charset="-122"/>
                <a:cs typeface="Open Sans" panose="020B0606030504020204" pitchFamily="34" charset="0"/>
              </a:rPr>
              <a:t>THANK YOU</a:t>
            </a:r>
          </a:p>
        </p:txBody>
      </p:sp>
      <p:grpSp>
        <p:nvGrpSpPr>
          <p:cNvPr id="3" name="组合 2"/>
          <p:cNvGrpSpPr/>
          <p:nvPr userDrawn="1"/>
        </p:nvGrpSpPr>
        <p:grpSpPr>
          <a:xfrm>
            <a:off x="8424545" y="219710"/>
            <a:ext cx="3451860" cy="452120"/>
            <a:chOff x="789" y="682"/>
            <a:chExt cx="5436" cy="712"/>
          </a:xfrm>
        </p:grpSpPr>
        <p:grpSp>
          <p:nvGrpSpPr>
            <p:cNvPr id="2" name="组合 1"/>
            <p:cNvGrpSpPr/>
            <p:nvPr userDrawn="1"/>
          </p:nvGrpSpPr>
          <p:grpSpPr>
            <a:xfrm>
              <a:off x="789" y="682"/>
              <a:ext cx="5436" cy="653"/>
              <a:chOff x="13523" y="602"/>
              <a:chExt cx="5436" cy="653"/>
            </a:xfrm>
          </p:grpSpPr>
          <p:pic>
            <p:nvPicPr>
              <p:cNvPr id="4" name="图片 3" descr="e8c42249-b2a5-4318-b91c-2bc21d3a1878"/>
              <p:cNvPicPr>
                <a:picLocks noChangeAspect="1"/>
              </p:cNvPicPr>
              <p:nvPr/>
            </p:nvPicPr>
            <p:blipFill>
              <a:blip r:embed="rId2"/>
              <a:stretch>
                <a:fillRect/>
              </a:stretch>
            </p:blipFill>
            <p:spPr>
              <a:xfrm>
                <a:off x="13523" y="602"/>
                <a:ext cx="664" cy="653"/>
              </a:xfrm>
              <a:prstGeom prst="rect">
                <a:avLst/>
              </a:prstGeom>
            </p:spPr>
          </p:pic>
          <p:sp>
            <p:nvSpPr>
              <p:cNvPr id="5" name="文本框 4"/>
              <p:cNvSpPr txBox="1"/>
              <p:nvPr/>
            </p:nvSpPr>
            <p:spPr>
              <a:xfrm>
                <a:off x="14032" y="602"/>
                <a:ext cx="4927" cy="531"/>
              </a:xfrm>
              <a:prstGeom prst="rect">
                <a:avLst/>
              </a:prstGeom>
            </p:spPr>
            <p:txBody>
              <a:bodyPr wrap="square">
                <a:spAutoFit/>
              </a:bodyPr>
              <a:lstStyle/>
              <a:p>
                <a:pPr algn="dist"/>
                <a:r>
                  <a:rPr lang="zh-CN" altLang="en-US" sz="1600" b="1">
                    <a:solidFill>
                      <a:schemeClr val="accent1">
                        <a:lumMod val="50000"/>
                      </a:schemeClr>
                    </a:solidFill>
                    <a:latin typeface="微软雅黑" panose="020B0503020204020204" charset="-122"/>
                    <a:ea typeface="微软雅黑" panose="020B0503020204020204" charset="-122"/>
                  </a:rPr>
                  <a:t>山西森泽能源科技集团有限公司</a:t>
                </a:r>
              </a:p>
            </p:txBody>
          </p:sp>
        </p:grpSp>
        <p:sp>
          <p:nvSpPr>
            <p:cNvPr id="6" name="文本框 5"/>
            <p:cNvSpPr txBox="1"/>
            <p:nvPr userDrawn="1"/>
          </p:nvSpPr>
          <p:spPr>
            <a:xfrm>
              <a:off x="1297" y="1058"/>
              <a:ext cx="4853" cy="337"/>
            </a:xfrm>
            <a:prstGeom prst="rect">
              <a:avLst/>
            </a:prstGeom>
            <a:noFill/>
          </p:spPr>
          <p:txBody>
            <a:bodyPr wrap="square" rtlCol="0">
              <a:spAutoFit/>
            </a:bodyPr>
            <a:lstStyle/>
            <a:p>
              <a:pPr algn="dist"/>
              <a:r>
                <a:rPr lang="en-US" altLang="zh-CN" sz="800">
                  <a:solidFill>
                    <a:schemeClr val="accent1">
                      <a:lumMod val="50000"/>
                    </a:schemeClr>
                  </a:solidFill>
                  <a:latin typeface="微软雅黑" panose="020B0503020204020204" charset="-122"/>
                  <a:ea typeface="微软雅黑" panose="020B0503020204020204" charset="-122"/>
                </a:rPr>
                <a:t>SHANXI SENZE ENERGY TECHNOLOGY GROUP CO., LTD</a:t>
              </a:r>
            </a:p>
          </p:txBody>
        </p:sp>
      </p:grpSp>
      <p:sp>
        <p:nvSpPr>
          <p:cNvPr id="14" name="文本框 13"/>
          <p:cNvSpPr txBox="1"/>
          <p:nvPr userDrawn="1"/>
        </p:nvSpPr>
        <p:spPr>
          <a:xfrm>
            <a:off x="3130868" y="3245485"/>
            <a:ext cx="5930265" cy="306705"/>
          </a:xfrm>
          <a:prstGeom prst="rect">
            <a:avLst/>
          </a:prstGeom>
        </p:spPr>
        <p:txBody>
          <a:bodyPr wrap="square">
            <a:spAutoFit/>
            <a:extLst>
              <a:ext uri="{4A0BC546-FE56-4ADE-93B0-CB8AF2F6F144}">
                <wpsdc:textFrameExt xmlns="" xmlns:wpsdc="http://www.wps.cn/officeDocument/2022/drawingmlCustomData" type="text"/>
              </a:ext>
            </a:extLst>
          </a:bodyPr>
          <a:lstStyle/>
          <a:p>
            <a:pPr algn="dist"/>
            <a:r>
              <a:rPr lang="zh-CN" altLang="en-US" sz="1400" i="1" dirty="0">
                <a:solidFill>
                  <a:schemeClr val="accent1">
                    <a:lumMod val="50000"/>
                  </a:schemeClr>
                </a:solidFill>
                <a:latin typeface="微软雅黑" panose="020B0503020204020204" charset="-122"/>
                <a:ea typeface="微软雅黑" panose="020B0503020204020204" charset="-122"/>
                <a:cs typeface="Open Sans" panose="020B0606030504020204" pitchFamily="34" charset="0"/>
                <a:sym typeface="+mn-ea"/>
              </a:rPr>
              <a:t>以德为本</a:t>
            </a:r>
            <a:r>
              <a:rPr lang="en-US" altLang="zh-CN" sz="1400" i="1" dirty="0">
                <a:solidFill>
                  <a:schemeClr val="accent1">
                    <a:lumMod val="50000"/>
                  </a:schemeClr>
                </a:solidFill>
                <a:latin typeface="微软雅黑" panose="020B0503020204020204" charset="-122"/>
                <a:ea typeface="微软雅黑" panose="020B0503020204020204" charset="-122"/>
                <a:cs typeface="Open Sans" panose="020B0606030504020204" pitchFamily="34" charset="0"/>
                <a:sym typeface="+mn-ea"/>
              </a:rPr>
              <a:t> </a:t>
            </a:r>
            <a:r>
              <a:rPr lang="zh-CN" altLang="en-US" sz="1400" i="1" dirty="0">
                <a:solidFill>
                  <a:schemeClr val="accent1">
                    <a:lumMod val="50000"/>
                  </a:schemeClr>
                </a:solidFill>
                <a:latin typeface="微软雅黑" panose="020B0503020204020204" charset="-122"/>
                <a:ea typeface="微软雅黑" panose="020B0503020204020204" charset="-122"/>
                <a:cs typeface="Open Sans" panose="020B0606030504020204" pitchFamily="34" charset="0"/>
                <a:sym typeface="+mn-ea"/>
              </a:rPr>
              <a:t>追求卓越</a:t>
            </a:r>
            <a:r>
              <a:rPr lang="en-US" altLang="zh-CN" sz="1400" i="1" dirty="0">
                <a:solidFill>
                  <a:schemeClr val="accent1">
                    <a:lumMod val="50000"/>
                  </a:schemeClr>
                </a:solidFill>
                <a:latin typeface="微软雅黑" panose="020B0503020204020204" charset="-122"/>
                <a:ea typeface="微软雅黑" panose="020B0503020204020204" charset="-122"/>
                <a:cs typeface="Open Sans" panose="020B0606030504020204" pitchFamily="34" charset="0"/>
                <a:sym typeface="+mn-ea"/>
              </a:rPr>
              <a:t> </a:t>
            </a:r>
            <a:r>
              <a:rPr lang="zh-CN" altLang="en-US" sz="1400" i="1" dirty="0">
                <a:solidFill>
                  <a:schemeClr val="accent1">
                    <a:lumMod val="50000"/>
                  </a:schemeClr>
                </a:solidFill>
                <a:latin typeface="微软雅黑" panose="020B0503020204020204" charset="-122"/>
                <a:ea typeface="微软雅黑" panose="020B0503020204020204" charset="-122"/>
                <a:cs typeface="Open Sans" panose="020B0606030504020204" pitchFamily="34" charset="0"/>
                <a:sym typeface="+mn-ea"/>
              </a:rPr>
              <a:t>开拓进取</a:t>
            </a:r>
            <a:r>
              <a:rPr lang="en-US" altLang="zh-CN" sz="1400" i="1" dirty="0">
                <a:solidFill>
                  <a:schemeClr val="accent1">
                    <a:lumMod val="50000"/>
                  </a:schemeClr>
                </a:solidFill>
                <a:latin typeface="微软雅黑" panose="020B0503020204020204" charset="-122"/>
                <a:ea typeface="微软雅黑" panose="020B0503020204020204" charset="-122"/>
                <a:cs typeface="Open Sans" panose="020B0606030504020204" pitchFamily="34" charset="0"/>
                <a:sym typeface="+mn-ea"/>
              </a:rPr>
              <a:t> </a:t>
            </a:r>
            <a:r>
              <a:rPr lang="zh-CN" altLang="en-US" sz="1400" i="1" dirty="0">
                <a:solidFill>
                  <a:schemeClr val="accent1">
                    <a:lumMod val="50000"/>
                  </a:schemeClr>
                </a:solidFill>
                <a:latin typeface="微软雅黑" panose="020B0503020204020204" charset="-122"/>
                <a:ea typeface="微软雅黑" panose="020B0503020204020204" charset="-122"/>
                <a:cs typeface="Open Sans" panose="020B0606030504020204" pitchFamily="34" charset="0"/>
                <a:sym typeface="+mn-ea"/>
              </a:rPr>
              <a:t>报效社会</a:t>
            </a:r>
          </a:p>
        </p:txBody>
      </p:sp>
      <p:grpSp>
        <p:nvGrpSpPr>
          <p:cNvPr id="10" name="组合 9"/>
          <p:cNvGrpSpPr/>
          <p:nvPr userDrawn="1"/>
        </p:nvGrpSpPr>
        <p:grpSpPr>
          <a:xfrm>
            <a:off x="0" y="4376420"/>
            <a:ext cx="12192000" cy="2485390"/>
            <a:chOff x="0" y="6892"/>
            <a:chExt cx="19200" cy="3914"/>
          </a:xfrm>
        </p:grpSpPr>
        <p:grpSp>
          <p:nvGrpSpPr>
            <p:cNvPr id="8" name="组合 7"/>
            <p:cNvGrpSpPr/>
            <p:nvPr userDrawn="1"/>
          </p:nvGrpSpPr>
          <p:grpSpPr>
            <a:xfrm>
              <a:off x="0" y="6892"/>
              <a:ext cx="19201" cy="3914"/>
              <a:chOff x="0" y="6892"/>
              <a:chExt cx="19201" cy="3914"/>
            </a:xfrm>
          </p:grpSpPr>
          <p:pic>
            <p:nvPicPr>
              <p:cNvPr id="7" name="图片 6" descr="b3143d20-1135-4cfa-a30e-5ad27b14c6c0"/>
              <p:cNvPicPr>
                <a:picLocks noChangeAspect="1"/>
              </p:cNvPicPr>
              <p:nvPr userDrawn="1"/>
            </p:nvPicPr>
            <p:blipFill>
              <a:blip r:embed="rId3"/>
              <a:srcRect l="19346" r="19986"/>
              <a:stretch>
                <a:fillRect/>
              </a:stretch>
            </p:blipFill>
            <p:spPr>
              <a:xfrm>
                <a:off x="0" y="6892"/>
                <a:ext cx="4772" cy="3907"/>
              </a:xfrm>
              <a:prstGeom prst="rect">
                <a:avLst/>
              </a:prstGeom>
            </p:spPr>
          </p:pic>
          <p:pic>
            <p:nvPicPr>
              <p:cNvPr id="19" name="图片 18" descr="3bc460de-6b46-4b61-94b4-0905966e133b"/>
              <p:cNvPicPr>
                <a:picLocks noChangeAspect="1"/>
              </p:cNvPicPr>
              <p:nvPr userDrawn="1"/>
            </p:nvPicPr>
            <p:blipFill>
              <a:blip r:embed="rId4"/>
              <a:srcRect r="8509"/>
              <a:stretch>
                <a:fillRect/>
              </a:stretch>
            </p:blipFill>
            <p:spPr>
              <a:xfrm>
                <a:off x="4772" y="6892"/>
                <a:ext cx="5079" cy="3908"/>
              </a:xfrm>
              <a:prstGeom prst="rect">
                <a:avLst/>
              </a:prstGeom>
              <a:ln>
                <a:solidFill>
                  <a:schemeClr val="bg1"/>
                </a:solidFill>
              </a:ln>
            </p:spPr>
          </p:pic>
          <p:pic>
            <p:nvPicPr>
              <p:cNvPr id="20" name="图片 19" descr="507b229b-2f8b-4bc6-afa0-94ffdd51e821"/>
              <p:cNvPicPr>
                <a:picLocks noChangeAspect="1"/>
              </p:cNvPicPr>
              <p:nvPr userDrawn="1"/>
            </p:nvPicPr>
            <p:blipFill>
              <a:blip r:embed="rId5"/>
              <a:srcRect l="13658" r="8163"/>
              <a:stretch>
                <a:fillRect/>
              </a:stretch>
            </p:blipFill>
            <p:spPr>
              <a:xfrm>
                <a:off x="9850" y="6892"/>
                <a:ext cx="4540" cy="3914"/>
              </a:xfrm>
              <a:prstGeom prst="rect">
                <a:avLst/>
              </a:prstGeom>
              <a:ln>
                <a:solidFill>
                  <a:schemeClr val="bg1"/>
                </a:solidFill>
              </a:ln>
            </p:spPr>
          </p:pic>
          <p:pic>
            <p:nvPicPr>
              <p:cNvPr id="21" name="图片 20" descr="f8ec914b-d1f7-4582-9348-7258a4e545ea"/>
              <p:cNvPicPr>
                <a:picLocks noChangeAspect="1"/>
              </p:cNvPicPr>
              <p:nvPr userDrawn="1"/>
            </p:nvPicPr>
            <p:blipFill>
              <a:blip r:embed="rId6"/>
              <a:stretch>
                <a:fillRect/>
              </a:stretch>
            </p:blipFill>
            <p:spPr>
              <a:xfrm>
                <a:off x="14391" y="6892"/>
                <a:ext cx="4810" cy="3908"/>
              </a:xfrm>
              <a:prstGeom prst="rect">
                <a:avLst/>
              </a:prstGeom>
              <a:ln>
                <a:solidFill>
                  <a:schemeClr val="bg1"/>
                </a:solidFill>
              </a:ln>
            </p:spPr>
          </p:pic>
        </p:grpSp>
        <p:sp>
          <p:nvSpPr>
            <p:cNvPr id="22" name="矩形 21"/>
            <p:cNvSpPr/>
            <p:nvPr userDrawn="1"/>
          </p:nvSpPr>
          <p:spPr>
            <a:xfrm>
              <a:off x="0" y="6892"/>
              <a:ext cx="19201" cy="3914"/>
            </a:xfrm>
            <a:prstGeom prst="rect">
              <a:avLst/>
            </a:prstGeom>
            <a:gradFill>
              <a:gsLst>
                <a:gs pos="4000">
                  <a:srgbClr val="16468D">
                    <a:alpha val="50000"/>
                  </a:srgbClr>
                </a:gs>
                <a:gs pos="54000">
                  <a:srgbClr val="16468D">
                    <a:alpha val="28000"/>
                  </a:srgbClr>
                </a:gs>
                <a:gs pos="100000">
                  <a:schemeClr val="accent1">
                    <a:lumMod val="50000"/>
                  </a:schemeClr>
                </a:gs>
                <a:gs pos="100000">
                  <a:schemeClr val="accent1">
                    <a:lumMod val="50000"/>
                    <a:alpha val="100000"/>
                  </a:schemeClr>
                </a:gs>
              </a:gsLst>
              <a:lin ang="594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dirty="0">
                <a:sym typeface="+mn-ea"/>
              </a:rPr>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2026/5/31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a:sym typeface="+mn-ea"/>
              </a:rPr>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2026/5/31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2026/5/31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dirty="0">
              <a:sym typeface="+mn-ea"/>
            </a:endParaRPr>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dirty="0">
                <a:sym typeface="+mn-ea"/>
              </a:rPr>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2026/5/31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tags" Target="../tags/tag5.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ags" Target="../tags/tag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7.xml"/><Relationship Id="rId10" Type="http://schemas.openxmlformats.org/officeDocument/2006/relationships/slideLayout" Target="../slideLayouts/slideLayout10.xml"/><Relationship Id="rId19"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9"/>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0"/>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1"/>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fld id="{760FBDFE-C587-4B4C-A407-44438C67B59E}" type="datetimeFigureOut">
              <a:rPr lang="zh-CN" altLang="en-US" smtClean="0"/>
              <a:t>2026/5/31</a:t>
            </a:fld>
            <a:endParaRPr lang="zh-CN" altLang="en-US"/>
          </a:p>
        </p:txBody>
      </p:sp>
      <p:sp>
        <p:nvSpPr>
          <p:cNvPr id="5" name="页脚占位符 4"/>
          <p:cNvSpPr>
            <a:spLocks noGrp="1"/>
          </p:cNvSpPr>
          <p:nvPr>
            <p:ph type="ftr" sz="quarter" idx="3"/>
            <p:custDataLst>
              <p:tags r:id="rId22"/>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endParaRPr lang="zh-CN" altLang="en-US" dirty="0"/>
          </a:p>
        </p:txBody>
      </p:sp>
      <p:sp>
        <p:nvSpPr>
          <p:cNvPr id="6" name="灯片编号占位符 5"/>
          <p:cNvSpPr>
            <a:spLocks noGrp="1"/>
          </p:cNvSpPr>
          <p:nvPr>
            <p:ph type="sldNum" sz="quarter" idx="4"/>
            <p:custDataLst>
              <p:tags r:id="rId23"/>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思源黑体 CN Medium" panose="020B0600000000000000" charset="-122"/>
                <a:ea typeface="思源黑体 CN Medium" panose="020B0600000000000000" charset="-122"/>
                <a:cs typeface="思源黑体 CN Medium" panose="020B0600000000000000" charset="-122"/>
              </a:defRPr>
            </a:lvl1pPr>
          </a:lstStyle>
          <a:p>
            <a:fld id="{49AE70B2-8BF9-45C0-BB95-33D1B9D3A854}" type="slidenum">
              <a:rPr lang="zh-CN" altLang="en-US" smtClean="0"/>
              <a:t>‹#›</a:t>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fontAlgn="auto" latinLnBrk="0" hangingPunct="1">
        <a:lnSpc>
          <a:spcPct val="100000"/>
        </a:lnSpc>
        <a:spcBef>
          <a:spcPts val="0"/>
        </a:spcBef>
        <a:spcAft>
          <a:spcPts val="0"/>
        </a:spcAft>
        <a:buNone/>
        <a:defRPr sz="3600" b="0" i="0" u="none" strike="noStrike" kern="1200" cap="none" spc="300" normalizeH="0" baseline="0">
          <a:solidFill>
            <a:srgbClr val="262626"/>
          </a:solidFill>
          <a:uFillTx/>
          <a:latin typeface="微软雅黑" panose="020B0503020204020204" charset="-122"/>
          <a:ea typeface="微软雅黑" panose="020B0503020204020204" charset="-122"/>
          <a:cs typeface="思源黑体 CN Medium" panose="020B0600000000000000" charset="-122"/>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思源黑体 CN Medium" panose="020B0600000000000000" charset="-122"/>
          <a:ea typeface="思源黑体 CN Medium" panose="020B0600000000000000" charset="-122"/>
          <a:cs typeface="思源黑体 CN Medium" panose="020B0600000000000000" charset="-122"/>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思源黑体 CN Medium" panose="020B0600000000000000" charset="-122"/>
          <a:ea typeface="思源黑体 CN Medium" panose="020B0600000000000000" charset="-122"/>
          <a:cs typeface="思源黑体 CN Medium" panose="020B0600000000000000" charset="-122"/>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思源黑体 CN Medium" panose="020B0600000000000000" charset="-122"/>
          <a:ea typeface="思源黑体 CN Medium" panose="020B0600000000000000" charset="-122"/>
          <a:cs typeface="思源黑体 CN Medium" panose="020B0600000000000000" charset="-122"/>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思源黑体 CN Medium" panose="020B0600000000000000" charset="-122"/>
          <a:ea typeface="思源黑体 CN Medium" panose="020B0600000000000000" charset="-122"/>
          <a:cs typeface="思源黑体 CN Medium" panose="020B0600000000000000" charset="-122"/>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思源黑体 CN Medium" panose="020B0600000000000000" charset="-122"/>
          <a:ea typeface="思源黑体 CN Medium" panose="020B0600000000000000" charset="-122"/>
          <a:cs typeface="思源黑体 CN Medium" panose="020B0600000000000000" charset="-122"/>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 Id="rId5" Type="http://schemas.openxmlformats.org/officeDocument/2006/relationships/image" Target="../media/image8.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tags" Target="../tags/tag78.xml"/><Relationship Id="rId18" Type="http://schemas.openxmlformats.org/officeDocument/2006/relationships/image" Target="../media/image17.png"/><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tags" Target="../tags/tag77.xml"/><Relationship Id="rId17" Type="http://schemas.openxmlformats.org/officeDocument/2006/relationships/image" Target="../media/image16.png"/><Relationship Id="rId2" Type="http://schemas.openxmlformats.org/officeDocument/2006/relationships/tags" Target="../tags/tag67.xml"/><Relationship Id="rId16" Type="http://schemas.openxmlformats.org/officeDocument/2006/relationships/notesSlide" Target="../notesSlides/notesSlide8.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tags" Target="../tags/tag76.xml"/><Relationship Id="rId5" Type="http://schemas.openxmlformats.org/officeDocument/2006/relationships/tags" Target="../tags/tag70.xml"/><Relationship Id="rId15" Type="http://schemas.openxmlformats.org/officeDocument/2006/relationships/slideLayout" Target="../slideLayouts/slideLayout16.xml"/><Relationship Id="rId10" Type="http://schemas.openxmlformats.org/officeDocument/2006/relationships/tags" Target="../tags/tag75.xml"/><Relationship Id="rId19" Type="http://schemas.openxmlformats.org/officeDocument/2006/relationships/image" Target="../media/image18.jpeg"/><Relationship Id="rId4" Type="http://schemas.openxmlformats.org/officeDocument/2006/relationships/tags" Target="../tags/tag69.xml"/><Relationship Id="rId9" Type="http://schemas.openxmlformats.org/officeDocument/2006/relationships/tags" Target="../tags/tag74.xml"/><Relationship Id="rId14" Type="http://schemas.openxmlformats.org/officeDocument/2006/relationships/tags" Target="../tags/tag79.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tags" Target="../tags/tag82.xml"/><Relationship Id="rId2" Type="http://schemas.openxmlformats.org/officeDocument/2006/relationships/tags" Target="../tags/tag81.xml"/><Relationship Id="rId1" Type="http://schemas.openxmlformats.org/officeDocument/2006/relationships/tags" Target="../tags/tag80.xml"/><Relationship Id="rId6" Type="http://schemas.openxmlformats.org/officeDocument/2006/relationships/image" Target="../media/image19.png"/><Relationship Id="rId5" Type="http://schemas.openxmlformats.org/officeDocument/2006/relationships/notesSlide" Target="../notesSlides/notesSlide10.xml"/><Relationship Id="rId4"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tags" Target="../tags/tag90.xml"/><Relationship Id="rId13" Type="http://schemas.openxmlformats.org/officeDocument/2006/relationships/notesSlide" Target="../notesSlides/notesSlide12.xml"/><Relationship Id="rId3" Type="http://schemas.openxmlformats.org/officeDocument/2006/relationships/tags" Target="../tags/tag85.xml"/><Relationship Id="rId7" Type="http://schemas.openxmlformats.org/officeDocument/2006/relationships/tags" Target="../tags/tag89.xml"/><Relationship Id="rId12" Type="http://schemas.openxmlformats.org/officeDocument/2006/relationships/slideLayout" Target="../slideLayouts/slideLayout16.xml"/><Relationship Id="rId2" Type="http://schemas.openxmlformats.org/officeDocument/2006/relationships/tags" Target="../tags/tag84.xml"/><Relationship Id="rId1" Type="http://schemas.openxmlformats.org/officeDocument/2006/relationships/tags" Target="../tags/tag83.xml"/><Relationship Id="rId6" Type="http://schemas.openxmlformats.org/officeDocument/2006/relationships/tags" Target="../tags/tag88.xml"/><Relationship Id="rId11" Type="http://schemas.openxmlformats.org/officeDocument/2006/relationships/tags" Target="../tags/tag93.xml"/><Relationship Id="rId5" Type="http://schemas.openxmlformats.org/officeDocument/2006/relationships/tags" Target="../tags/tag87.xml"/><Relationship Id="rId10" Type="http://schemas.openxmlformats.org/officeDocument/2006/relationships/tags" Target="../tags/tag92.xml"/><Relationship Id="rId4" Type="http://schemas.openxmlformats.org/officeDocument/2006/relationships/tags" Target="../tags/tag86.xml"/><Relationship Id="rId9" Type="http://schemas.openxmlformats.org/officeDocument/2006/relationships/tags" Target="../tags/tag91.xml"/></Relationships>
</file>

<file path=ppt/slides/_rels/slide15.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23.svg"/><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media/image22.png"/><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21.svg"/><Relationship Id="rId5" Type="http://schemas.openxmlformats.org/officeDocument/2006/relationships/tags" Target="../tags/tag98.xml"/><Relationship Id="rId10" Type="http://schemas.openxmlformats.org/officeDocument/2006/relationships/image" Target="../media/image20.png"/><Relationship Id="rId4" Type="http://schemas.openxmlformats.org/officeDocument/2006/relationships/tags" Target="../tags/tag97.xml"/><Relationship Id="rId9" Type="http://schemas.openxmlformats.org/officeDocument/2006/relationships/notesSlide" Target="../notesSlides/notesSlide13.xml"/><Relationship Id="rId14" Type="http://schemas.openxmlformats.org/officeDocument/2006/relationships/image" Target="../media/image24.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tags" Target="../tags/tag53.xml"/><Relationship Id="rId3" Type="http://schemas.openxmlformats.org/officeDocument/2006/relationships/tags" Target="../tags/tag48.xml"/><Relationship Id="rId7" Type="http://schemas.openxmlformats.org/officeDocument/2006/relationships/tags" Target="../tags/tag52.xml"/><Relationship Id="rId12" Type="http://schemas.openxmlformats.org/officeDocument/2006/relationships/image" Target="../media/image8.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tags" Target="../tags/tag51.xml"/><Relationship Id="rId11" Type="http://schemas.openxmlformats.org/officeDocument/2006/relationships/slideLayout" Target="../slideLayouts/slideLayout2.xml"/><Relationship Id="rId5" Type="http://schemas.openxmlformats.org/officeDocument/2006/relationships/tags" Target="../tags/tag50.xml"/><Relationship Id="rId10" Type="http://schemas.openxmlformats.org/officeDocument/2006/relationships/tags" Target="../tags/tag55.xml"/><Relationship Id="rId4" Type="http://schemas.openxmlformats.org/officeDocument/2006/relationships/tags" Target="../tags/tag49.xml"/><Relationship Id="rId9" Type="http://schemas.openxmlformats.org/officeDocument/2006/relationships/tags" Target="../tags/tag5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117" Type="http://schemas.openxmlformats.org/officeDocument/2006/relationships/tags" Target="../tags/tag217.xml"/><Relationship Id="rId21" Type="http://schemas.openxmlformats.org/officeDocument/2006/relationships/tags" Target="../tags/tag121.xml"/><Relationship Id="rId42" Type="http://schemas.openxmlformats.org/officeDocument/2006/relationships/tags" Target="../tags/tag142.xml"/><Relationship Id="rId63" Type="http://schemas.openxmlformats.org/officeDocument/2006/relationships/tags" Target="../tags/tag163.xml"/><Relationship Id="rId84" Type="http://schemas.openxmlformats.org/officeDocument/2006/relationships/tags" Target="../tags/tag184.xml"/><Relationship Id="rId138" Type="http://schemas.openxmlformats.org/officeDocument/2006/relationships/tags" Target="../tags/tag238.xml"/><Relationship Id="rId107" Type="http://schemas.openxmlformats.org/officeDocument/2006/relationships/tags" Target="../tags/tag207.xml"/><Relationship Id="rId11" Type="http://schemas.openxmlformats.org/officeDocument/2006/relationships/tags" Target="../tags/tag111.xml"/><Relationship Id="rId32" Type="http://schemas.openxmlformats.org/officeDocument/2006/relationships/tags" Target="../tags/tag132.xml"/><Relationship Id="rId53" Type="http://schemas.openxmlformats.org/officeDocument/2006/relationships/tags" Target="../tags/tag153.xml"/><Relationship Id="rId74" Type="http://schemas.openxmlformats.org/officeDocument/2006/relationships/tags" Target="../tags/tag174.xml"/><Relationship Id="rId128" Type="http://schemas.openxmlformats.org/officeDocument/2006/relationships/tags" Target="../tags/tag228.xml"/><Relationship Id="rId149" Type="http://schemas.openxmlformats.org/officeDocument/2006/relationships/notesSlide" Target="../notesSlides/notesSlide19.xml"/><Relationship Id="rId5" Type="http://schemas.openxmlformats.org/officeDocument/2006/relationships/tags" Target="../tags/tag105.xml"/><Relationship Id="rId95" Type="http://schemas.openxmlformats.org/officeDocument/2006/relationships/tags" Target="../tags/tag195.xml"/><Relationship Id="rId22" Type="http://schemas.openxmlformats.org/officeDocument/2006/relationships/tags" Target="../tags/tag122.xml"/><Relationship Id="rId27" Type="http://schemas.openxmlformats.org/officeDocument/2006/relationships/tags" Target="../tags/tag127.xml"/><Relationship Id="rId43" Type="http://schemas.openxmlformats.org/officeDocument/2006/relationships/tags" Target="../tags/tag143.xml"/><Relationship Id="rId48" Type="http://schemas.openxmlformats.org/officeDocument/2006/relationships/tags" Target="../tags/tag148.xml"/><Relationship Id="rId64" Type="http://schemas.openxmlformats.org/officeDocument/2006/relationships/tags" Target="../tags/tag164.xml"/><Relationship Id="rId69" Type="http://schemas.openxmlformats.org/officeDocument/2006/relationships/tags" Target="../tags/tag169.xml"/><Relationship Id="rId113" Type="http://schemas.openxmlformats.org/officeDocument/2006/relationships/tags" Target="../tags/tag213.xml"/><Relationship Id="rId118" Type="http://schemas.openxmlformats.org/officeDocument/2006/relationships/tags" Target="../tags/tag218.xml"/><Relationship Id="rId134" Type="http://schemas.openxmlformats.org/officeDocument/2006/relationships/tags" Target="../tags/tag234.xml"/><Relationship Id="rId139" Type="http://schemas.openxmlformats.org/officeDocument/2006/relationships/tags" Target="../tags/tag239.xml"/><Relationship Id="rId80" Type="http://schemas.openxmlformats.org/officeDocument/2006/relationships/tags" Target="../tags/tag180.xml"/><Relationship Id="rId85" Type="http://schemas.openxmlformats.org/officeDocument/2006/relationships/tags" Target="../tags/tag185.xml"/><Relationship Id="rId12" Type="http://schemas.openxmlformats.org/officeDocument/2006/relationships/tags" Target="../tags/tag112.xml"/><Relationship Id="rId17" Type="http://schemas.openxmlformats.org/officeDocument/2006/relationships/tags" Target="../tags/tag117.xml"/><Relationship Id="rId33" Type="http://schemas.openxmlformats.org/officeDocument/2006/relationships/tags" Target="../tags/tag133.xml"/><Relationship Id="rId38" Type="http://schemas.openxmlformats.org/officeDocument/2006/relationships/tags" Target="../tags/tag138.xml"/><Relationship Id="rId59" Type="http://schemas.openxmlformats.org/officeDocument/2006/relationships/tags" Target="../tags/tag159.xml"/><Relationship Id="rId103" Type="http://schemas.openxmlformats.org/officeDocument/2006/relationships/tags" Target="../tags/tag203.xml"/><Relationship Id="rId108" Type="http://schemas.openxmlformats.org/officeDocument/2006/relationships/tags" Target="../tags/tag208.xml"/><Relationship Id="rId124" Type="http://schemas.openxmlformats.org/officeDocument/2006/relationships/tags" Target="../tags/tag224.xml"/><Relationship Id="rId129" Type="http://schemas.openxmlformats.org/officeDocument/2006/relationships/tags" Target="../tags/tag229.xml"/><Relationship Id="rId54" Type="http://schemas.openxmlformats.org/officeDocument/2006/relationships/tags" Target="../tags/tag154.xml"/><Relationship Id="rId70" Type="http://schemas.openxmlformats.org/officeDocument/2006/relationships/tags" Target="../tags/tag170.xml"/><Relationship Id="rId75" Type="http://schemas.openxmlformats.org/officeDocument/2006/relationships/tags" Target="../tags/tag175.xml"/><Relationship Id="rId91" Type="http://schemas.openxmlformats.org/officeDocument/2006/relationships/tags" Target="../tags/tag191.xml"/><Relationship Id="rId96" Type="http://schemas.openxmlformats.org/officeDocument/2006/relationships/tags" Target="../tags/tag196.xml"/><Relationship Id="rId140" Type="http://schemas.openxmlformats.org/officeDocument/2006/relationships/tags" Target="../tags/tag240.xml"/><Relationship Id="rId145" Type="http://schemas.openxmlformats.org/officeDocument/2006/relationships/tags" Target="../tags/tag245.xml"/><Relationship Id="rId1" Type="http://schemas.openxmlformats.org/officeDocument/2006/relationships/tags" Target="../tags/tag101.xml"/><Relationship Id="rId6" Type="http://schemas.openxmlformats.org/officeDocument/2006/relationships/tags" Target="../tags/tag106.xml"/><Relationship Id="rId23" Type="http://schemas.openxmlformats.org/officeDocument/2006/relationships/tags" Target="../tags/tag123.xml"/><Relationship Id="rId28" Type="http://schemas.openxmlformats.org/officeDocument/2006/relationships/tags" Target="../tags/tag128.xml"/><Relationship Id="rId49" Type="http://schemas.openxmlformats.org/officeDocument/2006/relationships/tags" Target="../tags/tag149.xml"/><Relationship Id="rId114" Type="http://schemas.openxmlformats.org/officeDocument/2006/relationships/tags" Target="../tags/tag214.xml"/><Relationship Id="rId119" Type="http://schemas.openxmlformats.org/officeDocument/2006/relationships/tags" Target="../tags/tag219.xml"/><Relationship Id="rId44" Type="http://schemas.openxmlformats.org/officeDocument/2006/relationships/tags" Target="../tags/tag144.xml"/><Relationship Id="rId60" Type="http://schemas.openxmlformats.org/officeDocument/2006/relationships/tags" Target="../tags/tag160.xml"/><Relationship Id="rId65" Type="http://schemas.openxmlformats.org/officeDocument/2006/relationships/tags" Target="../tags/tag165.xml"/><Relationship Id="rId81" Type="http://schemas.openxmlformats.org/officeDocument/2006/relationships/tags" Target="../tags/tag181.xml"/><Relationship Id="rId86" Type="http://schemas.openxmlformats.org/officeDocument/2006/relationships/tags" Target="../tags/tag186.xml"/><Relationship Id="rId130" Type="http://schemas.openxmlformats.org/officeDocument/2006/relationships/tags" Target="../tags/tag230.xml"/><Relationship Id="rId135" Type="http://schemas.openxmlformats.org/officeDocument/2006/relationships/tags" Target="../tags/tag235.xml"/><Relationship Id="rId13" Type="http://schemas.openxmlformats.org/officeDocument/2006/relationships/tags" Target="../tags/tag113.xml"/><Relationship Id="rId18" Type="http://schemas.openxmlformats.org/officeDocument/2006/relationships/tags" Target="../tags/tag118.xml"/><Relationship Id="rId39" Type="http://schemas.openxmlformats.org/officeDocument/2006/relationships/tags" Target="../tags/tag139.xml"/><Relationship Id="rId109" Type="http://schemas.openxmlformats.org/officeDocument/2006/relationships/tags" Target="../tags/tag209.xml"/><Relationship Id="rId34" Type="http://schemas.openxmlformats.org/officeDocument/2006/relationships/tags" Target="../tags/tag134.xml"/><Relationship Id="rId50" Type="http://schemas.openxmlformats.org/officeDocument/2006/relationships/tags" Target="../tags/tag150.xml"/><Relationship Id="rId55" Type="http://schemas.openxmlformats.org/officeDocument/2006/relationships/tags" Target="../tags/tag155.xml"/><Relationship Id="rId76" Type="http://schemas.openxmlformats.org/officeDocument/2006/relationships/tags" Target="../tags/tag176.xml"/><Relationship Id="rId97" Type="http://schemas.openxmlformats.org/officeDocument/2006/relationships/tags" Target="../tags/tag197.xml"/><Relationship Id="rId104" Type="http://schemas.openxmlformats.org/officeDocument/2006/relationships/tags" Target="../tags/tag204.xml"/><Relationship Id="rId120" Type="http://schemas.openxmlformats.org/officeDocument/2006/relationships/tags" Target="../tags/tag220.xml"/><Relationship Id="rId125" Type="http://schemas.openxmlformats.org/officeDocument/2006/relationships/tags" Target="../tags/tag225.xml"/><Relationship Id="rId141" Type="http://schemas.openxmlformats.org/officeDocument/2006/relationships/tags" Target="../tags/tag241.xml"/><Relationship Id="rId146" Type="http://schemas.openxmlformats.org/officeDocument/2006/relationships/tags" Target="../tags/tag246.xml"/><Relationship Id="rId7" Type="http://schemas.openxmlformats.org/officeDocument/2006/relationships/tags" Target="../tags/tag107.xml"/><Relationship Id="rId71" Type="http://schemas.openxmlformats.org/officeDocument/2006/relationships/tags" Target="../tags/tag171.xml"/><Relationship Id="rId92" Type="http://schemas.openxmlformats.org/officeDocument/2006/relationships/tags" Target="../tags/tag192.xml"/><Relationship Id="rId2" Type="http://schemas.openxmlformats.org/officeDocument/2006/relationships/tags" Target="../tags/tag102.xml"/><Relationship Id="rId29" Type="http://schemas.openxmlformats.org/officeDocument/2006/relationships/tags" Target="../tags/tag129.xml"/><Relationship Id="rId24" Type="http://schemas.openxmlformats.org/officeDocument/2006/relationships/tags" Target="../tags/tag124.xml"/><Relationship Id="rId40" Type="http://schemas.openxmlformats.org/officeDocument/2006/relationships/tags" Target="../tags/tag140.xml"/><Relationship Id="rId45" Type="http://schemas.openxmlformats.org/officeDocument/2006/relationships/tags" Target="../tags/tag145.xml"/><Relationship Id="rId66" Type="http://schemas.openxmlformats.org/officeDocument/2006/relationships/tags" Target="../tags/tag166.xml"/><Relationship Id="rId87" Type="http://schemas.openxmlformats.org/officeDocument/2006/relationships/tags" Target="../tags/tag187.xml"/><Relationship Id="rId110" Type="http://schemas.openxmlformats.org/officeDocument/2006/relationships/tags" Target="../tags/tag210.xml"/><Relationship Id="rId115" Type="http://schemas.openxmlformats.org/officeDocument/2006/relationships/tags" Target="../tags/tag215.xml"/><Relationship Id="rId131" Type="http://schemas.openxmlformats.org/officeDocument/2006/relationships/tags" Target="../tags/tag231.xml"/><Relationship Id="rId136" Type="http://schemas.openxmlformats.org/officeDocument/2006/relationships/tags" Target="../tags/tag236.xml"/><Relationship Id="rId61" Type="http://schemas.openxmlformats.org/officeDocument/2006/relationships/tags" Target="../tags/tag161.xml"/><Relationship Id="rId82" Type="http://schemas.openxmlformats.org/officeDocument/2006/relationships/tags" Target="../tags/tag182.xml"/><Relationship Id="rId19" Type="http://schemas.openxmlformats.org/officeDocument/2006/relationships/tags" Target="../tags/tag119.xml"/><Relationship Id="rId14" Type="http://schemas.openxmlformats.org/officeDocument/2006/relationships/tags" Target="../tags/tag114.xml"/><Relationship Id="rId30" Type="http://schemas.openxmlformats.org/officeDocument/2006/relationships/tags" Target="../tags/tag130.xml"/><Relationship Id="rId35" Type="http://schemas.openxmlformats.org/officeDocument/2006/relationships/tags" Target="../tags/tag135.xml"/><Relationship Id="rId56" Type="http://schemas.openxmlformats.org/officeDocument/2006/relationships/tags" Target="../tags/tag156.xml"/><Relationship Id="rId77" Type="http://schemas.openxmlformats.org/officeDocument/2006/relationships/tags" Target="../tags/tag177.xml"/><Relationship Id="rId100" Type="http://schemas.openxmlformats.org/officeDocument/2006/relationships/tags" Target="../tags/tag200.xml"/><Relationship Id="rId105" Type="http://schemas.openxmlformats.org/officeDocument/2006/relationships/tags" Target="../tags/tag205.xml"/><Relationship Id="rId126" Type="http://schemas.openxmlformats.org/officeDocument/2006/relationships/tags" Target="../tags/tag226.xml"/><Relationship Id="rId147" Type="http://schemas.openxmlformats.org/officeDocument/2006/relationships/tags" Target="../tags/tag247.xml"/><Relationship Id="rId8" Type="http://schemas.openxmlformats.org/officeDocument/2006/relationships/tags" Target="../tags/tag108.xml"/><Relationship Id="rId51" Type="http://schemas.openxmlformats.org/officeDocument/2006/relationships/tags" Target="../tags/tag151.xml"/><Relationship Id="rId72" Type="http://schemas.openxmlformats.org/officeDocument/2006/relationships/tags" Target="../tags/tag172.xml"/><Relationship Id="rId93" Type="http://schemas.openxmlformats.org/officeDocument/2006/relationships/tags" Target="../tags/tag193.xml"/><Relationship Id="rId98" Type="http://schemas.openxmlformats.org/officeDocument/2006/relationships/tags" Target="../tags/tag198.xml"/><Relationship Id="rId121" Type="http://schemas.openxmlformats.org/officeDocument/2006/relationships/tags" Target="../tags/tag221.xml"/><Relationship Id="rId142" Type="http://schemas.openxmlformats.org/officeDocument/2006/relationships/tags" Target="../tags/tag242.xml"/><Relationship Id="rId3" Type="http://schemas.openxmlformats.org/officeDocument/2006/relationships/tags" Target="../tags/tag103.xml"/><Relationship Id="rId25" Type="http://schemas.openxmlformats.org/officeDocument/2006/relationships/tags" Target="../tags/tag125.xml"/><Relationship Id="rId46" Type="http://schemas.openxmlformats.org/officeDocument/2006/relationships/tags" Target="../tags/tag146.xml"/><Relationship Id="rId67" Type="http://schemas.openxmlformats.org/officeDocument/2006/relationships/tags" Target="../tags/tag167.xml"/><Relationship Id="rId116" Type="http://schemas.openxmlformats.org/officeDocument/2006/relationships/tags" Target="../tags/tag216.xml"/><Relationship Id="rId137" Type="http://schemas.openxmlformats.org/officeDocument/2006/relationships/tags" Target="../tags/tag237.xml"/><Relationship Id="rId20" Type="http://schemas.openxmlformats.org/officeDocument/2006/relationships/tags" Target="../tags/tag120.xml"/><Relationship Id="rId41" Type="http://schemas.openxmlformats.org/officeDocument/2006/relationships/tags" Target="../tags/tag141.xml"/><Relationship Id="rId62" Type="http://schemas.openxmlformats.org/officeDocument/2006/relationships/tags" Target="../tags/tag162.xml"/><Relationship Id="rId83" Type="http://schemas.openxmlformats.org/officeDocument/2006/relationships/tags" Target="../tags/tag183.xml"/><Relationship Id="rId88" Type="http://schemas.openxmlformats.org/officeDocument/2006/relationships/tags" Target="../tags/tag188.xml"/><Relationship Id="rId111" Type="http://schemas.openxmlformats.org/officeDocument/2006/relationships/tags" Target="../tags/tag211.xml"/><Relationship Id="rId132" Type="http://schemas.openxmlformats.org/officeDocument/2006/relationships/tags" Target="../tags/tag232.xml"/><Relationship Id="rId15" Type="http://schemas.openxmlformats.org/officeDocument/2006/relationships/tags" Target="../tags/tag115.xml"/><Relationship Id="rId36" Type="http://schemas.openxmlformats.org/officeDocument/2006/relationships/tags" Target="../tags/tag136.xml"/><Relationship Id="rId57" Type="http://schemas.openxmlformats.org/officeDocument/2006/relationships/tags" Target="../tags/tag157.xml"/><Relationship Id="rId106" Type="http://schemas.openxmlformats.org/officeDocument/2006/relationships/tags" Target="../tags/tag206.xml"/><Relationship Id="rId127" Type="http://schemas.openxmlformats.org/officeDocument/2006/relationships/tags" Target="../tags/tag227.xml"/><Relationship Id="rId10" Type="http://schemas.openxmlformats.org/officeDocument/2006/relationships/tags" Target="../tags/tag110.xml"/><Relationship Id="rId31" Type="http://schemas.openxmlformats.org/officeDocument/2006/relationships/tags" Target="../tags/tag131.xml"/><Relationship Id="rId52" Type="http://schemas.openxmlformats.org/officeDocument/2006/relationships/tags" Target="../tags/tag152.xml"/><Relationship Id="rId73" Type="http://schemas.openxmlformats.org/officeDocument/2006/relationships/tags" Target="../tags/tag173.xml"/><Relationship Id="rId78" Type="http://schemas.openxmlformats.org/officeDocument/2006/relationships/tags" Target="../tags/tag178.xml"/><Relationship Id="rId94" Type="http://schemas.openxmlformats.org/officeDocument/2006/relationships/tags" Target="../tags/tag194.xml"/><Relationship Id="rId99" Type="http://schemas.openxmlformats.org/officeDocument/2006/relationships/tags" Target="../tags/tag199.xml"/><Relationship Id="rId101" Type="http://schemas.openxmlformats.org/officeDocument/2006/relationships/tags" Target="../tags/tag201.xml"/><Relationship Id="rId122" Type="http://schemas.openxmlformats.org/officeDocument/2006/relationships/tags" Target="../tags/tag222.xml"/><Relationship Id="rId143" Type="http://schemas.openxmlformats.org/officeDocument/2006/relationships/tags" Target="../tags/tag243.xml"/><Relationship Id="rId148" Type="http://schemas.openxmlformats.org/officeDocument/2006/relationships/slideLayout" Target="../slideLayouts/slideLayout16.xml"/><Relationship Id="rId4" Type="http://schemas.openxmlformats.org/officeDocument/2006/relationships/tags" Target="../tags/tag104.xml"/><Relationship Id="rId9" Type="http://schemas.openxmlformats.org/officeDocument/2006/relationships/tags" Target="../tags/tag109.xml"/><Relationship Id="rId26" Type="http://schemas.openxmlformats.org/officeDocument/2006/relationships/tags" Target="../tags/tag126.xml"/><Relationship Id="rId47" Type="http://schemas.openxmlformats.org/officeDocument/2006/relationships/tags" Target="../tags/tag147.xml"/><Relationship Id="rId68" Type="http://schemas.openxmlformats.org/officeDocument/2006/relationships/tags" Target="../tags/tag168.xml"/><Relationship Id="rId89" Type="http://schemas.openxmlformats.org/officeDocument/2006/relationships/tags" Target="../tags/tag189.xml"/><Relationship Id="rId112" Type="http://schemas.openxmlformats.org/officeDocument/2006/relationships/tags" Target="../tags/tag212.xml"/><Relationship Id="rId133" Type="http://schemas.openxmlformats.org/officeDocument/2006/relationships/tags" Target="../tags/tag233.xml"/><Relationship Id="rId16" Type="http://schemas.openxmlformats.org/officeDocument/2006/relationships/tags" Target="../tags/tag116.xml"/><Relationship Id="rId37" Type="http://schemas.openxmlformats.org/officeDocument/2006/relationships/tags" Target="../tags/tag137.xml"/><Relationship Id="rId58" Type="http://schemas.openxmlformats.org/officeDocument/2006/relationships/tags" Target="../tags/tag158.xml"/><Relationship Id="rId79" Type="http://schemas.openxmlformats.org/officeDocument/2006/relationships/tags" Target="../tags/tag179.xml"/><Relationship Id="rId102" Type="http://schemas.openxmlformats.org/officeDocument/2006/relationships/tags" Target="../tags/tag202.xml"/><Relationship Id="rId123" Type="http://schemas.openxmlformats.org/officeDocument/2006/relationships/tags" Target="../tags/tag223.xml"/><Relationship Id="rId144" Type="http://schemas.openxmlformats.org/officeDocument/2006/relationships/tags" Target="../tags/tag244.xml"/><Relationship Id="rId90" Type="http://schemas.openxmlformats.org/officeDocument/2006/relationships/tags" Target="../tags/tag190.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5.xml"/><Relationship Id="rId1" Type="http://schemas.openxmlformats.org/officeDocument/2006/relationships/tags" Target="../tags/tag248.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56.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tags" Target="../tags/tag5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6.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tags" Target="../tags/tag60.xml"/><Relationship Id="rId7" Type="http://schemas.openxmlformats.org/officeDocument/2006/relationships/image" Target="../media/image1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notesSlide" Target="../notesSlides/notesSlide5.xml"/><Relationship Id="rId5" Type="http://schemas.openxmlformats.org/officeDocument/2006/relationships/slideLayout" Target="../slideLayouts/slideLayout16.xml"/><Relationship Id="rId4" Type="http://schemas.openxmlformats.org/officeDocument/2006/relationships/tags" Target="../tags/tag6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63.xml"/><Relationship Id="rId1" Type="http://schemas.openxmlformats.org/officeDocument/2006/relationships/tags" Target="../tags/tag62.xml"/><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tags" Target="../tags/tag65.xml"/><Relationship Id="rId1" Type="http://schemas.openxmlformats.org/officeDocument/2006/relationships/tags" Target="../tags/tag64.xml"/><Relationship Id="rId5" Type="http://schemas.openxmlformats.org/officeDocument/2006/relationships/image" Target="../media/image15.jpe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userDrawn="1"/>
        </p:nvSpPr>
        <p:spPr>
          <a:xfrm>
            <a:off x="714375" y="4482465"/>
            <a:ext cx="4479290" cy="5403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a:solidFill>
                  <a:schemeClr val="accent1">
                    <a:lumMod val="50000"/>
                  </a:schemeClr>
                </a:solidFill>
                <a:latin typeface="微软雅黑" panose="020B0503020204020204" charset="-122"/>
                <a:ea typeface="微软雅黑" panose="020B0503020204020204" charset="-122"/>
                <a:cs typeface="微软雅黑" panose="020B0503020204020204" charset="-122"/>
              </a:rPr>
              <a:t>汇报人：刘丹</a:t>
            </a:r>
            <a:r>
              <a:rPr lang="en-US" altLang="zh-CN" sz="1600">
                <a:solidFill>
                  <a:schemeClr val="accent1">
                    <a:lumMod val="50000"/>
                  </a:schemeClr>
                </a:solidFill>
                <a:latin typeface="微软雅黑" panose="020B0503020204020204" charset="-122"/>
                <a:ea typeface="微软雅黑" panose="020B0503020204020204" charset="-122"/>
                <a:cs typeface="微软雅黑" panose="020B0503020204020204" charset="-122"/>
              </a:rPr>
              <a:t>     </a:t>
            </a:r>
            <a:r>
              <a:rPr lang="zh-CN" altLang="en-US" sz="1600">
                <a:solidFill>
                  <a:schemeClr val="accent1">
                    <a:lumMod val="50000"/>
                  </a:schemeClr>
                </a:solidFill>
                <a:latin typeface="微软雅黑" panose="020B0503020204020204" charset="-122"/>
                <a:ea typeface="微软雅黑" panose="020B0503020204020204" charset="-122"/>
                <a:cs typeface="微软雅黑" panose="020B0503020204020204" charset="-122"/>
              </a:rPr>
              <a:t>时间：</a:t>
            </a:r>
            <a:r>
              <a:rPr lang="en-US" altLang="zh-CN" sz="1600">
                <a:solidFill>
                  <a:schemeClr val="accent1">
                    <a:lumMod val="50000"/>
                  </a:schemeClr>
                </a:solidFill>
                <a:latin typeface="微软雅黑" panose="020B0503020204020204" charset="-122"/>
                <a:ea typeface="微软雅黑" panose="020B0503020204020204" charset="-122"/>
                <a:cs typeface="微软雅黑" panose="020B0503020204020204" charset="-122"/>
              </a:rPr>
              <a:t>2026.05.29</a:t>
            </a:r>
          </a:p>
        </p:txBody>
      </p:sp>
      <p:sp>
        <p:nvSpPr>
          <p:cNvPr id="63" name="PA_文本框 27"/>
          <p:cNvSpPr txBox="1"/>
          <p:nvPr>
            <p:custDataLst>
              <p:tags r:id="rId2"/>
            </p:custDataLst>
          </p:nvPr>
        </p:nvSpPr>
        <p:spPr>
          <a:xfrm>
            <a:off x="660400" y="2358390"/>
            <a:ext cx="5260340" cy="579755"/>
          </a:xfrm>
          <a:prstGeom prst="rect">
            <a:avLst/>
          </a:prstGeom>
          <a:noFill/>
        </p:spPr>
        <p:txBody>
          <a:bodyPr wrap="square" rtlCol="0">
            <a:noAutofit/>
          </a:bodyPr>
          <a:lstStyle/>
          <a:p>
            <a:r>
              <a:rPr lang="zh-CN" altLang="en-US" sz="3200" b="1" dirty="0">
                <a:solidFill>
                  <a:schemeClr val="accent1">
                    <a:lumMod val="50000"/>
                  </a:schemeClr>
                </a:solidFill>
                <a:effectLst>
                  <a:reflection blurRad="6350" stA="53000" endA="300" endPos="35500" dir="5400000" sy="-90000" algn="bl" rotWithShape="0"/>
                </a:effectLst>
                <a:latin typeface="微软雅黑" panose="020B0503020204020204" charset="-122"/>
                <a:ea typeface="微软雅黑" panose="020B0503020204020204" charset="-122"/>
              </a:rPr>
              <a:t>山西氧化铝产能供应现状及</a:t>
            </a:r>
            <a:endParaRPr lang="zh-CN" altLang="en-US" sz="2800" b="1" dirty="0">
              <a:solidFill>
                <a:schemeClr val="accent1"/>
              </a:solidFill>
              <a:latin typeface="微软雅黑" panose="020B0503020204020204" charset="-122"/>
              <a:ea typeface="微软雅黑" panose="020B0503020204020204" charset="-122"/>
            </a:endParaRPr>
          </a:p>
          <a:p>
            <a:endParaRPr lang="zh-CN" altLang="en-US" sz="2800" b="1" dirty="0">
              <a:solidFill>
                <a:schemeClr val="accent1"/>
              </a:solidFill>
              <a:latin typeface="微软雅黑" panose="020B0503020204020204" charset="-122"/>
              <a:ea typeface="微软雅黑" panose="020B0503020204020204" charset="-122"/>
            </a:endParaRPr>
          </a:p>
        </p:txBody>
      </p:sp>
      <p:sp>
        <p:nvSpPr>
          <p:cNvPr id="61" name="PA_文本框 27"/>
          <p:cNvSpPr txBox="1"/>
          <p:nvPr>
            <p:custDataLst>
              <p:tags r:id="rId3"/>
            </p:custDataLst>
          </p:nvPr>
        </p:nvSpPr>
        <p:spPr>
          <a:xfrm>
            <a:off x="659765" y="3136900"/>
            <a:ext cx="5045075" cy="583565"/>
          </a:xfrm>
          <a:prstGeom prst="rect">
            <a:avLst/>
          </a:prstGeom>
          <a:noFill/>
        </p:spPr>
        <p:txBody>
          <a:bodyPr wrap="square" rtlCol="0">
            <a:spAutoFit/>
            <a:scene3d>
              <a:camera prst="orthographicFront"/>
              <a:lightRig rig="threePt" dir="t"/>
            </a:scene3d>
          </a:bodyPr>
          <a:lstStyle/>
          <a:p>
            <a:r>
              <a:rPr lang="zh-CN" altLang="en-US" sz="3200" b="1" dirty="0">
                <a:solidFill>
                  <a:schemeClr val="accent1">
                    <a:lumMod val="50000"/>
                  </a:schemeClr>
                </a:solidFill>
                <a:effectLst>
                  <a:reflection blurRad="6350" stA="53000" endA="300" endPos="35500" dir="5400000" sy="-90000" algn="bl" rotWithShape="0"/>
                </a:effectLst>
                <a:latin typeface="微软雅黑" panose="020B0503020204020204" charset="-122"/>
                <a:ea typeface="微软雅黑" panose="020B0503020204020204" charset="-122"/>
              </a:rPr>
              <a:t>铝土矿消费结构变化</a:t>
            </a:r>
          </a:p>
        </p:txBody>
      </p:sp>
      <p:sp>
        <p:nvSpPr>
          <p:cNvPr id="12" name="Shape 30"/>
          <p:cNvSpPr/>
          <p:nvPr/>
        </p:nvSpPr>
        <p:spPr>
          <a:xfrm>
            <a:off x="0" y="57785"/>
            <a:ext cx="935355" cy="910590"/>
          </a:xfrm>
          <a:custGeom>
            <a:avLst/>
            <a:gdLst/>
            <a:ahLst/>
            <a:cxnLst/>
            <a:rect l="l" t="t" r="r" b="b"/>
            <a:pathLst>
              <a:path w="1083422" h="1083422">
                <a:moveTo>
                  <a:pt x="541711" y="0"/>
                </a:moveTo>
                <a:cubicBezTo>
                  <a:pt x="840689" y="0"/>
                  <a:pt x="1083422" y="242732"/>
                  <a:pt x="1083422" y="541711"/>
                </a:cubicBezTo>
                <a:cubicBezTo>
                  <a:pt x="1083422" y="840689"/>
                  <a:pt x="840689" y="1083422"/>
                  <a:pt x="541711" y="1083422"/>
                </a:cubicBezTo>
                <a:cubicBezTo>
                  <a:pt x="242732" y="1083422"/>
                  <a:pt x="0" y="840689"/>
                  <a:pt x="0" y="541711"/>
                </a:cubicBezTo>
                <a:cubicBezTo>
                  <a:pt x="0" y="242732"/>
                  <a:pt x="242732" y="0"/>
                  <a:pt x="541711"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3" name="Shape 31"/>
          <p:cNvSpPr/>
          <p:nvPr/>
        </p:nvSpPr>
        <p:spPr>
          <a:xfrm>
            <a:off x="118745" y="162560"/>
            <a:ext cx="700405" cy="688340"/>
          </a:xfrm>
          <a:custGeom>
            <a:avLst/>
            <a:gdLst/>
            <a:ahLst/>
            <a:cxnLst/>
            <a:rect l="l" t="t" r="r" b="b"/>
            <a:pathLst>
              <a:path w="945942" h="945942">
                <a:moveTo>
                  <a:pt x="472971" y="0"/>
                </a:moveTo>
                <a:cubicBezTo>
                  <a:pt x="734011" y="0"/>
                  <a:pt x="945942" y="211931"/>
                  <a:pt x="945942" y="472971"/>
                </a:cubicBezTo>
                <a:cubicBezTo>
                  <a:pt x="945942" y="734011"/>
                  <a:pt x="734011" y="945942"/>
                  <a:pt x="472971" y="945942"/>
                </a:cubicBezTo>
                <a:cubicBezTo>
                  <a:pt x="211931" y="945942"/>
                  <a:pt x="0" y="734011"/>
                  <a:pt x="0" y="472971"/>
                </a:cubicBezTo>
                <a:cubicBezTo>
                  <a:pt x="0" y="211931"/>
                  <a:pt x="211931" y="0"/>
                  <a:pt x="472971" y="0"/>
                </a:cubicBezTo>
                <a:close/>
              </a:path>
            </a:pathLst>
          </a:custGeom>
          <a:gradFill>
            <a:gsLst>
              <a:gs pos="0">
                <a:srgbClr val="FFFFFF">
                  <a:alpha val="100000"/>
                </a:srgbClr>
              </a:gs>
              <a:gs pos="100000">
                <a:srgbClr val="D9D9D9">
                  <a:alpha val="100000"/>
                </a:srgbClr>
              </a:gs>
            </a:gsLst>
            <a:lin ang="14400000" scaled="1"/>
          </a:gradFill>
        </p:spPr>
      </p:sp>
      <p:pic>
        <p:nvPicPr>
          <p:cNvPr id="14" name="图片 13" descr="2222"/>
          <p:cNvPicPr>
            <a:picLocks noChangeAspect="1"/>
          </p:cNvPicPr>
          <p:nvPr/>
        </p:nvPicPr>
        <p:blipFill>
          <a:blip r:embed="rId5"/>
          <a:stretch>
            <a:fillRect/>
          </a:stretch>
        </p:blipFill>
        <p:spPr>
          <a:xfrm>
            <a:off x="223520" y="288290"/>
            <a:ext cx="490855" cy="490855"/>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63"/>
                                        </p:tgtEl>
                                        <p:attrNameLst>
                                          <p:attrName>style.visibility</p:attrName>
                                        </p:attrNameLst>
                                      </p:cBhvr>
                                      <p:to>
                                        <p:strVal val="visible"/>
                                      </p:to>
                                    </p:set>
                                    <p:anim calcmode="lin" valueType="num">
                                      <p:cBhvr>
                                        <p:cTn id="7" dur="500" fill="hold"/>
                                        <p:tgtEl>
                                          <p:spTgt spid="63"/>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3"/>
                                        </p:tgtEl>
                                        <p:attrNameLst>
                                          <p:attrName>ppt_y</p:attrName>
                                        </p:attrNameLst>
                                      </p:cBhvr>
                                      <p:tavLst>
                                        <p:tav tm="0">
                                          <p:val>
                                            <p:strVal val="#ppt_y"/>
                                          </p:val>
                                        </p:tav>
                                        <p:tav tm="100000">
                                          <p:val>
                                            <p:strVal val="#ppt_y"/>
                                          </p:val>
                                        </p:tav>
                                      </p:tavLst>
                                    </p:anim>
                                    <p:anim calcmode="lin" valueType="num">
                                      <p:cBhvr>
                                        <p:cTn id="9" dur="500" fill="hold"/>
                                        <p:tgtEl>
                                          <p:spTgt spid="63"/>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3"/>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3"/>
                                        </p:tgtEl>
                                      </p:cBhvr>
                                    </p:animEffect>
                                  </p:childTnLst>
                                </p:cTn>
                              </p:par>
                            </p:childTnLst>
                          </p:cTn>
                        </p:par>
                        <p:par>
                          <p:cTn id="12" fill="hold">
                            <p:stCondLst>
                              <p:cond delay="1049"/>
                            </p:stCondLst>
                            <p:childTnLst>
                              <p:par>
                                <p:cTn id="13" presetID="41" presetClass="entr" presetSubtype="0" fill="hold" grpId="0" nodeType="afterEffect">
                                  <p:stCondLst>
                                    <p:cond delay="0"/>
                                  </p:stCondLst>
                                  <p:iterate type="lt">
                                    <p:tmPct val="10000"/>
                                  </p:iterate>
                                  <p:childTnLst>
                                    <p:set>
                                      <p:cBhvr>
                                        <p:cTn id="14" dur="1" fill="hold">
                                          <p:stCondLst>
                                            <p:cond delay="0"/>
                                          </p:stCondLst>
                                        </p:cTn>
                                        <p:tgtEl>
                                          <p:spTgt spid="61"/>
                                        </p:tgtEl>
                                        <p:attrNameLst>
                                          <p:attrName>style.visibility</p:attrName>
                                        </p:attrNameLst>
                                      </p:cBhvr>
                                      <p:to>
                                        <p:strVal val="visible"/>
                                      </p:to>
                                    </p:set>
                                    <p:anim calcmode="lin" valueType="num">
                                      <p:cBhvr>
                                        <p:cTn id="15" dur="500" fill="hold"/>
                                        <p:tgtEl>
                                          <p:spTgt spid="61"/>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61"/>
                                        </p:tgtEl>
                                        <p:attrNameLst>
                                          <p:attrName>ppt_y</p:attrName>
                                        </p:attrNameLst>
                                      </p:cBhvr>
                                      <p:tavLst>
                                        <p:tav tm="0">
                                          <p:val>
                                            <p:strVal val="#ppt_y"/>
                                          </p:val>
                                        </p:tav>
                                        <p:tav tm="100000">
                                          <p:val>
                                            <p:strVal val="#ppt_y"/>
                                          </p:val>
                                        </p:tav>
                                      </p:tavLst>
                                    </p:anim>
                                    <p:anim calcmode="lin" valueType="num">
                                      <p:cBhvr>
                                        <p:cTn id="17" dur="500" fill="hold"/>
                                        <p:tgtEl>
                                          <p:spTgt spid="61"/>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61"/>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6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17" name="Shape 15"/>
          <p:cNvSpPr/>
          <p:nvPr>
            <p:custDataLst>
              <p:tags r:id="rId1"/>
            </p:custDataLst>
          </p:nvPr>
        </p:nvSpPr>
        <p:spPr>
          <a:xfrm flipH="1">
            <a:off x="2624667" y="1507067"/>
            <a:ext cx="101600" cy="1700953"/>
          </a:xfrm>
          <a:custGeom>
            <a:avLst/>
            <a:gdLst/>
            <a:ahLst/>
            <a:cxnLst/>
            <a:rect l="l" t="t" r="r" b="b"/>
            <a:pathLst>
              <a:path w="1" h="1464129">
                <a:moveTo>
                  <a:pt x="0" y="0"/>
                </a:moveTo>
                <a:lnTo>
                  <a:pt x="1" y="1464129"/>
                </a:lnTo>
              </a:path>
            </a:pathLst>
          </a:custGeom>
          <a:noFill/>
          <a:ln w="7144">
            <a:solidFill>
              <a:srgbClr val="BFBFBF"/>
            </a:solidFill>
            <a:prstDash val="solid"/>
            <a:headEnd type="none"/>
            <a:tailEnd type="none"/>
          </a:ln>
        </p:spPr>
      </p:sp>
      <p:sp>
        <p:nvSpPr>
          <p:cNvPr id="18" name="Shape 16"/>
          <p:cNvSpPr/>
          <p:nvPr>
            <p:custDataLst>
              <p:tags r:id="rId2"/>
            </p:custDataLst>
          </p:nvPr>
        </p:nvSpPr>
        <p:spPr>
          <a:xfrm>
            <a:off x="1724380" y="1452383"/>
            <a:ext cx="1903031" cy="54863"/>
          </a:xfrm>
          <a:custGeom>
            <a:avLst/>
            <a:gdLst/>
            <a:ahLst/>
            <a:cxnLst/>
            <a:rect l="l" t="t" r="r" b="b"/>
            <a:pathLst>
              <a:path w="1427273" h="41147">
                <a:moveTo>
                  <a:pt x="20955" y="0"/>
                </a:moveTo>
                <a:lnTo>
                  <a:pt x="1406842" y="0"/>
                </a:lnTo>
                <a:cubicBezTo>
                  <a:pt x="1418416" y="0"/>
                  <a:pt x="1427798" y="9382"/>
                  <a:pt x="1427798" y="20955"/>
                </a:cubicBezTo>
                <a:lnTo>
                  <a:pt x="1427798" y="20955"/>
                </a:lnTo>
                <a:cubicBezTo>
                  <a:pt x="1427798" y="32528"/>
                  <a:pt x="1418416" y="41910"/>
                  <a:pt x="1406842" y="41910"/>
                </a:cubicBezTo>
                <a:lnTo>
                  <a:pt x="20955" y="41910"/>
                </a:lnTo>
                <a:cubicBezTo>
                  <a:pt x="9390" y="41910"/>
                  <a:pt x="0" y="32520"/>
                  <a:pt x="0" y="20955"/>
                </a:cubicBezTo>
                <a:lnTo>
                  <a:pt x="0" y="20955"/>
                </a:lnTo>
                <a:cubicBezTo>
                  <a:pt x="0" y="9390"/>
                  <a:pt x="9390" y="0"/>
                  <a:pt x="20955" y="0"/>
                </a:cubicBezTo>
                <a:close/>
              </a:path>
            </a:pathLst>
          </a:custGeom>
          <a:solidFill>
            <a:schemeClr val="accent1">
              <a:lumMod val="50000"/>
            </a:schemeClr>
          </a:solidFill>
        </p:spPr>
      </p:sp>
      <p:sp>
        <p:nvSpPr>
          <p:cNvPr id="20" name="Shape 18"/>
          <p:cNvSpPr/>
          <p:nvPr/>
        </p:nvSpPr>
        <p:spPr>
          <a:xfrm>
            <a:off x="1888171" y="1408112"/>
            <a:ext cx="1575451" cy="444109"/>
          </a:xfrm>
          <a:custGeom>
            <a:avLst/>
            <a:gdLst/>
            <a:ahLst/>
            <a:cxnLst/>
            <a:rect l="l" t="t" r="r" b="b"/>
            <a:pathLst>
              <a:path w="1181588" h="333082">
                <a:moveTo>
                  <a:pt x="0" y="0"/>
                </a:moveTo>
                <a:lnTo>
                  <a:pt x="1181588" y="0"/>
                </a:lnTo>
                <a:lnTo>
                  <a:pt x="1181588" y="333082"/>
                </a:lnTo>
                <a:lnTo>
                  <a:pt x="0" y="333082"/>
                </a:lnTo>
                <a:close/>
              </a:path>
            </a:pathLst>
          </a:custGeom>
          <a:noFill/>
        </p:spPr>
      </p:sp>
      <p:sp>
        <p:nvSpPr>
          <p:cNvPr id="21" name="Shape 19"/>
          <p:cNvSpPr/>
          <p:nvPr>
            <p:custDataLst>
              <p:tags r:id="rId3"/>
            </p:custDataLst>
          </p:nvPr>
        </p:nvSpPr>
        <p:spPr>
          <a:xfrm>
            <a:off x="1165716" y="3925931"/>
            <a:ext cx="3020359" cy="881201"/>
          </a:xfrm>
          <a:custGeom>
            <a:avLst/>
            <a:gdLst/>
            <a:ahLst/>
            <a:cxnLst/>
            <a:rect l="l" t="t" r="r" b="b"/>
            <a:pathLst>
              <a:path w="2265269" h="660901">
                <a:moveTo>
                  <a:pt x="0" y="0"/>
                </a:moveTo>
                <a:lnTo>
                  <a:pt x="2265269" y="0"/>
                </a:lnTo>
                <a:lnTo>
                  <a:pt x="2265269" y="660901"/>
                </a:lnTo>
                <a:lnTo>
                  <a:pt x="0" y="660901"/>
                </a:lnTo>
                <a:close/>
              </a:path>
            </a:pathLst>
          </a:custGeom>
          <a:solidFill>
            <a:srgbClr val="FFFFFF"/>
          </a:solidFill>
        </p:spPr>
      </p:sp>
      <p:sp>
        <p:nvSpPr>
          <p:cNvPr id="22" name="Shape 20"/>
          <p:cNvSpPr/>
          <p:nvPr>
            <p:custDataLst>
              <p:tags r:id="rId4"/>
            </p:custDataLst>
          </p:nvPr>
        </p:nvSpPr>
        <p:spPr>
          <a:xfrm flipH="1">
            <a:off x="6058747" y="1490980"/>
            <a:ext cx="101600" cy="1789007"/>
          </a:xfrm>
          <a:custGeom>
            <a:avLst/>
            <a:gdLst/>
            <a:ahLst/>
            <a:cxnLst/>
            <a:rect l="l" t="t" r="r" b="b"/>
            <a:pathLst>
              <a:path w="14288" h="1536620">
                <a:moveTo>
                  <a:pt x="0" y="0"/>
                </a:moveTo>
                <a:lnTo>
                  <a:pt x="14288" y="1536620"/>
                </a:lnTo>
              </a:path>
            </a:pathLst>
          </a:custGeom>
          <a:noFill/>
          <a:ln w="7144">
            <a:solidFill>
              <a:srgbClr val="BFBFBF"/>
            </a:solidFill>
            <a:prstDash val="solid"/>
            <a:headEnd type="none"/>
            <a:tailEnd type="none"/>
          </a:ln>
        </p:spPr>
      </p:sp>
      <p:sp>
        <p:nvSpPr>
          <p:cNvPr id="23" name="Shape 21"/>
          <p:cNvSpPr/>
          <p:nvPr>
            <p:custDataLst>
              <p:tags r:id="rId5"/>
            </p:custDataLst>
          </p:nvPr>
        </p:nvSpPr>
        <p:spPr>
          <a:xfrm>
            <a:off x="5138135" y="1436296"/>
            <a:ext cx="1903031" cy="54863"/>
          </a:xfrm>
          <a:custGeom>
            <a:avLst/>
            <a:gdLst/>
            <a:ahLst/>
            <a:cxnLst/>
            <a:rect l="l" t="t" r="r" b="b"/>
            <a:pathLst>
              <a:path w="1427273" h="41147">
                <a:moveTo>
                  <a:pt x="20955" y="0"/>
                </a:moveTo>
                <a:lnTo>
                  <a:pt x="1406842" y="0"/>
                </a:lnTo>
                <a:cubicBezTo>
                  <a:pt x="1418416" y="0"/>
                  <a:pt x="1427798" y="9382"/>
                  <a:pt x="1427798" y="20955"/>
                </a:cubicBezTo>
                <a:lnTo>
                  <a:pt x="1427798" y="20955"/>
                </a:lnTo>
                <a:cubicBezTo>
                  <a:pt x="1427798" y="32528"/>
                  <a:pt x="1418416" y="41910"/>
                  <a:pt x="1406842" y="41910"/>
                </a:cubicBezTo>
                <a:lnTo>
                  <a:pt x="20955" y="41910"/>
                </a:lnTo>
                <a:cubicBezTo>
                  <a:pt x="9390" y="41910"/>
                  <a:pt x="0" y="32520"/>
                  <a:pt x="0" y="20955"/>
                </a:cubicBezTo>
                <a:lnTo>
                  <a:pt x="0" y="20955"/>
                </a:lnTo>
                <a:cubicBezTo>
                  <a:pt x="0" y="9390"/>
                  <a:pt x="9390" y="0"/>
                  <a:pt x="20955" y="0"/>
                </a:cubicBezTo>
                <a:close/>
              </a:path>
            </a:pathLst>
          </a:custGeom>
          <a:solidFill>
            <a:schemeClr val="bg2">
              <a:lumMod val="50000"/>
            </a:schemeClr>
          </a:solidFill>
        </p:spPr>
      </p:sp>
      <p:sp>
        <p:nvSpPr>
          <p:cNvPr id="24" name="Shape 22"/>
          <p:cNvSpPr/>
          <p:nvPr>
            <p:custDataLst>
              <p:tags r:id="rId6"/>
            </p:custDataLst>
          </p:nvPr>
        </p:nvSpPr>
        <p:spPr>
          <a:xfrm>
            <a:off x="1928808" y="1910668"/>
            <a:ext cx="1416269" cy="1416637"/>
          </a:xfrm>
          <a:custGeom>
            <a:avLst/>
            <a:gdLst/>
            <a:ahLst/>
            <a:cxnLst/>
            <a:rect l="l" t="t" r="r" b="b"/>
            <a:pathLst>
              <a:path w="1062202" h="1062478">
                <a:moveTo>
                  <a:pt x="531101" y="0"/>
                </a:moveTo>
                <a:cubicBezTo>
                  <a:pt x="824223" y="0"/>
                  <a:pt x="1062202" y="238040"/>
                  <a:pt x="1062202" y="531239"/>
                </a:cubicBezTo>
                <a:cubicBezTo>
                  <a:pt x="1062202" y="824438"/>
                  <a:pt x="824223" y="1062479"/>
                  <a:pt x="531101" y="1062479"/>
                </a:cubicBezTo>
                <a:cubicBezTo>
                  <a:pt x="237978" y="1062479"/>
                  <a:pt x="0" y="824438"/>
                  <a:pt x="0" y="531239"/>
                </a:cubicBezTo>
                <a:cubicBezTo>
                  <a:pt x="0" y="238040"/>
                  <a:pt x="237978" y="0"/>
                  <a:pt x="531101" y="0"/>
                </a:cubicBezTo>
                <a:close/>
              </a:path>
            </a:pathLst>
          </a:custGeom>
          <a:blipFill rotWithShape="0">
            <a:blip r:embed="rId17"/>
            <a:stretch>
              <a:fillRect l="-7092" r="-7092"/>
            </a:stretch>
          </a:blipFill>
          <a:effectLst>
            <a:outerShdw dist="28575" dir="2700000" algn="bl" rotWithShape="0">
              <a:srgbClr val="000000">
                <a:alpha val="14902"/>
              </a:srgbClr>
            </a:outerShdw>
          </a:effectLst>
        </p:spPr>
      </p:sp>
      <p:sp>
        <p:nvSpPr>
          <p:cNvPr id="25" name="Shape 23"/>
          <p:cNvSpPr/>
          <p:nvPr/>
        </p:nvSpPr>
        <p:spPr>
          <a:xfrm>
            <a:off x="5301924" y="1408112"/>
            <a:ext cx="1575451" cy="444109"/>
          </a:xfrm>
          <a:custGeom>
            <a:avLst/>
            <a:gdLst/>
            <a:ahLst/>
            <a:cxnLst/>
            <a:rect l="l" t="t" r="r" b="b"/>
            <a:pathLst>
              <a:path w="1181588" h="333082">
                <a:moveTo>
                  <a:pt x="0" y="0"/>
                </a:moveTo>
                <a:lnTo>
                  <a:pt x="1181588" y="0"/>
                </a:lnTo>
                <a:lnTo>
                  <a:pt x="1181588" y="333082"/>
                </a:lnTo>
                <a:lnTo>
                  <a:pt x="0" y="333082"/>
                </a:lnTo>
                <a:close/>
              </a:path>
            </a:pathLst>
          </a:custGeom>
          <a:noFill/>
        </p:spPr>
      </p:sp>
      <p:sp>
        <p:nvSpPr>
          <p:cNvPr id="26" name="Shape 24"/>
          <p:cNvSpPr/>
          <p:nvPr>
            <p:custDataLst>
              <p:tags r:id="rId7"/>
            </p:custDataLst>
          </p:nvPr>
        </p:nvSpPr>
        <p:spPr>
          <a:xfrm flipH="1">
            <a:off x="9486265" y="1490980"/>
            <a:ext cx="76200" cy="1836420"/>
          </a:xfrm>
          <a:custGeom>
            <a:avLst/>
            <a:gdLst/>
            <a:ahLst/>
            <a:cxnLst/>
            <a:rect l="l" t="t" r="r" b="b"/>
            <a:pathLst>
              <a:path w="1" h="1464129">
                <a:moveTo>
                  <a:pt x="0" y="0"/>
                </a:moveTo>
                <a:lnTo>
                  <a:pt x="1" y="1464129"/>
                </a:lnTo>
              </a:path>
            </a:pathLst>
          </a:custGeom>
          <a:noFill/>
          <a:ln w="7144">
            <a:solidFill>
              <a:srgbClr val="BFBFBF"/>
            </a:solidFill>
            <a:prstDash val="solid"/>
            <a:headEnd type="none"/>
            <a:tailEnd type="none"/>
          </a:ln>
        </p:spPr>
      </p:sp>
      <p:sp>
        <p:nvSpPr>
          <p:cNvPr id="27" name="Shape 25"/>
          <p:cNvSpPr/>
          <p:nvPr>
            <p:custDataLst>
              <p:tags r:id="rId8"/>
            </p:custDataLst>
          </p:nvPr>
        </p:nvSpPr>
        <p:spPr>
          <a:xfrm>
            <a:off x="8551889" y="1436296"/>
            <a:ext cx="1903031" cy="54863"/>
          </a:xfrm>
          <a:custGeom>
            <a:avLst/>
            <a:gdLst/>
            <a:ahLst/>
            <a:cxnLst/>
            <a:rect l="l" t="t" r="r" b="b"/>
            <a:pathLst>
              <a:path w="1427273" h="41147">
                <a:moveTo>
                  <a:pt x="20955" y="0"/>
                </a:moveTo>
                <a:lnTo>
                  <a:pt x="1406842" y="0"/>
                </a:lnTo>
                <a:cubicBezTo>
                  <a:pt x="1418416" y="0"/>
                  <a:pt x="1427798" y="9382"/>
                  <a:pt x="1427798" y="20955"/>
                </a:cubicBezTo>
                <a:lnTo>
                  <a:pt x="1427798" y="20955"/>
                </a:lnTo>
                <a:cubicBezTo>
                  <a:pt x="1427798" y="32528"/>
                  <a:pt x="1418416" y="41910"/>
                  <a:pt x="1406842" y="41910"/>
                </a:cubicBezTo>
                <a:lnTo>
                  <a:pt x="20955" y="41910"/>
                </a:lnTo>
                <a:cubicBezTo>
                  <a:pt x="9390" y="41910"/>
                  <a:pt x="0" y="32520"/>
                  <a:pt x="0" y="20955"/>
                </a:cubicBezTo>
                <a:lnTo>
                  <a:pt x="0" y="20955"/>
                </a:lnTo>
                <a:cubicBezTo>
                  <a:pt x="0" y="9390"/>
                  <a:pt x="9390" y="0"/>
                  <a:pt x="20955" y="0"/>
                </a:cubicBezTo>
                <a:close/>
              </a:path>
            </a:pathLst>
          </a:custGeom>
          <a:solidFill>
            <a:schemeClr val="accent1">
              <a:lumMod val="50000"/>
            </a:schemeClr>
          </a:solidFill>
        </p:spPr>
      </p:sp>
      <p:sp>
        <p:nvSpPr>
          <p:cNvPr id="28" name="Shape 26"/>
          <p:cNvSpPr/>
          <p:nvPr>
            <p:custDataLst>
              <p:tags r:id="rId9"/>
            </p:custDataLst>
          </p:nvPr>
        </p:nvSpPr>
        <p:spPr>
          <a:xfrm>
            <a:off x="8795269" y="1910668"/>
            <a:ext cx="1416269" cy="1416637"/>
          </a:xfrm>
          <a:custGeom>
            <a:avLst/>
            <a:gdLst/>
            <a:ahLst/>
            <a:cxnLst/>
            <a:rect l="l" t="t" r="r" b="b"/>
            <a:pathLst>
              <a:path w="1062202" h="1062478">
                <a:moveTo>
                  <a:pt x="531101" y="0"/>
                </a:moveTo>
                <a:cubicBezTo>
                  <a:pt x="824223" y="0"/>
                  <a:pt x="1062202" y="238040"/>
                  <a:pt x="1062202" y="531239"/>
                </a:cubicBezTo>
                <a:cubicBezTo>
                  <a:pt x="1062202" y="824438"/>
                  <a:pt x="824223" y="1062479"/>
                  <a:pt x="531101" y="1062479"/>
                </a:cubicBezTo>
                <a:cubicBezTo>
                  <a:pt x="237978" y="1062479"/>
                  <a:pt x="0" y="824438"/>
                  <a:pt x="0" y="531239"/>
                </a:cubicBezTo>
                <a:cubicBezTo>
                  <a:pt x="0" y="238040"/>
                  <a:pt x="237978" y="0"/>
                  <a:pt x="531101" y="0"/>
                </a:cubicBezTo>
                <a:close/>
              </a:path>
            </a:pathLst>
          </a:custGeom>
          <a:blipFill rotWithShape="0">
            <a:blip r:embed="rId18"/>
            <a:stretch>
              <a:fillRect l="-7485" r="-7485"/>
            </a:stretch>
          </a:blipFill>
          <a:effectLst>
            <a:outerShdw dist="28575" dir="2700000" algn="bl" rotWithShape="0">
              <a:srgbClr val="000000">
                <a:alpha val="14902"/>
              </a:srgbClr>
            </a:outerShdw>
          </a:effectLst>
        </p:spPr>
      </p:sp>
      <p:sp>
        <p:nvSpPr>
          <p:cNvPr id="29" name="Shape 27"/>
          <p:cNvSpPr/>
          <p:nvPr/>
        </p:nvSpPr>
        <p:spPr>
          <a:xfrm>
            <a:off x="8715679" y="1408112"/>
            <a:ext cx="1575451" cy="444109"/>
          </a:xfrm>
          <a:custGeom>
            <a:avLst/>
            <a:gdLst/>
            <a:ahLst/>
            <a:cxnLst/>
            <a:rect l="l" t="t" r="r" b="b"/>
            <a:pathLst>
              <a:path w="1181588" h="333082">
                <a:moveTo>
                  <a:pt x="0" y="0"/>
                </a:moveTo>
                <a:lnTo>
                  <a:pt x="1181588" y="0"/>
                </a:lnTo>
                <a:lnTo>
                  <a:pt x="1181588" y="333082"/>
                </a:lnTo>
                <a:lnTo>
                  <a:pt x="0" y="333082"/>
                </a:lnTo>
                <a:close/>
              </a:path>
            </a:pathLst>
          </a:custGeom>
          <a:noFill/>
        </p:spPr>
      </p:sp>
      <p:sp>
        <p:nvSpPr>
          <p:cNvPr id="30" name="Shape 28"/>
          <p:cNvSpPr/>
          <p:nvPr>
            <p:custDataLst>
              <p:tags r:id="rId10"/>
            </p:custDataLst>
          </p:nvPr>
        </p:nvSpPr>
        <p:spPr>
          <a:xfrm>
            <a:off x="7993225" y="3925931"/>
            <a:ext cx="3020359" cy="881201"/>
          </a:xfrm>
          <a:custGeom>
            <a:avLst/>
            <a:gdLst/>
            <a:ahLst/>
            <a:cxnLst/>
            <a:rect l="l" t="t" r="r" b="b"/>
            <a:pathLst>
              <a:path w="2265269" h="660901">
                <a:moveTo>
                  <a:pt x="0" y="0"/>
                </a:moveTo>
                <a:lnTo>
                  <a:pt x="2265269" y="0"/>
                </a:lnTo>
                <a:lnTo>
                  <a:pt x="2265269" y="660901"/>
                </a:lnTo>
                <a:lnTo>
                  <a:pt x="0" y="660901"/>
                </a:lnTo>
                <a:close/>
              </a:path>
            </a:pathLst>
          </a:custGeom>
          <a:solidFill>
            <a:srgbClr val="FFFFFF"/>
          </a:solidFill>
        </p:spPr>
      </p:sp>
      <p:sp>
        <p:nvSpPr>
          <p:cNvPr id="32" name="Text 30"/>
          <p:cNvSpPr txBox="1"/>
          <p:nvPr>
            <p:custDataLst>
              <p:tags r:id="rId11"/>
            </p:custDataLst>
          </p:nvPr>
        </p:nvSpPr>
        <p:spPr>
          <a:xfrm>
            <a:off x="784013" y="3836247"/>
            <a:ext cx="3676227" cy="2037080"/>
          </a:xfrm>
          <a:prstGeom prst="rect">
            <a:avLst/>
          </a:prstGeom>
          <a:noFill/>
        </p:spPr>
        <p:txBody>
          <a:bodyPr wrap="square" lIns="0" tIns="0" rIns="0" bIns="0" rtlCol="0" anchor="t">
            <a:noAutofit/>
          </a:bodyPr>
          <a:lstStyle/>
          <a:p>
            <a:pPr marL="0" indent="0" algn="ctr">
              <a:lnSpc>
                <a:spcPct val="96000"/>
              </a:lnSpc>
              <a:buNone/>
            </a:pPr>
            <a:endParaRPr lang="zh-CN" altLang="en-US" sz="1200" dirty="0"/>
          </a:p>
        </p:txBody>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2</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sp>
        <p:nvSpPr>
          <p:cNvPr id="51" name="六边形 50"/>
          <p:cNvSpPr/>
          <p:nvPr/>
        </p:nvSpPr>
        <p:spPr>
          <a:xfrm>
            <a:off x="5346700" y="1910927"/>
            <a:ext cx="1518920" cy="1386840"/>
          </a:xfrm>
          <a:prstGeom prst="hexagon">
            <a:avLst/>
          </a:prstGeom>
          <a:blipFill dpi="0" rotWithShape="1">
            <a:blip r:embed="rId19" cstate="print">
              <a:extLst>
                <a:ext uri="{28A0092B-C50C-407E-A947-70E740481C1C}">
                  <a14:useLocalDpi xmlns:a14="http://schemas.microsoft.com/office/drawing/2010/main" val="0"/>
                </a:ext>
              </a:extLst>
            </a:blip>
            <a:srcRect/>
            <a:stretch>
              <a:fillRect/>
            </a:stretch>
          </a:blipFill>
          <a:ln w="15875" cap="rnd" cmpd="sng" algn="ctr">
            <a:solidFill>
              <a:srgbClr val="DDDDDD"/>
            </a:solidFill>
            <a:prstDash val="solid"/>
          </a:ln>
          <a:effectLst/>
        </p:spPr>
        <p:txBody>
          <a:bodyPr rtlCol="0" anchor="ctr"/>
          <a:lstStyle/>
          <a:p>
            <a:pPr algn="ctr" defTabSz="1218565">
              <a:defRPr/>
            </a:pPr>
            <a:endParaRPr lang="zh-CN" altLang="en-US" sz="4265" kern="0">
              <a:solidFill>
                <a:prstClr val="black">
                  <a:lumMod val="95000"/>
                  <a:lumOff val="5000"/>
                </a:prstClr>
              </a:solidFill>
              <a:latin typeface="+mj-ea"/>
              <a:ea typeface="+mj-ea"/>
            </a:endParaRPr>
          </a:p>
        </p:txBody>
      </p:sp>
      <p:sp>
        <p:nvSpPr>
          <p:cNvPr id="16" name="Text 28"/>
          <p:cNvSpPr txBox="1"/>
          <p:nvPr>
            <p:custDataLst>
              <p:tags r:id="rId12"/>
            </p:custDataLst>
          </p:nvPr>
        </p:nvSpPr>
        <p:spPr>
          <a:xfrm>
            <a:off x="543560" y="3558540"/>
            <a:ext cx="3916680" cy="2451947"/>
          </a:xfrm>
          <a:prstGeom prst="rect">
            <a:avLst/>
          </a:prstGeom>
          <a:noFill/>
        </p:spPr>
        <p:txBody>
          <a:bodyPr wrap="square" lIns="0" tIns="0" rIns="0" bIns="0" rtlCol="0" anchor="t">
            <a:noAutofit/>
          </a:bodyPr>
          <a:lstStyle/>
          <a:p>
            <a:pPr indent="0" algn="l" fontAlgn="auto">
              <a:lnSpc>
                <a:spcPct val="15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en-US" altLang="zh-CN" sz="1335" b="1" dirty="0">
                <a:latin typeface="微软雅黑" panose="020B0503020204020204" charset="-122"/>
                <a:ea typeface="微软雅黑" panose="020B0503020204020204" charset="-122"/>
                <a:cs typeface="微软雅黑" panose="020B0503020204020204" charset="-122"/>
              </a:rPr>
              <a:t> </a:t>
            </a:r>
            <a:r>
              <a:rPr lang="zh-CN" altLang="en-US" sz="1200" b="1" dirty="0">
                <a:solidFill>
                  <a:schemeClr val="accent1">
                    <a:lumMod val="50000"/>
                  </a:schemeClr>
                </a:solidFill>
                <a:latin typeface="微软雅黑" panose="020B0503020204020204" charset="-122"/>
                <a:ea typeface="微软雅黑" panose="020B0503020204020204" charset="-122"/>
                <a:cs typeface="微软雅黑" panose="020B0503020204020204" charset="-122"/>
              </a:rPr>
              <a:t>当前山西地区进口铝土矿仍以几内亚矿为主。</a:t>
            </a:r>
            <a:r>
              <a:rPr lang="zh-CN" altLang="en-US" sz="1200" dirty="0">
                <a:latin typeface="微软雅黑" panose="020B0503020204020204" charset="-122"/>
                <a:ea typeface="微软雅黑" panose="020B0503020204020204" charset="-122"/>
                <a:cs typeface="微软雅黑" panose="020B0503020204020204" charset="-122"/>
              </a:rPr>
              <a:t>占比约90%，澳大利亚、土耳其、巴西、黑山等国别矿种亦有掺配使用。</a:t>
            </a:r>
          </a:p>
          <a:p>
            <a:pPr indent="0" algn="l" fontAlgn="auto">
              <a:lnSpc>
                <a:spcPct val="150000"/>
              </a:lnSpc>
              <a:buNone/>
            </a:pPr>
            <a:r>
              <a:rPr lang="en-US" altLang="zh-CN" sz="1200"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几内亚矿以三水低温矿为主，既可单矿种独立使用，也可与国产矿灵活掺配，而且供应充足，碱耗和能耗都比较低，是山西氧化铝企业最主要的进口原料来源。值得关注的是，几内亚矿品位正逐步下滑，对内陆氧化铝企业而言，高低品位矿之间的成本差异显著高于沿海地区，核心在于矿耗上升会进一步放大长途运输带来的物流成本压力。</a:t>
            </a:r>
          </a:p>
        </p:txBody>
      </p:sp>
      <p:sp>
        <p:nvSpPr>
          <p:cNvPr id="19" name="Text 28"/>
          <p:cNvSpPr txBox="1"/>
          <p:nvPr>
            <p:custDataLst>
              <p:tags r:id="rId13"/>
            </p:custDataLst>
          </p:nvPr>
        </p:nvSpPr>
        <p:spPr>
          <a:xfrm>
            <a:off x="4710853" y="3577167"/>
            <a:ext cx="3282527" cy="2503593"/>
          </a:xfrm>
          <a:prstGeom prst="rect">
            <a:avLst/>
          </a:prstGeom>
          <a:noFill/>
        </p:spPr>
        <p:txBody>
          <a:bodyPr wrap="square" lIns="0" tIns="0" rIns="0" bIns="0" rtlCol="0" anchor="t">
            <a:noAutofit/>
          </a:bodyPr>
          <a:lstStyle/>
          <a:p>
            <a:pPr indent="0" algn="l" fontAlgn="auto">
              <a:lnSpc>
                <a:spcPct val="15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澳大利亚铝土矿在山西的工艺适配度明显低于几内亚矿， 澳矿有机碳在0.2-0.5之间，对溶出闪蒸、沉降性能、分解能力、蒸发能力都会有影响，生产使用需要配备有机物及除碳碱系统。对于未配套完善有机物处理系统的生产线，使用澳矿的生产风险增加，部分企业只能阶段性使用澳矿再切回国产矿中和有机物带来的影响，但整体仍会对生产连续性甚至氧化铝的成品质量造成影响，或推高综合成本。</a:t>
            </a:r>
          </a:p>
        </p:txBody>
      </p:sp>
      <p:sp>
        <p:nvSpPr>
          <p:cNvPr id="31" name="Text 28"/>
          <p:cNvSpPr txBox="1"/>
          <p:nvPr>
            <p:custDataLst>
              <p:tags r:id="rId14"/>
            </p:custDataLst>
          </p:nvPr>
        </p:nvSpPr>
        <p:spPr>
          <a:xfrm>
            <a:off x="8243993" y="3577167"/>
            <a:ext cx="3588173" cy="2594187"/>
          </a:xfrm>
          <a:prstGeom prst="rect">
            <a:avLst/>
          </a:prstGeom>
          <a:noFill/>
        </p:spPr>
        <p:txBody>
          <a:bodyPr wrap="square" lIns="0" tIns="0" rIns="0" bIns="0" rtlCol="0" anchor="t">
            <a:noAutofit/>
          </a:bodyPr>
          <a:lstStyle/>
          <a:p>
            <a:pPr indent="0" algn="l" fontAlgn="auto">
              <a:lnSpc>
                <a:spcPct val="15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土耳其矿和黑山等海外一水硬铝石，主要作为国产矿掺配用料，凭借较高铝硅比提升入磨综合品位，在山西企业中应用较为普遍。但土耳其矿品质分化明显：高品位资源量偏少，低品位矿则硅、钛含量偏高，溶出率偏低。这类矿种虽有助于拓宽原料结构、提升掺配灵活性，但受限于整体供应规模有限，难以从根本上缓解区域矿石供需矛盾。</a:t>
            </a:r>
          </a:p>
        </p:txBody>
      </p:sp>
      <p:sp>
        <p:nvSpPr>
          <p:cNvPr id="33"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rgbClr val="262626"/>
                </a:solidFill>
                <a:latin typeface="微软雅黑" panose="020B0503020204020204" charset="-122"/>
                <a:ea typeface="微软雅黑" panose="020B0503020204020204" charset="-122"/>
                <a:cs typeface="SourceHanSansSC-Medium" panose="020B0600000000000000" charset="-122"/>
              </a:rPr>
              <a:t>山西地区使用进口矿石的类型</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p:cTn id="7" dur="500" fill="hold"/>
                                        <p:tgtEl>
                                          <p:spTgt spid="51"/>
                                        </p:tgtEl>
                                        <p:attrNameLst>
                                          <p:attrName>ppt_w</p:attrName>
                                        </p:attrNameLst>
                                      </p:cBhvr>
                                      <p:tavLst>
                                        <p:tav tm="0">
                                          <p:val>
                                            <p:fltVal val="0"/>
                                          </p:val>
                                        </p:tav>
                                        <p:tav tm="100000">
                                          <p:val>
                                            <p:strVal val="#ppt_w"/>
                                          </p:val>
                                        </p:tav>
                                      </p:tavLst>
                                    </p:anim>
                                    <p:anim calcmode="lin" valueType="num">
                                      <p:cBhvr>
                                        <p:cTn id="8" dur="500" fill="hold"/>
                                        <p:tgtEl>
                                          <p:spTgt spid="51"/>
                                        </p:tgtEl>
                                        <p:attrNameLst>
                                          <p:attrName>ppt_h</p:attrName>
                                        </p:attrNameLst>
                                      </p:cBhvr>
                                      <p:tavLst>
                                        <p:tav tm="0">
                                          <p:val>
                                            <p:fltVal val="0"/>
                                          </p:val>
                                        </p:tav>
                                        <p:tav tm="100000">
                                          <p:val>
                                            <p:strVal val="#ppt_h"/>
                                          </p:val>
                                        </p:tav>
                                      </p:tavLst>
                                    </p:anim>
                                    <p:animEffect transition="in" filter="fade">
                                      <p:cBhvr>
                                        <p:cTn id="9"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2044105" y="321668"/>
            <a:ext cx="845792" cy="852627"/>
          </a:xfrm>
          <a:custGeom>
            <a:avLst/>
            <a:gdLst/>
            <a:ahLst/>
            <a:cxnLst/>
            <a:rect l="l" t="t" r="r" b="b"/>
            <a:pathLst>
              <a:path w="634344" h="639470">
                <a:moveTo>
                  <a:pt x="317172" y="0"/>
                </a:moveTo>
                <a:cubicBezTo>
                  <a:pt x="492224" y="0"/>
                  <a:pt x="634344" y="143269"/>
                  <a:pt x="634344" y="319735"/>
                </a:cubicBezTo>
                <a:cubicBezTo>
                  <a:pt x="634344" y="496202"/>
                  <a:pt x="492224" y="639470"/>
                  <a:pt x="317172" y="639470"/>
                </a:cubicBezTo>
                <a:cubicBezTo>
                  <a:pt x="142120" y="639470"/>
                  <a:pt x="0" y="496202"/>
                  <a:pt x="0" y="319735"/>
                </a:cubicBezTo>
                <a:cubicBezTo>
                  <a:pt x="0" y="143269"/>
                  <a:pt x="142120" y="0"/>
                  <a:pt x="317172"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4" name="Shape 2"/>
          <p:cNvSpPr/>
          <p:nvPr/>
        </p:nvSpPr>
        <p:spPr>
          <a:xfrm>
            <a:off x="1111367" y="860713"/>
            <a:ext cx="597195" cy="597195"/>
          </a:xfrm>
          <a:custGeom>
            <a:avLst/>
            <a:gdLst/>
            <a:ahLst/>
            <a:cxnLst/>
            <a:rect l="l" t="t" r="r" b="b"/>
            <a:pathLst>
              <a:path w="447896" h="447896">
                <a:moveTo>
                  <a:pt x="223948" y="0"/>
                </a:moveTo>
                <a:cubicBezTo>
                  <a:pt x="347548" y="0"/>
                  <a:pt x="447896" y="100348"/>
                  <a:pt x="447896" y="223948"/>
                </a:cubicBezTo>
                <a:cubicBezTo>
                  <a:pt x="447896" y="347548"/>
                  <a:pt x="347548" y="447896"/>
                  <a:pt x="223948" y="447896"/>
                </a:cubicBezTo>
                <a:cubicBezTo>
                  <a:pt x="100348" y="447896"/>
                  <a:pt x="0" y="347548"/>
                  <a:pt x="0" y="223948"/>
                </a:cubicBezTo>
                <a:cubicBezTo>
                  <a:pt x="0" y="100348"/>
                  <a:pt x="100348" y="0"/>
                  <a:pt x="223948"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5" name="Shape 3"/>
          <p:cNvSpPr/>
          <p:nvPr/>
        </p:nvSpPr>
        <p:spPr>
          <a:xfrm>
            <a:off x="645455" y="1507325"/>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6" name="Shape 4"/>
          <p:cNvSpPr/>
          <p:nvPr/>
        </p:nvSpPr>
        <p:spPr>
          <a:xfrm>
            <a:off x="671649" y="1533519"/>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7" name="Shape 5"/>
          <p:cNvSpPr/>
          <p:nvPr/>
        </p:nvSpPr>
        <p:spPr>
          <a:xfrm>
            <a:off x="1796623" y="748697"/>
            <a:ext cx="845792" cy="845792"/>
          </a:xfrm>
          <a:custGeom>
            <a:avLst/>
            <a:gdLst/>
            <a:ahLst/>
            <a:cxnLst/>
            <a:rect l="l" t="t" r="r" b="b"/>
            <a:pathLst>
              <a:path w="634344" h="634344">
                <a:moveTo>
                  <a:pt x="317172" y="0"/>
                </a:moveTo>
                <a:cubicBezTo>
                  <a:pt x="492224" y="0"/>
                  <a:pt x="634344" y="142120"/>
                  <a:pt x="634344" y="317172"/>
                </a:cubicBezTo>
                <a:cubicBezTo>
                  <a:pt x="634344" y="492224"/>
                  <a:pt x="492224" y="634344"/>
                  <a:pt x="317172" y="634344"/>
                </a:cubicBezTo>
                <a:cubicBezTo>
                  <a:pt x="142120" y="634344"/>
                  <a:pt x="0" y="492224"/>
                  <a:pt x="0" y="317172"/>
                </a:cubicBezTo>
                <a:cubicBezTo>
                  <a:pt x="0" y="142120"/>
                  <a:pt x="142120" y="0"/>
                  <a:pt x="317172"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8" name="Shape 6"/>
          <p:cNvSpPr/>
          <p:nvPr/>
        </p:nvSpPr>
        <p:spPr>
          <a:xfrm>
            <a:off x="1850285" y="802361"/>
            <a:ext cx="738464" cy="738464"/>
          </a:xfrm>
          <a:custGeom>
            <a:avLst/>
            <a:gdLst/>
            <a:ahLst/>
            <a:cxnLst/>
            <a:rect l="l" t="t" r="r" b="b"/>
            <a:pathLst>
              <a:path w="553848" h="553848">
                <a:moveTo>
                  <a:pt x="276924" y="0"/>
                </a:moveTo>
                <a:cubicBezTo>
                  <a:pt x="429763" y="0"/>
                  <a:pt x="553848" y="124085"/>
                  <a:pt x="553848" y="276924"/>
                </a:cubicBezTo>
                <a:cubicBezTo>
                  <a:pt x="553848" y="429763"/>
                  <a:pt x="429763" y="553848"/>
                  <a:pt x="276924" y="553848"/>
                </a:cubicBezTo>
                <a:cubicBezTo>
                  <a:pt x="124085" y="553848"/>
                  <a:pt x="0" y="429763"/>
                  <a:pt x="0" y="276924"/>
                </a:cubicBezTo>
                <a:cubicBezTo>
                  <a:pt x="0" y="124085"/>
                  <a:pt x="124085" y="0"/>
                  <a:pt x="276924" y="0"/>
                </a:cubicBezTo>
                <a:close/>
              </a:path>
            </a:pathLst>
          </a:custGeom>
          <a:gradFill>
            <a:gsLst>
              <a:gs pos="0">
                <a:srgbClr val="FFFFFF">
                  <a:alpha val="100000"/>
                </a:srgbClr>
              </a:gs>
              <a:gs pos="100000">
                <a:srgbClr val="D9D9D9">
                  <a:alpha val="100000"/>
                </a:srgbClr>
              </a:gs>
            </a:gsLst>
            <a:lin ang="14400000" scaled="1"/>
          </a:gradFill>
        </p:spPr>
      </p:sp>
      <p:sp>
        <p:nvSpPr>
          <p:cNvPr id="9" name="Shape 7"/>
          <p:cNvSpPr/>
          <p:nvPr/>
        </p:nvSpPr>
        <p:spPr>
          <a:xfrm>
            <a:off x="744321" y="1452712"/>
            <a:ext cx="4034249" cy="4052116"/>
          </a:xfrm>
          <a:custGeom>
            <a:avLst/>
            <a:gdLst/>
            <a:ahLst/>
            <a:cxnLst/>
            <a:rect l="l" t="t" r="r" b="b"/>
            <a:pathLst>
              <a:path w="3025687" h="3039087">
                <a:moveTo>
                  <a:pt x="1512843" y="0"/>
                </a:moveTo>
                <a:cubicBezTo>
                  <a:pt x="2347804" y="0"/>
                  <a:pt x="3025687" y="680885"/>
                  <a:pt x="3025687" y="1519544"/>
                </a:cubicBezTo>
                <a:cubicBezTo>
                  <a:pt x="3025687" y="2358202"/>
                  <a:pt x="2347804" y="3039087"/>
                  <a:pt x="1512843" y="3039087"/>
                </a:cubicBezTo>
                <a:cubicBezTo>
                  <a:pt x="677882" y="3039087"/>
                  <a:pt x="0" y="2358202"/>
                  <a:pt x="0" y="1519544"/>
                </a:cubicBezTo>
                <a:cubicBezTo>
                  <a:pt x="0" y="680885"/>
                  <a:pt x="677882" y="0"/>
                  <a:pt x="1512843"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1440292" y="2141849"/>
            <a:ext cx="2697133" cy="2709079"/>
          </a:xfrm>
          <a:custGeom>
            <a:avLst/>
            <a:gdLst/>
            <a:ahLst/>
            <a:cxnLst/>
            <a:rect l="l" t="t" r="r" b="b"/>
            <a:pathLst>
              <a:path w="2022850" h="2031809">
                <a:moveTo>
                  <a:pt x="1011425" y="0"/>
                </a:moveTo>
                <a:cubicBezTo>
                  <a:pt x="1569646" y="0"/>
                  <a:pt x="2022850" y="455212"/>
                  <a:pt x="2022850" y="1015905"/>
                </a:cubicBezTo>
                <a:cubicBezTo>
                  <a:pt x="2022850" y="1576598"/>
                  <a:pt x="1569646" y="2031809"/>
                  <a:pt x="1011425" y="2031809"/>
                </a:cubicBezTo>
                <a:cubicBezTo>
                  <a:pt x="453204" y="2031809"/>
                  <a:pt x="0" y="1576598"/>
                  <a:pt x="0" y="1015905"/>
                </a:cubicBezTo>
                <a:cubicBezTo>
                  <a:pt x="0" y="455212"/>
                  <a:pt x="453204" y="0"/>
                  <a:pt x="1011425"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2" name="Shape 10"/>
          <p:cNvSpPr/>
          <p:nvPr/>
        </p:nvSpPr>
        <p:spPr>
          <a:xfrm>
            <a:off x="1318371" y="2775411"/>
            <a:ext cx="3003489" cy="1785104"/>
          </a:xfrm>
          <a:custGeom>
            <a:avLst/>
            <a:gdLst/>
            <a:ahLst/>
            <a:cxnLst/>
            <a:rect l="l" t="t" r="r" b="b"/>
            <a:pathLst>
              <a:path w="2252617" h="1338828">
                <a:moveTo>
                  <a:pt x="0" y="0"/>
                </a:moveTo>
                <a:lnTo>
                  <a:pt x="2252617" y="0"/>
                </a:lnTo>
                <a:lnTo>
                  <a:pt x="2252617" y="1338828"/>
                </a:lnTo>
                <a:lnTo>
                  <a:pt x="0" y="1338828"/>
                </a:lnTo>
                <a:close/>
              </a:path>
            </a:pathLst>
          </a:custGeom>
          <a:noFill/>
        </p:spPr>
      </p:sp>
      <p:sp>
        <p:nvSpPr>
          <p:cNvPr id="13" name="Text 11"/>
          <p:cNvSpPr txBox="1"/>
          <p:nvPr/>
        </p:nvSpPr>
        <p:spPr>
          <a:xfrm>
            <a:off x="1388153" y="2586219"/>
            <a:ext cx="3003489" cy="847090"/>
          </a:xfrm>
          <a:prstGeom prst="rect">
            <a:avLst/>
          </a:prstGeom>
          <a:noFill/>
        </p:spPr>
        <p:txBody>
          <a:bodyPr wrap="square" lIns="1252" tIns="652" rIns="1252" bIns="652" rtlCol="0" anchor="t">
            <a:spAutoFit/>
          </a:bodyPr>
          <a:lstStyle/>
          <a:p>
            <a:pPr marL="0" indent="0" algn="ctr">
              <a:buNone/>
            </a:pPr>
            <a:r>
              <a:rPr lang="en-GB" altLang="en-US" sz="5500" b="1" dirty="0">
                <a:solidFill>
                  <a:srgbClr val="FFFFFF"/>
                </a:solidFill>
                <a:latin typeface="SourceHanSansSC-Medium" panose="020B0600000000000000" charset="-122"/>
                <a:ea typeface="SourceHanSansSC-Medium" panose="020B0600000000000000" charset="-122"/>
                <a:cs typeface="SourceHanSansSC-Medium" panose="020B0600000000000000" charset="-122"/>
              </a:rPr>
              <a:t>PART </a:t>
            </a:r>
            <a:endParaRPr lang="en-US" sz="5500" dirty="0"/>
          </a:p>
        </p:txBody>
      </p:sp>
      <p:sp>
        <p:nvSpPr>
          <p:cNvPr id="14" name="Shape 12"/>
          <p:cNvSpPr/>
          <p:nvPr/>
        </p:nvSpPr>
        <p:spPr>
          <a:xfrm>
            <a:off x="5820851" y="2340859"/>
            <a:ext cx="3250543" cy="630941"/>
          </a:xfrm>
          <a:custGeom>
            <a:avLst/>
            <a:gdLst/>
            <a:ahLst/>
            <a:cxnLst/>
            <a:rect l="l" t="t" r="r" b="b"/>
            <a:pathLst>
              <a:path w="2437907" h="473206">
                <a:moveTo>
                  <a:pt x="0" y="0"/>
                </a:moveTo>
                <a:lnTo>
                  <a:pt x="2437907" y="0"/>
                </a:lnTo>
                <a:lnTo>
                  <a:pt x="2437907" y="473206"/>
                </a:lnTo>
                <a:lnTo>
                  <a:pt x="0" y="473206"/>
                </a:lnTo>
                <a:close/>
              </a:path>
            </a:pathLst>
          </a:custGeom>
          <a:noFill/>
        </p:spPr>
      </p:sp>
      <p:sp>
        <p:nvSpPr>
          <p:cNvPr id="15" name="Text 13"/>
          <p:cNvSpPr txBox="1"/>
          <p:nvPr/>
        </p:nvSpPr>
        <p:spPr>
          <a:xfrm>
            <a:off x="5423747" y="2750820"/>
            <a:ext cx="6372860" cy="773007"/>
          </a:xfrm>
          <a:prstGeom prst="rect">
            <a:avLst/>
          </a:prstGeom>
          <a:noFill/>
        </p:spPr>
        <p:txBody>
          <a:bodyPr wrap="square" lIns="1252" tIns="652" rIns="1252" bIns="652" rtlCol="0" anchor="t">
            <a:noAutofit/>
          </a:bodyPr>
          <a:lstStyle/>
          <a:p>
            <a:pPr marL="0" indent="0" algn="ctr">
              <a:buNone/>
            </a:pPr>
            <a:r>
              <a:rPr lang="zh-CN" altLang="en-US" sz="3200" b="1" dirty="0">
                <a:solidFill>
                  <a:schemeClr val="accent1">
                    <a:lumMod val="50000"/>
                  </a:schemeClr>
                </a:solidFill>
                <a:latin typeface="SourceHanSansSC-Medium" panose="020B0600000000000000" charset="-122"/>
                <a:ea typeface="SourceHanSansSC-Medium" panose="020B0600000000000000" charset="-122"/>
                <a:cs typeface="SourceHanSansSC-Medium" panose="020B0600000000000000" charset="-122"/>
                <a:sym typeface="+mn-ea"/>
              </a:rPr>
              <a:t>山西氧化铝成本在全国的位置</a:t>
            </a:r>
          </a:p>
        </p:txBody>
      </p:sp>
      <p:sp>
        <p:nvSpPr>
          <p:cNvPr id="16" name="Shape 14"/>
          <p:cNvSpPr/>
          <p:nvPr/>
        </p:nvSpPr>
        <p:spPr>
          <a:xfrm>
            <a:off x="1590113" y="5103133"/>
            <a:ext cx="650859" cy="680112"/>
          </a:xfrm>
          <a:custGeom>
            <a:avLst/>
            <a:gdLst/>
            <a:ahLst/>
            <a:cxnLst/>
            <a:rect l="l" t="t" r="r" b="b"/>
            <a:pathLst>
              <a:path w="488144" h="510084">
                <a:moveTo>
                  <a:pt x="244072" y="0"/>
                </a:moveTo>
                <a:cubicBezTo>
                  <a:pt x="378779" y="0"/>
                  <a:pt x="488144" y="114280"/>
                  <a:pt x="488144" y="255042"/>
                </a:cubicBezTo>
                <a:cubicBezTo>
                  <a:pt x="488144" y="395804"/>
                  <a:pt x="378779" y="510084"/>
                  <a:pt x="244072" y="510084"/>
                </a:cubicBezTo>
                <a:cubicBezTo>
                  <a:pt x="109365" y="510084"/>
                  <a:pt x="0" y="395804"/>
                  <a:pt x="0" y="255042"/>
                </a:cubicBezTo>
                <a:cubicBezTo>
                  <a:pt x="0" y="114280"/>
                  <a:pt x="109365" y="0"/>
                  <a:pt x="244072"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7" name="Shape 15"/>
          <p:cNvSpPr/>
          <p:nvPr/>
        </p:nvSpPr>
        <p:spPr>
          <a:xfrm>
            <a:off x="288343" y="4680477"/>
            <a:ext cx="845792" cy="845792"/>
          </a:xfrm>
          <a:custGeom>
            <a:avLst/>
            <a:gdLst/>
            <a:ahLst/>
            <a:cxnLst/>
            <a:rect l="l" t="t" r="r" b="b"/>
            <a:pathLst>
              <a:path w="634344" h="634344">
                <a:moveTo>
                  <a:pt x="317172" y="0"/>
                </a:moveTo>
                <a:cubicBezTo>
                  <a:pt x="492224" y="0"/>
                  <a:pt x="634344" y="142120"/>
                  <a:pt x="634344" y="317172"/>
                </a:cubicBezTo>
                <a:cubicBezTo>
                  <a:pt x="634344" y="492224"/>
                  <a:pt x="492224" y="634344"/>
                  <a:pt x="317172" y="634344"/>
                </a:cubicBezTo>
                <a:cubicBezTo>
                  <a:pt x="142120" y="634344"/>
                  <a:pt x="0" y="492224"/>
                  <a:pt x="0" y="317172"/>
                </a:cubicBezTo>
                <a:cubicBezTo>
                  <a:pt x="0" y="142120"/>
                  <a:pt x="142120" y="0"/>
                  <a:pt x="317172"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8" name="Shape 16"/>
          <p:cNvSpPr/>
          <p:nvPr/>
        </p:nvSpPr>
        <p:spPr>
          <a:xfrm>
            <a:off x="342007" y="4734141"/>
            <a:ext cx="738464" cy="738464"/>
          </a:xfrm>
          <a:custGeom>
            <a:avLst/>
            <a:gdLst/>
            <a:ahLst/>
            <a:cxnLst/>
            <a:rect l="l" t="t" r="r" b="b"/>
            <a:pathLst>
              <a:path w="553848" h="553848">
                <a:moveTo>
                  <a:pt x="276924" y="0"/>
                </a:moveTo>
                <a:cubicBezTo>
                  <a:pt x="429763" y="0"/>
                  <a:pt x="553848" y="124085"/>
                  <a:pt x="553848" y="276924"/>
                </a:cubicBezTo>
                <a:cubicBezTo>
                  <a:pt x="553848" y="429763"/>
                  <a:pt x="429763" y="553848"/>
                  <a:pt x="276924" y="553848"/>
                </a:cubicBezTo>
                <a:cubicBezTo>
                  <a:pt x="124085" y="553848"/>
                  <a:pt x="0" y="429763"/>
                  <a:pt x="0" y="276924"/>
                </a:cubicBezTo>
                <a:cubicBezTo>
                  <a:pt x="0" y="124085"/>
                  <a:pt x="124085" y="0"/>
                  <a:pt x="276924" y="0"/>
                </a:cubicBezTo>
                <a:close/>
              </a:path>
            </a:pathLst>
          </a:custGeom>
          <a:gradFill>
            <a:gsLst>
              <a:gs pos="0">
                <a:srgbClr val="FFFFFF">
                  <a:alpha val="100000"/>
                </a:srgbClr>
              </a:gs>
              <a:gs pos="100000">
                <a:srgbClr val="D9D9D9">
                  <a:alpha val="100000"/>
                </a:srgbClr>
              </a:gs>
            </a:gsLst>
            <a:lin ang="14400000" scaled="1"/>
          </a:gradFill>
        </p:spPr>
      </p:sp>
      <p:sp>
        <p:nvSpPr>
          <p:cNvPr id="19" name="Shape 17"/>
          <p:cNvSpPr/>
          <p:nvPr/>
        </p:nvSpPr>
        <p:spPr>
          <a:xfrm>
            <a:off x="1006993" y="5512699"/>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20" name="Shape 18"/>
          <p:cNvSpPr/>
          <p:nvPr/>
        </p:nvSpPr>
        <p:spPr>
          <a:xfrm>
            <a:off x="1033188" y="5538893"/>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21" name="Shape 19"/>
          <p:cNvSpPr/>
          <p:nvPr/>
        </p:nvSpPr>
        <p:spPr>
          <a:xfrm>
            <a:off x="915132" y="512685"/>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22" name="Shape 20"/>
          <p:cNvSpPr/>
          <p:nvPr/>
        </p:nvSpPr>
        <p:spPr>
          <a:xfrm>
            <a:off x="941325" y="538879"/>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23" name="Shape 21"/>
          <p:cNvSpPr/>
          <p:nvPr/>
        </p:nvSpPr>
        <p:spPr>
          <a:xfrm>
            <a:off x="5424563" y="3667963"/>
            <a:ext cx="6371149" cy="0"/>
          </a:xfrm>
          <a:custGeom>
            <a:avLst/>
            <a:gdLst/>
            <a:ahLst/>
            <a:cxnLst/>
            <a:rect l="l" t="t" r="r" b="b"/>
            <a:pathLst>
              <a:path w="4778362">
                <a:moveTo>
                  <a:pt x="0" y="0"/>
                </a:moveTo>
                <a:lnTo>
                  <a:pt x="4778362" y="0"/>
                </a:lnTo>
              </a:path>
            </a:pathLst>
          </a:custGeom>
          <a:solidFill>
            <a:schemeClr val="accent1"/>
          </a:solidFill>
          <a:ln w="28575" cmpd="sng">
            <a:solidFill>
              <a:schemeClr val="accent1">
                <a:shade val="50000"/>
              </a:schemeClr>
            </a:solidFill>
            <a:prstDash val="solid"/>
            <a:headEnd type="none"/>
            <a:tailEnd type="none"/>
          </a:ln>
        </p:spPr>
      </p:sp>
      <p:sp>
        <p:nvSpPr>
          <p:cNvPr id="24" name="Text 22"/>
          <p:cNvSpPr txBox="1"/>
          <p:nvPr/>
        </p:nvSpPr>
        <p:spPr>
          <a:xfrm>
            <a:off x="1931192" y="3523956"/>
            <a:ext cx="1660511" cy="847090"/>
          </a:xfrm>
          <a:prstGeom prst="rect">
            <a:avLst/>
          </a:prstGeom>
          <a:noFill/>
        </p:spPr>
        <p:txBody>
          <a:bodyPr wrap="square" lIns="1252" tIns="652" rIns="1252" bIns="652" rtlCol="0" anchor="t">
            <a:spAutoFit/>
          </a:bodyPr>
          <a:lstStyle/>
          <a:p>
            <a:pPr marL="0" indent="0" algn="ctr">
              <a:buNone/>
            </a:pPr>
            <a:r>
              <a:rPr lang="en-US" sz="5500" b="1" dirty="0">
                <a:solidFill>
                  <a:srgbClr val="FFFFFF"/>
                </a:solidFill>
                <a:latin typeface="SourceHanSansSC-Medium" panose="020B0600000000000000" charset="-122"/>
                <a:ea typeface="SourceHanSansSC-Medium" panose="020B0600000000000000" charset="-122"/>
                <a:cs typeface="SourceHanSansSC-Medium" panose="020B0600000000000000" charset="-122"/>
              </a:rPr>
              <a:t>03</a:t>
            </a:r>
            <a:endParaRPr lang="en-US" sz="5500" dirty="0"/>
          </a:p>
        </p:txBody>
      </p:sp>
      <p:sp>
        <p:nvSpPr>
          <p:cNvPr id="10" name="Shape 30"/>
          <p:cNvSpPr/>
          <p:nvPr/>
        </p:nvSpPr>
        <p:spPr>
          <a:xfrm>
            <a:off x="0" y="635"/>
            <a:ext cx="935355" cy="910590"/>
          </a:xfrm>
          <a:custGeom>
            <a:avLst/>
            <a:gdLst/>
            <a:ahLst/>
            <a:cxnLst/>
            <a:rect l="l" t="t" r="r" b="b"/>
            <a:pathLst>
              <a:path w="1083422" h="1083422">
                <a:moveTo>
                  <a:pt x="541711" y="0"/>
                </a:moveTo>
                <a:cubicBezTo>
                  <a:pt x="840689" y="0"/>
                  <a:pt x="1083422" y="242732"/>
                  <a:pt x="1083422" y="541711"/>
                </a:cubicBezTo>
                <a:cubicBezTo>
                  <a:pt x="1083422" y="840689"/>
                  <a:pt x="840689" y="1083422"/>
                  <a:pt x="541711" y="1083422"/>
                </a:cubicBezTo>
                <a:cubicBezTo>
                  <a:pt x="242732" y="1083422"/>
                  <a:pt x="0" y="840689"/>
                  <a:pt x="0" y="541711"/>
                </a:cubicBezTo>
                <a:cubicBezTo>
                  <a:pt x="0" y="242732"/>
                  <a:pt x="242732" y="0"/>
                  <a:pt x="541711"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50" name="Shape 31"/>
          <p:cNvSpPr/>
          <p:nvPr/>
        </p:nvSpPr>
        <p:spPr>
          <a:xfrm>
            <a:off x="118745" y="111760"/>
            <a:ext cx="700405" cy="688340"/>
          </a:xfrm>
          <a:custGeom>
            <a:avLst/>
            <a:gdLst/>
            <a:ahLst/>
            <a:cxnLst/>
            <a:rect l="l" t="t" r="r" b="b"/>
            <a:pathLst>
              <a:path w="945942" h="945942">
                <a:moveTo>
                  <a:pt x="472971" y="0"/>
                </a:moveTo>
                <a:cubicBezTo>
                  <a:pt x="734011" y="0"/>
                  <a:pt x="945942" y="211931"/>
                  <a:pt x="945942" y="472971"/>
                </a:cubicBezTo>
                <a:cubicBezTo>
                  <a:pt x="945942" y="734011"/>
                  <a:pt x="734011" y="945942"/>
                  <a:pt x="472971" y="945942"/>
                </a:cubicBezTo>
                <a:cubicBezTo>
                  <a:pt x="211931" y="945942"/>
                  <a:pt x="0" y="734011"/>
                  <a:pt x="0" y="472971"/>
                </a:cubicBezTo>
                <a:cubicBezTo>
                  <a:pt x="0" y="211931"/>
                  <a:pt x="211931" y="0"/>
                  <a:pt x="472971" y="0"/>
                </a:cubicBezTo>
                <a:close/>
              </a:path>
            </a:pathLst>
          </a:custGeom>
          <a:gradFill>
            <a:gsLst>
              <a:gs pos="0">
                <a:srgbClr val="FFFFFF">
                  <a:alpha val="100000"/>
                </a:srgbClr>
              </a:gs>
              <a:gs pos="100000">
                <a:srgbClr val="D9D9D9">
                  <a:alpha val="100000"/>
                </a:srgbClr>
              </a:gs>
            </a:gsLst>
            <a:lin ang="14400000" scaled="1"/>
          </a:gradFill>
        </p:spPr>
      </p:sp>
      <p:pic>
        <p:nvPicPr>
          <p:cNvPr id="55" name="图片 54" descr="2222"/>
          <p:cNvPicPr>
            <a:picLocks noChangeAspect="1"/>
          </p:cNvPicPr>
          <p:nvPr/>
        </p:nvPicPr>
        <p:blipFill>
          <a:blip r:embed="rId3"/>
          <a:stretch>
            <a:fillRect/>
          </a:stretch>
        </p:blipFill>
        <p:spPr>
          <a:xfrm>
            <a:off x="208280" y="229870"/>
            <a:ext cx="490855" cy="490855"/>
          </a:xfrm>
          <a:prstGeom prst="rect">
            <a:avLst/>
          </a:prstGeom>
        </p:spPr>
      </p:pic>
      <p:pic>
        <p:nvPicPr>
          <p:cNvPr id="2" name="图片 1"/>
          <p:cNvPicPr>
            <a:picLocks noChangeAspect="1"/>
          </p:cNvPicPr>
          <p:nvPr/>
        </p:nvPicPr>
        <p:blipFill>
          <a:blip r:embed="rId4"/>
          <a:stretch>
            <a:fillRect/>
          </a:stretch>
        </p:blipFill>
        <p:spPr>
          <a:xfrm>
            <a:off x="8923020" y="111760"/>
            <a:ext cx="3086100" cy="44767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17" name="Shape 15"/>
          <p:cNvSpPr/>
          <p:nvPr/>
        </p:nvSpPr>
        <p:spPr>
          <a:xfrm>
            <a:off x="673100" y="2805300"/>
            <a:ext cx="10845800" cy="1666501"/>
          </a:xfrm>
          <a:custGeom>
            <a:avLst/>
            <a:gdLst/>
            <a:ahLst/>
            <a:cxnLst/>
            <a:rect l="l" t="t" r="r" b="b"/>
            <a:pathLst>
              <a:path w="8134350" h="1249876">
                <a:moveTo>
                  <a:pt x="0" y="0"/>
                </a:moveTo>
                <a:lnTo>
                  <a:pt x="8134350" y="0"/>
                </a:lnTo>
                <a:lnTo>
                  <a:pt x="8134350" y="1249876"/>
                </a:lnTo>
                <a:lnTo>
                  <a:pt x="0" y="1249876"/>
                </a:lnTo>
                <a:close/>
              </a:path>
            </a:pathLst>
          </a:custGeom>
          <a:solidFill>
            <a:srgbClr val="FFFFFF">
              <a:alpha val="70000"/>
            </a:srgbClr>
          </a:solidFill>
        </p:spPr>
      </p:sp>
      <p:sp>
        <p:nvSpPr>
          <p:cNvPr id="19" name="Shape 17"/>
          <p:cNvSpPr/>
          <p:nvPr/>
        </p:nvSpPr>
        <p:spPr>
          <a:xfrm flipH="1">
            <a:off x="7030155" y="1973519"/>
            <a:ext cx="2978621" cy="607321"/>
          </a:xfrm>
          <a:custGeom>
            <a:avLst/>
            <a:gdLst/>
            <a:ahLst/>
            <a:cxnLst/>
            <a:rect l="l" t="t" r="r" b="b"/>
            <a:pathLst>
              <a:path w="2233966" h="455491">
                <a:moveTo>
                  <a:pt x="0" y="0"/>
                </a:moveTo>
                <a:lnTo>
                  <a:pt x="2233966" y="0"/>
                </a:lnTo>
                <a:lnTo>
                  <a:pt x="2233966" y="455492"/>
                </a:lnTo>
                <a:lnTo>
                  <a:pt x="0" y="455492"/>
                </a:lnTo>
                <a:close/>
              </a:path>
            </a:pathLst>
          </a:custGeom>
          <a:noFill/>
        </p:spPr>
      </p:sp>
      <p:sp>
        <p:nvSpPr>
          <p:cNvPr id="21" name="Shape 19"/>
          <p:cNvSpPr/>
          <p:nvPr/>
        </p:nvSpPr>
        <p:spPr>
          <a:xfrm>
            <a:off x="9825949" y="2768975"/>
            <a:ext cx="365652" cy="270512"/>
          </a:xfrm>
          <a:custGeom>
            <a:avLst/>
            <a:gdLst/>
            <a:ahLst/>
            <a:cxnLst/>
            <a:rect l="l" t="t" r="r" b="b"/>
            <a:pathLst>
              <a:path w="274239" h="202884">
                <a:moveTo>
                  <a:pt x="274320" y="26670"/>
                </a:moveTo>
                <a:lnTo>
                  <a:pt x="274320" y="109537"/>
                </a:lnTo>
                <a:cubicBezTo>
                  <a:pt x="274320" y="109537"/>
                  <a:pt x="256222" y="112395"/>
                  <a:pt x="252412" y="113348"/>
                </a:cubicBezTo>
                <a:cubicBezTo>
                  <a:pt x="249555" y="113348"/>
                  <a:pt x="238125" y="117157"/>
                  <a:pt x="229553" y="109537"/>
                </a:cubicBezTo>
                <a:cubicBezTo>
                  <a:pt x="216218" y="97155"/>
                  <a:pt x="171450" y="52388"/>
                  <a:pt x="171450" y="52388"/>
                </a:cubicBezTo>
                <a:cubicBezTo>
                  <a:pt x="171450" y="52388"/>
                  <a:pt x="162878" y="44768"/>
                  <a:pt x="150495" y="50483"/>
                </a:cubicBezTo>
                <a:cubicBezTo>
                  <a:pt x="139065" y="57150"/>
                  <a:pt x="121920" y="65723"/>
                  <a:pt x="114300" y="69533"/>
                </a:cubicBezTo>
                <a:cubicBezTo>
                  <a:pt x="100965" y="76200"/>
                  <a:pt x="89535" y="64770"/>
                  <a:pt x="89535" y="56198"/>
                </a:cubicBezTo>
                <a:cubicBezTo>
                  <a:pt x="89535" y="49530"/>
                  <a:pt x="94298" y="44768"/>
                  <a:pt x="100013" y="41910"/>
                </a:cubicBezTo>
                <a:cubicBezTo>
                  <a:pt x="116205" y="31432"/>
                  <a:pt x="150495" y="12383"/>
                  <a:pt x="165735" y="4763"/>
                </a:cubicBezTo>
                <a:cubicBezTo>
                  <a:pt x="174308" y="0"/>
                  <a:pt x="180022" y="0"/>
                  <a:pt x="192405" y="10478"/>
                </a:cubicBezTo>
                <a:cubicBezTo>
                  <a:pt x="206692" y="22860"/>
                  <a:pt x="220028" y="33337"/>
                  <a:pt x="220028" y="33337"/>
                </a:cubicBezTo>
                <a:cubicBezTo>
                  <a:pt x="220028" y="33337"/>
                  <a:pt x="224790" y="37147"/>
                  <a:pt x="231458" y="36195"/>
                </a:cubicBezTo>
                <a:cubicBezTo>
                  <a:pt x="247650" y="32385"/>
                  <a:pt x="274320" y="26670"/>
                  <a:pt x="274320" y="26670"/>
                </a:cubicBezTo>
                <a:moveTo>
                  <a:pt x="93345" y="166688"/>
                </a:moveTo>
                <a:cubicBezTo>
                  <a:pt x="95250" y="160973"/>
                  <a:pt x="94298" y="155258"/>
                  <a:pt x="90488" y="150495"/>
                </a:cubicBezTo>
                <a:cubicBezTo>
                  <a:pt x="86678" y="146685"/>
                  <a:pt x="80962" y="145733"/>
                  <a:pt x="75248" y="146685"/>
                </a:cubicBezTo>
                <a:cubicBezTo>
                  <a:pt x="77152" y="141923"/>
                  <a:pt x="76200" y="136208"/>
                  <a:pt x="72390" y="132398"/>
                </a:cubicBezTo>
                <a:cubicBezTo>
                  <a:pt x="68580" y="128588"/>
                  <a:pt x="62865" y="127635"/>
                  <a:pt x="58103" y="128588"/>
                </a:cubicBezTo>
                <a:cubicBezTo>
                  <a:pt x="59055" y="122873"/>
                  <a:pt x="58103" y="117157"/>
                  <a:pt x="54293" y="113348"/>
                </a:cubicBezTo>
                <a:cubicBezTo>
                  <a:pt x="48577" y="107633"/>
                  <a:pt x="38100" y="107633"/>
                  <a:pt x="31432" y="114300"/>
                </a:cubicBezTo>
                <a:cubicBezTo>
                  <a:pt x="24765" y="120967"/>
                  <a:pt x="20003" y="132398"/>
                  <a:pt x="26670" y="139065"/>
                </a:cubicBezTo>
                <a:cubicBezTo>
                  <a:pt x="32385" y="146685"/>
                  <a:pt x="39052" y="141923"/>
                  <a:pt x="44768" y="140970"/>
                </a:cubicBezTo>
                <a:cubicBezTo>
                  <a:pt x="42863" y="145733"/>
                  <a:pt x="39052" y="151448"/>
                  <a:pt x="43815" y="158115"/>
                </a:cubicBezTo>
                <a:cubicBezTo>
                  <a:pt x="49530" y="164783"/>
                  <a:pt x="57150" y="160973"/>
                  <a:pt x="62865" y="159068"/>
                </a:cubicBezTo>
                <a:cubicBezTo>
                  <a:pt x="60960" y="164783"/>
                  <a:pt x="57150" y="169545"/>
                  <a:pt x="61912" y="176212"/>
                </a:cubicBezTo>
                <a:cubicBezTo>
                  <a:pt x="67627" y="182880"/>
                  <a:pt x="76200" y="179070"/>
                  <a:pt x="81915" y="177165"/>
                </a:cubicBezTo>
                <a:cubicBezTo>
                  <a:pt x="79058" y="182880"/>
                  <a:pt x="74295" y="189548"/>
                  <a:pt x="80962" y="196215"/>
                </a:cubicBezTo>
                <a:cubicBezTo>
                  <a:pt x="86678" y="202883"/>
                  <a:pt x="100965" y="200025"/>
                  <a:pt x="107633" y="193358"/>
                </a:cubicBezTo>
                <a:cubicBezTo>
                  <a:pt x="114300" y="186690"/>
                  <a:pt x="115253" y="176212"/>
                  <a:pt x="108585" y="170497"/>
                </a:cubicBezTo>
                <a:cubicBezTo>
                  <a:pt x="104775" y="165735"/>
                  <a:pt x="99060" y="164783"/>
                  <a:pt x="93345" y="166688"/>
                </a:cubicBezTo>
                <a:moveTo>
                  <a:pt x="217170" y="123825"/>
                </a:moveTo>
                <a:cubicBezTo>
                  <a:pt x="167640" y="74295"/>
                  <a:pt x="191453" y="98108"/>
                  <a:pt x="164783" y="71438"/>
                </a:cubicBezTo>
                <a:cubicBezTo>
                  <a:pt x="164783" y="71438"/>
                  <a:pt x="156210" y="63818"/>
                  <a:pt x="145733" y="67627"/>
                </a:cubicBezTo>
                <a:cubicBezTo>
                  <a:pt x="139065" y="71438"/>
                  <a:pt x="129540" y="75248"/>
                  <a:pt x="121920" y="79058"/>
                </a:cubicBezTo>
                <a:cubicBezTo>
                  <a:pt x="114300" y="82867"/>
                  <a:pt x="108585" y="83820"/>
                  <a:pt x="105727" y="83820"/>
                </a:cubicBezTo>
                <a:cubicBezTo>
                  <a:pt x="91440" y="83820"/>
                  <a:pt x="79058" y="72390"/>
                  <a:pt x="79058" y="57150"/>
                </a:cubicBezTo>
                <a:cubicBezTo>
                  <a:pt x="79058" y="46673"/>
                  <a:pt x="83820" y="39052"/>
                  <a:pt x="91440" y="33337"/>
                </a:cubicBezTo>
                <a:cubicBezTo>
                  <a:pt x="102870" y="25718"/>
                  <a:pt x="127635" y="12383"/>
                  <a:pt x="127635" y="12383"/>
                </a:cubicBezTo>
                <a:cubicBezTo>
                  <a:pt x="127635" y="12383"/>
                  <a:pt x="120015" y="2857"/>
                  <a:pt x="102870" y="2857"/>
                </a:cubicBezTo>
                <a:cubicBezTo>
                  <a:pt x="86678" y="2857"/>
                  <a:pt x="51435" y="25718"/>
                  <a:pt x="51435" y="25718"/>
                </a:cubicBezTo>
                <a:cubicBezTo>
                  <a:pt x="51435" y="25718"/>
                  <a:pt x="41910" y="32385"/>
                  <a:pt x="27622" y="26670"/>
                </a:cubicBezTo>
                <a:lnTo>
                  <a:pt x="0" y="17145"/>
                </a:lnTo>
                <a:lnTo>
                  <a:pt x="0" y="112395"/>
                </a:lnTo>
                <a:cubicBezTo>
                  <a:pt x="0" y="112395"/>
                  <a:pt x="7620" y="114300"/>
                  <a:pt x="15240" y="117157"/>
                </a:cubicBezTo>
                <a:cubicBezTo>
                  <a:pt x="16193" y="112395"/>
                  <a:pt x="19050" y="108585"/>
                  <a:pt x="22860" y="104775"/>
                </a:cubicBezTo>
                <a:cubicBezTo>
                  <a:pt x="34290" y="94298"/>
                  <a:pt x="53340" y="94298"/>
                  <a:pt x="63818" y="104775"/>
                </a:cubicBezTo>
                <a:cubicBezTo>
                  <a:pt x="67627" y="107633"/>
                  <a:pt x="69533" y="112395"/>
                  <a:pt x="70485" y="116205"/>
                </a:cubicBezTo>
                <a:cubicBezTo>
                  <a:pt x="75248" y="118110"/>
                  <a:pt x="79058" y="120015"/>
                  <a:pt x="81915" y="122873"/>
                </a:cubicBezTo>
                <a:cubicBezTo>
                  <a:pt x="84773" y="126683"/>
                  <a:pt x="87630" y="130493"/>
                  <a:pt x="88583" y="135255"/>
                </a:cubicBezTo>
                <a:cubicBezTo>
                  <a:pt x="92392" y="136208"/>
                  <a:pt x="96202" y="138113"/>
                  <a:pt x="100013" y="141923"/>
                </a:cubicBezTo>
                <a:cubicBezTo>
                  <a:pt x="102870" y="144780"/>
                  <a:pt x="105727" y="149542"/>
                  <a:pt x="106680" y="154305"/>
                </a:cubicBezTo>
                <a:cubicBezTo>
                  <a:pt x="111442" y="155258"/>
                  <a:pt x="115253" y="158115"/>
                  <a:pt x="118110" y="160973"/>
                </a:cubicBezTo>
                <a:cubicBezTo>
                  <a:pt x="124777" y="167640"/>
                  <a:pt x="126683" y="177165"/>
                  <a:pt x="125730" y="185738"/>
                </a:cubicBezTo>
                <a:cubicBezTo>
                  <a:pt x="125730" y="185738"/>
                  <a:pt x="125730" y="185738"/>
                  <a:pt x="125730" y="185738"/>
                </a:cubicBezTo>
                <a:cubicBezTo>
                  <a:pt x="125730" y="185738"/>
                  <a:pt x="129540" y="189548"/>
                  <a:pt x="131445" y="192405"/>
                </a:cubicBezTo>
                <a:cubicBezTo>
                  <a:pt x="136208" y="197167"/>
                  <a:pt x="143828" y="197167"/>
                  <a:pt x="148590" y="192405"/>
                </a:cubicBezTo>
                <a:cubicBezTo>
                  <a:pt x="153353" y="187643"/>
                  <a:pt x="153353" y="180022"/>
                  <a:pt x="148590" y="175260"/>
                </a:cubicBezTo>
                <a:cubicBezTo>
                  <a:pt x="148590" y="175260"/>
                  <a:pt x="132398" y="157163"/>
                  <a:pt x="133350" y="156210"/>
                </a:cubicBezTo>
                <a:cubicBezTo>
                  <a:pt x="134302" y="154305"/>
                  <a:pt x="156210" y="177165"/>
                  <a:pt x="156210" y="177165"/>
                </a:cubicBezTo>
                <a:cubicBezTo>
                  <a:pt x="160973" y="181928"/>
                  <a:pt x="168592" y="181928"/>
                  <a:pt x="173355" y="177165"/>
                </a:cubicBezTo>
                <a:cubicBezTo>
                  <a:pt x="178117" y="172403"/>
                  <a:pt x="178117" y="164783"/>
                  <a:pt x="173355" y="160020"/>
                </a:cubicBezTo>
                <a:cubicBezTo>
                  <a:pt x="173355" y="160020"/>
                  <a:pt x="172403" y="159068"/>
                  <a:pt x="171450" y="159068"/>
                </a:cubicBezTo>
                <a:cubicBezTo>
                  <a:pt x="171450" y="159068"/>
                  <a:pt x="150495" y="140017"/>
                  <a:pt x="152400" y="138113"/>
                </a:cubicBezTo>
                <a:cubicBezTo>
                  <a:pt x="154305" y="137160"/>
                  <a:pt x="180022" y="160973"/>
                  <a:pt x="180022" y="160973"/>
                </a:cubicBezTo>
                <a:cubicBezTo>
                  <a:pt x="184785" y="165735"/>
                  <a:pt x="192405" y="165735"/>
                  <a:pt x="197167" y="160973"/>
                </a:cubicBezTo>
                <a:cubicBezTo>
                  <a:pt x="200978" y="156210"/>
                  <a:pt x="200978" y="149542"/>
                  <a:pt x="197167" y="144780"/>
                </a:cubicBezTo>
                <a:cubicBezTo>
                  <a:pt x="197167" y="144780"/>
                  <a:pt x="177165" y="123825"/>
                  <a:pt x="179070" y="121920"/>
                </a:cubicBezTo>
                <a:cubicBezTo>
                  <a:pt x="180975" y="120967"/>
                  <a:pt x="200025" y="140970"/>
                  <a:pt x="200025" y="140970"/>
                </a:cubicBezTo>
                <a:cubicBezTo>
                  <a:pt x="204787" y="145733"/>
                  <a:pt x="212408" y="145733"/>
                  <a:pt x="217170" y="140970"/>
                </a:cubicBezTo>
                <a:cubicBezTo>
                  <a:pt x="221933" y="136208"/>
                  <a:pt x="221933" y="128588"/>
                  <a:pt x="217170" y="123825"/>
                </a:cubicBezTo>
                <a:cubicBezTo>
                  <a:pt x="217170" y="123825"/>
                  <a:pt x="217170" y="123825"/>
                  <a:pt x="217170" y="123825"/>
                </a:cubicBezTo>
                <a:close/>
              </a:path>
            </a:pathLst>
          </a:custGeom>
          <a:solidFill>
            <a:srgbClr val="FFFFFF"/>
          </a:solidFill>
        </p:spPr>
      </p:sp>
      <p:sp>
        <p:nvSpPr>
          <p:cNvPr id="22" name="Shape 20"/>
          <p:cNvSpPr/>
          <p:nvPr/>
        </p:nvSpPr>
        <p:spPr>
          <a:xfrm flipH="1">
            <a:off x="7030155" y="4696259"/>
            <a:ext cx="2978621" cy="429080"/>
          </a:xfrm>
          <a:custGeom>
            <a:avLst/>
            <a:gdLst/>
            <a:ahLst/>
            <a:cxnLst/>
            <a:rect l="l" t="t" r="r" b="b"/>
            <a:pathLst>
              <a:path w="2233966" h="321810">
                <a:moveTo>
                  <a:pt x="0" y="0"/>
                </a:moveTo>
                <a:lnTo>
                  <a:pt x="2233966" y="0"/>
                </a:lnTo>
                <a:lnTo>
                  <a:pt x="2233966" y="321810"/>
                </a:lnTo>
                <a:lnTo>
                  <a:pt x="0" y="321810"/>
                </a:lnTo>
                <a:close/>
              </a:path>
            </a:pathLst>
          </a:custGeom>
          <a:noFill/>
        </p:spPr>
      </p:sp>
      <p:sp>
        <p:nvSpPr>
          <p:cNvPr id="24" name="Shape 22"/>
          <p:cNvSpPr/>
          <p:nvPr/>
        </p:nvSpPr>
        <p:spPr>
          <a:xfrm>
            <a:off x="9846188" y="4230549"/>
            <a:ext cx="325173" cy="284640"/>
          </a:xfrm>
          <a:custGeom>
            <a:avLst/>
            <a:gdLst/>
            <a:ahLst/>
            <a:cxnLst/>
            <a:rect l="l" t="t" r="r" b="b"/>
            <a:pathLst>
              <a:path w="243880" h="213480">
                <a:moveTo>
                  <a:pt x="129540" y="97155"/>
                </a:moveTo>
                <a:lnTo>
                  <a:pt x="94298" y="60960"/>
                </a:lnTo>
                <a:lnTo>
                  <a:pt x="11430" y="144780"/>
                </a:lnTo>
                <a:lnTo>
                  <a:pt x="0" y="134302"/>
                </a:lnTo>
                <a:lnTo>
                  <a:pt x="94298" y="38100"/>
                </a:lnTo>
                <a:lnTo>
                  <a:pt x="129540" y="74295"/>
                </a:lnTo>
                <a:lnTo>
                  <a:pt x="189548" y="17145"/>
                </a:lnTo>
                <a:lnTo>
                  <a:pt x="172403" y="0"/>
                </a:lnTo>
                <a:lnTo>
                  <a:pt x="217170" y="0"/>
                </a:lnTo>
                <a:lnTo>
                  <a:pt x="217170" y="44768"/>
                </a:lnTo>
                <a:lnTo>
                  <a:pt x="200978" y="28575"/>
                </a:lnTo>
                <a:lnTo>
                  <a:pt x="129540" y="97155"/>
                </a:lnTo>
                <a:moveTo>
                  <a:pt x="40005" y="213360"/>
                </a:moveTo>
                <a:lnTo>
                  <a:pt x="93345" y="213360"/>
                </a:lnTo>
                <a:lnTo>
                  <a:pt x="93345" y="138113"/>
                </a:lnTo>
                <a:lnTo>
                  <a:pt x="40005" y="138113"/>
                </a:lnTo>
                <a:lnTo>
                  <a:pt x="40005" y="213360"/>
                </a:lnTo>
                <a:moveTo>
                  <a:pt x="114300" y="213360"/>
                </a:moveTo>
                <a:lnTo>
                  <a:pt x="168592" y="213360"/>
                </a:lnTo>
                <a:lnTo>
                  <a:pt x="168592" y="114300"/>
                </a:lnTo>
                <a:lnTo>
                  <a:pt x="114300" y="114300"/>
                </a:lnTo>
                <a:lnTo>
                  <a:pt x="114300" y="213360"/>
                </a:lnTo>
                <a:moveTo>
                  <a:pt x="189548" y="63818"/>
                </a:moveTo>
                <a:lnTo>
                  <a:pt x="189548" y="213360"/>
                </a:lnTo>
                <a:lnTo>
                  <a:pt x="243840" y="213360"/>
                </a:lnTo>
                <a:lnTo>
                  <a:pt x="243840" y="63818"/>
                </a:lnTo>
                <a:lnTo>
                  <a:pt x="189548" y="63818"/>
                </a:lnTo>
                <a:close/>
              </a:path>
            </a:pathLst>
          </a:custGeom>
          <a:solidFill>
            <a:srgbClr val="FFFFFF"/>
          </a:solidFill>
        </p:spPr>
      </p:sp>
      <p:sp>
        <p:nvSpPr>
          <p:cNvPr id="26" name="Shape 24"/>
          <p:cNvSpPr/>
          <p:nvPr/>
        </p:nvSpPr>
        <p:spPr>
          <a:xfrm>
            <a:off x="2015861" y="2750611"/>
            <a:ext cx="334729" cy="307237"/>
          </a:xfrm>
          <a:custGeom>
            <a:avLst/>
            <a:gdLst/>
            <a:ahLst/>
            <a:cxnLst/>
            <a:rect l="l" t="t" r="r" b="b"/>
            <a:pathLst>
              <a:path w="251047" h="230428">
                <a:moveTo>
                  <a:pt x="38100" y="100965"/>
                </a:moveTo>
                <a:cubicBezTo>
                  <a:pt x="40957" y="100965"/>
                  <a:pt x="41910" y="101918"/>
                  <a:pt x="43815" y="103823"/>
                </a:cubicBezTo>
                <a:lnTo>
                  <a:pt x="76200" y="147637"/>
                </a:lnTo>
                <a:cubicBezTo>
                  <a:pt x="77152" y="149542"/>
                  <a:pt x="77152" y="152400"/>
                  <a:pt x="76200" y="154305"/>
                </a:cubicBezTo>
                <a:cubicBezTo>
                  <a:pt x="75248" y="156210"/>
                  <a:pt x="73343" y="158115"/>
                  <a:pt x="71438" y="158115"/>
                </a:cubicBezTo>
                <a:lnTo>
                  <a:pt x="58103" y="158115"/>
                </a:lnTo>
                <a:lnTo>
                  <a:pt x="58103" y="223838"/>
                </a:lnTo>
                <a:cubicBezTo>
                  <a:pt x="58103" y="227647"/>
                  <a:pt x="55245" y="230505"/>
                  <a:pt x="51435" y="230505"/>
                </a:cubicBezTo>
                <a:lnTo>
                  <a:pt x="25718" y="230505"/>
                </a:lnTo>
                <a:cubicBezTo>
                  <a:pt x="21908" y="230505"/>
                  <a:pt x="19050" y="227647"/>
                  <a:pt x="19050" y="223838"/>
                </a:cubicBezTo>
                <a:lnTo>
                  <a:pt x="19050" y="158115"/>
                </a:lnTo>
                <a:lnTo>
                  <a:pt x="5715" y="158115"/>
                </a:lnTo>
                <a:cubicBezTo>
                  <a:pt x="3810" y="158115"/>
                  <a:pt x="1905" y="156210"/>
                  <a:pt x="953" y="154305"/>
                </a:cubicBezTo>
                <a:cubicBezTo>
                  <a:pt x="0" y="152400"/>
                  <a:pt x="0" y="149542"/>
                  <a:pt x="953" y="147637"/>
                </a:cubicBezTo>
                <a:lnTo>
                  <a:pt x="33337" y="103823"/>
                </a:lnTo>
                <a:cubicBezTo>
                  <a:pt x="35243" y="101918"/>
                  <a:pt x="36195" y="100965"/>
                  <a:pt x="38100" y="100965"/>
                </a:cubicBezTo>
                <a:moveTo>
                  <a:pt x="106680" y="64770"/>
                </a:moveTo>
                <a:cubicBezTo>
                  <a:pt x="108585" y="64770"/>
                  <a:pt x="110490" y="65723"/>
                  <a:pt x="111442" y="67627"/>
                </a:cubicBezTo>
                <a:lnTo>
                  <a:pt x="143828" y="111442"/>
                </a:lnTo>
                <a:cubicBezTo>
                  <a:pt x="145733" y="113348"/>
                  <a:pt x="145733" y="116205"/>
                  <a:pt x="144780" y="118110"/>
                </a:cubicBezTo>
                <a:cubicBezTo>
                  <a:pt x="143828" y="120015"/>
                  <a:pt x="141923" y="121920"/>
                  <a:pt x="139065" y="121920"/>
                </a:cubicBezTo>
                <a:lnTo>
                  <a:pt x="125730" y="121920"/>
                </a:lnTo>
                <a:lnTo>
                  <a:pt x="125730" y="223838"/>
                </a:lnTo>
                <a:cubicBezTo>
                  <a:pt x="125730" y="227647"/>
                  <a:pt x="122873" y="230505"/>
                  <a:pt x="120015" y="230505"/>
                </a:cubicBezTo>
                <a:lnTo>
                  <a:pt x="94298" y="230505"/>
                </a:lnTo>
                <a:cubicBezTo>
                  <a:pt x="90488" y="230505"/>
                  <a:pt x="87630" y="227647"/>
                  <a:pt x="87630" y="223838"/>
                </a:cubicBezTo>
                <a:lnTo>
                  <a:pt x="87630" y="121920"/>
                </a:lnTo>
                <a:lnTo>
                  <a:pt x="74295" y="121920"/>
                </a:lnTo>
                <a:cubicBezTo>
                  <a:pt x="72390" y="121920"/>
                  <a:pt x="70485" y="120015"/>
                  <a:pt x="68580" y="118110"/>
                </a:cubicBezTo>
                <a:cubicBezTo>
                  <a:pt x="67627" y="116205"/>
                  <a:pt x="68580" y="113348"/>
                  <a:pt x="69533" y="111442"/>
                </a:cubicBezTo>
                <a:lnTo>
                  <a:pt x="101918" y="67627"/>
                </a:lnTo>
                <a:cubicBezTo>
                  <a:pt x="102870" y="65723"/>
                  <a:pt x="104775" y="64770"/>
                  <a:pt x="106680" y="64770"/>
                </a:cubicBezTo>
                <a:moveTo>
                  <a:pt x="183833" y="64770"/>
                </a:moveTo>
                <a:cubicBezTo>
                  <a:pt x="184785" y="64770"/>
                  <a:pt x="185738" y="64770"/>
                  <a:pt x="186690" y="65723"/>
                </a:cubicBezTo>
                <a:lnTo>
                  <a:pt x="202883" y="110490"/>
                </a:lnTo>
                <a:cubicBezTo>
                  <a:pt x="203835" y="112395"/>
                  <a:pt x="206692" y="112395"/>
                  <a:pt x="207645" y="110490"/>
                </a:cubicBezTo>
                <a:lnTo>
                  <a:pt x="223838" y="65723"/>
                </a:lnTo>
                <a:cubicBezTo>
                  <a:pt x="224790" y="64770"/>
                  <a:pt x="225742" y="63818"/>
                  <a:pt x="226695" y="64770"/>
                </a:cubicBezTo>
                <a:lnTo>
                  <a:pt x="234315" y="66675"/>
                </a:lnTo>
                <a:lnTo>
                  <a:pt x="234315" y="66675"/>
                </a:lnTo>
                <a:cubicBezTo>
                  <a:pt x="244793" y="69533"/>
                  <a:pt x="251460" y="79058"/>
                  <a:pt x="251460" y="89535"/>
                </a:cubicBezTo>
                <a:lnTo>
                  <a:pt x="251460" y="136208"/>
                </a:lnTo>
                <a:cubicBezTo>
                  <a:pt x="251460" y="137160"/>
                  <a:pt x="250507" y="137160"/>
                  <a:pt x="250507" y="137160"/>
                </a:cubicBezTo>
                <a:lnTo>
                  <a:pt x="233362" y="162878"/>
                </a:lnTo>
                <a:lnTo>
                  <a:pt x="233362" y="227647"/>
                </a:lnTo>
                <a:cubicBezTo>
                  <a:pt x="233362" y="229553"/>
                  <a:pt x="232410" y="230505"/>
                  <a:pt x="231458" y="230505"/>
                </a:cubicBezTo>
                <a:lnTo>
                  <a:pt x="179070" y="230505"/>
                </a:lnTo>
                <a:cubicBezTo>
                  <a:pt x="177165" y="230505"/>
                  <a:pt x="176212" y="229553"/>
                  <a:pt x="176212" y="227647"/>
                </a:cubicBezTo>
                <a:lnTo>
                  <a:pt x="176212" y="162878"/>
                </a:lnTo>
                <a:lnTo>
                  <a:pt x="160020" y="137160"/>
                </a:lnTo>
                <a:cubicBezTo>
                  <a:pt x="159068" y="137160"/>
                  <a:pt x="159068" y="137160"/>
                  <a:pt x="159068" y="136208"/>
                </a:cubicBezTo>
                <a:lnTo>
                  <a:pt x="159068" y="89535"/>
                </a:lnTo>
                <a:cubicBezTo>
                  <a:pt x="159068" y="79058"/>
                  <a:pt x="165735" y="70485"/>
                  <a:pt x="175260" y="66675"/>
                </a:cubicBezTo>
                <a:cubicBezTo>
                  <a:pt x="175260" y="66675"/>
                  <a:pt x="183833" y="64770"/>
                  <a:pt x="183833" y="64770"/>
                </a:cubicBezTo>
                <a:moveTo>
                  <a:pt x="200978" y="60960"/>
                </a:moveTo>
                <a:lnTo>
                  <a:pt x="209550" y="60960"/>
                </a:lnTo>
                <a:cubicBezTo>
                  <a:pt x="210503" y="60960"/>
                  <a:pt x="211455" y="61912"/>
                  <a:pt x="212408" y="62865"/>
                </a:cubicBezTo>
                <a:cubicBezTo>
                  <a:pt x="213360" y="63818"/>
                  <a:pt x="213360" y="65723"/>
                  <a:pt x="212408" y="66675"/>
                </a:cubicBezTo>
                <a:lnTo>
                  <a:pt x="208597" y="73343"/>
                </a:lnTo>
                <a:lnTo>
                  <a:pt x="210503" y="90488"/>
                </a:lnTo>
                <a:lnTo>
                  <a:pt x="206692" y="101918"/>
                </a:lnTo>
                <a:cubicBezTo>
                  <a:pt x="205740" y="102870"/>
                  <a:pt x="204787" y="102870"/>
                  <a:pt x="203835" y="101918"/>
                </a:cubicBezTo>
                <a:lnTo>
                  <a:pt x="200025" y="90488"/>
                </a:lnTo>
                <a:lnTo>
                  <a:pt x="201930" y="73343"/>
                </a:lnTo>
                <a:lnTo>
                  <a:pt x="197167" y="66675"/>
                </a:lnTo>
                <a:cubicBezTo>
                  <a:pt x="197167" y="65723"/>
                  <a:pt x="197167" y="63818"/>
                  <a:pt x="198120" y="62865"/>
                </a:cubicBezTo>
                <a:cubicBezTo>
                  <a:pt x="199072" y="61912"/>
                  <a:pt x="200025" y="60960"/>
                  <a:pt x="200978" y="60960"/>
                </a:cubicBezTo>
                <a:moveTo>
                  <a:pt x="204787" y="0"/>
                </a:moveTo>
                <a:cubicBezTo>
                  <a:pt x="220028" y="0"/>
                  <a:pt x="232410" y="12383"/>
                  <a:pt x="232410" y="26670"/>
                </a:cubicBezTo>
                <a:cubicBezTo>
                  <a:pt x="232410" y="41910"/>
                  <a:pt x="220028" y="53340"/>
                  <a:pt x="204787" y="53340"/>
                </a:cubicBezTo>
                <a:cubicBezTo>
                  <a:pt x="190500" y="53340"/>
                  <a:pt x="178117" y="41910"/>
                  <a:pt x="178117" y="26670"/>
                </a:cubicBezTo>
                <a:cubicBezTo>
                  <a:pt x="178117" y="12383"/>
                  <a:pt x="190500" y="0"/>
                  <a:pt x="204787" y="0"/>
                </a:cubicBezTo>
                <a:close/>
              </a:path>
            </a:pathLst>
          </a:custGeom>
          <a:solidFill>
            <a:srgbClr val="FFFFFF"/>
          </a:solidFill>
        </p:spPr>
      </p:sp>
      <p:sp>
        <p:nvSpPr>
          <p:cNvPr id="28" name="Shape 26"/>
          <p:cNvSpPr/>
          <p:nvPr/>
        </p:nvSpPr>
        <p:spPr>
          <a:xfrm>
            <a:off x="2033616" y="4223487"/>
            <a:ext cx="299220" cy="298768"/>
          </a:xfrm>
          <a:custGeom>
            <a:avLst/>
            <a:gdLst/>
            <a:ahLst/>
            <a:cxnLst/>
            <a:rect l="l" t="t" r="r" b="b"/>
            <a:pathLst>
              <a:path w="224415" h="224076">
                <a:moveTo>
                  <a:pt x="148590" y="31432"/>
                </a:moveTo>
                <a:cubicBezTo>
                  <a:pt x="193358" y="41910"/>
                  <a:pt x="224790" y="80962"/>
                  <a:pt x="224790" y="126683"/>
                </a:cubicBezTo>
                <a:cubicBezTo>
                  <a:pt x="224790" y="180022"/>
                  <a:pt x="180975" y="223838"/>
                  <a:pt x="126683" y="223838"/>
                </a:cubicBezTo>
                <a:cubicBezTo>
                  <a:pt x="80962" y="223838"/>
                  <a:pt x="41910" y="193358"/>
                  <a:pt x="31432" y="148590"/>
                </a:cubicBezTo>
                <a:cubicBezTo>
                  <a:pt x="31432" y="145733"/>
                  <a:pt x="31432" y="141923"/>
                  <a:pt x="33337" y="140017"/>
                </a:cubicBezTo>
                <a:cubicBezTo>
                  <a:pt x="35243" y="138113"/>
                  <a:pt x="38100" y="136208"/>
                  <a:pt x="40957" y="136208"/>
                </a:cubicBezTo>
                <a:lnTo>
                  <a:pt x="136208" y="136208"/>
                </a:lnTo>
                <a:lnTo>
                  <a:pt x="136208" y="40957"/>
                </a:lnTo>
                <a:cubicBezTo>
                  <a:pt x="136208" y="38100"/>
                  <a:pt x="138113" y="35243"/>
                  <a:pt x="140017" y="33337"/>
                </a:cubicBezTo>
                <a:cubicBezTo>
                  <a:pt x="142875" y="31432"/>
                  <a:pt x="145733" y="31432"/>
                  <a:pt x="148590" y="31432"/>
                </a:cubicBezTo>
                <a:moveTo>
                  <a:pt x="107633" y="0"/>
                </a:moveTo>
                <a:cubicBezTo>
                  <a:pt x="112395" y="0"/>
                  <a:pt x="117157" y="4763"/>
                  <a:pt x="117157" y="9525"/>
                </a:cubicBezTo>
                <a:lnTo>
                  <a:pt x="117157" y="107633"/>
                </a:lnTo>
                <a:cubicBezTo>
                  <a:pt x="117157" y="112395"/>
                  <a:pt x="112395" y="117157"/>
                  <a:pt x="107633" y="117157"/>
                </a:cubicBezTo>
                <a:lnTo>
                  <a:pt x="9525" y="117157"/>
                </a:lnTo>
                <a:cubicBezTo>
                  <a:pt x="4763" y="117157"/>
                  <a:pt x="0" y="112395"/>
                  <a:pt x="0" y="107633"/>
                </a:cubicBezTo>
                <a:cubicBezTo>
                  <a:pt x="0" y="47625"/>
                  <a:pt x="48577" y="0"/>
                  <a:pt x="107633" y="0"/>
                </a:cubicBezTo>
                <a:close/>
              </a:path>
            </a:pathLst>
          </a:custGeom>
          <a:solidFill>
            <a:srgbClr val="FFFFFF"/>
          </a:solidFill>
        </p:spPr>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3</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pic>
        <p:nvPicPr>
          <p:cNvPr id="37" name="图片 36"/>
          <p:cNvPicPr>
            <a:picLocks noChangeAspect="1"/>
          </p:cNvPicPr>
          <p:nvPr/>
        </p:nvPicPr>
        <p:blipFill>
          <a:blip r:embed="rId6"/>
          <a:stretch>
            <a:fillRect/>
          </a:stretch>
        </p:blipFill>
        <p:spPr>
          <a:xfrm>
            <a:off x="483447" y="3661833"/>
            <a:ext cx="5423747" cy="2592493"/>
          </a:xfrm>
          <a:prstGeom prst="rect">
            <a:avLst/>
          </a:prstGeom>
          <a:noFill/>
          <a:ln>
            <a:noFill/>
          </a:ln>
        </p:spPr>
      </p:pic>
      <p:sp>
        <p:nvSpPr>
          <p:cNvPr id="38" name="文本框 37"/>
          <p:cNvSpPr txBox="1"/>
          <p:nvPr/>
        </p:nvSpPr>
        <p:spPr>
          <a:xfrm>
            <a:off x="988907" y="3275753"/>
            <a:ext cx="2800773" cy="275590"/>
          </a:xfrm>
          <a:prstGeom prst="rect">
            <a:avLst/>
          </a:prstGeom>
        </p:spPr>
        <p:txBody>
          <a:bodyPr wrap="square">
            <a:spAutoFit/>
          </a:bodyPr>
          <a:lstStyle/>
          <a:p>
            <a:pPr defTabSz="266700"/>
            <a:r>
              <a:rPr lang="zh-CN" altLang="en-US" sz="1200">
                <a:latin typeface="微软雅黑" panose="020B0503020204020204" charset="-122"/>
                <a:ea typeface="微软雅黑" panose="020B0503020204020204" charset="-122"/>
              </a:rPr>
              <a:t>图</a:t>
            </a:r>
            <a:r>
              <a:rPr lang="en-US" altLang="zh-CN" sz="1200">
                <a:latin typeface="微软雅黑" panose="020B0503020204020204" charset="-122"/>
                <a:ea typeface="微软雅黑" panose="020B0503020204020204" charset="-122"/>
              </a:rPr>
              <a:t>5 </a:t>
            </a:r>
            <a:r>
              <a:rPr lang="zh-CN" altLang="en-US" sz="1200">
                <a:latin typeface="微软雅黑" panose="020B0503020204020204" charset="-122"/>
                <a:ea typeface="微软雅黑" panose="020B0503020204020204" charset="-122"/>
              </a:rPr>
              <a:t>国内氧化铝主产区的成本对比</a:t>
            </a:r>
          </a:p>
        </p:txBody>
      </p:sp>
      <p:graphicFrame>
        <p:nvGraphicFramePr>
          <p:cNvPr id="39" name="表格 38"/>
          <p:cNvGraphicFramePr/>
          <p:nvPr>
            <p:custDataLst>
              <p:tags r:id="rId1"/>
            </p:custDataLst>
          </p:nvPr>
        </p:nvGraphicFramePr>
        <p:xfrm>
          <a:off x="6438053" y="3683000"/>
          <a:ext cx="5382895" cy="2416810"/>
        </p:xfrm>
        <a:graphic>
          <a:graphicData uri="http://schemas.openxmlformats.org/drawingml/2006/table">
            <a:tbl>
              <a:tblPr/>
              <a:tblGrid>
                <a:gridCol w="2478405">
                  <a:extLst>
                    <a:ext uri="{9D8B030D-6E8A-4147-A177-3AD203B41FA5}">
                      <a16:colId xmlns:a16="http://schemas.microsoft.com/office/drawing/2014/main" val="20000"/>
                    </a:ext>
                  </a:extLst>
                </a:gridCol>
                <a:gridCol w="2904490">
                  <a:extLst>
                    <a:ext uri="{9D8B030D-6E8A-4147-A177-3AD203B41FA5}">
                      <a16:colId xmlns:a16="http://schemas.microsoft.com/office/drawing/2014/main" val="20001"/>
                    </a:ext>
                  </a:extLst>
                </a:gridCol>
              </a:tblGrid>
              <a:tr h="345440">
                <a:tc>
                  <a:txBody>
                    <a:bodyPr/>
                    <a:lstStyle/>
                    <a:p>
                      <a:pPr marL="0" indent="0" algn="ctr" fontAlgn="ctr">
                        <a:spcBef>
                          <a:spcPct val="0"/>
                        </a:spcBef>
                        <a:spcAft>
                          <a:spcPct val="0"/>
                        </a:spcAft>
                      </a:pPr>
                      <a:r>
                        <a:rPr lang="zh-CN" sz="1465" b="1" i="0">
                          <a:solidFill>
                            <a:srgbClr val="000000"/>
                          </a:solidFill>
                          <a:latin typeface="微软雅黑" panose="020B0503020204020204" charset="-122"/>
                          <a:ea typeface="微软雅黑" panose="020B0503020204020204" charset="-122"/>
                        </a:rPr>
                        <a:t>省份</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4B7BE"/>
                    </a:solidFill>
                  </a:tcPr>
                </a:tc>
                <a:tc>
                  <a:txBody>
                    <a:bodyPr/>
                    <a:lstStyle/>
                    <a:p>
                      <a:pPr marL="0" indent="0" algn="ctr" fontAlgn="ctr">
                        <a:spcBef>
                          <a:spcPct val="0"/>
                        </a:spcBef>
                        <a:spcAft>
                          <a:spcPct val="0"/>
                        </a:spcAft>
                      </a:pPr>
                      <a:r>
                        <a:rPr lang="zh-CN" sz="1465" b="1" i="0">
                          <a:solidFill>
                            <a:srgbClr val="000000"/>
                          </a:solidFill>
                          <a:latin typeface="微软雅黑" panose="020B0503020204020204" charset="-122"/>
                          <a:ea typeface="微软雅黑" panose="020B0503020204020204" charset="-122"/>
                        </a:rPr>
                        <a:t>综合运费区间（元</a:t>
                      </a:r>
                      <a:r>
                        <a:rPr lang="en-US" altLang="zh-CN" sz="1465" b="1" i="0">
                          <a:solidFill>
                            <a:srgbClr val="000000"/>
                          </a:solidFill>
                          <a:latin typeface="微软雅黑" panose="020B0503020204020204" charset="-122"/>
                          <a:ea typeface="微软雅黑" panose="020B0503020204020204" charset="-122"/>
                        </a:rPr>
                        <a:t>/</a:t>
                      </a:r>
                      <a:r>
                        <a:rPr lang="zh-CN" altLang="en-US" sz="1465" b="1" i="0">
                          <a:solidFill>
                            <a:srgbClr val="000000"/>
                          </a:solidFill>
                          <a:latin typeface="微软雅黑" panose="020B0503020204020204" charset="-122"/>
                          <a:ea typeface="微软雅黑" panose="020B0503020204020204" charset="-122"/>
                        </a:rPr>
                        <a:t>吨）</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solidFill>
                      <a:srgbClr val="F4B7BE"/>
                    </a:solidFill>
                  </a:tcPr>
                </a:tc>
                <a:extLst>
                  <a:ext uri="{0D108BD9-81ED-4DB2-BD59-A6C34878D82A}">
                    <a16:rowId xmlns:a16="http://schemas.microsoft.com/office/drawing/2014/main" val="10000"/>
                  </a:ext>
                </a:extLst>
              </a:tr>
              <a:tr h="342900">
                <a:tc>
                  <a:txBody>
                    <a:bodyPr/>
                    <a:lstStyle/>
                    <a:p>
                      <a:pPr marL="0" indent="0" algn="ctr" fontAlgn="ctr">
                        <a:spcBef>
                          <a:spcPct val="0"/>
                        </a:spcBef>
                        <a:spcAft>
                          <a:spcPct val="0"/>
                        </a:spcAft>
                      </a:pPr>
                      <a:r>
                        <a:rPr lang="zh-CN" sz="1465" i="0">
                          <a:solidFill>
                            <a:srgbClr val="000000"/>
                          </a:solidFill>
                          <a:latin typeface="微软雅黑" panose="020B0503020204020204" charset="-122"/>
                          <a:ea typeface="微软雅黑" panose="020B0503020204020204" charset="-122"/>
                        </a:rPr>
                        <a:t>山东</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65" i="0">
                          <a:solidFill>
                            <a:srgbClr val="000000"/>
                          </a:solidFill>
                          <a:latin typeface="微软雅黑" panose="020B0503020204020204" charset="-122"/>
                          <a:ea typeface="微软雅黑" panose="020B0503020204020204" charset="-122"/>
                        </a:rPr>
                        <a:t>10–64</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1"/>
                  </a:ext>
                </a:extLst>
              </a:tr>
              <a:tr h="345440">
                <a:tc>
                  <a:txBody>
                    <a:bodyPr/>
                    <a:lstStyle/>
                    <a:p>
                      <a:pPr marL="0" indent="0" algn="ctr" fontAlgn="ctr">
                        <a:spcBef>
                          <a:spcPct val="0"/>
                        </a:spcBef>
                        <a:spcAft>
                          <a:spcPct val="0"/>
                        </a:spcAft>
                      </a:pPr>
                      <a:r>
                        <a:rPr lang="zh-CN" sz="1465" i="0">
                          <a:solidFill>
                            <a:srgbClr val="000000"/>
                          </a:solidFill>
                          <a:latin typeface="微软雅黑" panose="020B0503020204020204" charset="-122"/>
                          <a:ea typeface="微软雅黑" panose="020B0503020204020204" charset="-122"/>
                        </a:rPr>
                        <a:t>山西</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65" i="0">
                          <a:solidFill>
                            <a:srgbClr val="000000"/>
                          </a:solidFill>
                          <a:latin typeface="微软雅黑" panose="020B0503020204020204" charset="-122"/>
                          <a:ea typeface="微软雅黑" panose="020B0503020204020204" charset="-122"/>
                        </a:rPr>
                        <a:t>60–110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2"/>
                  </a:ext>
                </a:extLst>
              </a:tr>
              <a:tr h="344170">
                <a:tc>
                  <a:txBody>
                    <a:bodyPr/>
                    <a:lstStyle/>
                    <a:p>
                      <a:pPr marL="0" indent="0" algn="ctr" fontAlgn="ctr">
                        <a:spcBef>
                          <a:spcPct val="0"/>
                        </a:spcBef>
                        <a:spcAft>
                          <a:spcPct val="0"/>
                        </a:spcAft>
                      </a:pPr>
                      <a:r>
                        <a:rPr lang="zh-CN" sz="1465" i="0">
                          <a:solidFill>
                            <a:srgbClr val="000000"/>
                          </a:solidFill>
                          <a:latin typeface="微软雅黑" panose="020B0503020204020204" charset="-122"/>
                          <a:ea typeface="微软雅黑" panose="020B0503020204020204" charset="-122"/>
                        </a:rPr>
                        <a:t>河南</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65" i="0">
                          <a:solidFill>
                            <a:srgbClr val="000000"/>
                          </a:solidFill>
                          <a:latin typeface="微软雅黑" panose="020B0503020204020204" charset="-122"/>
                          <a:ea typeface="微软雅黑" panose="020B0503020204020204" charset="-122"/>
                        </a:rPr>
                        <a:t>92–110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3"/>
                  </a:ext>
                </a:extLst>
              </a:tr>
              <a:tr h="344805">
                <a:tc>
                  <a:txBody>
                    <a:bodyPr/>
                    <a:lstStyle/>
                    <a:p>
                      <a:pPr marL="0" indent="0" algn="ctr" fontAlgn="ctr">
                        <a:spcBef>
                          <a:spcPct val="0"/>
                        </a:spcBef>
                        <a:spcAft>
                          <a:spcPct val="0"/>
                        </a:spcAft>
                      </a:pPr>
                      <a:r>
                        <a:rPr lang="zh-CN" sz="1465" i="0">
                          <a:solidFill>
                            <a:srgbClr val="000000"/>
                          </a:solidFill>
                          <a:latin typeface="微软雅黑" panose="020B0503020204020204" charset="-122"/>
                          <a:ea typeface="微软雅黑" panose="020B0503020204020204" charset="-122"/>
                        </a:rPr>
                        <a:t>广西</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65" i="0">
                          <a:solidFill>
                            <a:srgbClr val="000000"/>
                          </a:solidFill>
                          <a:latin typeface="微软雅黑" panose="020B0503020204020204" charset="-122"/>
                          <a:ea typeface="微软雅黑" panose="020B0503020204020204" charset="-122"/>
                        </a:rPr>
                        <a:t>10–90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4"/>
                  </a:ext>
                </a:extLst>
              </a:tr>
              <a:tr h="343535">
                <a:tc>
                  <a:txBody>
                    <a:bodyPr/>
                    <a:lstStyle/>
                    <a:p>
                      <a:pPr marL="0" indent="0" algn="ctr" fontAlgn="ctr">
                        <a:spcBef>
                          <a:spcPct val="0"/>
                        </a:spcBef>
                        <a:spcAft>
                          <a:spcPct val="0"/>
                        </a:spcAft>
                      </a:pPr>
                      <a:r>
                        <a:rPr lang="zh-CN" sz="1465" i="0">
                          <a:solidFill>
                            <a:srgbClr val="000000"/>
                          </a:solidFill>
                          <a:latin typeface="微软雅黑" panose="020B0503020204020204" charset="-122"/>
                          <a:ea typeface="微软雅黑" panose="020B0503020204020204" charset="-122"/>
                        </a:rPr>
                        <a:t>贵州</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65" i="0">
                          <a:solidFill>
                            <a:srgbClr val="000000"/>
                          </a:solidFill>
                          <a:latin typeface="微软雅黑" panose="020B0503020204020204" charset="-122"/>
                          <a:ea typeface="微软雅黑" panose="020B0503020204020204" charset="-122"/>
                        </a:rPr>
                        <a:t>150-180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5"/>
                  </a:ext>
                </a:extLst>
              </a:tr>
              <a:tr h="350520">
                <a:tc>
                  <a:txBody>
                    <a:bodyPr/>
                    <a:lstStyle/>
                    <a:p>
                      <a:pPr marL="0" indent="0" algn="ctr" fontAlgn="ctr">
                        <a:spcBef>
                          <a:spcPct val="0"/>
                        </a:spcBef>
                        <a:spcAft>
                          <a:spcPct val="0"/>
                        </a:spcAft>
                      </a:pPr>
                      <a:r>
                        <a:rPr lang="zh-CN" sz="1465" i="0">
                          <a:solidFill>
                            <a:srgbClr val="000000"/>
                          </a:solidFill>
                          <a:latin typeface="微软雅黑" panose="020B0503020204020204" charset="-122"/>
                          <a:ea typeface="微软雅黑" panose="020B0503020204020204" charset="-122"/>
                        </a:rPr>
                        <a:t>河北</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465" i="0">
                          <a:solidFill>
                            <a:srgbClr val="000000"/>
                          </a:solidFill>
                          <a:latin typeface="微软雅黑" panose="020B0503020204020204" charset="-122"/>
                          <a:ea typeface="微软雅黑" panose="020B0503020204020204" charset="-122"/>
                        </a:rPr>
                        <a:t>10–20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40" name="文本框 39"/>
          <p:cNvSpPr txBox="1"/>
          <p:nvPr/>
        </p:nvSpPr>
        <p:spPr>
          <a:xfrm>
            <a:off x="6639560" y="3275753"/>
            <a:ext cx="4785360" cy="451273"/>
          </a:xfrm>
          <a:prstGeom prst="rect">
            <a:avLst/>
          </a:prstGeom>
        </p:spPr>
        <p:txBody>
          <a:bodyPr wrap="square">
            <a:noAutofit/>
          </a:bodyPr>
          <a:lstStyle/>
          <a:p>
            <a:pPr defTabSz="266700"/>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2 </a:t>
            </a:r>
            <a:r>
              <a:rPr lang="zh-CN" altLang="en-US" sz="1200">
                <a:latin typeface="微软雅黑" panose="020B0503020204020204" charset="-122"/>
                <a:ea typeface="微软雅黑" panose="020B0503020204020204" charset="-122"/>
              </a:rPr>
              <a:t>主要氧化铝产区港口到工厂的综合运费区间</a:t>
            </a:r>
          </a:p>
        </p:txBody>
      </p:sp>
      <p:sp>
        <p:nvSpPr>
          <p:cNvPr id="41" name="文本框 40"/>
          <p:cNvSpPr txBox="1"/>
          <p:nvPr/>
        </p:nvSpPr>
        <p:spPr>
          <a:xfrm>
            <a:off x="8904393" y="6165427"/>
            <a:ext cx="3001433" cy="275590"/>
          </a:xfrm>
          <a:prstGeom prst="rect">
            <a:avLst/>
          </a:prstGeom>
        </p:spPr>
        <p:txBody>
          <a:bodyPr wrap="square">
            <a:spAutoFit/>
          </a:bodyPr>
          <a:lstStyle/>
          <a:p>
            <a:pPr marL="0" indent="0" algn="ctr" defTabSz="266700">
              <a:spcBef>
                <a:spcPct val="0"/>
              </a:spcBef>
              <a:spcAft>
                <a:spcPct val="0"/>
              </a:spcAft>
            </a:pPr>
            <a:r>
              <a:rPr lang="zh-CN" altLang="en-US" sz="1200">
                <a:latin typeface="微软雅黑" panose="020B0503020204020204" charset="-122"/>
                <a:ea typeface="微软雅黑" panose="020B0503020204020204" charset="-122"/>
              </a:rPr>
              <a:t>数据来源：阿拉丁（</a:t>
            </a:r>
            <a:r>
              <a:rPr lang="en-US" altLang="zh-CN" sz="1200">
                <a:latin typeface="微软雅黑" panose="020B0503020204020204" charset="-122"/>
                <a:ea typeface="微软雅黑" panose="020B0503020204020204" charset="-122"/>
              </a:rPr>
              <a:t>ALD</a:t>
            </a:r>
            <a:r>
              <a:rPr lang="zh-CN" altLang="en-US" sz="1200">
                <a:latin typeface="微软雅黑" panose="020B0503020204020204" charset="-122"/>
                <a:ea typeface="微软雅黑" panose="020B0503020204020204" charset="-122"/>
              </a:rPr>
              <a:t>）</a:t>
            </a:r>
          </a:p>
        </p:txBody>
      </p:sp>
      <p:sp>
        <p:nvSpPr>
          <p:cNvPr id="30" name="Text 28"/>
          <p:cNvSpPr txBox="1"/>
          <p:nvPr>
            <p:custDataLst>
              <p:tags r:id="rId2"/>
            </p:custDataLst>
          </p:nvPr>
        </p:nvSpPr>
        <p:spPr>
          <a:xfrm>
            <a:off x="580813" y="1550247"/>
            <a:ext cx="5336540" cy="1582420"/>
          </a:xfrm>
          <a:prstGeom prst="rect">
            <a:avLst/>
          </a:prstGeom>
          <a:noFill/>
        </p:spPr>
        <p:txBody>
          <a:bodyPr wrap="square" lIns="0" tIns="0" rIns="0" bIns="0" rtlCol="0" anchor="t">
            <a:noAutofit/>
          </a:bodyPr>
          <a:lstStyle/>
          <a:p>
            <a:pPr indent="0" algn="l" fontAlgn="auto">
              <a:lnSpc>
                <a:spcPct val="196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山西的氧化铝生产成本，在现有的9个主要的氧化铝生产区，位列第四高，仅次于贵州、云南、河南。贵州地区的平均成本虽然高，但涉及到的高成本产能并不高，而山西、河南则处于整体高位。</a:t>
            </a:r>
          </a:p>
        </p:txBody>
      </p:sp>
      <p:sp>
        <p:nvSpPr>
          <p:cNvPr id="16" name="Text 28"/>
          <p:cNvSpPr txBox="1"/>
          <p:nvPr>
            <p:custDataLst>
              <p:tags r:id="rId3"/>
            </p:custDataLst>
          </p:nvPr>
        </p:nvSpPr>
        <p:spPr>
          <a:xfrm>
            <a:off x="6438053" y="1550247"/>
            <a:ext cx="5395807" cy="1676400"/>
          </a:xfrm>
          <a:prstGeom prst="rect">
            <a:avLst/>
          </a:prstGeom>
          <a:noFill/>
        </p:spPr>
        <p:txBody>
          <a:bodyPr wrap="square" lIns="0" tIns="0" rIns="0" bIns="0" rtlCol="0" anchor="t">
            <a:noAutofit/>
          </a:bodyPr>
          <a:lstStyle/>
          <a:p>
            <a:pPr indent="0" algn="l" fontAlgn="auto">
              <a:lnSpc>
                <a:spcPct val="196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成本上涨的原因，使用进口矿面港口至工厂的长途运距带来的高昂运费。使用国产矿，要承担矿石抢购带来的价格坚挺和本地品位下降带来的巨大成本压力。</a:t>
            </a:r>
          </a:p>
        </p:txBody>
      </p:sp>
      <p:sp>
        <p:nvSpPr>
          <p:cNvPr id="33"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山西氧化铝成本在全国的位置</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2044105" y="321668"/>
            <a:ext cx="845792" cy="852627"/>
          </a:xfrm>
          <a:custGeom>
            <a:avLst/>
            <a:gdLst/>
            <a:ahLst/>
            <a:cxnLst/>
            <a:rect l="l" t="t" r="r" b="b"/>
            <a:pathLst>
              <a:path w="634344" h="639470">
                <a:moveTo>
                  <a:pt x="317172" y="0"/>
                </a:moveTo>
                <a:cubicBezTo>
                  <a:pt x="492224" y="0"/>
                  <a:pt x="634344" y="143269"/>
                  <a:pt x="634344" y="319735"/>
                </a:cubicBezTo>
                <a:cubicBezTo>
                  <a:pt x="634344" y="496202"/>
                  <a:pt x="492224" y="639470"/>
                  <a:pt x="317172" y="639470"/>
                </a:cubicBezTo>
                <a:cubicBezTo>
                  <a:pt x="142120" y="639470"/>
                  <a:pt x="0" y="496202"/>
                  <a:pt x="0" y="319735"/>
                </a:cubicBezTo>
                <a:cubicBezTo>
                  <a:pt x="0" y="143269"/>
                  <a:pt x="142120" y="0"/>
                  <a:pt x="317172"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4" name="Shape 2"/>
          <p:cNvSpPr/>
          <p:nvPr/>
        </p:nvSpPr>
        <p:spPr>
          <a:xfrm>
            <a:off x="1111367" y="860713"/>
            <a:ext cx="597195" cy="597195"/>
          </a:xfrm>
          <a:custGeom>
            <a:avLst/>
            <a:gdLst/>
            <a:ahLst/>
            <a:cxnLst/>
            <a:rect l="l" t="t" r="r" b="b"/>
            <a:pathLst>
              <a:path w="447896" h="447896">
                <a:moveTo>
                  <a:pt x="223948" y="0"/>
                </a:moveTo>
                <a:cubicBezTo>
                  <a:pt x="347548" y="0"/>
                  <a:pt x="447896" y="100348"/>
                  <a:pt x="447896" y="223948"/>
                </a:cubicBezTo>
                <a:cubicBezTo>
                  <a:pt x="447896" y="347548"/>
                  <a:pt x="347548" y="447896"/>
                  <a:pt x="223948" y="447896"/>
                </a:cubicBezTo>
                <a:cubicBezTo>
                  <a:pt x="100348" y="447896"/>
                  <a:pt x="0" y="347548"/>
                  <a:pt x="0" y="223948"/>
                </a:cubicBezTo>
                <a:cubicBezTo>
                  <a:pt x="0" y="100348"/>
                  <a:pt x="100348" y="0"/>
                  <a:pt x="223948"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5" name="Shape 3"/>
          <p:cNvSpPr/>
          <p:nvPr/>
        </p:nvSpPr>
        <p:spPr>
          <a:xfrm>
            <a:off x="645455" y="1507325"/>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6" name="Shape 4"/>
          <p:cNvSpPr/>
          <p:nvPr/>
        </p:nvSpPr>
        <p:spPr>
          <a:xfrm>
            <a:off x="671649" y="1533519"/>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7" name="Shape 5"/>
          <p:cNvSpPr/>
          <p:nvPr/>
        </p:nvSpPr>
        <p:spPr>
          <a:xfrm>
            <a:off x="1796623" y="748697"/>
            <a:ext cx="845792" cy="845792"/>
          </a:xfrm>
          <a:custGeom>
            <a:avLst/>
            <a:gdLst/>
            <a:ahLst/>
            <a:cxnLst/>
            <a:rect l="l" t="t" r="r" b="b"/>
            <a:pathLst>
              <a:path w="634344" h="634344">
                <a:moveTo>
                  <a:pt x="317172" y="0"/>
                </a:moveTo>
                <a:cubicBezTo>
                  <a:pt x="492224" y="0"/>
                  <a:pt x="634344" y="142120"/>
                  <a:pt x="634344" y="317172"/>
                </a:cubicBezTo>
                <a:cubicBezTo>
                  <a:pt x="634344" y="492224"/>
                  <a:pt x="492224" y="634344"/>
                  <a:pt x="317172" y="634344"/>
                </a:cubicBezTo>
                <a:cubicBezTo>
                  <a:pt x="142120" y="634344"/>
                  <a:pt x="0" y="492224"/>
                  <a:pt x="0" y="317172"/>
                </a:cubicBezTo>
                <a:cubicBezTo>
                  <a:pt x="0" y="142120"/>
                  <a:pt x="142120" y="0"/>
                  <a:pt x="317172"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8" name="Shape 6"/>
          <p:cNvSpPr/>
          <p:nvPr/>
        </p:nvSpPr>
        <p:spPr>
          <a:xfrm>
            <a:off x="1850285" y="802361"/>
            <a:ext cx="738464" cy="738464"/>
          </a:xfrm>
          <a:custGeom>
            <a:avLst/>
            <a:gdLst/>
            <a:ahLst/>
            <a:cxnLst/>
            <a:rect l="l" t="t" r="r" b="b"/>
            <a:pathLst>
              <a:path w="553848" h="553848">
                <a:moveTo>
                  <a:pt x="276924" y="0"/>
                </a:moveTo>
                <a:cubicBezTo>
                  <a:pt x="429763" y="0"/>
                  <a:pt x="553848" y="124085"/>
                  <a:pt x="553848" y="276924"/>
                </a:cubicBezTo>
                <a:cubicBezTo>
                  <a:pt x="553848" y="429763"/>
                  <a:pt x="429763" y="553848"/>
                  <a:pt x="276924" y="553848"/>
                </a:cubicBezTo>
                <a:cubicBezTo>
                  <a:pt x="124085" y="553848"/>
                  <a:pt x="0" y="429763"/>
                  <a:pt x="0" y="276924"/>
                </a:cubicBezTo>
                <a:cubicBezTo>
                  <a:pt x="0" y="124085"/>
                  <a:pt x="124085" y="0"/>
                  <a:pt x="276924" y="0"/>
                </a:cubicBezTo>
                <a:close/>
              </a:path>
            </a:pathLst>
          </a:custGeom>
          <a:gradFill>
            <a:gsLst>
              <a:gs pos="0">
                <a:srgbClr val="FFFFFF">
                  <a:alpha val="100000"/>
                </a:srgbClr>
              </a:gs>
              <a:gs pos="100000">
                <a:srgbClr val="D9D9D9">
                  <a:alpha val="100000"/>
                </a:srgbClr>
              </a:gs>
            </a:gsLst>
            <a:lin ang="14400000" scaled="1"/>
          </a:gradFill>
        </p:spPr>
      </p:sp>
      <p:sp>
        <p:nvSpPr>
          <p:cNvPr id="9" name="Shape 7"/>
          <p:cNvSpPr/>
          <p:nvPr/>
        </p:nvSpPr>
        <p:spPr>
          <a:xfrm>
            <a:off x="744321" y="1452712"/>
            <a:ext cx="4034249" cy="4052116"/>
          </a:xfrm>
          <a:custGeom>
            <a:avLst/>
            <a:gdLst/>
            <a:ahLst/>
            <a:cxnLst/>
            <a:rect l="l" t="t" r="r" b="b"/>
            <a:pathLst>
              <a:path w="3025687" h="3039087">
                <a:moveTo>
                  <a:pt x="1512843" y="0"/>
                </a:moveTo>
                <a:cubicBezTo>
                  <a:pt x="2347804" y="0"/>
                  <a:pt x="3025687" y="680885"/>
                  <a:pt x="3025687" y="1519544"/>
                </a:cubicBezTo>
                <a:cubicBezTo>
                  <a:pt x="3025687" y="2358202"/>
                  <a:pt x="2347804" y="3039087"/>
                  <a:pt x="1512843" y="3039087"/>
                </a:cubicBezTo>
                <a:cubicBezTo>
                  <a:pt x="677882" y="3039087"/>
                  <a:pt x="0" y="2358202"/>
                  <a:pt x="0" y="1519544"/>
                </a:cubicBezTo>
                <a:cubicBezTo>
                  <a:pt x="0" y="680885"/>
                  <a:pt x="677882" y="0"/>
                  <a:pt x="1512843"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1440292" y="2141849"/>
            <a:ext cx="2697133" cy="2709079"/>
          </a:xfrm>
          <a:custGeom>
            <a:avLst/>
            <a:gdLst/>
            <a:ahLst/>
            <a:cxnLst/>
            <a:rect l="l" t="t" r="r" b="b"/>
            <a:pathLst>
              <a:path w="2022850" h="2031809">
                <a:moveTo>
                  <a:pt x="1011425" y="0"/>
                </a:moveTo>
                <a:cubicBezTo>
                  <a:pt x="1569646" y="0"/>
                  <a:pt x="2022850" y="455212"/>
                  <a:pt x="2022850" y="1015905"/>
                </a:cubicBezTo>
                <a:cubicBezTo>
                  <a:pt x="2022850" y="1576598"/>
                  <a:pt x="1569646" y="2031809"/>
                  <a:pt x="1011425" y="2031809"/>
                </a:cubicBezTo>
                <a:cubicBezTo>
                  <a:pt x="453204" y="2031809"/>
                  <a:pt x="0" y="1576598"/>
                  <a:pt x="0" y="1015905"/>
                </a:cubicBezTo>
                <a:cubicBezTo>
                  <a:pt x="0" y="455212"/>
                  <a:pt x="453204" y="0"/>
                  <a:pt x="1011425"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2" name="Shape 10"/>
          <p:cNvSpPr/>
          <p:nvPr/>
        </p:nvSpPr>
        <p:spPr>
          <a:xfrm>
            <a:off x="1318371" y="2775411"/>
            <a:ext cx="3003489" cy="1785104"/>
          </a:xfrm>
          <a:custGeom>
            <a:avLst/>
            <a:gdLst/>
            <a:ahLst/>
            <a:cxnLst/>
            <a:rect l="l" t="t" r="r" b="b"/>
            <a:pathLst>
              <a:path w="2252617" h="1338828">
                <a:moveTo>
                  <a:pt x="0" y="0"/>
                </a:moveTo>
                <a:lnTo>
                  <a:pt x="2252617" y="0"/>
                </a:lnTo>
                <a:lnTo>
                  <a:pt x="2252617" y="1338828"/>
                </a:lnTo>
                <a:lnTo>
                  <a:pt x="0" y="1338828"/>
                </a:lnTo>
                <a:close/>
              </a:path>
            </a:pathLst>
          </a:custGeom>
          <a:noFill/>
        </p:spPr>
      </p:sp>
      <p:sp>
        <p:nvSpPr>
          <p:cNvPr id="13" name="Text 11"/>
          <p:cNvSpPr txBox="1"/>
          <p:nvPr/>
        </p:nvSpPr>
        <p:spPr>
          <a:xfrm>
            <a:off x="1388153" y="2586219"/>
            <a:ext cx="3003489" cy="847090"/>
          </a:xfrm>
          <a:prstGeom prst="rect">
            <a:avLst/>
          </a:prstGeom>
          <a:noFill/>
        </p:spPr>
        <p:txBody>
          <a:bodyPr wrap="square" lIns="1252" tIns="652" rIns="1252" bIns="652" rtlCol="0" anchor="t">
            <a:spAutoFit/>
          </a:bodyPr>
          <a:lstStyle/>
          <a:p>
            <a:pPr marL="0" indent="0" algn="ctr">
              <a:buNone/>
            </a:pPr>
            <a:r>
              <a:rPr lang="en-GB" altLang="en-US" sz="5500" b="1" dirty="0">
                <a:solidFill>
                  <a:srgbClr val="FFFFFF"/>
                </a:solidFill>
                <a:latin typeface="SourceHanSansSC-Medium" panose="020B0600000000000000" charset="-122"/>
                <a:ea typeface="SourceHanSansSC-Medium" panose="020B0600000000000000" charset="-122"/>
                <a:cs typeface="SourceHanSansSC-Medium" panose="020B0600000000000000" charset="-122"/>
              </a:rPr>
              <a:t>PART </a:t>
            </a:r>
            <a:endParaRPr lang="en-US" sz="5500" dirty="0"/>
          </a:p>
        </p:txBody>
      </p:sp>
      <p:sp>
        <p:nvSpPr>
          <p:cNvPr id="14" name="Shape 12"/>
          <p:cNvSpPr/>
          <p:nvPr/>
        </p:nvSpPr>
        <p:spPr>
          <a:xfrm>
            <a:off x="5820851" y="2340859"/>
            <a:ext cx="3250543" cy="630941"/>
          </a:xfrm>
          <a:custGeom>
            <a:avLst/>
            <a:gdLst/>
            <a:ahLst/>
            <a:cxnLst/>
            <a:rect l="l" t="t" r="r" b="b"/>
            <a:pathLst>
              <a:path w="2437907" h="473206">
                <a:moveTo>
                  <a:pt x="0" y="0"/>
                </a:moveTo>
                <a:lnTo>
                  <a:pt x="2437907" y="0"/>
                </a:lnTo>
                <a:lnTo>
                  <a:pt x="2437907" y="473206"/>
                </a:lnTo>
                <a:lnTo>
                  <a:pt x="0" y="473206"/>
                </a:lnTo>
                <a:close/>
              </a:path>
            </a:pathLst>
          </a:custGeom>
          <a:noFill/>
        </p:spPr>
      </p:sp>
      <p:sp>
        <p:nvSpPr>
          <p:cNvPr id="15" name="Text 13"/>
          <p:cNvSpPr txBox="1"/>
          <p:nvPr/>
        </p:nvSpPr>
        <p:spPr>
          <a:xfrm>
            <a:off x="5415280" y="2750820"/>
            <a:ext cx="6355927" cy="773007"/>
          </a:xfrm>
          <a:prstGeom prst="rect">
            <a:avLst/>
          </a:prstGeom>
          <a:noFill/>
        </p:spPr>
        <p:txBody>
          <a:bodyPr wrap="square" lIns="1252" tIns="652" rIns="1252" bIns="652" rtlCol="0" anchor="t">
            <a:noAutofit/>
          </a:bodyPr>
          <a:lstStyle/>
          <a:p>
            <a:pPr marL="0" indent="0" algn="ctr">
              <a:buNone/>
            </a:pPr>
            <a:r>
              <a:rPr lang="zh-CN" altLang="en-US" sz="3200" b="1" dirty="0">
                <a:solidFill>
                  <a:schemeClr val="accent1">
                    <a:lumMod val="50000"/>
                  </a:schemeClr>
                </a:solidFill>
                <a:latin typeface="SourceHanSansSC-Medium" panose="020B0600000000000000" charset="-122"/>
                <a:ea typeface="SourceHanSansSC-Medium" panose="020B0600000000000000" charset="-122"/>
                <a:cs typeface="SourceHanSansSC-Medium" panose="020B0600000000000000" charset="-122"/>
                <a:sym typeface="+mn-ea"/>
              </a:rPr>
              <a:t>山西国产矿的供应现状及趋势</a:t>
            </a:r>
          </a:p>
        </p:txBody>
      </p:sp>
      <p:sp>
        <p:nvSpPr>
          <p:cNvPr id="16" name="Shape 14"/>
          <p:cNvSpPr/>
          <p:nvPr/>
        </p:nvSpPr>
        <p:spPr>
          <a:xfrm>
            <a:off x="1590113" y="5103133"/>
            <a:ext cx="650859" cy="680112"/>
          </a:xfrm>
          <a:custGeom>
            <a:avLst/>
            <a:gdLst/>
            <a:ahLst/>
            <a:cxnLst/>
            <a:rect l="l" t="t" r="r" b="b"/>
            <a:pathLst>
              <a:path w="488144" h="510084">
                <a:moveTo>
                  <a:pt x="244072" y="0"/>
                </a:moveTo>
                <a:cubicBezTo>
                  <a:pt x="378779" y="0"/>
                  <a:pt x="488144" y="114280"/>
                  <a:pt x="488144" y="255042"/>
                </a:cubicBezTo>
                <a:cubicBezTo>
                  <a:pt x="488144" y="395804"/>
                  <a:pt x="378779" y="510084"/>
                  <a:pt x="244072" y="510084"/>
                </a:cubicBezTo>
                <a:cubicBezTo>
                  <a:pt x="109365" y="510084"/>
                  <a:pt x="0" y="395804"/>
                  <a:pt x="0" y="255042"/>
                </a:cubicBezTo>
                <a:cubicBezTo>
                  <a:pt x="0" y="114280"/>
                  <a:pt x="109365" y="0"/>
                  <a:pt x="244072"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7" name="Shape 15"/>
          <p:cNvSpPr/>
          <p:nvPr/>
        </p:nvSpPr>
        <p:spPr>
          <a:xfrm>
            <a:off x="288343" y="4680477"/>
            <a:ext cx="845792" cy="845792"/>
          </a:xfrm>
          <a:custGeom>
            <a:avLst/>
            <a:gdLst/>
            <a:ahLst/>
            <a:cxnLst/>
            <a:rect l="l" t="t" r="r" b="b"/>
            <a:pathLst>
              <a:path w="634344" h="634344">
                <a:moveTo>
                  <a:pt x="317172" y="0"/>
                </a:moveTo>
                <a:cubicBezTo>
                  <a:pt x="492224" y="0"/>
                  <a:pt x="634344" y="142120"/>
                  <a:pt x="634344" y="317172"/>
                </a:cubicBezTo>
                <a:cubicBezTo>
                  <a:pt x="634344" y="492224"/>
                  <a:pt x="492224" y="634344"/>
                  <a:pt x="317172" y="634344"/>
                </a:cubicBezTo>
                <a:cubicBezTo>
                  <a:pt x="142120" y="634344"/>
                  <a:pt x="0" y="492224"/>
                  <a:pt x="0" y="317172"/>
                </a:cubicBezTo>
                <a:cubicBezTo>
                  <a:pt x="0" y="142120"/>
                  <a:pt x="142120" y="0"/>
                  <a:pt x="317172"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8" name="Shape 16"/>
          <p:cNvSpPr/>
          <p:nvPr/>
        </p:nvSpPr>
        <p:spPr>
          <a:xfrm>
            <a:off x="342007" y="4734141"/>
            <a:ext cx="738464" cy="738464"/>
          </a:xfrm>
          <a:custGeom>
            <a:avLst/>
            <a:gdLst/>
            <a:ahLst/>
            <a:cxnLst/>
            <a:rect l="l" t="t" r="r" b="b"/>
            <a:pathLst>
              <a:path w="553848" h="553848">
                <a:moveTo>
                  <a:pt x="276924" y="0"/>
                </a:moveTo>
                <a:cubicBezTo>
                  <a:pt x="429763" y="0"/>
                  <a:pt x="553848" y="124085"/>
                  <a:pt x="553848" y="276924"/>
                </a:cubicBezTo>
                <a:cubicBezTo>
                  <a:pt x="553848" y="429763"/>
                  <a:pt x="429763" y="553848"/>
                  <a:pt x="276924" y="553848"/>
                </a:cubicBezTo>
                <a:cubicBezTo>
                  <a:pt x="124085" y="553848"/>
                  <a:pt x="0" y="429763"/>
                  <a:pt x="0" y="276924"/>
                </a:cubicBezTo>
                <a:cubicBezTo>
                  <a:pt x="0" y="124085"/>
                  <a:pt x="124085" y="0"/>
                  <a:pt x="276924" y="0"/>
                </a:cubicBezTo>
                <a:close/>
              </a:path>
            </a:pathLst>
          </a:custGeom>
          <a:gradFill>
            <a:gsLst>
              <a:gs pos="0">
                <a:srgbClr val="FFFFFF">
                  <a:alpha val="100000"/>
                </a:srgbClr>
              </a:gs>
              <a:gs pos="100000">
                <a:srgbClr val="D9D9D9">
                  <a:alpha val="100000"/>
                </a:srgbClr>
              </a:gs>
            </a:gsLst>
            <a:lin ang="14400000" scaled="1"/>
          </a:gradFill>
        </p:spPr>
      </p:sp>
      <p:sp>
        <p:nvSpPr>
          <p:cNvPr id="19" name="Shape 17"/>
          <p:cNvSpPr/>
          <p:nvPr/>
        </p:nvSpPr>
        <p:spPr>
          <a:xfrm>
            <a:off x="1006993" y="5512699"/>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20" name="Shape 18"/>
          <p:cNvSpPr/>
          <p:nvPr/>
        </p:nvSpPr>
        <p:spPr>
          <a:xfrm>
            <a:off x="1033188" y="5538893"/>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21" name="Shape 19"/>
          <p:cNvSpPr/>
          <p:nvPr/>
        </p:nvSpPr>
        <p:spPr>
          <a:xfrm>
            <a:off x="915132" y="512685"/>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22" name="Shape 20"/>
          <p:cNvSpPr/>
          <p:nvPr/>
        </p:nvSpPr>
        <p:spPr>
          <a:xfrm>
            <a:off x="941325" y="538879"/>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23" name="Shape 21"/>
          <p:cNvSpPr/>
          <p:nvPr/>
        </p:nvSpPr>
        <p:spPr>
          <a:xfrm>
            <a:off x="5424563" y="3667963"/>
            <a:ext cx="6371149" cy="0"/>
          </a:xfrm>
          <a:custGeom>
            <a:avLst/>
            <a:gdLst/>
            <a:ahLst/>
            <a:cxnLst/>
            <a:rect l="l" t="t" r="r" b="b"/>
            <a:pathLst>
              <a:path w="4778362">
                <a:moveTo>
                  <a:pt x="0" y="0"/>
                </a:moveTo>
                <a:lnTo>
                  <a:pt x="4778362" y="0"/>
                </a:lnTo>
              </a:path>
            </a:pathLst>
          </a:custGeom>
          <a:solidFill>
            <a:schemeClr val="accent1"/>
          </a:solidFill>
          <a:ln w="28575" cmpd="sng">
            <a:solidFill>
              <a:schemeClr val="accent1">
                <a:shade val="50000"/>
              </a:schemeClr>
            </a:solidFill>
            <a:prstDash val="solid"/>
            <a:headEnd type="none"/>
            <a:tailEnd type="none"/>
          </a:ln>
        </p:spPr>
      </p:sp>
      <p:sp>
        <p:nvSpPr>
          <p:cNvPr id="24" name="Text 22"/>
          <p:cNvSpPr txBox="1"/>
          <p:nvPr/>
        </p:nvSpPr>
        <p:spPr>
          <a:xfrm>
            <a:off x="1931192" y="3523956"/>
            <a:ext cx="1660511" cy="847090"/>
          </a:xfrm>
          <a:prstGeom prst="rect">
            <a:avLst/>
          </a:prstGeom>
          <a:noFill/>
        </p:spPr>
        <p:txBody>
          <a:bodyPr wrap="square" lIns="1252" tIns="652" rIns="1252" bIns="652" rtlCol="0" anchor="t">
            <a:spAutoFit/>
          </a:bodyPr>
          <a:lstStyle/>
          <a:p>
            <a:pPr marL="0" indent="0" algn="ctr">
              <a:buNone/>
            </a:pPr>
            <a:r>
              <a:rPr lang="en-US" sz="5500" b="1" dirty="0">
                <a:solidFill>
                  <a:srgbClr val="FFFFFF"/>
                </a:solidFill>
                <a:latin typeface="SourceHanSansSC-Medium" panose="020B0600000000000000" charset="-122"/>
                <a:ea typeface="SourceHanSansSC-Medium" panose="020B0600000000000000" charset="-122"/>
                <a:cs typeface="SourceHanSansSC-Medium" panose="020B0600000000000000" charset="-122"/>
              </a:rPr>
              <a:t>04</a:t>
            </a:r>
            <a:endParaRPr lang="en-US" sz="5500" dirty="0"/>
          </a:p>
        </p:txBody>
      </p:sp>
      <p:sp>
        <p:nvSpPr>
          <p:cNvPr id="10" name="Shape 30"/>
          <p:cNvSpPr/>
          <p:nvPr/>
        </p:nvSpPr>
        <p:spPr>
          <a:xfrm>
            <a:off x="0" y="635"/>
            <a:ext cx="935355" cy="910590"/>
          </a:xfrm>
          <a:custGeom>
            <a:avLst/>
            <a:gdLst/>
            <a:ahLst/>
            <a:cxnLst/>
            <a:rect l="l" t="t" r="r" b="b"/>
            <a:pathLst>
              <a:path w="1083422" h="1083422">
                <a:moveTo>
                  <a:pt x="541711" y="0"/>
                </a:moveTo>
                <a:cubicBezTo>
                  <a:pt x="840689" y="0"/>
                  <a:pt x="1083422" y="242732"/>
                  <a:pt x="1083422" y="541711"/>
                </a:cubicBezTo>
                <a:cubicBezTo>
                  <a:pt x="1083422" y="840689"/>
                  <a:pt x="840689" y="1083422"/>
                  <a:pt x="541711" y="1083422"/>
                </a:cubicBezTo>
                <a:cubicBezTo>
                  <a:pt x="242732" y="1083422"/>
                  <a:pt x="0" y="840689"/>
                  <a:pt x="0" y="541711"/>
                </a:cubicBezTo>
                <a:cubicBezTo>
                  <a:pt x="0" y="242732"/>
                  <a:pt x="242732" y="0"/>
                  <a:pt x="541711"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50" name="Shape 31"/>
          <p:cNvSpPr/>
          <p:nvPr/>
        </p:nvSpPr>
        <p:spPr>
          <a:xfrm>
            <a:off x="118745" y="111760"/>
            <a:ext cx="700405" cy="688340"/>
          </a:xfrm>
          <a:custGeom>
            <a:avLst/>
            <a:gdLst/>
            <a:ahLst/>
            <a:cxnLst/>
            <a:rect l="l" t="t" r="r" b="b"/>
            <a:pathLst>
              <a:path w="945942" h="945942">
                <a:moveTo>
                  <a:pt x="472971" y="0"/>
                </a:moveTo>
                <a:cubicBezTo>
                  <a:pt x="734011" y="0"/>
                  <a:pt x="945942" y="211931"/>
                  <a:pt x="945942" y="472971"/>
                </a:cubicBezTo>
                <a:cubicBezTo>
                  <a:pt x="945942" y="734011"/>
                  <a:pt x="734011" y="945942"/>
                  <a:pt x="472971" y="945942"/>
                </a:cubicBezTo>
                <a:cubicBezTo>
                  <a:pt x="211931" y="945942"/>
                  <a:pt x="0" y="734011"/>
                  <a:pt x="0" y="472971"/>
                </a:cubicBezTo>
                <a:cubicBezTo>
                  <a:pt x="0" y="211931"/>
                  <a:pt x="211931" y="0"/>
                  <a:pt x="472971" y="0"/>
                </a:cubicBezTo>
                <a:close/>
              </a:path>
            </a:pathLst>
          </a:custGeom>
          <a:gradFill>
            <a:gsLst>
              <a:gs pos="0">
                <a:srgbClr val="FFFFFF">
                  <a:alpha val="100000"/>
                </a:srgbClr>
              </a:gs>
              <a:gs pos="100000">
                <a:srgbClr val="D9D9D9">
                  <a:alpha val="100000"/>
                </a:srgbClr>
              </a:gs>
            </a:gsLst>
            <a:lin ang="14400000" scaled="1"/>
          </a:gradFill>
        </p:spPr>
      </p:sp>
      <p:pic>
        <p:nvPicPr>
          <p:cNvPr id="25" name="图片 24" descr="2222"/>
          <p:cNvPicPr>
            <a:picLocks noChangeAspect="1"/>
          </p:cNvPicPr>
          <p:nvPr/>
        </p:nvPicPr>
        <p:blipFill>
          <a:blip r:embed="rId3"/>
          <a:stretch>
            <a:fillRect/>
          </a:stretch>
        </p:blipFill>
        <p:spPr>
          <a:xfrm>
            <a:off x="208280" y="229870"/>
            <a:ext cx="490855" cy="490855"/>
          </a:xfrm>
          <a:prstGeom prst="rect">
            <a:avLst/>
          </a:prstGeom>
        </p:spPr>
      </p:pic>
      <p:pic>
        <p:nvPicPr>
          <p:cNvPr id="2" name="图片 1"/>
          <p:cNvPicPr>
            <a:picLocks noChangeAspect="1"/>
          </p:cNvPicPr>
          <p:nvPr/>
        </p:nvPicPr>
        <p:blipFill>
          <a:blip r:embed="rId4"/>
          <a:stretch>
            <a:fillRect/>
          </a:stretch>
        </p:blipFill>
        <p:spPr>
          <a:xfrm>
            <a:off x="8923020" y="111760"/>
            <a:ext cx="3086100" cy="44767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24" name="Shape 22"/>
          <p:cNvSpPr/>
          <p:nvPr>
            <p:custDataLst>
              <p:tags r:id="rId1"/>
            </p:custDataLst>
          </p:nvPr>
        </p:nvSpPr>
        <p:spPr>
          <a:xfrm>
            <a:off x="10145033" y="4809307"/>
            <a:ext cx="518463" cy="498775"/>
          </a:xfrm>
          <a:custGeom>
            <a:avLst/>
            <a:gdLst/>
            <a:ahLst/>
            <a:cxnLst/>
            <a:rect l="l" t="t" r="r" b="b"/>
            <a:pathLst>
              <a:path w="388847" h="374081">
                <a:moveTo>
                  <a:pt x="124777" y="224790"/>
                </a:moveTo>
                <a:lnTo>
                  <a:pt x="164783" y="224790"/>
                </a:lnTo>
                <a:cubicBezTo>
                  <a:pt x="173355" y="224790"/>
                  <a:pt x="180975" y="231458"/>
                  <a:pt x="180975" y="240030"/>
                </a:cubicBezTo>
                <a:lnTo>
                  <a:pt x="180975" y="358140"/>
                </a:lnTo>
                <a:cubicBezTo>
                  <a:pt x="180975" y="366712"/>
                  <a:pt x="173355" y="374332"/>
                  <a:pt x="164783" y="374332"/>
                </a:cubicBezTo>
                <a:lnTo>
                  <a:pt x="124777" y="374332"/>
                </a:lnTo>
                <a:cubicBezTo>
                  <a:pt x="116205" y="374332"/>
                  <a:pt x="108585" y="366712"/>
                  <a:pt x="108585" y="358140"/>
                </a:cubicBezTo>
                <a:lnTo>
                  <a:pt x="108585" y="240030"/>
                </a:lnTo>
                <a:cubicBezTo>
                  <a:pt x="108585" y="231458"/>
                  <a:pt x="116205" y="224790"/>
                  <a:pt x="124777" y="224790"/>
                </a:cubicBezTo>
                <a:moveTo>
                  <a:pt x="228600" y="160020"/>
                </a:moveTo>
                <a:lnTo>
                  <a:pt x="269558" y="160020"/>
                </a:lnTo>
                <a:cubicBezTo>
                  <a:pt x="278130" y="160020"/>
                  <a:pt x="284797" y="166688"/>
                  <a:pt x="284797" y="175260"/>
                </a:cubicBezTo>
                <a:lnTo>
                  <a:pt x="284797" y="358140"/>
                </a:lnTo>
                <a:cubicBezTo>
                  <a:pt x="284797" y="366712"/>
                  <a:pt x="278130" y="374332"/>
                  <a:pt x="269558" y="374332"/>
                </a:cubicBezTo>
                <a:lnTo>
                  <a:pt x="228600" y="374332"/>
                </a:lnTo>
                <a:cubicBezTo>
                  <a:pt x="220028" y="374332"/>
                  <a:pt x="213360" y="366712"/>
                  <a:pt x="213360" y="358140"/>
                </a:cubicBezTo>
                <a:lnTo>
                  <a:pt x="213360" y="175260"/>
                </a:lnTo>
                <a:cubicBezTo>
                  <a:pt x="213360" y="166688"/>
                  <a:pt x="220028" y="160020"/>
                  <a:pt x="228600" y="160020"/>
                </a:cubicBezTo>
                <a:moveTo>
                  <a:pt x="89535" y="143828"/>
                </a:moveTo>
                <a:cubicBezTo>
                  <a:pt x="107633" y="143828"/>
                  <a:pt x="122873" y="158115"/>
                  <a:pt x="122873" y="176212"/>
                </a:cubicBezTo>
                <a:cubicBezTo>
                  <a:pt x="122873" y="194310"/>
                  <a:pt x="107633" y="209550"/>
                  <a:pt x="89535" y="209550"/>
                </a:cubicBezTo>
                <a:cubicBezTo>
                  <a:pt x="71438" y="209550"/>
                  <a:pt x="56198" y="194310"/>
                  <a:pt x="56198" y="176212"/>
                </a:cubicBezTo>
                <a:cubicBezTo>
                  <a:pt x="56198" y="158115"/>
                  <a:pt x="71438" y="143828"/>
                  <a:pt x="89535" y="143828"/>
                </a:cubicBezTo>
                <a:moveTo>
                  <a:pt x="332423" y="94298"/>
                </a:moveTo>
                <a:lnTo>
                  <a:pt x="373380" y="94298"/>
                </a:lnTo>
                <a:cubicBezTo>
                  <a:pt x="381953" y="94298"/>
                  <a:pt x="388620" y="101918"/>
                  <a:pt x="388620" y="110490"/>
                </a:cubicBezTo>
                <a:lnTo>
                  <a:pt x="388620" y="358140"/>
                </a:lnTo>
                <a:cubicBezTo>
                  <a:pt x="388620" y="366712"/>
                  <a:pt x="381953" y="374332"/>
                  <a:pt x="373380" y="374332"/>
                </a:cubicBezTo>
                <a:lnTo>
                  <a:pt x="332423" y="374332"/>
                </a:lnTo>
                <a:cubicBezTo>
                  <a:pt x="323850" y="374332"/>
                  <a:pt x="317182" y="366712"/>
                  <a:pt x="317182" y="358140"/>
                </a:cubicBezTo>
                <a:lnTo>
                  <a:pt x="317182" y="110490"/>
                </a:lnTo>
                <a:cubicBezTo>
                  <a:pt x="317182" y="101918"/>
                  <a:pt x="323850" y="94298"/>
                  <a:pt x="332423" y="94298"/>
                </a:cubicBezTo>
                <a:moveTo>
                  <a:pt x="74295" y="83820"/>
                </a:moveTo>
                <a:lnTo>
                  <a:pt x="104775" y="83820"/>
                </a:lnTo>
                <a:cubicBezTo>
                  <a:pt x="111442" y="83820"/>
                  <a:pt x="117157" y="89535"/>
                  <a:pt x="117157" y="96202"/>
                </a:cubicBezTo>
                <a:lnTo>
                  <a:pt x="117157" y="109537"/>
                </a:lnTo>
                <a:cubicBezTo>
                  <a:pt x="122873" y="112395"/>
                  <a:pt x="128588" y="115253"/>
                  <a:pt x="133350" y="119062"/>
                </a:cubicBezTo>
                <a:lnTo>
                  <a:pt x="144780" y="112395"/>
                </a:lnTo>
                <a:cubicBezTo>
                  <a:pt x="150495" y="108585"/>
                  <a:pt x="158115" y="110490"/>
                  <a:pt x="161925" y="117157"/>
                </a:cubicBezTo>
                <a:lnTo>
                  <a:pt x="177165" y="143828"/>
                </a:lnTo>
                <a:cubicBezTo>
                  <a:pt x="179070" y="146685"/>
                  <a:pt x="179070" y="149542"/>
                  <a:pt x="179070" y="153353"/>
                </a:cubicBezTo>
                <a:cubicBezTo>
                  <a:pt x="178117" y="156210"/>
                  <a:pt x="175260" y="159068"/>
                  <a:pt x="172403" y="160973"/>
                </a:cubicBezTo>
                <a:lnTo>
                  <a:pt x="160973" y="167640"/>
                </a:lnTo>
                <a:cubicBezTo>
                  <a:pt x="161925" y="170497"/>
                  <a:pt x="161925" y="173355"/>
                  <a:pt x="161925" y="176212"/>
                </a:cubicBezTo>
                <a:cubicBezTo>
                  <a:pt x="161925" y="179070"/>
                  <a:pt x="161925" y="182880"/>
                  <a:pt x="160973" y="185738"/>
                </a:cubicBezTo>
                <a:lnTo>
                  <a:pt x="172403" y="192405"/>
                </a:lnTo>
                <a:cubicBezTo>
                  <a:pt x="178117" y="195263"/>
                  <a:pt x="180022" y="201930"/>
                  <a:pt x="178117" y="207645"/>
                </a:cubicBezTo>
                <a:cubicBezTo>
                  <a:pt x="174308" y="205740"/>
                  <a:pt x="169545" y="204787"/>
                  <a:pt x="164783" y="204787"/>
                </a:cubicBezTo>
                <a:lnTo>
                  <a:pt x="124777" y="204787"/>
                </a:lnTo>
                <a:cubicBezTo>
                  <a:pt x="131445" y="197167"/>
                  <a:pt x="135255" y="187643"/>
                  <a:pt x="135255" y="176212"/>
                </a:cubicBezTo>
                <a:cubicBezTo>
                  <a:pt x="135255" y="151448"/>
                  <a:pt x="115253" y="130493"/>
                  <a:pt x="89535" y="130493"/>
                </a:cubicBezTo>
                <a:cubicBezTo>
                  <a:pt x="63818" y="130493"/>
                  <a:pt x="43815" y="151448"/>
                  <a:pt x="43815" y="176212"/>
                </a:cubicBezTo>
                <a:cubicBezTo>
                  <a:pt x="43815" y="201930"/>
                  <a:pt x="63818" y="221933"/>
                  <a:pt x="89535" y="221933"/>
                </a:cubicBezTo>
                <a:cubicBezTo>
                  <a:pt x="91440" y="221933"/>
                  <a:pt x="93345" y="221933"/>
                  <a:pt x="95250" y="221933"/>
                </a:cubicBezTo>
                <a:cubicBezTo>
                  <a:pt x="91440" y="226695"/>
                  <a:pt x="89535" y="233362"/>
                  <a:pt x="89535" y="240030"/>
                </a:cubicBezTo>
                <a:lnTo>
                  <a:pt x="89535" y="268605"/>
                </a:lnTo>
                <a:lnTo>
                  <a:pt x="74295" y="268605"/>
                </a:lnTo>
                <a:cubicBezTo>
                  <a:pt x="67627" y="268605"/>
                  <a:pt x="61912" y="262890"/>
                  <a:pt x="61912" y="256222"/>
                </a:cubicBezTo>
                <a:lnTo>
                  <a:pt x="61912" y="242888"/>
                </a:lnTo>
                <a:cubicBezTo>
                  <a:pt x="56198" y="240983"/>
                  <a:pt x="50483" y="237172"/>
                  <a:pt x="45720" y="234315"/>
                </a:cubicBezTo>
                <a:lnTo>
                  <a:pt x="34290" y="240030"/>
                </a:lnTo>
                <a:cubicBezTo>
                  <a:pt x="31432" y="241935"/>
                  <a:pt x="27622" y="242888"/>
                  <a:pt x="24765" y="241935"/>
                </a:cubicBezTo>
                <a:cubicBezTo>
                  <a:pt x="21908" y="240983"/>
                  <a:pt x="19050" y="239078"/>
                  <a:pt x="17145" y="236220"/>
                </a:cubicBezTo>
                <a:lnTo>
                  <a:pt x="1905" y="209550"/>
                </a:lnTo>
                <a:cubicBezTo>
                  <a:pt x="-1905" y="202883"/>
                  <a:pt x="0" y="195263"/>
                  <a:pt x="6667" y="192405"/>
                </a:cubicBezTo>
                <a:lnTo>
                  <a:pt x="18098" y="185738"/>
                </a:lnTo>
                <a:cubicBezTo>
                  <a:pt x="17145" y="182880"/>
                  <a:pt x="17145" y="179070"/>
                  <a:pt x="17145" y="176212"/>
                </a:cubicBezTo>
                <a:cubicBezTo>
                  <a:pt x="17145" y="173355"/>
                  <a:pt x="17145" y="170497"/>
                  <a:pt x="18098" y="167640"/>
                </a:cubicBezTo>
                <a:lnTo>
                  <a:pt x="6667" y="160973"/>
                </a:lnTo>
                <a:cubicBezTo>
                  <a:pt x="0" y="157163"/>
                  <a:pt x="-1905" y="149542"/>
                  <a:pt x="1905" y="143828"/>
                </a:cubicBezTo>
                <a:lnTo>
                  <a:pt x="17145" y="117157"/>
                </a:lnTo>
                <a:cubicBezTo>
                  <a:pt x="19050" y="114300"/>
                  <a:pt x="21908" y="111442"/>
                  <a:pt x="24765" y="111442"/>
                </a:cubicBezTo>
                <a:cubicBezTo>
                  <a:pt x="27622" y="110490"/>
                  <a:pt x="31432" y="110490"/>
                  <a:pt x="34290" y="112395"/>
                </a:cubicBezTo>
                <a:lnTo>
                  <a:pt x="45720" y="119062"/>
                </a:lnTo>
                <a:cubicBezTo>
                  <a:pt x="50483" y="115253"/>
                  <a:pt x="56198" y="112395"/>
                  <a:pt x="61912" y="109537"/>
                </a:cubicBezTo>
                <a:lnTo>
                  <a:pt x="61912" y="96202"/>
                </a:lnTo>
                <a:cubicBezTo>
                  <a:pt x="61912" y="89535"/>
                  <a:pt x="67627" y="83820"/>
                  <a:pt x="74295" y="83820"/>
                </a:cubicBezTo>
                <a:moveTo>
                  <a:pt x="284797" y="53340"/>
                </a:moveTo>
                <a:cubicBezTo>
                  <a:pt x="273368" y="53340"/>
                  <a:pt x="264795" y="61912"/>
                  <a:pt x="264795" y="73343"/>
                </a:cubicBezTo>
                <a:cubicBezTo>
                  <a:pt x="264795" y="84773"/>
                  <a:pt x="273368" y="93345"/>
                  <a:pt x="284797" y="93345"/>
                </a:cubicBezTo>
                <a:cubicBezTo>
                  <a:pt x="296228" y="93345"/>
                  <a:pt x="304800" y="84773"/>
                  <a:pt x="304800" y="73343"/>
                </a:cubicBezTo>
                <a:cubicBezTo>
                  <a:pt x="304800" y="61912"/>
                  <a:pt x="296228" y="53340"/>
                  <a:pt x="284797" y="53340"/>
                </a:cubicBezTo>
                <a:moveTo>
                  <a:pt x="272415" y="0"/>
                </a:moveTo>
                <a:lnTo>
                  <a:pt x="297180" y="0"/>
                </a:lnTo>
                <a:cubicBezTo>
                  <a:pt x="302895" y="0"/>
                  <a:pt x="306705" y="4763"/>
                  <a:pt x="306705" y="10478"/>
                </a:cubicBezTo>
                <a:lnTo>
                  <a:pt x="306705" y="20003"/>
                </a:lnTo>
                <a:cubicBezTo>
                  <a:pt x="311468" y="21908"/>
                  <a:pt x="315278" y="24765"/>
                  <a:pt x="319088" y="27622"/>
                </a:cubicBezTo>
                <a:lnTo>
                  <a:pt x="328613" y="22860"/>
                </a:lnTo>
                <a:cubicBezTo>
                  <a:pt x="333375" y="20003"/>
                  <a:pt x="339090" y="20955"/>
                  <a:pt x="341947" y="25718"/>
                </a:cubicBezTo>
                <a:lnTo>
                  <a:pt x="354330" y="47625"/>
                </a:lnTo>
                <a:cubicBezTo>
                  <a:pt x="356235" y="49530"/>
                  <a:pt x="356235" y="52388"/>
                  <a:pt x="355282" y="55245"/>
                </a:cubicBezTo>
                <a:cubicBezTo>
                  <a:pt x="355282" y="57150"/>
                  <a:pt x="353378" y="60007"/>
                  <a:pt x="350520" y="60960"/>
                </a:cubicBezTo>
                <a:lnTo>
                  <a:pt x="341947" y="66675"/>
                </a:lnTo>
                <a:cubicBezTo>
                  <a:pt x="341947" y="68580"/>
                  <a:pt x="341947" y="71438"/>
                  <a:pt x="341947" y="73343"/>
                </a:cubicBezTo>
                <a:cubicBezTo>
                  <a:pt x="341947" y="74295"/>
                  <a:pt x="341947" y="74295"/>
                  <a:pt x="341947" y="75248"/>
                </a:cubicBezTo>
                <a:lnTo>
                  <a:pt x="332423" y="75248"/>
                </a:lnTo>
                <a:cubicBezTo>
                  <a:pt x="313372" y="75248"/>
                  <a:pt x="298133" y="90488"/>
                  <a:pt x="298133" y="110490"/>
                </a:cubicBezTo>
                <a:lnTo>
                  <a:pt x="298133" y="146685"/>
                </a:lnTo>
                <a:lnTo>
                  <a:pt x="298133" y="155258"/>
                </a:lnTo>
                <a:cubicBezTo>
                  <a:pt x="295275" y="151448"/>
                  <a:pt x="292418" y="149542"/>
                  <a:pt x="289560" y="146685"/>
                </a:cubicBezTo>
                <a:cubicBezTo>
                  <a:pt x="283845" y="142875"/>
                  <a:pt x="277178" y="140017"/>
                  <a:pt x="269558" y="140017"/>
                </a:cubicBezTo>
                <a:lnTo>
                  <a:pt x="262890" y="140017"/>
                </a:lnTo>
                <a:cubicBezTo>
                  <a:pt x="262890" y="139065"/>
                  <a:pt x="262890" y="138113"/>
                  <a:pt x="262890" y="137160"/>
                </a:cubicBezTo>
                <a:lnTo>
                  <a:pt x="262890" y="126683"/>
                </a:lnTo>
                <a:cubicBezTo>
                  <a:pt x="258128" y="124777"/>
                  <a:pt x="254317" y="121920"/>
                  <a:pt x="249555" y="119062"/>
                </a:cubicBezTo>
                <a:lnTo>
                  <a:pt x="240983" y="124777"/>
                </a:lnTo>
                <a:cubicBezTo>
                  <a:pt x="238125" y="125730"/>
                  <a:pt x="236220" y="125730"/>
                  <a:pt x="233362" y="125730"/>
                </a:cubicBezTo>
                <a:cubicBezTo>
                  <a:pt x="230505" y="124777"/>
                  <a:pt x="228600" y="122873"/>
                  <a:pt x="226695" y="120967"/>
                </a:cubicBezTo>
                <a:lnTo>
                  <a:pt x="215265" y="100013"/>
                </a:lnTo>
                <a:cubicBezTo>
                  <a:pt x="212408" y="95250"/>
                  <a:pt x="213360" y="88583"/>
                  <a:pt x="218123" y="85725"/>
                </a:cubicBezTo>
                <a:lnTo>
                  <a:pt x="227647" y="80962"/>
                </a:lnTo>
                <a:cubicBezTo>
                  <a:pt x="227647" y="78105"/>
                  <a:pt x="226695" y="76200"/>
                  <a:pt x="226695" y="73343"/>
                </a:cubicBezTo>
                <a:cubicBezTo>
                  <a:pt x="226695" y="71438"/>
                  <a:pt x="227647" y="68580"/>
                  <a:pt x="227647" y="66675"/>
                </a:cubicBezTo>
                <a:lnTo>
                  <a:pt x="218123" y="60960"/>
                </a:lnTo>
                <a:cubicBezTo>
                  <a:pt x="213360" y="58103"/>
                  <a:pt x="212408" y="52388"/>
                  <a:pt x="215265" y="47625"/>
                </a:cubicBezTo>
                <a:lnTo>
                  <a:pt x="226695" y="25718"/>
                </a:lnTo>
                <a:cubicBezTo>
                  <a:pt x="228600" y="23812"/>
                  <a:pt x="230505" y="21908"/>
                  <a:pt x="233362" y="21908"/>
                </a:cubicBezTo>
                <a:cubicBezTo>
                  <a:pt x="236220" y="20955"/>
                  <a:pt x="238125" y="20955"/>
                  <a:pt x="240983" y="22860"/>
                </a:cubicBezTo>
                <a:lnTo>
                  <a:pt x="249555" y="27622"/>
                </a:lnTo>
                <a:cubicBezTo>
                  <a:pt x="254317" y="24765"/>
                  <a:pt x="258128" y="21908"/>
                  <a:pt x="262890" y="20003"/>
                </a:cubicBezTo>
                <a:lnTo>
                  <a:pt x="262890" y="10478"/>
                </a:lnTo>
                <a:cubicBezTo>
                  <a:pt x="262890" y="4763"/>
                  <a:pt x="266700" y="0"/>
                  <a:pt x="272415" y="0"/>
                </a:cubicBezTo>
                <a:close/>
              </a:path>
            </a:pathLst>
          </a:custGeom>
          <a:solidFill>
            <a:srgbClr val="FFFFFF"/>
          </a:solidFill>
        </p:spPr>
      </p:sp>
      <p:sp>
        <p:nvSpPr>
          <p:cNvPr id="31" name="Text 29"/>
          <p:cNvSpPr txBox="1"/>
          <p:nvPr>
            <p:custDataLst>
              <p:tags r:id="rId2"/>
            </p:custDataLst>
          </p:nvPr>
        </p:nvSpPr>
        <p:spPr>
          <a:xfrm>
            <a:off x="9361835" y="2430280"/>
            <a:ext cx="2079355" cy="276860"/>
          </a:xfrm>
          <a:prstGeom prst="rect">
            <a:avLst/>
          </a:prstGeom>
          <a:noFill/>
        </p:spPr>
        <p:txBody>
          <a:bodyPr wrap="square" lIns="0" tIns="0" rIns="0" bIns="0" rtlCol="0" anchor="ctr">
            <a:spAutoFit/>
          </a:bodyPr>
          <a:lstStyle/>
          <a:p>
            <a:pPr marL="0" indent="0" algn="ctr">
              <a:buNone/>
            </a:pPr>
            <a:r>
              <a:rPr lang="zh-CN" altLang="en-US" b="1" dirty="0">
                <a:solidFill>
                  <a:srgbClr val="FFFFFF"/>
                </a:solidFill>
                <a:latin typeface="SourceHanSansSC-Regular" panose="020B0500000000000000" charset="-122"/>
                <a:ea typeface="SourceHanSansSC-Regular" panose="020B0500000000000000" charset="-122"/>
                <a:cs typeface="SourceHanSansSC-Regular" panose="020B0500000000000000" charset="-122"/>
              </a:rPr>
              <a:t>新增产能建设计划</a:t>
            </a:r>
            <a:endParaRPr lang="en-US" dirty="0"/>
          </a:p>
        </p:txBody>
      </p:sp>
      <p:sp>
        <p:nvSpPr>
          <p:cNvPr id="58" name="椭圆 1"/>
          <p:cNvSpPr/>
          <p:nvPr/>
        </p:nvSpPr>
        <p:spPr>
          <a:xfrm rot="10800000">
            <a:off x="483447" y="1229360"/>
            <a:ext cx="1596813" cy="1500293"/>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tx2">
              <a:lumMod val="50000"/>
              <a:lumOff val="50000"/>
            </a:schemeClr>
          </a:solidFill>
          <a:ln w="25400" cap="flat" cmpd="sng" algn="ctr">
            <a:noFill/>
            <a:prstDash val="solid"/>
          </a:ln>
          <a:effectLst/>
        </p:spPr>
        <p:txBody>
          <a:bodyPr lIns="156265" tIns="78132" rIns="156265" bIns="78132" rtlCol="0" anchor="ctr"/>
          <a:lstStyle/>
          <a:p>
            <a:pPr algn="ctr">
              <a:defRPr/>
            </a:pPr>
            <a:endParaRPr lang="zh-CN" altLang="en-US" sz="2400" kern="0" dirty="0">
              <a:solidFill>
                <a:sysClr val="window" lastClr="FFFFFF"/>
              </a:solidFill>
              <a:ea typeface="微软雅黑" panose="020B0503020204020204" charset="-122"/>
            </a:endParaRPr>
          </a:p>
        </p:txBody>
      </p:sp>
      <p:sp>
        <p:nvSpPr>
          <p:cNvPr id="59" name="椭圆 1"/>
          <p:cNvSpPr/>
          <p:nvPr>
            <p:custDataLst>
              <p:tags r:id="rId3"/>
            </p:custDataLst>
          </p:nvPr>
        </p:nvSpPr>
        <p:spPr>
          <a:xfrm>
            <a:off x="1885527" y="1454573"/>
            <a:ext cx="1622213" cy="1477433"/>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1">
              <a:lumMod val="50000"/>
            </a:schemeClr>
          </a:solidFill>
          <a:ln w="25400" cap="flat" cmpd="sng" algn="ctr">
            <a:noFill/>
            <a:prstDash val="solid"/>
          </a:ln>
          <a:effectLst/>
        </p:spPr>
        <p:txBody>
          <a:bodyPr lIns="156265" tIns="78132" rIns="156265" bIns="78132" rtlCol="0" anchor="ctr"/>
          <a:lstStyle/>
          <a:p>
            <a:pPr algn="ctr"/>
            <a:endParaRPr lang="zh-CN" altLang="en-US" sz="3465" b="1" kern="0">
              <a:solidFill>
                <a:sysClr val="window" lastClr="FFFFFF"/>
              </a:solidFill>
              <a:latin typeface="微软雅黑" panose="020B0503020204020204" charset="-122"/>
              <a:ea typeface="微软雅黑" panose="020B0503020204020204" charset="-122"/>
            </a:endParaRPr>
          </a:p>
        </p:txBody>
      </p:sp>
      <p:sp>
        <p:nvSpPr>
          <p:cNvPr id="61" name="椭圆 1"/>
          <p:cNvSpPr/>
          <p:nvPr>
            <p:custDataLst>
              <p:tags r:id="rId4"/>
            </p:custDataLst>
          </p:nvPr>
        </p:nvSpPr>
        <p:spPr>
          <a:xfrm rot="5400000">
            <a:off x="1666240" y="3943773"/>
            <a:ext cx="1538393" cy="1590040"/>
          </a:xfrm>
          <a:custGeom>
            <a:avLst/>
            <a:gdLst/>
            <a:ahLst/>
            <a:cxnLst/>
            <a:rect l="l" t="t" r="r" b="b"/>
            <a:pathLst>
              <a:path w="1648346" h="1656184">
                <a:moveTo>
                  <a:pt x="820254" y="0"/>
                </a:moveTo>
                <a:cubicBezTo>
                  <a:pt x="1277597" y="0"/>
                  <a:pt x="1648346" y="370749"/>
                  <a:pt x="1648346" y="828092"/>
                </a:cubicBezTo>
                <a:cubicBezTo>
                  <a:pt x="1648346" y="1285435"/>
                  <a:pt x="1277597" y="1656184"/>
                  <a:pt x="820254" y="1656184"/>
                </a:cubicBezTo>
                <a:cubicBezTo>
                  <a:pt x="771082" y="1656184"/>
                  <a:pt x="722910" y="1651898"/>
                  <a:pt x="676238" y="1642851"/>
                </a:cubicBezTo>
                <a:lnTo>
                  <a:pt x="676238" y="1458836"/>
                </a:lnTo>
                <a:cubicBezTo>
                  <a:pt x="722365" y="1470593"/>
                  <a:pt x="770659" y="1476164"/>
                  <a:pt x="820254" y="1476164"/>
                </a:cubicBezTo>
                <a:cubicBezTo>
                  <a:pt x="1178174" y="1476164"/>
                  <a:pt x="1468326" y="1186012"/>
                  <a:pt x="1468326" y="828092"/>
                </a:cubicBezTo>
                <a:cubicBezTo>
                  <a:pt x="1468326" y="470172"/>
                  <a:pt x="1178174" y="180020"/>
                  <a:pt x="820254" y="180020"/>
                </a:cubicBezTo>
                <a:cubicBezTo>
                  <a:pt x="499245" y="180020"/>
                  <a:pt x="232748" y="413413"/>
                  <a:pt x="183071" y="720080"/>
                </a:cubicBezTo>
                <a:lnTo>
                  <a:pt x="0" y="720080"/>
                </a:lnTo>
                <a:cubicBezTo>
                  <a:pt x="52132" y="313716"/>
                  <a:pt x="399556" y="0"/>
                  <a:pt x="820254" y="0"/>
                </a:cubicBezTo>
                <a:close/>
              </a:path>
            </a:pathLst>
          </a:custGeom>
          <a:solidFill>
            <a:schemeClr val="accent1">
              <a:lumMod val="50000"/>
            </a:schemeClr>
          </a:solidFill>
          <a:ln w="25400" cap="flat" cmpd="sng" algn="ctr">
            <a:noFill/>
            <a:prstDash val="solid"/>
          </a:ln>
          <a:effectLst/>
        </p:spPr>
        <p:txBody>
          <a:bodyPr lIns="156265" tIns="78132" rIns="156265" bIns="78132" rtlCol="0" anchor="ctr"/>
          <a:lstStyle/>
          <a:p>
            <a:pPr algn="ctr"/>
            <a:endParaRPr lang="zh-CN" altLang="en-US" sz="3465" b="1" kern="0">
              <a:solidFill>
                <a:sysClr val="window" lastClr="FFFFFF"/>
              </a:solidFill>
              <a:latin typeface="微软雅黑" panose="020B0503020204020204" charset="-122"/>
              <a:ea typeface="微软雅黑" panose="020B0503020204020204" charset="-122"/>
            </a:endParaRPr>
          </a:p>
        </p:txBody>
      </p:sp>
      <p:sp>
        <p:nvSpPr>
          <p:cNvPr id="62" name="椭圆 1"/>
          <p:cNvSpPr/>
          <p:nvPr/>
        </p:nvSpPr>
        <p:spPr>
          <a:xfrm rot="6199008">
            <a:off x="869527" y="3455247"/>
            <a:ext cx="635847" cy="1458807"/>
          </a:xfrm>
          <a:custGeom>
            <a:avLst/>
            <a:gdLst/>
            <a:ahLst/>
            <a:cxnLst/>
            <a:rect l="l" t="t" r="r" b="b"/>
            <a:pathLst>
              <a:path w="828092" h="1560369">
                <a:moveTo>
                  <a:pt x="16824" y="994982"/>
                </a:moveTo>
                <a:cubicBezTo>
                  <a:pt x="5793" y="941075"/>
                  <a:pt x="0" y="885260"/>
                  <a:pt x="0" y="828092"/>
                </a:cubicBezTo>
                <a:cubicBezTo>
                  <a:pt x="0" y="370749"/>
                  <a:pt x="370749" y="0"/>
                  <a:pt x="828092" y="0"/>
                </a:cubicBezTo>
                <a:lnTo>
                  <a:pt x="828092" y="180020"/>
                </a:lnTo>
                <a:cubicBezTo>
                  <a:pt x="470172" y="180020"/>
                  <a:pt x="180020" y="470172"/>
                  <a:pt x="180020" y="828092"/>
                </a:cubicBezTo>
                <a:cubicBezTo>
                  <a:pt x="180020" y="1180557"/>
                  <a:pt x="461395" y="1467304"/>
                  <a:pt x="811810" y="1474523"/>
                </a:cubicBezTo>
                <a:lnTo>
                  <a:pt x="449129" y="1560369"/>
                </a:lnTo>
                <a:cubicBezTo>
                  <a:pt x="229080" y="1450469"/>
                  <a:pt x="67556" y="1242904"/>
                  <a:pt x="16824" y="994982"/>
                </a:cubicBezTo>
                <a:close/>
              </a:path>
            </a:pathLst>
          </a:custGeom>
          <a:solidFill>
            <a:schemeClr val="tx2">
              <a:lumMod val="40000"/>
              <a:lumOff val="60000"/>
            </a:schemeClr>
          </a:solidFill>
          <a:ln w="25400" cap="flat" cmpd="sng" algn="ctr">
            <a:noFill/>
            <a:prstDash val="solid"/>
          </a:ln>
          <a:effectLst/>
        </p:spPr>
        <p:txBody>
          <a:bodyPr lIns="156265" tIns="78132" rIns="156265" bIns="78132" rtlCol="0" anchor="ctr"/>
          <a:lstStyle/>
          <a:p>
            <a:pPr algn="ctr">
              <a:defRPr/>
            </a:pPr>
            <a:endParaRPr lang="zh-CN" altLang="en-US" sz="2400" kern="0" dirty="0">
              <a:solidFill>
                <a:sysClr val="window" lastClr="FFFFFF"/>
              </a:solidFill>
              <a:ea typeface="微软雅黑" panose="020B0503020204020204" charset="-122"/>
            </a:endParaRPr>
          </a:p>
        </p:txBody>
      </p:sp>
      <p:sp>
        <p:nvSpPr>
          <p:cNvPr id="63" name="圆角矩形 14"/>
          <p:cNvSpPr/>
          <p:nvPr>
            <p:custDataLst>
              <p:tags r:id="rId5"/>
            </p:custDataLst>
          </p:nvPr>
        </p:nvSpPr>
        <p:spPr>
          <a:xfrm>
            <a:off x="3507740" y="1376680"/>
            <a:ext cx="5882640" cy="492760"/>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chemeClr val="accent1">
              <a:lumMod val="50000"/>
            </a:schemeClr>
          </a:solidFill>
        </p:spPr>
        <p:style>
          <a:lnRef idx="2">
            <a:schemeClr val="accent1"/>
          </a:lnRef>
          <a:fillRef idx="2">
            <a:schemeClr val="accent1"/>
          </a:fillRef>
          <a:effectRef idx="0">
            <a:srgbClr val="FFFFFF"/>
          </a:effectRef>
          <a:fontRef idx="minor">
            <a:schemeClr val="lt1"/>
          </a:fontRef>
        </p:style>
        <p:txBody>
          <a:bodyPr lIns="156265" tIns="78132" rIns="156265" bIns="78132" rtlCol="0" anchor="ctr"/>
          <a:lstStyle/>
          <a:p>
            <a:pPr marL="0" indent="0" algn="l">
              <a:buNone/>
            </a:pPr>
            <a:r>
              <a:rPr lang="zh-CN" altLang="en-US" sz="1865" b="1" dirty="0">
                <a:solidFill>
                  <a:schemeClr val="bg1"/>
                </a:solidFill>
                <a:latin typeface="SourceHanSansSC-Regular" panose="020B0500000000000000" charset="-122"/>
                <a:ea typeface="SourceHanSansSC-Regular" panose="020B0500000000000000" charset="-122"/>
                <a:cs typeface="SourceHanSansSC-Regular" panose="020B0500000000000000" charset="-122"/>
                <a:sym typeface="+mn-ea"/>
              </a:rPr>
              <a:t>新矿产资源法实施对中国铝土矿投资与生产的影响</a:t>
            </a:r>
            <a:endParaRPr lang="zh-CN" altLang="en-US" sz="1865" b="1" kern="0" dirty="0">
              <a:solidFill>
                <a:schemeClr val="bg1"/>
              </a:solidFill>
              <a:latin typeface="SourceHanSansSC-Regular" panose="020B0500000000000000" charset="-122"/>
              <a:ea typeface="SourceHanSansSC-Regular" panose="020B0500000000000000" charset="-122"/>
              <a:cs typeface="SourceHanSansSC-Regular" panose="020B0500000000000000" charset="-122"/>
              <a:sym typeface="+mn-ea"/>
            </a:endParaRPr>
          </a:p>
        </p:txBody>
      </p:sp>
      <p:sp>
        <p:nvSpPr>
          <p:cNvPr id="65" name="TextBox 8"/>
          <p:cNvSpPr txBox="1"/>
          <p:nvPr>
            <p:custDataLst>
              <p:tags r:id="rId6"/>
            </p:custDataLst>
          </p:nvPr>
        </p:nvSpPr>
        <p:spPr>
          <a:xfrm>
            <a:off x="2323253" y="1764453"/>
            <a:ext cx="746760" cy="942340"/>
          </a:xfrm>
          <a:prstGeom prst="rect">
            <a:avLst/>
          </a:prstGeom>
          <a:noFill/>
        </p:spPr>
        <p:txBody>
          <a:bodyPr wrap="square" lIns="156265" tIns="78132" rIns="156265" bIns="78132" rtlCol="0">
            <a:noAutofit/>
          </a:bodyPr>
          <a:lstStyle/>
          <a:p>
            <a:pPr>
              <a:defRPr/>
            </a:pPr>
            <a:r>
              <a:rPr lang="en-US" altLang="zh-CN" sz="4265" b="1" kern="0" dirty="0">
                <a:solidFill>
                  <a:schemeClr val="accent2">
                    <a:lumMod val="50000"/>
                  </a:schemeClr>
                </a:solidFill>
                <a:latin typeface="Arial Black" panose="020B0A04020102020204" pitchFamily="34" charset="0"/>
                <a:ea typeface="微软雅黑" panose="020B0503020204020204" charset="-122"/>
              </a:rPr>
              <a:t>A</a:t>
            </a:r>
          </a:p>
        </p:txBody>
      </p:sp>
      <p:sp>
        <p:nvSpPr>
          <p:cNvPr id="66" name="TextBox 9"/>
          <p:cNvSpPr txBox="1"/>
          <p:nvPr>
            <p:custDataLst>
              <p:tags r:id="rId7"/>
            </p:custDataLst>
          </p:nvPr>
        </p:nvSpPr>
        <p:spPr>
          <a:xfrm>
            <a:off x="2080260" y="4347633"/>
            <a:ext cx="680720" cy="900853"/>
          </a:xfrm>
          <a:prstGeom prst="rect">
            <a:avLst/>
          </a:prstGeom>
          <a:noFill/>
        </p:spPr>
        <p:txBody>
          <a:bodyPr wrap="square" lIns="156265" tIns="78132" rIns="156265" bIns="78132" rtlCol="0">
            <a:noAutofit/>
          </a:bodyPr>
          <a:lstStyle/>
          <a:p>
            <a:pPr>
              <a:defRPr/>
            </a:pPr>
            <a:r>
              <a:rPr lang="en-US" altLang="zh-CN" sz="4265" b="1" kern="0" dirty="0">
                <a:solidFill>
                  <a:schemeClr val="accent6">
                    <a:lumMod val="50000"/>
                  </a:schemeClr>
                </a:solidFill>
                <a:latin typeface="Arial Black" panose="020B0A04020102020204" pitchFamily="34" charset="0"/>
                <a:ea typeface="微软雅黑" panose="020B0503020204020204" charset="-122"/>
              </a:rPr>
              <a:t>B</a:t>
            </a:r>
          </a:p>
        </p:txBody>
      </p:sp>
      <p:sp>
        <p:nvSpPr>
          <p:cNvPr id="19" name="圆角矩形 14"/>
          <p:cNvSpPr/>
          <p:nvPr>
            <p:custDataLst>
              <p:tags r:id="rId8"/>
            </p:custDataLst>
          </p:nvPr>
        </p:nvSpPr>
        <p:spPr>
          <a:xfrm>
            <a:off x="3515360" y="3707553"/>
            <a:ext cx="6144260" cy="492760"/>
          </a:xfrm>
          <a:custGeom>
            <a:avLst/>
            <a:gdLst/>
            <a:ahLst/>
            <a:cxnLst/>
            <a:rect l="l" t="t" r="r" b="b"/>
            <a:pathLst>
              <a:path w="3960440" h="648072">
                <a:moveTo>
                  <a:pt x="0" y="0"/>
                </a:moveTo>
                <a:lnTo>
                  <a:pt x="3636404" y="0"/>
                </a:lnTo>
                <a:cubicBezTo>
                  <a:pt x="3815364" y="0"/>
                  <a:pt x="3960440" y="145076"/>
                  <a:pt x="3960440" y="324036"/>
                </a:cubicBezTo>
                <a:cubicBezTo>
                  <a:pt x="3960440" y="502996"/>
                  <a:pt x="3815364" y="648072"/>
                  <a:pt x="3636404" y="648072"/>
                </a:cubicBezTo>
                <a:lnTo>
                  <a:pt x="0" y="648072"/>
                </a:lnTo>
                <a:close/>
              </a:path>
            </a:pathLst>
          </a:custGeom>
          <a:solidFill>
            <a:schemeClr val="accent1">
              <a:lumMod val="50000"/>
            </a:schemeClr>
          </a:solidFill>
          <a:ln>
            <a:solidFill>
              <a:schemeClr val="accent1"/>
            </a:solidFill>
          </a:ln>
        </p:spPr>
        <p:style>
          <a:lnRef idx="0">
            <a:srgbClr val="FFFFFF"/>
          </a:lnRef>
          <a:fillRef idx="2">
            <a:schemeClr val="accent1"/>
          </a:fillRef>
          <a:effectRef idx="0">
            <a:srgbClr val="FFFFFF"/>
          </a:effectRef>
          <a:fontRef idx="minor">
            <a:schemeClr val="lt1"/>
          </a:fontRef>
        </p:style>
        <p:txBody>
          <a:bodyPr lIns="156265" tIns="78132" rIns="156265" bIns="78132" rtlCol="0" anchor="ctr"/>
          <a:lstStyle/>
          <a:p>
            <a:pPr marL="0" indent="0" algn="l">
              <a:buNone/>
            </a:pPr>
            <a:r>
              <a:rPr lang="zh-CN" altLang="en-US" sz="1865" b="1" dirty="0">
                <a:solidFill>
                  <a:schemeClr val="bg1"/>
                </a:solidFill>
                <a:latin typeface="SourceHanSansSC-Regular" panose="020B0500000000000000" charset="-122"/>
                <a:ea typeface="SourceHanSansSC-Regular" panose="020B0500000000000000" charset="-122"/>
                <a:cs typeface="SourceHanSansSC-Regular" panose="020B0500000000000000" charset="-122"/>
                <a:sym typeface="+mn-ea"/>
              </a:rPr>
              <a:t>山西的非煤矿山整顿的逐渐深入</a:t>
            </a:r>
            <a:endParaRPr lang="zh-CN" altLang="en-US" sz="1865" b="1" kern="0" dirty="0">
              <a:solidFill>
                <a:schemeClr val="bg1"/>
              </a:solidFill>
              <a:latin typeface="SourceHanSansSC-Regular" panose="020B0500000000000000" charset="-122"/>
              <a:ea typeface="SourceHanSansSC-Regular" panose="020B0500000000000000" charset="-122"/>
              <a:cs typeface="SourceHanSansSC-Regular" panose="020B0500000000000000" charset="-122"/>
              <a:sym typeface="+mn-ea"/>
            </a:endParaRPr>
          </a:p>
        </p:txBody>
      </p:sp>
      <p:sp>
        <p:nvSpPr>
          <p:cNvPr id="30" name="Text 28"/>
          <p:cNvSpPr txBox="1"/>
          <p:nvPr>
            <p:custDataLst>
              <p:tags r:id="rId9"/>
            </p:custDataLst>
          </p:nvPr>
        </p:nvSpPr>
        <p:spPr>
          <a:xfrm>
            <a:off x="3770207" y="2118360"/>
            <a:ext cx="7664027" cy="1447800"/>
          </a:xfrm>
          <a:prstGeom prst="rect">
            <a:avLst/>
          </a:prstGeom>
          <a:noFill/>
        </p:spPr>
        <p:txBody>
          <a:bodyPr wrap="square" lIns="0" tIns="0" rIns="0" bIns="0" rtlCol="0" anchor="t">
            <a:noAutofit/>
          </a:bodyPr>
          <a:lstStyle/>
          <a:p>
            <a:pPr indent="0" algn="l" fontAlgn="auto">
              <a:lnSpc>
                <a:spcPct val="15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2025年7月1日，新《矿产资源法》将正式实施，中国铝土矿产业迎来了政策层面的重大调整。这一法律变革不仅重构了矿业权管理制度，还通过用地政策创新、储备体系完善以及绿色发展导向，深刻影响着铝土矿的投资环境与生产模式。以下从政策环境优化、用地机制创新、矿业权制度改革、储备应急机制及国家战略导向五个维度，系统分析新法对铝土矿产业的具体影响。</a:t>
            </a:r>
          </a:p>
        </p:txBody>
      </p:sp>
      <p:sp>
        <p:nvSpPr>
          <p:cNvPr id="20" name="Text 28"/>
          <p:cNvSpPr txBox="1"/>
          <p:nvPr>
            <p:custDataLst>
              <p:tags r:id="rId10"/>
            </p:custDataLst>
          </p:nvPr>
        </p:nvSpPr>
        <p:spPr>
          <a:xfrm>
            <a:off x="3515360" y="4435687"/>
            <a:ext cx="7918873" cy="2087033"/>
          </a:xfrm>
          <a:prstGeom prst="rect">
            <a:avLst/>
          </a:prstGeom>
          <a:noFill/>
        </p:spPr>
        <p:txBody>
          <a:bodyPr wrap="square" lIns="0" tIns="0" rIns="0" bIns="0" rtlCol="0" anchor="t">
            <a:noAutofit/>
          </a:bodyPr>
          <a:lstStyle/>
          <a:p>
            <a:pPr indent="0" algn="l" fontAlgn="auto">
              <a:lnSpc>
                <a:spcPct val="15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山西对于非煤矿山的整顿从2019年已经开始。但2023年代县的铁矿事故是非煤矿山整顿进一步深入的节点，尤其是从安全角度的整顿，到2024年山西大面积的矿山停产，致使氧化铝产能下降，山西使用进口矿大幅增加，是造成2024年四季度氧化铝和铝土矿价格上涨最重要的基础。</a:t>
            </a:r>
          </a:p>
          <a:p>
            <a:pPr indent="0" algn="l" fontAlgn="auto">
              <a:lnSpc>
                <a:spcPct val="15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2024-2026年，山西的非煤矿山整顿仍然在深入进行，重点在于小矿山的整合，30万吨/年产能以下的矿山关闭。</a:t>
            </a:r>
          </a:p>
        </p:txBody>
      </p:sp>
      <p:sp>
        <p:nvSpPr>
          <p:cNvPr id="23" name="椭圆 1"/>
          <p:cNvSpPr/>
          <p:nvPr>
            <p:custDataLst>
              <p:tags r:id="rId11"/>
            </p:custDataLst>
          </p:nvPr>
        </p:nvSpPr>
        <p:spPr>
          <a:xfrm>
            <a:off x="1861820" y="2752513"/>
            <a:ext cx="692573" cy="1381760"/>
          </a:xfrm>
          <a:custGeom>
            <a:avLst/>
            <a:gdLst/>
            <a:ahLst/>
            <a:cxnLst/>
            <a:rect l="l" t="t" r="r" b="b"/>
            <a:pathLst>
              <a:path w="828092" h="1656184">
                <a:moveTo>
                  <a:pt x="828092" y="0"/>
                </a:moveTo>
                <a:lnTo>
                  <a:pt x="828092" y="180020"/>
                </a:lnTo>
                <a:cubicBezTo>
                  <a:pt x="470172" y="180020"/>
                  <a:pt x="180020" y="470172"/>
                  <a:pt x="180020" y="828092"/>
                </a:cubicBezTo>
                <a:cubicBezTo>
                  <a:pt x="180020" y="1186012"/>
                  <a:pt x="470172" y="1476164"/>
                  <a:pt x="828092" y="1476164"/>
                </a:cubicBezTo>
                <a:lnTo>
                  <a:pt x="828092" y="1656184"/>
                </a:lnTo>
                <a:cubicBezTo>
                  <a:pt x="370749" y="1656184"/>
                  <a:pt x="0" y="1285435"/>
                  <a:pt x="0" y="828092"/>
                </a:cubicBezTo>
                <a:cubicBezTo>
                  <a:pt x="0" y="370749"/>
                  <a:pt x="370749" y="0"/>
                  <a:pt x="828092" y="0"/>
                </a:cubicBezTo>
                <a:close/>
              </a:path>
            </a:pathLst>
          </a:custGeom>
          <a:solidFill>
            <a:schemeClr val="accent1">
              <a:lumMod val="60000"/>
              <a:lumOff val="40000"/>
            </a:schemeClr>
          </a:solidFill>
          <a:ln w="25400" cap="flat" cmpd="sng" algn="ctr">
            <a:noFill/>
            <a:prstDash val="solid"/>
          </a:ln>
          <a:effectLst/>
        </p:spPr>
        <p:txBody>
          <a:bodyPr lIns="156265" tIns="78132" rIns="156265" bIns="78132" rtlCol="0" anchor="ctr"/>
          <a:lstStyle/>
          <a:p>
            <a:pPr algn="ctr">
              <a:defRPr/>
            </a:pPr>
            <a:endParaRPr lang="zh-CN" altLang="en-US" sz="2400" kern="0" dirty="0">
              <a:solidFill>
                <a:sysClr val="window" lastClr="FFFFFF"/>
              </a:solidFill>
              <a:ea typeface="微软雅黑" panose="020B0503020204020204" charset="-122"/>
            </a:endParaRPr>
          </a:p>
        </p:txBody>
      </p:sp>
      <p:sp>
        <p:nvSpPr>
          <p:cNvPr id="33"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山西国产矿的供应现状及趋势</a:t>
            </a:r>
          </a:p>
        </p:txBody>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4</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wipe(left)">
                                      <p:cBhvr>
                                        <p:cTn id="7" dur="250"/>
                                        <p:tgtEl>
                                          <p:spTgt spid="58"/>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wipe(up)">
                                      <p:cBhvr>
                                        <p:cTn id="11" dur="250"/>
                                        <p:tgtEl>
                                          <p:spTgt spid="59"/>
                                        </p:tgtEl>
                                      </p:cBhvr>
                                    </p:animEffect>
                                  </p:childTnLst>
                                </p:cTn>
                              </p:par>
                            </p:childTnLst>
                          </p:cTn>
                        </p:par>
                        <p:par>
                          <p:cTn id="12" fill="hold">
                            <p:stCondLst>
                              <p:cond delay="1000"/>
                            </p:stCondLst>
                            <p:childTnLst>
                              <p:par>
                                <p:cTn id="13" presetID="21" presetClass="entr" presetSubtype="1"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heel(1)">
                                      <p:cBhvr>
                                        <p:cTn id="15" dur="500"/>
                                        <p:tgtEl>
                                          <p:spTgt spid="61"/>
                                        </p:tgtEl>
                                      </p:cBhvr>
                                    </p:animEffect>
                                  </p:childTnLst>
                                </p:cTn>
                              </p:par>
                              <p:par>
                                <p:cTn id="16" presetID="22" presetClass="entr" presetSubtype="2" fill="hold" grpId="0" nodeType="withEffect">
                                  <p:stCondLst>
                                    <p:cond delay="500"/>
                                  </p:stCondLst>
                                  <p:childTnLst>
                                    <p:set>
                                      <p:cBhvr>
                                        <p:cTn id="17" dur="1" fill="hold">
                                          <p:stCondLst>
                                            <p:cond delay="0"/>
                                          </p:stCondLst>
                                        </p:cTn>
                                        <p:tgtEl>
                                          <p:spTgt spid="62"/>
                                        </p:tgtEl>
                                        <p:attrNameLst>
                                          <p:attrName>style.visibility</p:attrName>
                                        </p:attrNameLst>
                                      </p:cBhvr>
                                      <p:to>
                                        <p:strVal val="visible"/>
                                      </p:to>
                                    </p:set>
                                    <p:animEffect transition="in" filter="wipe(right)">
                                      <p:cBhvr>
                                        <p:cTn id="18" dur="250"/>
                                        <p:tgtEl>
                                          <p:spTgt spid="62"/>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63"/>
                                        </p:tgtEl>
                                        <p:attrNameLst>
                                          <p:attrName>style.visibility</p:attrName>
                                        </p:attrNameLst>
                                      </p:cBhvr>
                                      <p:to>
                                        <p:strVal val="visible"/>
                                      </p:to>
                                    </p:set>
                                    <p:animEffect transition="in" filter="wipe(left)">
                                      <p:cBhvr>
                                        <p:cTn id="22" dur="250"/>
                                        <p:tgtEl>
                                          <p:spTgt spid="63"/>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65"/>
                                        </p:tgtEl>
                                        <p:attrNameLst>
                                          <p:attrName>style.visibility</p:attrName>
                                        </p:attrNameLst>
                                      </p:cBhvr>
                                      <p:to>
                                        <p:strVal val="visible"/>
                                      </p:to>
                                    </p:set>
                                    <p:animEffect transition="in" filter="fade">
                                      <p:cBhvr>
                                        <p:cTn id="26" dur="250"/>
                                        <p:tgtEl>
                                          <p:spTgt spid="65"/>
                                        </p:tgtEl>
                                      </p:cBhvr>
                                    </p:animEffect>
                                    <p:anim calcmode="lin" valueType="num">
                                      <p:cBhvr>
                                        <p:cTn id="27" dur="250" fill="hold"/>
                                        <p:tgtEl>
                                          <p:spTgt spid="65"/>
                                        </p:tgtEl>
                                        <p:attrNameLst>
                                          <p:attrName>ppt_x</p:attrName>
                                        </p:attrNameLst>
                                      </p:cBhvr>
                                      <p:tavLst>
                                        <p:tav tm="0">
                                          <p:val>
                                            <p:strVal val="#ppt_x"/>
                                          </p:val>
                                        </p:tav>
                                        <p:tav tm="100000">
                                          <p:val>
                                            <p:strVal val="#ppt_x"/>
                                          </p:val>
                                        </p:tav>
                                      </p:tavLst>
                                    </p:anim>
                                    <p:anim calcmode="lin" valueType="num">
                                      <p:cBhvr>
                                        <p:cTn id="28" dur="250" fill="hold"/>
                                        <p:tgtEl>
                                          <p:spTgt spid="65"/>
                                        </p:tgtEl>
                                        <p:attrNameLst>
                                          <p:attrName>ppt_y</p:attrName>
                                        </p:attrNameLst>
                                      </p:cBhvr>
                                      <p:tavLst>
                                        <p:tav tm="0">
                                          <p:val>
                                            <p:strVal val="#ppt_y+.1"/>
                                          </p:val>
                                        </p:tav>
                                        <p:tav tm="100000">
                                          <p:val>
                                            <p:strVal val="#ppt_y"/>
                                          </p:val>
                                        </p:tav>
                                      </p:tavLst>
                                    </p:anim>
                                  </p:childTnLst>
                                </p:cTn>
                              </p:par>
                            </p:childTnLst>
                          </p:cTn>
                        </p:par>
                        <p:par>
                          <p:cTn id="29" fill="hold">
                            <p:stCondLst>
                              <p:cond delay="2500"/>
                            </p:stCondLst>
                            <p:childTnLst>
                              <p:par>
                                <p:cTn id="30" presetID="42" presetClass="entr" presetSubtype="0" fill="hold" grpId="0" nodeType="afterEffect">
                                  <p:stCondLst>
                                    <p:cond delay="0"/>
                                  </p:stCondLst>
                                  <p:childTnLst>
                                    <p:set>
                                      <p:cBhvr>
                                        <p:cTn id="31" dur="1" fill="hold">
                                          <p:stCondLst>
                                            <p:cond delay="0"/>
                                          </p:stCondLst>
                                        </p:cTn>
                                        <p:tgtEl>
                                          <p:spTgt spid="66"/>
                                        </p:tgtEl>
                                        <p:attrNameLst>
                                          <p:attrName>style.visibility</p:attrName>
                                        </p:attrNameLst>
                                      </p:cBhvr>
                                      <p:to>
                                        <p:strVal val="visible"/>
                                      </p:to>
                                    </p:set>
                                    <p:animEffect transition="in" filter="fade">
                                      <p:cBhvr>
                                        <p:cTn id="32" dur="250"/>
                                        <p:tgtEl>
                                          <p:spTgt spid="66"/>
                                        </p:tgtEl>
                                      </p:cBhvr>
                                    </p:animEffect>
                                    <p:anim calcmode="lin" valueType="num">
                                      <p:cBhvr>
                                        <p:cTn id="33" dur="250" fill="hold"/>
                                        <p:tgtEl>
                                          <p:spTgt spid="66"/>
                                        </p:tgtEl>
                                        <p:attrNameLst>
                                          <p:attrName>ppt_x</p:attrName>
                                        </p:attrNameLst>
                                      </p:cBhvr>
                                      <p:tavLst>
                                        <p:tav tm="0">
                                          <p:val>
                                            <p:strVal val="#ppt_x"/>
                                          </p:val>
                                        </p:tav>
                                        <p:tav tm="100000">
                                          <p:val>
                                            <p:strVal val="#ppt_x"/>
                                          </p:val>
                                        </p:tav>
                                      </p:tavLst>
                                    </p:anim>
                                    <p:anim calcmode="lin" valueType="num">
                                      <p:cBhvr>
                                        <p:cTn id="34" dur="250" fill="hold"/>
                                        <p:tgtEl>
                                          <p:spTgt spid="66"/>
                                        </p:tgtEl>
                                        <p:attrNameLst>
                                          <p:attrName>ppt_y</p:attrName>
                                        </p:attrNameLst>
                                      </p:cBhvr>
                                      <p:tavLst>
                                        <p:tav tm="0">
                                          <p:val>
                                            <p:strVal val="#ppt_y+.1"/>
                                          </p:val>
                                        </p:tav>
                                        <p:tav tm="100000">
                                          <p:val>
                                            <p:strVal val="#ppt_y"/>
                                          </p:val>
                                        </p:tav>
                                      </p:tavLst>
                                    </p:anim>
                                  </p:childTnLst>
                                </p:cTn>
                              </p:par>
                            </p:childTnLst>
                          </p:cTn>
                        </p:par>
                        <p:par>
                          <p:cTn id="35" fill="hold">
                            <p:stCondLst>
                              <p:cond delay="3000"/>
                            </p:stCondLst>
                            <p:childTnLst>
                              <p:par>
                                <p:cTn id="36" presetID="22" presetClass="entr" presetSubtype="8" fill="hold" grpId="0"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250"/>
                                        <p:tgtEl>
                                          <p:spTgt spid="19"/>
                                        </p:tgtEl>
                                      </p:cBhvr>
                                    </p:animEffect>
                                  </p:childTnLst>
                                </p:cTn>
                              </p:par>
                            </p:childTnLst>
                          </p:cTn>
                        </p:par>
                        <p:par>
                          <p:cTn id="39" fill="hold">
                            <p:stCondLst>
                              <p:cond delay="3500"/>
                            </p:stCondLst>
                            <p:childTnLst>
                              <p:par>
                                <p:cTn id="40" presetID="22" presetClass="entr" presetSubtype="1" fill="hold" grpId="0" nodeType="after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wipe(up)">
                                      <p:cBhvr>
                                        <p:cTn id="42" dur="25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bldLvl="0" animBg="1"/>
      <p:bldP spid="59" grpId="0" bldLvl="0" animBg="1"/>
      <p:bldP spid="61" grpId="0" bldLvl="0" animBg="1"/>
      <p:bldP spid="62" grpId="0" bldLvl="0" animBg="1"/>
      <p:bldP spid="63" grpId="0" bldLvl="0" animBg="1"/>
      <p:bldP spid="65" grpId="0"/>
      <p:bldP spid="66" grpId="0"/>
      <p:bldP spid="19" grpId="0" bldLvl="0" animBg="1"/>
      <p:bldP spid="23"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6" name="Shape 14"/>
          <p:cNvSpPr/>
          <p:nvPr>
            <p:custDataLst>
              <p:tags r:id="rId1"/>
            </p:custDataLst>
          </p:nvPr>
        </p:nvSpPr>
        <p:spPr>
          <a:xfrm>
            <a:off x="5729393" y="3423073"/>
            <a:ext cx="1662853" cy="838200"/>
          </a:xfrm>
          <a:custGeom>
            <a:avLst/>
            <a:gdLst/>
            <a:ahLst/>
            <a:cxnLst/>
            <a:rect l="l" t="t" r="r" b="b"/>
            <a:pathLst>
              <a:path w="1864519" h="950119">
                <a:moveTo>
                  <a:pt x="323850" y="0"/>
                </a:moveTo>
                <a:lnTo>
                  <a:pt x="0" y="950595"/>
                </a:lnTo>
                <a:lnTo>
                  <a:pt x="1540192" y="950595"/>
                </a:lnTo>
                <a:lnTo>
                  <a:pt x="1864995" y="0"/>
                </a:lnTo>
                <a:close/>
              </a:path>
            </a:pathLst>
          </a:custGeom>
          <a:solidFill>
            <a:schemeClr val="bg1">
              <a:lumMod val="50000"/>
            </a:schemeClr>
          </a:solidFill>
        </p:spPr>
      </p:sp>
      <p:sp>
        <p:nvSpPr>
          <p:cNvPr id="18" name="Shape 16"/>
          <p:cNvSpPr/>
          <p:nvPr>
            <p:custDataLst>
              <p:tags r:id="rId2"/>
            </p:custDataLst>
          </p:nvPr>
        </p:nvSpPr>
        <p:spPr>
          <a:xfrm>
            <a:off x="4710007" y="2929467"/>
            <a:ext cx="1675553" cy="856827"/>
          </a:xfrm>
          <a:custGeom>
            <a:avLst/>
            <a:gdLst/>
            <a:ahLst/>
            <a:cxnLst/>
            <a:rect l="l" t="t" r="r" b="b"/>
            <a:pathLst>
              <a:path w="1864519" h="950119">
                <a:moveTo>
                  <a:pt x="323850" y="0"/>
                </a:moveTo>
                <a:lnTo>
                  <a:pt x="0" y="950595"/>
                </a:lnTo>
                <a:lnTo>
                  <a:pt x="1540192" y="950595"/>
                </a:lnTo>
                <a:lnTo>
                  <a:pt x="1864995" y="0"/>
                </a:lnTo>
                <a:close/>
              </a:path>
            </a:pathLst>
          </a:custGeom>
          <a:solidFill>
            <a:schemeClr val="accent1">
              <a:lumMod val="50000"/>
            </a:schemeClr>
          </a:solidFill>
        </p:spPr>
      </p:sp>
      <p:sp>
        <p:nvSpPr>
          <p:cNvPr id="20" name="Shape 18"/>
          <p:cNvSpPr/>
          <p:nvPr>
            <p:custDataLst>
              <p:tags r:id="rId3"/>
            </p:custDataLst>
          </p:nvPr>
        </p:nvSpPr>
        <p:spPr>
          <a:xfrm>
            <a:off x="7315641" y="3786365"/>
            <a:ext cx="301892" cy="326457"/>
          </a:xfrm>
          <a:custGeom>
            <a:avLst/>
            <a:gdLst/>
            <a:ahLst/>
            <a:cxnLst/>
            <a:rect l="l" t="t" r="r" b="b"/>
            <a:pathLst>
              <a:path w="226419" h="244843">
                <a:moveTo>
                  <a:pt x="0" y="0"/>
                </a:moveTo>
                <a:lnTo>
                  <a:pt x="113348" y="0"/>
                </a:lnTo>
                <a:lnTo>
                  <a:pt x="226695" y="122873"/>
                </a:lnTo>
                <a:lnTo>
                  <a:pt x="113348" y="244793"/>
                </a:lnTo>
                <a:lnTo>
                  <a:pt x="0" y="244793"/>
                </a:lnTo>
                <a:lnTo>
                  <a:pt x="113348" y="122873"/>
                </a:lnTo>
                <a:close/>
              </a:path>
            </a:pathLst>
          </a:custGeom>
          <a:solidFill>
            <a:schemeClr val="bg1">
              <a:lumMod val="50000"/>
            </a:schemeClr>
          </a:solidFill>
        </p:spPr>
      </p:sp>
      <p:sp>
        <p:nvSpPr>
          <p:cNvPr id="21" name="Shape 19"/>
          <p:cNvSpPr/>
          <p:nvPr>
            <p:custDataLst>
              <p:tags r:id="rId4"/>
            </p:custDataLst>
          </p:nvPr>
        </p:nvSpPr>
        <p:spPr>
          <a:xfrm flipH="1">
            <a:off x="4506733" y="3010183"/>
            <a:ext cx="301892" cy="326457"/>
          </a:xfrm>
          <a:custGeom>
            <a:avLst/>
            <a:gdLst/>
            <a:ahLst/>
            <a:cxnLst/>
            <a:rect l="l" t="t" r="r" b="b"/>
            <a:pathLst>
              <a:path w="226419" h="244843">
                <a:moveTo>
                  <a:pt x="0" y="0"/>
                </a:moveTo>
                <a:lnTo>
                  <a:pt x="113348" y="0"/>
                </a:lnTo>
                <a:lnTo>
                  <a:pt x="226695" y="122873"/>
                </a:lnTo>
                <a:lnTo>
                  <a:pt x="113348" y="244793"/>
                </a:lnTo>
                <a:lnTo>
                  <a:pt x="0" y="244793"/>
                </a:lnTo>
                <a:lnTo>
                  <a:pt x="113348" y="122873"/>
                </a:lnTo>
                <a:close/>
              </a:path>
            </a:pathLst>
          </a:custGeom>
          <a:solidFill>
            <a:schemeClr val="accent1">
              <a:lumMod val="50000"/>
            </a:schemeClr>
          </a:solidFill>
        </p:spPr>
      </p:sp>
      <p:pic>
        <p:nvPicPr>
          <p:cNvPr id="23" name="Image 1" descr="preencoded.png"/>
          <p:cNvPicPr>
            <a:picLocks noChangeAspect="1"/>
          </p:cNvPicPr>
          <p:nvPr>
            <p:custDataLst>
              <p:tags r:id="rId5"/>
            </p:custDataLst>
          </p:nvPr>
        </p:nvPicPr>
        <p:blipFill>
          <a:blip r:embed="rId10">
            <a:extLst>
              <a:ext uri="{96DAC541-7B7A-43D3-8B79-37D633B846F1}">
                <asvg:svgBlip xmlns:asvg="http://schemas.microsoft.com/office/drawing/2016/SVG/main" r:embed="rId11"/>
              </a:ext>
            </a:extLst>
          </a:blip>
          <a:stretch>
            <a:fillRect/>
          </a:stretch>
        </p:blipFill>
        <p:spPr>
          <a:xfrm>
            <a:off x="6281420" y="3627120"/>
            <a:ext cx="506307" cy="406400"/>
          </a:xfrm>
          <a:prstGeom prst="rect">
            <a:avLst/>
          </a:prstGeom>
        </p:spPr>
      </p:pic>
      <p:pic>
        <p:nvPicPr>
          <p:cNvPr id="24" name="Image 2" descr="preencoded.png"/>
          <p:cNvPicPr>
            <a:picLocks noChangeAspect="1"/>
          </p:cNvPicPr>
          <p:nvPr>
            <p:custDataLst>
              <p:tags r:id="rId6"/>
            </p:custDataLst>
          </p:nvPr>
        </p:nvPicPr>
        <p:blipFill>
          <a:blip r:embed="rId12">
            <a:extLst>
              <a:ext uri="{96DAC541-7B7A-43D3-8B79-37D633B846F1}">
                <asvg:svgBlip xmlns:asvg="http://schemas.microsoft.com/office/drawing/2016/SVG/main" r:embed="rId13"/>
              </a:ext>
            </a:extLst>
          </a:blip>
          <a:stretch>
            <a:fillRect/>
          </a:stretch>
        </p:blipFill>
        <p:spPr>
          <a:xfrm>
            <a:off x="5268807" y="3173307"/>
            <a:ext cx="460587" cy="368300"/>
          </a:xfrm>
          <a:prstGeom prst="rect">
            <a:avLst/>
          </a:prstGeom>
        </p:spPr>
      </p:pic>
      <p:sp>
        <p:nvSpPr>
          <p:cNvPr id="17" name="Text 28"/>
          <p:cNvSpPr txBox="1"/>
          <p:nvPr>
            <p:custDataLst>
              <p:tags r:id="rId7"/>
            </p:custDataLst>
          </p:nvPr>
        </p:nvSpPr>
        <p:spPr>
          <a:xfrm>
            <a:off x="658707" y="2436707"/>
            <a:ext cx="3642360" cy="2513753"/>
          </a:xfrm>
          <a:prstGeom prst="rect">
            <a:avLst/>
          </a:prstGeom>
          <a:noFill/>
        </p:spPr>
        <p:txBody>
          <a:bodyPr wrap="square" lIns="0" tIns="0" rIns="0" bIns="0" rtlCol="0" anchor="t">
            <a:noAutofit/>
          </a:bodyPr>
          <a:lstStyle/>
          <a:p>
            <a:pPr indent="0" algn="l" fontAlgn="auto">
              <a:lnSpc>
                <a:spcPct val="196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近几年，全球铝土矿品位下降比较明显，国内主要铝土矿产区矿石下降严重，以山西为例，2019入磨品位可达到铝硅比5左右，2026年铝硅比甚至降到了4，大幅的增加了用矿成本，矿耗从2.2增加至2.55。</a:t>
            </a:r>
          </a:p>
        </p:txBody>
      </p:sp>
      <p:pic>
        <p:nvPicPr>
          <p:cNvPr id="38" name="图片 11" descr="fe5178af63bdcb657818ac9094efdf72"/>
          <p:cNvPicPr>
            <a:picLocks noChangeAspect="1"/>
          </p:cNvPicPr>
          <p:nvPr/>
        </p:nvPicPr>
        <p:blipFill>
          <a:blip r:embed="rId14"/>
          <a:stretch>
            <a:fillRect/>
          </a:stretch>
        </p:blipFill>
        <p:spPr>
          <a:xfrm>
            <a:off x="7676727" y="1814407"/>
            <a:ext cx="4419600" cy="3270673"/>
          </a:xfrm>
          <a:prstGeom prst="rect">
            <a:avLst/>
          </a:prstGeom>
        </p:spPr>
      </p:pic>
      <p:sp>
        <p:nvSpPr>
          <p:cNvPr id="39" name="文本框 38"/>
          <p:cNvSpPr txBox="1"/>
          <p:nvPr/>
        </p:nvSpPr>
        <p:spPr>
          <a:xfrm>
            <a:off x="7676727" y="1428327"/>
            <a:ext cx="3557693" cy="275590"/>
          </a:xfrm>
          <a:prstGeom prst="rect">
            <a:avLst/>
          </a:prstGeom>
        </p:spPr>
        <p:txBody>
          <a:bodyPr wrap="square">
            <a:spAutoFit/>
          </a:bodyPr>
          <a:lstStyle/>
          <a:p>
            <a:pPr defTabSz="266700"/>
            <a:r>
              <a:rPr lang="zh-CN" altLang="en-US" sz="1200">
                <a:latin typeface="微软雅黑" panose="020B0503020204020204" charset="-122"/>
                <a:ea typeface="微软雅黑" panose="020B0503020204020204" charset="-122"/>
              </a:rPr>
              <a:t>图</a:t>
            </a:r>
            <a:r>
              <a:rPr lang="en-US" altLang="zh-CN" sz="1200">
                <a:latin typeface="微软雅黑" panose="020B0503020204020204" charset="-122"/>
                <a:ea typeface="微软雅黑" panose="020B0503020204020204" charset="-122"/>
              </a:rPr>
              <a:t>6 </a:t>
            </a:r>
            <a:r>
              <a:rPr lang="zh-CN" altLang="en-US" sz="1200">
                <a:latin typeface="微软雅黑" panose="020B0503020204020204" charset="-122"/>
                <a:ea typeface="微软雅黑" panose="020B0503020204020204" charset="-122"/>
              </a:rPr>
              <a:t>山西本地矿入磨品位（铝硅比）变化趋势</a:t>
            </a:r>
          </a:p>
        </p:txBody>
      </p:sp>
      <p:sp>
        <p:nvSpPr>
          <p:cNvPr id="42" name="文本框 41"/>
          <p:cNvSpPr txBox="1"/>
          <p:nvPr/>
        </p:nvSpPr>
        <p:spPr>
          <a:xfrm>
            <a:off x="9395460" y="5827607"/>
            <a:ext cx="2091267" cy="275590"/>
          </a:xfrm>
          <a:prstGeom prst="rect">
            <a:avLst/>
          </a:prstGeom>
        </p:spPr>
        <p:txBody>
          <a:bodyPr wrap="square">
            <a:spAutoFit/>
          </a:bodyPr>
          <a:lstStyle/>
          <a:p>
            <a:pPr marL="0" indent="0" algn="ctr" defTabSz="266700">
              <a:spcBef>
                <a:spcPct val="0"/>
              </a:spcBef>
              <a:spcAft>
                <a:spcPct val="0"/>
              </a:spcAft>
            </a:pPr>
            <a:r>
              <a:rPr lang="zh-CN" altLang="en-US" sz="1200">
                <a:latin typeface="微软雅黑" panose="020B0503020204020204" charset="-122"/>
                <a:ea typeface="微软雅黑" panose="020B0503020204020204" charset="-122"/>
              </a:rPr>
              <a:t>数据来源：阿拉丁（</a:t>
            </a:r>
            <a:r>
              <a:rPr lang="en-US" altLang="zh-CN" sz="1200">
                <a:latin typeface="微软雅黑" panose="020B0503020204020204" charset="-122"/>
                <a:ea typeface="微软雅黑" panose="020B0503020204020204" charset="-122"/>
              </a:rPr>
              <a:t>ALD</a:t>
            </a:r>
            <a:r>
              <a:rPr lang="zh-CN" altLang="en-US" sz="1200">
                <a:latin typeface="微软雅黑" panose="020B0503020204020204" charset="-122"/>
                <a:ea typeface="微软雅黑" panose="020B0503020204020204" charset="-122"/>
              </a:rPr>
              <a:t>）</a:t>
            </a:r>
          </a:p>
        </p:txBody>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4</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sp>
        <p:nvSpPr>
          <p:cNvPr id="19"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矿石品位的大幅下降</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4</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graphicFrame>
        <p:nvGraphicFramePr>
          <p:cNvPr id="41" name="表格 40"/>
          <p:cNvGraphicFramePr/>
          <p:nvPr/>
        </p:nvGraphicFramePr>
        <p:xfrm>
          <a:off x="950807" y="1566333"/>
          <a:ext cx="10306050" cy="4507230"/>
        </p:xfrm>
        <a:graphic>
          <a:graphicData uri="http://schemas.openxmlformats.org/drawingml/2006/table">
            <a:tbl>
              <a:tblPr/>
              <a:tblGrid>
                <a:gridCol w="1160145">
                  <a:extLst>
                    <a:ext uri="{9D8B030D-6E8A-4147-A177-3AD203B41FA5}">
                      <a16:colId xmlns:a16="http://schemas.microsoft.com/office/drawing/2014/main" val="20000"/>
                    </a:ext>
                  </a:extLst>
                </a:gridCol>
                <a:gridCol w="2359025">
                  <a:extLst>
                    <a:ext uri="{9D8B030D-6E8A-4147-A177-3AD203B41FA5}">
                      <a16:colId xmlns:a16="http://schemas.microsoft.com/office/drawing/2014/main" val="20001"/>
                    </a:ext>
                  </a:extLst>
                </a:gridCol>
                <a:gridCol w="1987550">
                  <a:extLst>
                    <a:ext uri="{9D8B030D-6E8A-4147-A177-3AD203B41FA5}">
                      <a16:colId xmlns:a16="http://schemas.microsoft.com/office/drawing/2014/main" val="20002"/>
                    </a:ext>
                  </a:extLst>
                </a:gridCol>
                <a:gridCol w="1870710">
                  <a:extLst>
                    <a:ext uri="{9D8B030D-6E8A-4147-A177-3AD203B41FA5}">
                      <a16:colId xmlns:a16="http://schemas.microsoft.com/office/drawing/2014/main" val="20003"/>
                    </a:ext>
                  </a:extLst>
                </a:gridCol>
                <a:gridCol w="2928620">
                  <a:extLst>
                    <a:ext uri="{9D8B030D-6E8A-4147-A177-3AD203B41FA5}">
                      <a16:colId xmlns:a16="http://schemas.microsoft.com/office/drawing/2014/main" val="20004"/>
                    </a:ext>
                  </a:extLst>
                </a:gridCol>
              </a:tblGrid>
              <a:tr h="520065">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顶层总纲</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山西省进一步加强矿山安全生产工作措施</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省委省政府</a:t>
                      </a:r>
                      <a:r>
                        <a:rPr lang="en-US" altLang="zh-CN" sz="1065" i="0">
                          <a:solidFill>
                            <a:srgbClr val="000000"/>
                          </a:solidFill>
                          <a:latin typeface="微软雅黑" panose="020B0503020204020204" charset="-122"/>
                          <a:ea typeface="微软雅黑" panose="020B0503020204020204" charset="-122"/>
                        </a:rPr>
                        <a:t>2024-06</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非煤矿山整顿总纲领，实行</a:t>
                      </a:r>
                      <a:r>
                        <a:rPr lang="zh-CN" altLang="en-US" sz="1065" i="0">
                          <a:solidFill>
                            <a:srgbClr val="000000"/>
                          </a:solidFill>
                          <a:latin typeface="微软雅黑" panose="020B0503020204020204" charset="-122"/>
                          <a:ea typeface="微软雅黑" panose="020B0503020204020204" charset="-122"/>
                        </a:rPr>
                        <a:t> “三个一批” 管理</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关闭退出一批，整合重组一批，改造提升一批</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0"/>
                  </a:ext>
                </a:extLst>
              </a:tr>
              <a:tr h="346710">
                <a:tc>
                  <a:txBody>
                    <a:bodyPr/>
                    <a:lstStyle/>
                    <a:p>
                      <a:pPr marL="0" indent="0" 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 </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a:t>
                      </a:r>
                      <a:r>
                        <a:rPr lang="zh-CN" altLang="en-US" sz="1065" i="0">
                          <a:solidFill>
                            <a:srgbClr val="000000"/>
                          </a:solidFill>
                          <a:latin typeface="微软雅黑" panose="020B0503020204020204" charset="-122"/>
                          <a:ea typeface="微软雅黑" panose="020B0503020204020204" charset="-122"/>
                        </a:rPr>
                        <a:t> </a:t>
                      </a:r>
                      <a:r>
                        <a:rPr lang="en-US" altLang="zh-CN" sz="1065" i="0">
                          <a:solidFill>
                            <a:srgbClr val="000000"/>
                          </a:solidFill>
                          <a:latin typeface="微软雅黑" panose="020B0503020204020204" charset="-122"/>
                          <a:ea typeface="微软雅黑" panose="020B0503020204020204" charset="-122"/>
                        </a:rPr>
                        <a:t>2026 </a:t>
                      </a:r>
                      <a:r>
                        <a:rPr lang="zh-CN" altLang="en-US" sz="1065" i="0">
                          <a:solidFill>
                            <a:srgbClr val="000000"/>
                          </a:solidFill>
                          <a:latin typeface="微软雅黑" panose="020B0503020204020204" charset="-122"/>
                          <a:ea typeface="微软雅黑" panose="020B0503020204020204" charset="-122"/>
                        </a:rPr>
                        <a:t>年安全生产工作通知</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晋政发〔</a:t>
                      </a:r>
                      <a:r>
                        <a:rPr lang="en-US" altLang="zh-CN" sz="1065" i="0">
                          <a:solidFill>
                            <a:srgbClr val="000000"/>
                          </a:solidFill>
                          <a:latin typeface="微软雅黑" panose="020B0503020204020204" charset="-122"/>
                          <a:ea typeface="微软雅黑" panose="020B0503020204020204" charset="-122"/>
                        </a:rPr>
                        <a:t>2026</a:t>
                      </a:r>
                      <a:r>
                        <a:rPr lang="zh-CN" altLang="en-US" sz="1065" i="0">
                          <a:solidFill>
                            <a:srgbClr val="000000"/>
                          </a:solidFill>
                          <a:latin typeface="微软雅黑" panose="020B0503020204020204" charset="-122"/>
                          <a:ea typeface="微软雅黑" panose="020B0503020204020204" charset="-122"/>
                        </a:rPr>
                        <a:t>〕</a:t>
                      </a:r>
                      <a:r>
                        <a:rPr lang="en-US" altLang="zh-CN" sz="1065" i="0">
                          <a:solidFill>
                            <a:srgbClr val="000000"/>
                          </a:solidFill>
                          <a:latin typeface="微软雅黑" panose="020B0503020204020204" charset="-122"/>
                          <a:ea typeface="微软雅黑" panose="020B0503020204020204" charset="-122"/>
                        </a:rPr>
                        <a:t>1 </a:t>
                      </a:r>
                      <a:r>
                        <a:rPr lang="zh-CN" altLang="en-US" sz="1065" i="0">
                          <a:solidFill>
                            <a:srgbClr val="000000"/>
                          </a:solidFill>
                          <a:latin typeface="微软雅黑" panose="020B0503020204020204" charset="-122"/>
                          <a:ea typeface="微软雅黑" panose="020B0503020204020204" charset="-122"/>
                        </a:rPr>
                        <a:t>号</a:t>
                      </a:r>
                      <a:r>
                        <a:rPr lang="en-US" altLang="zh-CN" sz="1065" i="0">
                          <a:solidFill>
                            <a:srgbClr val="000000"/>
                          </a:solidFill>
                          <a:latin typeface="微软雅黑" panose="020B0503020204020204" charset="-122"/>
                          <a:ea typeface="微软雅黑" panose="020B0503020204020204" charset="-122"/>
                        </a:rPr>
                        <a:t>2026-01</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年度非煤矿山整治重点任务部署</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智能化建设、隐蔽致灾普查、在线监测全覆盖</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1"/>
                  </a:ext>
                </a:extLst>
              </a:tr>
              <a:tr h="346710">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数量规模</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非煤矿山减量提质要求</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2024 </a:t>
                      </a:r>
                      <a:r>
                        <a:rPr lang="zh-CN" altLang="en-US" sz="1065" i="0">
                          <a:solidFill>
                            <a:srgbClr val="000000"/>
                          </a:solidFill>
                          <a:latin typeface="微软雅黑" panose="020B0503020204020204" charset="-122"/>
                          <a:ea typeface="微软雅黑" panose="020B0503020204020204" charset="-122"/>
                        </a:rPr>
                        <a:t>年省级部署</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地下矿山减量、大中型矿山占比提升</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2024</a:t>
                      </a:r>
                      <a:r>
                        <a:rPr lang="zh-CN" altLang="en-US" sz="1065" i="0">
                          <a:solidFill>
                            <a:srgbClr val="000000"/>
                          </a:solidFill>
                          <a:latin typeface="微软雅黑" panose="020B0503020204020204" charset="-122"/>
                          <a:ea typeface="微软雅黑" panose="020B0503020204020204" charset="-122"/>
                        </a:rPr>
                        <a:t>年底：地下矿</a:t>
                      </a:r>
                      <a:r>
                        <a:rPr lang="en-US" altLang="zh-CN" sz="1065" i="0">
                          <a:solidFill>
                            <a:srgbClr val="000000"/>
                          </a:solidFill>
                          <a:latin typeface="微软雅黑" panose="020B0503020204020204" charset="-122"/>
                          <a:ea typeface="微软雅黑" panose="020B0503020204020204" charset="-122"/>
                        </a:rPr>
                        <a:t>2022</a:t>
                      </a:r>
                      <a:r>
                        <a:rPr lang="zh-CN" altLang="en-US" sz="1065" i="0">
                          <a:solidFill>
                            <a:srgbClr val="000000"/>
                          </a:solidFill>
                          <a:latin typeface="微软雅黑" panose="020B0503020204020204" charset="-122"/>
                          <a:ea typeface="微软雅黑" panose="020B0503020204020204" charset="-122"/>
                        </a:rPr>
                        <a:t>年降</a:t>
                      </a:r>
                      <a:r>
                        <a:rPr lang="en-US" altLang="zh-CN" sz="1065" i="0">
                          <a:solidFill>
                            <a:srgbClr val="000000"/>
                          </a:solidFill>
                          <a:latin typeface="微软雅黑" panose="020B0503020204020204" charset="-122"/>
                          <a:ea typeface="微软雅黑" panose="020B0503020204020204" charset="-122"/>
                        </a:rPr>
                        <a:t>≥20%</a:t>
                      </a:r>
                      <a:r>
                        <a:rPr lang="zh-CN" altLang="en-US" sz="1065" i="0">
                          <a:solidFill>
                            <a:srgbClr val="000000"/>
                          </a:solidFill>
                          <a:latin typeface="微软雅黑" panose="020B0503020204020204" charset="-122"/>
                          <a:ea typeface="微软雅黑" panose="020B0503020204020204" charset="-122"/>
                        </a:rPr>
                        <a:t>；大中型占比提</a:t>
                      </a:r>
                      <a:r>
                        <a:rPr lang="en-US" altLang="zh-CN" sz="1065" i="0">
                          <a:solidFill>
                            <a:srgbClr val="000000"/>
                          </a:solidFill>
                          <a:latin typeface="微软雅黑" panose="020B0503020204020204" charset="-122"/>
                          <a:ea typeface="微软雅黑" panose="020B0503020204020204" charset="-122"/>
                        </a:rPr>
                        <a:t>≥15%</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2"/>
                  </a:ext>
                </a:extLst>
              </a:tr>
              <a:tr h="520065">
                <a:tc>
                  <a:txBody>
                    <a:bodyPr/>
                    <a:lstStyle/>
                    <a:p>
                      <a:pPr marL="0" indent="0" 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 </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最低建设规模红线</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省自然资源厅</a:t>
                      </a:r>
                      <a:r>
                        <a:rPr lang="en-US" altLang="zh-CN" sz="1065" i="0">
                          <a:solidFill>
                            <a:srgbClr val="000000"/>
                          </a:solidFill>
                          <a:latin typeface="微软雅黑" panose="020B0503020204020204" charset="-122"/>
                          <a:ea typeface="微软雅黑" panose="020B0503020204020204" charset="-122"/>
                        </a:rPr>
                        <a:t>2024-02</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严控小矿山，不予审批小规模新建</a:t>
                      </a:r>
                      <a:r>
                        <a:rPr lang="zh-CN" altLang="en-US" sz="1065" i="0">
                          <a:solidFill>
                            <a:srgbClr val="000000"/>
                          </a:solidFill>
                          <a:latin typeface="微软雅黑" panose="020B0503020204020204" charset="-122"/>
                          <a:ea typeface="微软雅黑" panose="020B0503020204020204" charset="-122"/>
                        </a:rPr>
                        <a:t> </a:t>
                      </a:r>
                      <a:r>
                        <a:rPr lang="en-US" altLang="zh-CN" sz="1065" i="0">
                          <a:solidFill>
                            <a:srgbClr val="000000"/>
                          </a:solidFill>
                          <a:latin typeface="微软雅黑" panose="020B0503020204020204" charset="-122"/>
                          <a:ea typeface="微软雅黑" panose="020B0503020204020204" charset="-122"/>
                        </a:rPr>
                        <a:t>/ </a:t>
                      </a:r>
                      <a:r>
                        <a:rPr lang="zh-CN" altLang="en-US" sz="1065" i="0">
                          <a:solidFill>
                            <a:srgbClr val="000000"/>
                          </a:solidFill>
                          <a:latin typeface="微软雅黑" panose="020B0503020204020204" charset="-122"/>
                          <a:ea typeface="微软雅黑" panose="020B0503020204020204" charset="-122"/>
                        </a:rPr>
                        <a:t>改扩建</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铝土矿＜</a:t>
                      </a:r>
                      <a:r>
                        <a:rPr lang="en-US" altLang="zh-CN" sz="1065" i="0">
                          <a:solidFill>
                            <a:srgbClr val="000000"/>
                          </a:solidFill>
                          <a:latin typeface="微软雅黑" panose="020B0503020204020204" charset="-122"/>
                          <a:ea typeface="微软雅黑" panose="020B0503020204020204" charset="-122"/>
                        </a:rPr>
                        <a:t>30</a:t>
                      </a:r>
                      <a:r>
                        <a:rPr lang="zh-CN" altLang="en-US" sz="1065" i="0">
                          <a:solidFill>
                            <a:srgbClr val="000000"/>
                          </a:solidFill>
                          <a:latin typeface="微软雅黑" panose="020B0503020204020204" charset="-122"/>
                          <a:ea typeface="微软雅黑" panose="020B0503020204020204" charset="-122"/>
                        </a:rPr>
                        <a:t>万吨</a:t>
                      </a:r>
                      <a:r>
                        <a:rPr lang="en-US" altLang="zh-CN" sz="1065" i="0">
                          <a:solidFill>
                            <a:srgbClr val="000000"/>
                          </a:solidFill>
                          <a:latin typeface="微软雅黑" panose="020B0503020204020204" charset="-122"/>
                          <a:ea typeface="微软雅黑" panose="020B0503020204020204" charset="-122"/>
                        </a:rPr>
                        <a:t>/</a:t>
                      </a:r>
                      <a:r>
                        <a:rPr lang="zh-CN" altLang="en-US" sz="1065" i="0">
                          <a:solidFill>
                            <a:srgbClr val="000000"/>
                          </a:solidFill>
                          <a:latin typeface="微软雅黑" panose="020B0503020204020204" charset="-122"/>
                          <a:ea typeface="微软雅黑" panose="020B0503020204020204" charset="-122"/>
                        </a:rPr>
                        <a:t>年不予审批</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3"/>
                  </a:ext>
                </a:extLst>
              </a:tr>
              <a:tr h="520065">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整合重组</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非煤矿山整合标准</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省级统一要求</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同一矿体多主体、安全距离不足、规模不达标必须整合</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整合后实现</a:t>
                      </a:r>
                      <a:r>
                        <a:rPr lang="zh-CN" altLang="en-US" sz="1065" i="0">
                          <a:solidFill>
                            <a:srgbClr val="000000"/>
                          </a:solidFill>
                          <a:latin typeface="微软雅黑" panose="020B0503020204020204" charset="-122"/>
                          <a:ea typeface="微软雅黑" panose="020B0503020204020204" charset="-122"/>
                        </a:rPr>
                        <a:t> “五统一”：矿权、规划、主体、系统、管理；一矿一证一系统</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4"/>
                  </a:ext>
                </a:extLst>
              </a:tr>
              <a:tr h="520065">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关闭取缔</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非煤矿山关闭退出标准</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省应急厅、自然资源厅</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无证、越界、整改后仍不达标、资源枯竭等直接关闭</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无证开采、停产整顿仍不达标、淘汰工艺拒不整改</a:t>
                      </a:r>
                      <a:r>
                        <a:rPr lang="en-US" altLang="zh-CN" sz="1065" i="0">
                          <a:solidFill>
                            <a:srgbClr val="000000"/>
                          </a:solidFill>
                          <a:latin typeface="微软雅黑" panose="020B0503020204020204" charset="-122"/>
                          <a:ea typeface="微软雅黑" panose="020B0503020204020204" charset="-122"/>
                        </a:rPr>
                        <a:t>→</a:t>
                      </a:r>
                      <a:r>
                        <a:rPr lang="zh-CN" altLang="en-US" sz="1065" i="0">
                          <a:solidFill>
                            <a:srgbClr val="000000"/>
                          </a:solidFill>
                          <a:latin typeface="微软雅黑" panose="020B0503020204020204" charset="-122"/>
                          <a:ea typeface="微软雅黑" panose="020B0503020204020204" charset="-122"/>
                        </a:rPr>
                        <a:t>依法关闭</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5"/>
                  </a:ext>
                </a:extLst>
              </a:tr>
              <a:tr h="520065">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安全审批</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非煤矿山安全设施审批管理</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晋应急发〔</a:t>
                      </a:r>
                      <a:r>
                        <a:rPr lang="en-US" altLang="zh-CN" sz="1065" i="0">
                          <a:solidFill>
                            <a:srgbClr val="000000"/>
                          </a:solidFill>
                          <a:latin typeface="微软雅黑" panose="020B0503020204020204" charset="-122"/>
                          <a:ea typeface="微软雅黑" panose="020B0503020204020204" charset="-122"/>
                        </a:rPr>
                        <a:t>2023</a:t>
                      </a:r>
                      <a:r>
                        <a:rPr lang="zh-CN" altLang="en-US" sz="1065" i="0">
                          <a:solidFill>
                            <a:srgbClr val="000000"/>
                          </a:solidFill>
                          <a:latin typeface="微软雅黑" panose="020B0503020204020204" charset="-122"/>
                          <a:ea typeface="微软雅黑" panose="020B0503020204020204" charset="-122"/>
                        </a:rPr>
                        <a:t>〕</a:t>
                      </a:r>
                      <a:r>
                        <a:rPr lang="en-US" altLang="zh-CN" sz="1065" i="0">
                          <a:solidFill>
                            <a:srgbClr val="000000"/>
                          </a:solidFill>
                          <a:latin typeface="微软雅黑" panose="020B0503020204020204" charset="-122"/>
                          <a:ea typeface="微软雅黑" panose="020B0503020204020204" charset="-122"/>
                        </a:rPr>
                        <a:t>200 </a:t>
                      </a:r>
                      <a:r>
                        <a:rPr lang="zh-CN" altLang="en-US" sz="1065" i="0">
                          <a:solidFill>
                            <a:srgbClr val="000000"/>
                          </a:solidFill>
                          <a:latin typeface="微软雅黑" panose="020B0503020204020204" charset="-122"/>
                          <a:ea typeface="微软雅黑" panose="020B0503020204020204" charset="-122"/>
                        </a:rPr>
                        <a:t>号等</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高风险矿山省级审批，严控基建延期</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地下矿山、高边坡露天矿、尾矿库</a:t>
                      </a:r>
                      <a:r>
                        <a:rPr lang="en-US" altLang="zh-CN" sz="1065" i="0">
                          <a:solidFill>
                            <a:srgbClr val="000000"/>
                          </a:solidFill>
                          <a:latin typeface="微软雅黑" panose="020B0503020204020204" charset="-122"/>
                          <a:ea typeface="微软雅黑" panose="020B0503020204020204" charset="-122"/>
                        </a:rPr>
                        <a:t>→</a:t>
                      </a:r>
                      <a:r>
                        <a:rPr lang="zh-CN" altLang="en-US" sz="1065" i="0">
                          <a:solidFill>
                            <a:srgbClr val="000000"/>
                          </a:solidFill>
                          <a:latin typeface="微软雅黑" panose="020B0503020204020204" charset="-122"/>
                          <a:ea typeface="微软雅黑" panose="020B0503020204020204" charset="-122"/>
                        </a:rPr>
                        <a:t>省级审批；基建延期仅限 </a:t>
                      </a:r>
                      <a:r>
                        <a:rPr lang="en-US" altLang="zh-CN" sz="1065" i="0">
                          <a:solidFill>
                            <a:srgbClr val="000000"/>
                          </a:solidFill>
                          <a:latin typeface="微软雅黑" panose="020B0503020204020204" charset="-122"/>
                          <a:ea typeface="微软雅黑" panose="020B0503020204020204" charset="-122"/>
                        </a:rPr>
                        <a:t>1 </a:t>
                      </a:r>
                      <a:r>
                        <a:rPr lang="zh-CN" altLang="en-US" sz="1065" i="0">
                          <a:solidFill>
                            <a:srgbClr val="000000"/>
                          </a:solidFill>
                          <a:latin typeface="微软雅黑" panose="020B0503020204020204" charset="-122"/>
                          <a:ea typeface="微软雅黑" panose="020B0503020204020204" charset="-122"/>
                        </a:rPr>
                        <a:t>次、不超 </a:t>
                      </a:r>
                      <a:r>
                        <a:rPr lang="en-US" altLang="zh-CN" sz="1065" i="0">
                          <a:solidFill>
                            <a:srgbClr val="000000"/>
                          </a:solidFill>
                          <a:latin typeface="微软雅黑" panose="020B0503020204020204" charset="-122"/>
                          <a:ea typeface="微软雅黑" panose="020B0503020204020204" charset="-122"/>
                        </a:rPr>
                        <a:t>1 </a:t>
                      </a:r>
                      <a:r>
                        <a:rPr lang="zh-CN" altLang="en-US" sz="1065" i="0">
                          <a:solidFill>
                            <a:srgbClr val="000000"/>
                          </a:solidFill>
                          <a:latin typeface="微软雅黑" panose="020B0503020204020204" charset="-122"/>
                          <a:ea typeface="微软雅黑" panose="020B0503020204020204" charset="-122"/>
                        </a:rPr>
                        <a:t>年</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6"/>
                  </a:ext>
                </a:extLst>
              </a:tr>
              <a:tr h="693420">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尾矿库专项</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尾矿库整治政策</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省级矿山安全措施</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尾矿库只减不增，严控新建，限期闭库</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严禁新建</a:t>
                      </a:r>
                      <a:r>
                        <a:rPr lang="zh-CN" altLang="en-US" sz="1065" i="0">
                          <a:solidFill>
                            <a:srgbClr val="000000"/>
                          </a:solidFill>
                          <a:latin typeface="微软雅黑" panose="020B0503020204020204" charset="-122"/>
                          <a:ea typeface="微软雅黑" panose="020B0503020204020204" charset="-122"/>
                        </a:rPr>
                        <a:t> “头顶库”、无矿山独立选厂；黄河流域干流 </a:t>
                      </a:r>
                      <a:r>
                        <a:rPr lang="en-US" altLang="zh-CN" sz="1065" i="0">
                          <a:solidFill>
                            <a:srgbClr val="000000"/>
                          </a:solidFill>
                          <a:latin typeface="微软雅黑" panose="020B0503020204020204" charset="-122"/>
                          <a:ea typeface="微软雅黑" panose="020B0503020204020204" charset="-122"/>
                        </a:rPr>
                        <a:t>3km / </a:t>
                      </a:r>
                      <a:r>
                        <a:rPr lang="zh-CN" altLang="en-US" sz="1065" i="0">
                          <a:solidFill>
                            <a:srgbClr val="000000"/>
                          </a:solidFill>
                          <a:latin typeface="微软雅黑" panose="020B0503020204020204" charset="-122"/>
                          <a:ea typeface="微软雅黑" panose="020B0503020204020204" charset="-122"/>
                        </a:rPr>
                        <a:t>支流 </a:t>
                      </a:r>
                      <a:r>
                        <a:rPr lang="en-US" altLang="zh-CN" sz="1065" i="0">
                          <a:solidFill>
                            <a:srgbClr val="000000"/>
                          </a:solidFill>
                          <a:latin typeface="微软雅黑" panose="020B0503020204020204" charset="-122"/>
                          <a:ea typeface="微软雅黑" panose="020B0503020204020204" charset="-122"/>
                        </a:rPr>
                        <a:t>1km </a:t>
                      </a:r>
                      <a:r>
                        <a:rPr lang="zh-CN" altLang="en-US" sz="1065" i="0">
                          <a:solidFill>
                            <a:srgbClr val="000000"/>
                          </a:solidFill>
                          <a:latin typeface="微软雅黑" panose="020B0503020204020204" charset="-122"/>
                          <a:ea typeface="微软雅黑" panose="020B0503020204020204" charset="-122"/>
                        </a:rPr>
                        <a:t>内禁新建 </a:t>
                      </a:r>
                      <a:r>
                        <a:rPr lang="en-US" altLang="zh-CN" sz="1065" i="0">
                          <a:solidFill>
                            <a:srgbClr val="000000"/>
                          </a:solidFill>
                          <a:latin typeface="微软雅黑" panose="020B0503020204020204" charset="-122"/>
                          <a:ea typeface="微软雅黑" panose="020B0503020204020204" charset="-122"/>
                        </a:rPr>
                        <a:t>/ </a:t>
                      </a:r>
                      <a:r>
                        <a:rPr lang="zh-CN" altLang="en-US" sz="1065" i="0">
                          <a:solidFill>
                            <a:srgbClr val="000000"/>
                          </a:solidFill>
                          <a:latin typeface="微软雅黑" panose="020B0503020204020204" charset="-122"/>
                          <a:ea typeface="微软雅黑" panose="020B0503020204020204" charset="-122"/>
                        </a:rPr>
                        <a:t>改扩建；停用超 </a:t>
                      </a:r>
                      <a:r>
                        <a:rPr lang="en-US" altLang="zh-CN" sz="1065" i="0">
                          <a:solidFill>
                            <a:srgbClr val="000000"/>
                          </a:solidFill>
                          <a:latin typeface="微软雅黑" panose="020B0503020204020204" charset="-122"/>
                          <a:ea typeface="微软雅黑" panose="020B0503020204020204" charset="-122"/>
                        </a:rPr>
                        <a:t>3 </a:t>
                      </a:r>
                      <a:r>
                        <a:rPr lang="zh-CN" altLang="en-US" sz="1065" i="0">
                          <a:solidFill>
                            <a:srgbClr val="000000"/>
                          </a:solidFill>
                          <a:latin typeface="微软雅黑" panose="020B0503020204020204" charset="-122"/>
                          <a:ea typeface="微软雅黑" panose="020B0503020204020204" charset="-122"/>
                        </a:rPr>
                        <a:t>年闭库销号</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7"/>
                  </a:ext>
                </a:extLst>
              </a:tr>
              <a:tr h="520065">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2026</a:t>
                      </a:r>
                      <a:r>
                        <a:rPr lang="zh-CN" altLang="en-US" sz="1065" i="0">
                          <a:solidFill>
                            <a:srgbClr val="000000"/>
                          </a:solidFill>
                          <a:latin typeface="微软雅黑" panose="020B0503020204020204" charset="-122"/>
                          <a:ea typeface="微软雅黑" panose="020B0503020204020204" charset="-122"/>
                        </a:rPr>
                        <a:t>重点</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2026 </a:t>
                      </a:r>
                      <a:r>
                        <a:rPr lang="zh-CN" altLang="en-US" sz="1065" i="0">
                          <a:solidFill>
                            <a:srgbClr val="000000"/>
                          </a:solidFill>
                          <a:latin typeface="微软雅黑" panose="020B0503020204020204" charset="-122"/>
                          <a:ea typeface="微软雅黑" panose="020B0503020204020204" charset="-122"/>
                        </a:rPr>
                        <a:t>年非煤矿山重点任务</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晋政发〔</a:t>
                      </a:r>
                      <a:r>
                        <a:rPr lang="en-US" altLang="zh-CN" sz="1065" i="0">
                          <a:solidFill>
                            <a:srgbClr val="000000"/>
                          </a:solidFill>
                          <a:latin typeface="微软雅黑" panose="020B0503020204020204" charset="-122"/>
                          <a:ea typeface="微软雅黑" panose="020B0503020204020204" charset="-122"/>
                        </a:rPr>
                        <a:t>2026</a:t>
                      </a:r>
                      <a:r>
                        <a:rPr lang="zh-CN" altLang="en-US" sz="1065" i="0">
                          <a:solidFill>
                            <a:srgbClr val="000000"/>
                          </a:solidFill>
                          <a:latin typeface="微软雅黑" panose="020B0503020204020204" charset="-122"/>
                          <a:ea typeface="微软雅黑" panose="020B0503020204020204" charset="-122"/>
                        </a:rPr>
                        <a:t>〕</a:t>
                      </a:r>
                      <a:r>
                        <a:rPr lang="en-US" altLang="zh-CN" sz="1065" i="0">
                          <a:solidFill>
                            <a:srgbClr val="000000"/>
                          </a:solidFill>
                          <a:latin typeface="微软雅黑" panose="020B0503020204020204" charset="-122"/>
                          <a:ea typeface="微软雅黑" panose="020B0503020204020204" charset="-122"/>
                        </a:rPr>
                        <a:t>1 </a:t>
                      </a:r>
                      <a:r>
                        <a:rPr lang="zh-CN" altLang="en-US" sz="1065" i="0">
                          <a:solidFill>
                            <a:srgbClr val="000000"/>
                          </a:solidFill>
                          <a:latin typeface="微软雅黑" panose="020B0503020204020204" charset="-122"/>
                          <a:ea typeface="微软雅黑" panose="020B0503020204020204" charset="-122"/>
                        </a:rPr>
                        <a:t>号</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智能化、隐蔽致灾、在线监测、尾矿闭库</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正常生产地下矿山在线监测全覆盖；超期</a:t>
                      </a:r>
                      <a:r>
                        <a:rPr lang="zh-CN" altLang="en-US" sz="1065" i="0">
                          <a:solidFill>
                            <a:srgbClr val="000000"/>
                          </a:solidFill>
                          <a:latin typeface="微软雅黑" panose="020B0503020204020204" charset="-122"/>
                          <a:ea typeface="微软雅黑" panose="020B0503020204020204" charset="-122"/>
                        </a:rPr>
                        <a:t> </a:t>
                      </a:r>
                      <a:r>
                        <a:rPr lang="en-US" altLang="zh-CN" sz="1065" i="0">
                          <a:solidFill>
                            <a:srgbClr val="000000"/>
                          </a:solidFill>
                          <a:latin typeface="微软雅黑" panose="020B0503020204020204" charset="-122"/>
                          <a:ea typeface="微软雅黑" panose="020B0503020204020204" charset="-122"/>
                        </a:rPr>
                        <a:t>/ </a:t>
                      </a:r>
                      <a:r>
                        <a:rPr lang="zh-CN" altLang="en-US" sz="1065" i="0">
                          <a:solidFill>
                            <a:srgbClr val="000000"/>
                          </a:solidFill>
                          <a:latin typeface="微软雅黑" panose="020B0503020204020204" charset="-122"/>
                          <a:ea typeface="微软雅黑" panose="020B0503020204020204" charset="-122"/>
                        </a:rPr>
                        <a:t>停用 </a:t>
                      </a:r>
                      <a:r>
                        <a:rPr lang="en-US" altLang="zh-CN" sz="1065" i="0">
                          <a:solidFill>
                            <a:srgbClr val="000000"/>
                          </a:solidFill>
                          <a:latin typeface="微软雅黑" panose="020B0503020204020204" charset="-122"/>
                          <a:ea typeface="微软雅黑" panose="020B0503020204020204" charset="-122"/>
                        </a:rPr>
                        <a:t>3 </a:t>
                      </a:r>
                      <a:r>
                        <a:rPr lang="zh-CN" altLang="en-US" sz="1065" i="0">
                          <a:solidFill>
                            <a:srgbClr val="000000"/>
                          </a:solidFill>
                          <a:latin typeface="微软雅黑" panose="020B0503020204020204" charset="-122"/>
                          <a:ea typeface="微软雅黑" panose="020B0503020204020204" charset="-122"/>
                        </a:rPr>
                        <a:t>年以上尾矿库闭库销号</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8"/>
                  </a:ext>
                </a:extLst>
              </a:tr>
            </a:tbl>
          </a:graphicData>
        </a:graphic>
      </p:graphicFrame>
      <p:sp>
        <p:nvSpPr>
          <p:cNvPr id="43" name="文本框 42"/>
          <p:cNvSpPr txBox="1"/>
          <p:nvPr/>
        </p:nvSpPr>
        <p:spPr>
          <a:xfrm>
            <a:off x="4134273" y="1136227"/>
            <a:ext cx="4058073" cy="361527"/>
          </a:xfrm>
          <a:prstGeom prst="rect">
            <a:avLst/>
          </a:prstGeom>
        </p:spPr>
        <p:txBody>
          <a:bodyPr>
            <a:noAutofit/>
          </a:bodyPr>
          <a:lstStyle/>
          <a:p>
            <a:pPr marL="0" indent="0" algn="ctr" defTabSz="266700">
              <a:lnSpc>
                <a:spcPct val="120000"/>
              </a:lnSpc>
              <a:spcBef>
                <a:spcPts val="600"/>
              </a:spcBef>
              <a:spcAft>
                <a:spcPts val="600"/>
              </a:spcAft>
            </a:pP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3 </a:t>
            </a:r>
            <a:r>
              <a:rPr lang="zh-CN" altLang="en-US" sz="1200">
                <a:latin typeface="微软雅黑" panose="020B0503020204020204" charset="-122"/>
                <a:ea typeface="微软雅黑" panose="020B0503020204020204" charset="-122"/>
              </a:rPr>
              <a:t>山西的非煤矿山政策</a:t>
            </a:r>
          </a:p>
        </p:txBody>
      </p:sp>
      <p:sp>
        <p:nvSpPr>
          <p:cNvPr id="16"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矿石品位的大幅下降</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4</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graphicFrame>
        <p:nvGraphicFramePr>
          <p:cNvPr id="16" name="表格 15"/>
          <p:cNvGraphicFramePr/>
          <p:nvPr/>
        </p:nvGraphicFramePr>
        <p:xfrm>
          <a:off x="2541693" y="1249680"/>
          <a:ext cx="9497060" cy="5433695"/>
        </p:xfrm>
        <a:graphic>
          <a:graphicData uri="http://schemas.openxmlformats.org/drawingml/2006/table">
            <a:tbl>
              <a:tblPr/>
              <a:tblGrid>
                <a:gridCol w="385445">
                  <a:extLst>
                    <a:ext uri="{9D8B030D-6E8A-4147-A177-3AD203B41FA5}">
                      <a16:colId xmlns:a16="http://schemas.microsoft.com/office/drawing/2014/main" val="20000"/>
                    </a:ext>
                  </a:extLst>
                </a:gridCol>
                <a:gridCol w="1210310">
                  <a:extLst>
                    <a:ext uri="{9D8B030D-6E8A-4147-A177-3AD203B41FA5}">
                      <a16:colId xmlns:a16="http://schemas.microsoft.com/office/drawing/2014/main" val="20001"/>
                    </a:ext>
                  </a:extLst>
                </a:gridCol>
                <a:gridCol w="672465">
                  <a:extLst>
                    <a:ext uri="{9D8B030D-6E8A-4147-A177-3AD203B41FA5}">
                      <a16:colId xmlns:a16="http://schemas.microsoft.com/office/drawing/2014/main" val="20002"/>
                    </a:ext>
                  </a:extLst>
                </a:gridCol>
                <a:gridCol w="788035">
                  <a:extLst>
                    <a:ext uri="{9D8B030D-6E8A-4147-A177-3AD203B41FA5}">
                      <a16:colId xmlns:a16="http://schemas.microsoft.com/office/drawing/2014/main" val="20003"/>
                    </a:ext>
                  </a:extLst>
                </a:gridCol>
                <a:gridCol w="1230630">
                  <a:extLst>
                    <a:ext uri="{9D8B030D-6E8A-4147-A177-3AD203B41FA5}">
                      <a16:colId xmlns:a16="http://schemas.microsoft.com/office/drawing/2014/main" val="20004"/>
                    </a:ext>
                  </a:extLst>
                </a:gridCol>
                <a:gridCol w="2522855">
                  <a:extLst>
                    <a:ext uri="{9D8B030D-6E8A-4147-A177-3AD203B41FA5}">
                      <a16:colId xmlns:a16="http://schemas.microsoft.com/office/drawing/2014/main" val="20005"/>
                    </a:ext>
                  </a:extLst>
                </a:gridCol>
                <a:gridCol w="661035">
                  <a:extLst>
                    <a:ext uri="{9D8B030D-6E8A-4147-A177-3AD203B41FA5}">
                      <a16:colId xmlns:a16="http://schemas.microsoft.com/office/drawing/2014/main" val="20006"/>
                    </a:ext>
                  </a:extLst>
                </a:gridCol>
                <a:gridCol w="694690">
                  <a:extLst>
                    <a:ext uri="{9D8B030D-6E8A-4147-A177-3AD203B41FA5}">
                      <a16:colId xmlns:a16="http://schemas.microsoft.com/office/drawing/2014/main" val="20007"/>
                    </a:ext>
                  </a:extLst>
                </a:gridCol>
                <a:gridCol w="676275">
                  <a:extLst>
                    <a:ext uri="{9D8B030D-6E8A-4147-A177-3AD203B41FA5}">
                      <a16:colId xmlns:a16="http://schemas.microsoft.com/office/drawing/2014/main" val="20008"/>
                    </a:ext>
                  </a:extLst>
                </a:gridCol>
                <a:gridCol w="655320">
                  <a:extLst>
                    <a:ext uri="{9D8B030D-6E8A-4147-A177-3AD203B41FA5}">
                      <a16:colId xmlns:a16="http://schemas.microsoft.com/office/drawing/2014/main" val="20009"/>
                    </a:ext>
                  </a:extLst>
                </a:gridCol>
              </a:tblGrid>
              <a:tr h="491490">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序号</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矿山名称</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矿权类型</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成交时间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竞得人</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矿权储量</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起拍价</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成交总价</a:t>
                      </a:r>
                    </a:p>
                    <a:p>
                      <a:pPr marL="0" indent="0" algn="ctr" fontAlgn="ctr">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a:t>
                      </a:r>
                      <a:r>
                        <a:rPr lang="zh-CN" altLang="en-US" sz="1065" b="1" i="0">
                          <a:solidFill>
                            <a:srgbClr val="000000"/>
                          </a:solidFill>
                          <a:latin typeface="微软雅黑" panose="020B0503020204020204" charset="-122"/>
                          <a:ea typeface="微软雅黑" panose="020B0503020204020204" charset="-122"/>
                        </a:rPr>
                        <a:t>亿</a:t>
                      </a:r>
                      <a:r>
                        <a:rPr lang="en-US" altLang="zh-CN" sz="1065" b="1" i="0">
                          <a:solidFill>
                            <a:srgbClr val="000000"/>
                          </a:solidFill>
                          <a:latin typeface="微软雅黑" panose="020B0503020204020204" charset="-122"/>
                          <a:ea typeface="微软雅黑" panose="020B0503020204020204" charset="-122"/>
                        </a:rPr>
                        <a:t>)</a:t>
                      </a:r>
                      <a:endParaRPr lang="zh-CN" sz="1065" b="1" i="0">
                        <a:solidFill>
                          <a:srgbClr val="000000"/>
                        </a:solidFill>
                        <a:latin typeface="微软雅黑" panose="020B0503020204020204" charset="-122"/>
                        <a:ea typeface="微软雅黑" panose="020B0503020204020204" charset="-122"/>
                      </a:endParaRP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折合单吨</a:t>
                      </a:r>
                    </a:p>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（元</a:t>
                      </a:r>
                      <a:r>
                        <a:rPr lang="en-US" altLang="zh-CN" sz="1065" b="1" i="0">
                          <a:solidFill>
                            <a:srgbClr val="000000"/>
                          </a:solidFill>
                          <a:latin typeface="微软雅黑" panose="020B0503020204020204" charset="-122"/>
                          <a:ea typeface="微软雅黑" panose="020B0503020204020204" charset="-122"/>
                        </a:rPr>
                        <a:t>/</a:t>
                      </a:r>
                      <a:r>
                        <a:rPr lang="zh-CN" altLang="en-US" sz="1065" b="1" i="0">
                          <a:solidFill>
                            <a:srgbClr val="000000"/>
                          </a:solidFill>
                          <a:latin typeface="微软雅黑" panose="020B0503020204020204" charset="-122"/>
                          <a:ea typeface="微软雅黑" panose="020B0503020204020204" charset="-122"/>
                        </a:rPr>
                        <a:t>吨）</a:t>
                      </a:r>
                      <a:endParaRPr lang="zh-CN" sz="1065" b="1" i="0">
                        <a:solidFill>
                          <a:srgbClr val="000000"/>
                        </a:solidFill>
                        <a:latin typeface="微软雅黑" panose="020B0503020204020204" charset="-122"/>
                        <a:ea typeface="微软雅黑" panose="020B0503020204020204" charset="-122"/>
                      </a:endParaRP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出让年限</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solidFill>
                      <a:srgbClr val="EF939E"/>
                    </a:solidFill>
                  </a:tcPr>
                </a:tc>
                <a:extLst>
                  <a:ext uri="{0D108BD9-81ED-4DB2-BD59-A6C34878D82A}">
                    <a16:rowId xmlns:a16="http://schemas.microsoft.com/office/drawing/2014/main" val="10000"/>
                  </a:ext>
                </a:extLst>
              </a:tr>
              <a:tr h="55499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山西中阳县下枣林区块铝土矿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采矿权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2024/10/1</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宁波焜烨贸易</a:t>
                      </a:r>
                    </a:p>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有限公司</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algn="l" fontAlgn="ctr">
                        <a:spcBef>
                          <a:spcPct val="0"/>
                        </a:spcBef>
                        <a:spcAft>
                          <a:spcPct val="0"/>
                        </a:spcAft>
                      </a:pPr>
                      <a:r>
                        <a:rPr lang="zh-CN" sz="1065">
                          <a:solidFill>
                            <a:srgbClr val="000000"/>
                          </a:solidFill>
                          <a:latin typeface="微软雅黑" panose="020B0503020204020204" charset="-122"/>
                          <a:ea typeface="微软雅黑" panose="020B0503020204020204" charset="-122"/>
                        </a:rPr>
                        <a:t>铝土矿：</a:t>
                      </a:r>
                      <a:r>
                        <a:rPr lang="en-US" altLang="zh-CN" sz="1065">
                          <a:solidFill>
                            <a:srgbClr val="000000"/>
                          </a:solidFill>
                          <a:latin typeface="微软雅黑" panose="020B0503020204020204" charset="-122"/>
                          <a:ea typeface="微软雅黑" panose="020B0503020204020204" charset="-122"/>
                        </a:rPr>
                        <a:t>1834</a:t>
                      </a:r>
                      <a:r>
                        <a:rPr lang="zh-CN" altLang="en-US" sz="1065">
                          <a:solidFill>
                            <a:srgbClr val="000000"/>
                          </a:solidFill>
                          <a:latin typeface="微软雅黑" panose="020B0503020204020204" charset="-122"/>
                          <a:ea typeface="微软雅黑" panose="020B0503020204020204" charset="-122"/>
                        </a:rPr>
                        <a:t>万吨（品位：</a:t>
                      </a:r>
                      <a:r>
                        <a:rPr lang="en-US" altLang="zh-CN" sz="1065">
                          <a:solidFill>
                            <a:srgbClr val="000000"/>
                          </a:solidFill>
                          <a:latin typeface="微软雅黑" panose="020B0503020204020204" charset="-122"/>
                          <a:ea typeface="微软雅黑" panose="020B0503020204020204" charset="-122"/>
                        </a:rPr>
                        <a:t>Al2O3 64.93%</a:t>
                      </a:r>
                      <a:r>
                        <a:rPr lang="zh-CN" altLang="en-US" sz="1065">
                          <a:solidFill>
                            <a:srgbClr val="000000"/>
                          </a:solidFill>
                          <a:latin typeface="微软雅黑" panose="020B0503020204020204" charset="-122"/>
                          <a:ea typeface="微软雅黑" panose="020B0503020204020204" charset="-122"/>
                        </a:rPr>
                        <a:t>）硬质黏土岩：</a:t>
                      </a:r>
                      <a:r>
                        <a:rPr lang="en-US" altLang="zh-CN" sz="1065">
                          <a:solidFill>
                            <a:srgbClr val="000000"/>
                          </a:solidFill>
                          <a:latin typeface="微软雅黑" panose="020B0503020204020204" charset="-122"/>
                          <a:ea typeface="微软雅黑" panose="020B0503020204020204" charset="-122"/>
                        </a:rPr>
                        <a:t>2821.4</a:t>
                      </a:r>
                      <a:r>
                        <a:rPr lang="zh-CN" altLang="en-US" sz="1065">
                          <a:solidFill>
                            <a:srgbClr val="000000"/>
                          </a:solidFill>
                          <a:latin typeface="微软雅黑" panose="020B0503020204020204" charset="-122"/>
                          <a:ea typeface="微软雅黑" panose="020B0503020204020204" charset="-122"/>
                        </a:rPr>
                        <a:t>万吨山西式铁矿：</a:t>
                      </a:r>
                      <a:r>
                        <a:rPr lang="en-US" altLang="zh-CN" sz="1065">
                          <a:solidFill>
                            <a:srgbClr val="000000"/>
                          </a:solidFill>
                          <a:latin typeface="微软雅黑" panose="020B0503020204020204" charset="-122"/>
                          <a:ea typeface="微软雅黑" panose="020B0503020204020204" charset="-122"/>
                        </a:rPr>
                        <a:t>673</a:t>
                      </a:r>
                      <a:r>
                        <a:rPr lang="zh-CN" altLang="en-US" sz="1065">
                          <a:solidFill>
                            <a:srgbClr val="000000"/>
                          </a:solidFill>
                          <a:latin typeface="微软雅黑" panose="020B0503020204020204" charset="-122"/>
                          <a:ea typeface="微软雅黑" panose="020B0503020204020204" charset="-122"/>
                        </a:rPr>
                        <a:t>万吨金属镓：</a:t>
                      </a:r>
                      <a:r>
                        <a:rPr lang="en-US" altLang="zh-CN" sz="1065">
                          <a:solidFill>
                            <a:srgbClr val="000000"/>
                          </a:solidFill>
                          <a:latin typeface="微软雅黑" panose="020B0503020204020204" charset="-122"/>
                          <a:ea typeface="微软雅黑" panose="020B0503020204020204" charset="-122"/>
                        </a:rPr>
                        <a:t>1357.6</a:t>
                      </a:r>
                      <a:r>
                        <a:rPr lang="zh-CN" altLang="en-US" sz="1065">
                          <a:solidFill>
                            <a:srgbClr val="000000"/>
                          </a:solidFill>
                          <a:latin typeface="微软雅黑" panose="020B0503020204020204" charset="-122"/>
                          <a:ea typeface="微软雅黑" panose="020B0503020204020204" charset="-122"/>
                        </a:rPr>
                        <a:t>吨</a:t>
                      </a:r>
                      <a:endParaRPr lang="zh-CN" altLang="en-US" sz="1065" i="0">
                        <a:solidFill>
                          <a:srgbClr val="000000"/>
                        </a:solidFill>
                        <a:latin typeface="微软雅黑" panose="020B0503020204020204" charset="-122"/>
                        <a:ea typeface="微软雅黑" panose="020B0503020204020204" charset="-122"/>
                      </a:endParaRP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170</a:t>
                      </a:r>
                      <a:r>
                        <a:rPr lang="zh-CN" altLang="en-US" sz="1065" i="0">
                          <a:solidFill>
                            <a:srgbClr val="000000"/>
                          </a:solidFill>
                          <a:latin typeface="微软雅黑" panose="020B0503020204020204" charset="-122"/>
                          <a:ea typeface="微软雅黑" panose="020B0503020204020204" charset="-122"/>
                        </a:rPr>
                        <a:t>万元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45</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245</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1"/>
                  </a:ext>
                </a:extLst>
              </a:tr>
              <a:tr h="39243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山西省沁源县旋风窝区块铝土矿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采矿权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2025/5/15</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山西岳岩春矿产品有限公司</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铝土矿：</a:t>
                      </a:r>
                      <a:r>
                        <a:rPr lang="en-US" altLang="zh-CN" sz="1065" i="0">
                          <a:solidFill>
                            <a:srgbClr val="000000"/>
                          </a:solidFill>
                          <a:latin typeface="微软雅黑" panose="020B0503020204020204" charset="-122"/>
                          <a:ea typeface="微软雅黑" panose="020B0503020204020204" charset="-122"/>
                        </a:rPr>
                        <a:t>723.46</a:t>
                      </a:r>
                      <a:r>
                        <a:rPr lang="zh-CN" altLang="en-US" sz="1065" i="0">
                          <a:solidFill>
                            <a:srgbClr val="000000"/>
                          </a:solidFill>
                          <a:latin typeface="微软雅黑" panose="020B0503020204020204" charset="-122"/>
                          <a:ea typeface="微软雅黑" panose="020B0503020204020204" charset="-122"/>
                        </a:rPr>
                        <a:t>万吨，硬质黏土岩：</a:t>
                      </a:r>
                      <a:r>
                        <a:rPr lang="en-US" altLang="zh-CN" sz="1065" i="0">
                          <a:solidFill>
                            <a:srgbClr val="000000"/>
                          </a:solidFill>
                          <a:latin typeface="微软雅黑" panose="020B0503020204020204" charset="-122"/>
                          <a:ea typeface="微软雅黑" panose="020B0503020204020204" charset="-122"/>
                        </a:rPr>
                        <a:t>74.07</a:t>
                      </a:r>
                      <a:r>
                        <a:rPr lang="zh-CN" altLang="en-US" sz="1065" i="0">
                          <a:solidFill>
                            <a:srgbClr val="000000"/>
                          </a:solidFill>
                          <a:latin typeface="微软雅黑" panose="020B0503020204020204" charset="-122"/>
                          <a:ea typeface="微软雅黑" panose="020B0503020204020204" charset="-122"/>
                        </a:rPr>
                        <a:t>万吨</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130</a:t>
                      </a:r>
                      <a:r>
                        <a:rPr lang="zh-CN" altLang="en-US" sz="1065" i="0">
                          <a:solidFill>
                            <a:srgbClr val="000000"/>
                          </a:solidFill>
                          <a:latin typeface="微软雅黑" panose="020B0503020204020204" charset="-122"/>
                          <a:ea typeface="微软雅黑" panose="020B0503020204020204" charset="-122"/>
                        </a:rPr>
                        <a:t>万元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10.39</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144</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2"/>
                  </a:ext>
                </a:extLst>
              </a:tr>
              <a:tr h="55499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3</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山西省沁源县正义区块铝土矿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探矿权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2025/5/14</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洋浦澳斐亚国际</a:t>
                      </a:r>
                    </a:p>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贸易有限公司</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勘查区面积：</a:t>
                      </a:r>
                      <a:r>
                        <a:rPr lang="en-US" altLang="zh-CN" sz="1065" i="0">
                          <a:solidFill>
                            <a:srgbClr val="000000"/>
                          </a:solidFill>
                          <a:latin typeface="微软雅黑" panose="020B0503020204020204" charset="-122"/>
                          <a:ea typeface="微软雅黑" panose="020B0503020204020204" charset="-122"/>
                        </a:rPr>
                        <a:t>9.7227</a:t>
                      </a:r>
                      <a:r>
                        <a:rPr lang="zh-CN" altLang="en-US" sz="1065" i="0">
                          <a:solidFill>
                            <a:srgbClr val="000000"/>
                          </a:solidFill>
                          <a:latin typeface="微软雅黑" panose="020B0503020204020204" charset="-122"/>
                          <a:ea typeface="微软雅黑" panose="020B0503020204020204" charset="-122"/>
                        </a:rPr>
                        <a:t>平方千米普查阶段，矿种为铝土矿及其共伴生矿产，区块内涉煤资源量约</a:t>
                      </a:r>
                      <a:r>
                        <a:rPr lang="en-US" altLang="zh-CN" sz="1065" i="0">
                          <a:solidFill>
                            <a:srgbClr val="000000"/>
                          </a:solidFill>
                          <a:latin typeface="微软雅黑" panose="020B0503020204020204" charset="-122"/>
                          <a:ea typeface="微软雅黑" panose="020B0503020204020204" charset="-122"/>
                        </a:rPr>
                        <a:t>76.4</a:t>
                      </a:r>
                      <a:r>
                        <a:rPr lang="zh-CN" altLang="en-US" sz="1065" i="0">
                          <a:solidFill>
                            <a:srgbClr val="000000"/>
                          </a:solidFill>
                          <a:latin typeface="微软雅黑" panose="020B0503020204020204" charset="-122"/>
                          <a:ea typeface="微软雅黑" panose="020B0503020204020204" charset="-122"/>
                        </a:rPr>
                        <a:t>万吨</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100</a:t>
                      </a:r>
                      <a:r>
                        <a:rPr lang="zh-CN" altLang="en-US" sz="1065" i="0">
                          <a:solidFill>
                            <a:srgbClr val="000000"/>
                          </a:solidFill>
                          <a:latin typeface="微软雅黑" panose="020B0503020204020204" charset="-122"/>
                          <a:ea typeface="微软雅黑" panose="020B0503020204020204" charset="-122"/>
                        </a:rPr>
                        <a:t>万元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16.12</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3"/>
                  </a:ext>
                </a:extLst>
              </a:tr>
              <a:tr h="71755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4</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山西省交口县花寨区块铝土矿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采矿权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2025/5/7</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华瑞世纪能源控股</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铝土矿：</a:t>
                      </a:r>
                      <a:r>
                        <a:rPr lang="en-US" altLang="zh-CN" sz="1065" i="0">
                          <a:solidFill>
                            <a:srgbClr val="000000"/>
                          </a:solidFill>
                          <a:latin typeface="微软雅黑" panose="020B0503020204020204" charset="-122"/>
                          <a:ea typeface="微软雅黑" panose="020B0503020204020204" charset="-122"/>
                        </a:rPr>
                        <a:t>1131.52</a:t>
                      </a:r>
                      <a:r>
                        <a:rPr lang="zh-CN" altLang="en-US" sz="1065" i="0">
                          <a:solidFill>
                            <a:srgbClr val="000000"/>
                          </a:solidFill>
                          <a:latin typeface="微软雅黑" panose="020B0503020204020204" charset="-122"/>
                          <a:ea typeface="微软雅黑" panose="020B0503020204020204" charset="-122"/>
                        </a:rPr>
                        <a:t>万吨（</a:t>
                      </a:r>
                      <a:r>
                        <a:rPr lang="en-US" altLang="zh-CN" sz="1065" i="0">
                          <a:solidFill>
                            <a:srgbClr val="000000"/>
                          </a:solidFill>
                          <a:latin typeface="微软雅黑" panose="020B0503020204020204" charset="-122"/>
                          <a:ea typeface="微软雅黑" panose="020B0503020204020204" charset="-122"/>
                        </a:rPr>
                        <a:t>Al2O3</a:t>
                      </a:r>
                      <a:r>
                        <a:rPr lang="zh-CN" altLang="en-US" sz="1065" i="0">
                          <a:solidFill>
                            <a:srgbClr val="000000"/>
                          </a:solidFill>
                          <a:latin typeface="微软雅黑" panose="020B0503020204020204" charset="-122"/>
                          <a:ea typeface="微软雅黑" panose="020B0503020204020204" charset="-122"/>
                        </a:rPr>
                        <a:t>品位：</a:t>
                      </a:r>
                      <a:r>
                        <a:rPr lang="en-US" altLang="zh-CN" sz="1065" i="0">
                          <a:solidFill>
                            <a:srgbClr val="000000"/>
                          </a:solidFill>
                          <a:latin typeface="微软雅黑" panose="020B0503020204020204" charset="-122"/>
                          <a:ea typeface="微软雅黑" panose="020B0503020204020204" charset="-122"/>
                        </a:rPr>
                        <a:t>41.08%-78.74%</a:t>
                      </a:r>
                      <a:r>
                        <a:rPr lang="zh-CN" altLang="en-US" sz="1065" i="0">
                          <a:solidFill>
                            <a:srgbClr val="000000"/>
                          </a:solidFill>
                          <a:latin typeface="微软雅黑" panose="020B0503020204020204" charset="-122"/>
                          <a:ea typeface="微软雅黑" panose="020B0503020204020204" charset="-122"/>
                        </a:rPr>
                        <a:t>）硬质黏土岩：</a:t>
                      </a:r>
                      <a:r>
                        <a:rPr lang="en-US" altLang="zh-CN" sz="1065" i="0">
                          <a:solidFill>
                            <a:srgbClr val="000000"/>
                          </a:solidFill>
                          <a:latin typeface="微软雅黑" panose="020B0503020204020204" charset="-122"/>
                          <a:ea typeface="微软雅黑" panose="020B0503020204020204" charset="-122"/>
                        </a:rPr>
                        <a:t>405.11</a:t>
                      </a:r>
                      <a:r>
                        <a:rPr lang="zh-CN" altLang="en-US" sz="1065" i="0">
                          <a:solidFill>
                            <a:srgbClr val="000000"/>
                          </a:solidFill>
                          <a:latin typeface="微软雅黑" panose="020B0503020204020204" charset="-122"/>
                          <a:ea typeface="微软雅黑" panose="020B0503020204020204" charset="-122"/>
                        </a:rPr>
                        <a:t>万吨山西式铁矿：</a:t>
                      </a:r>
                      <a:r>
                        <a:rPr lang="en-US" altLang="zh-CN" sz="1065" i="0">
                          <a:solidFill>
                            <a:srgbClr val="000000"/>
                          </a:solidFill>
                          <a:latin typeface="微软雅黑" panose="020B0503020204020204" charset="-122"/>
                          <a:ea typeface="微软雅黑" panose="020B0503020204020204" charset="-122"/>
                        </a:rPr>
                        <a:t>442.31</a:t>
                      </a:r>
                      <a:r>
                        <a:rPr lang="zh-CN" altLang="en-US" sz="1065" i="0">
                          <a:solidFill>
                            <a:srgbClr val="000000"/>
                          </a:solidFill>
                          <a:latin typeface="微软雅黑" panose="020B0503020204020204" charset="-122"/>
                          <a:ea typeface="微软雅黑" panose="020B0503020204020204" charset="-122"/>
                        </a:rPr>
                        <a:t>万吨金属镓：</a:t>
                      </a:r>
                      <a:r>
                        <a:rPr lang="en-US" altLang="zh-CN" sz="1065" i="0">
                          <a:solidFill>
                            <a:srgbClr val="000000"/>
                          </a:solidFill>
                          <a:latin typeface="微软雅黑" panose="020B0503020204020204" charset="-122"/>
                          <a:ea typeface="微软雅黑" panose="020B0503020204020204" charset="-122"/>
                        </a:rPr>
                        <a:t>814.69</a:t>
                      </a:r>
                      <a:r>
                        <a:rPr lang="zh-CN" altLang="en-US" sz="1065" i="0">
                          <a:solidFill>
                            <a:srgbClr val="000000"/>
                          </a:solidFill>
                          <a:latin typeface="微软雅黑" panose="020B0503020204020204" charset="-122"/>
                          <a:ea typeface="微软雅黑" panose="020B0503020204020204" charset="-122"/>
                        </a:rPr>
                        <a:t>吨</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30.5</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270</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4"/>
                  </a:ext>
                </a:extLst>
              </a:tr>
              <a:tr h="39243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山西省五台县西天和区块铝土矿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探矿权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2025/5/24</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五台县南沟矿业</a:t>
                      </a:r>
                    </a:p>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有限公司</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勘查区面积：</a:t>
                      </a:r>
                      <a:r>
                        <a:rPr lang="en-US" altLang="zh-CN" sz="1065" i="0">
                          <a:solidFill>
                            <a:srgbClr val="000000"/>
                          </a:solidFill>
                          <a:latin typeface="微软雅黑" panose="020B0503020204020204" charset="-122"/>
                          <a:ea typeface="微软雅黑" panose="020B0503020204020204" charset="-122"/>
                        </a:rPr>
                        <a:t>6.4189</a:t>
                      </a:r>
                      <a:r>
                        <a:rPr lang="zh-CN" altLang="en-US" sz="1065" i="0">
                          <a:solidFill>
                            <a:srgbClr val="000000"/>
                          </a:solidFill>
                          <a:latin typeface="微软雅黑" panose="020B0503020204020204" charset="-122"/>
                          <a:ea typeface="微软雅黑" panose="020B0503020204020204" charset="-122"/>
                        </a:rPr>
                        <a:t>平方千米普查阶段</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100</a:t>
                      </a:r>
                      <a:r>
                        <a:rPr lang="zh-CN" altLang="en-US" sz="1065" i="0">
                          <a:solidFill>
                            <a:srgbClr val="000000"/>
                          </a:solidFill>
                          <a:latin typeface="微软雅黑" panose="020B0503020204020204" charset="-122"/>
                          <a:ea typeface="微软雅黑" panose="020B0503020204020204" charset="-122"/>
                        </a:rPr>
                        <a:t>万元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22.12</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5"/>
                  </a:ext>
                </a:extLst>
              </a:tr>
              <a:tr h="39243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6</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山西省交口县李家山区块铝土矿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探矿权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2025/6/23</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华瑞世纪能源控股</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勘查区面积：</a:t>
                      </a:r>
                      <a:r>
                        <a:rPr lang="en-US" altLang="zh-CN" sz="1065" i="0">
                          <a:solidFill>
                            <a:srgbClr val="000000"/>
                          </a:solidFill>
                          <a:latin typeface="微软雅黑" panose="020B0503020204020204" charset="-122"/>
                          <a:ea typeface="微软雅黑" panose="020B0503020204020204" charset="-122"/>
                        </a:rPr>
                        <a:t>8.7</a:t>
                      </a:r>
                      <a:r>
                        <a:rPr lang="zh-CN" altLang="en-US" sz="1065" i="0">
                          <a:solidFill>
                            <a:srgbClr val="000000"/>
                          </a:solidFill>
                          <a:latin typeface="微软雅黑" panose="020B0503020204020204" charset="-122"/>
                          <a:ea typeface="微软雅黑" panose="020B0503020204020204" charset="-122"/>
                        </a:rPr>
                        <a:t>平方千米详查阶段</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36.65</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6"/>
                  </a:ext>
                </a:extLst>
              </a:tr>
              <a:tr h="39243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7</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山西省孝义市南阳区块铝土矿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探矿权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2025/8/7</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上海瑞冶联实业</a:t>
                      </a:r>
                    </a:p>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有限公司</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勘查区面积：</a:t>
                      </a:r>
                      <a:r>
                        <a:rPr lang="en-US" altLang="zh-CN" sz="1065" i="0">
                          <a:solidFill>
                            <a:srgbClr val="000000"/>
                          </a:solidFill>
                          <a:latin typeface="微软雅黑" panose="020B0503020204020204" charset="-122"/>
                          <a:ea typeface="微软雅黑" panose="020B0503020204020204" charset="-122"/>
                        </a:rPr>
                        <a:t>4.7222</a:t>
                      </a:r>
                      <a:r>
                        <a:rPr lang="zh-CN" altLang="en-US" sz="1065" i="0">
                          <a:solidFill>
                            <a:srgbClr val="000000"/>
                          </a:solidFill>
                          <a:latin typeface="微软雅黑" panose="020B0503020204020204" charset="-122"/>
                          <a:ea typeface="微软雅黑" panose="020B0503020204020204" charset="-122"/>
                        </a:rPr>
                        <a:t>平方千米详查阶段</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100</a:t>
                      </a:r>
                      <a:r>
                        <a:rPr lang="zh-CN" altLang="en-US" sz="1065" i="0">
                          <a:solidFill>
                            <a:srgbClr val="000000"/>
                          </a:solidFill>
                          <a:latin typeface="微软雅黑" panose="020B0503020204020204" charset="-122"/>
                          <a:ea typeface="微软雅黑" panose="020B0503020204020204" charset="-122"/>
                        </a:rPr>
                        <a:t>万元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54.1</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7"/>
                  </a:ext>
                </a:extLst>
              </a:tr>
              <a:tr h="39243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8</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山西省汾西县羊马坪区块铝土矿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探矿权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2025/9/8</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山西东泰控股集团有限公司</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勘查区面积：</a:t>
                      </a:r>
                      <a:r>
                        <a:rPr lang="en-US" altLang="zh-CN" sz="1065" i="0">
                          <a:solidFill>
                            <a:srgbClr val="000000"/>
                          </a:solidFill>
                          <a:latin typeface="微软雅黑" panose="020B0503020204020204" charset="-122"/>
                          <a:ea typeface="微软雅黑" panose="020B0503020204020204" charset="-122"/>
                        </a:rPr>
                        <a:t>19.1499</a:t>
                      </a:r>
                      <a:r>
                        <a:rPr lang="zh-CN" altLang="en-US" sz="1065" i="0">
                          <a:solidFill>
                            <a:srgbClr val="000000"/>
                          </a:solidFill>
                          <a:latin typeface="微软雅黑" panose="020B0503020204020204" charset="-122"/>
                          <a:ea typeface="微软雅黑" panose="020B0503020204020204" charset="-122"/>
                        </a:rPr>
                        <a:t>平方千米</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190</a:t>
                      </a:r>
                      <a:r>
                        <a:rPr lang="zh-CN" altLang="en-US" sz="1065" i="0">
                          <a:solidFill>
                            <a:srgbClr val="000000"/>
                          </a:solidFill>
                          <a:latin typeface="微软雅黑" panose="020B0503020204020204" charset="-122"/>
                          <a:ea typeface="微软雅黑" panose="020B0503020204020204" charset="-122"/>
                        </a:rPr>
                        <a:t>万元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15.299</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8"/>
                  </a:ext>
                </a:extLst>
              </a:tr>
              <a:tr h="39243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9</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山西省汾西县光道岭区块铝土矿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探矿权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2025/9/9</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翼城县飞翔铸管</a:t>
                      </a:r>
                    </a:p>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有限公司</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勘查区面积：</a:t>
                      </a:r>
                      <a:r>
                        <a:rPr lang="en-US" altLang="zh-CN" sz="1065" i="0">
                          <a:solidFill>
                            <a:srgbClr val="000000"/>
                          </a:solidFill>
                          <a:latin typeface="微软雅黑" panose="020B0503020204020204" charset="-122"/>
                          <a:ea typeface="微软雅黑" panose="020B0503020204020204" charset="-122"/>
                        </a:rPr>
                        <a:t>10.836</a:t>
                      </a:r>
                      <a:r>
                        <a:rPr lang="zh-CN" altLang="en-US" sz="1065" i="0">
                          <a:solidFill>
                            <a:srgbClr val="000000"/>
                          </a:solidFill>
                          <a:latin typeface="微软雅黑" panose="020B0503020204020204" charset="-122"/>
                          <a:ea typeface="微软雅黑" panose="020B0503020204020204" charset="-122"/>
                        </a:rPr>
                        <a:t>平方千米</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100</a:t>
                      </a:r>
                      <a:r>
                        <a:rPr lang="zh-CN" altLang="en-US" sz="1065" i="0">
                          <a:solidFill>
                            <a:srgbClr val="000000"/>
                          </a:solidFill>
                          <a:latin typeface="微软雅黑" panose="020B0503020204020204" charset="-122"/>
                          <a:ea typeface="微软雅黑" panose="020B0503020204020204" charset="-122"/>
                        </a:rPr>
                        <a:t>万元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32.22</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09"/>
                  </a:ext>
                </a:extLst>
              </a:tr>
              <a:tr h="491490">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10</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山西省交口县冯家港区块铝土矿</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探矿权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2025/9/10</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交口县旺庄生铁</a:t>
                      </a:r>
                    </a:p>
                    <a:p>
                      <a:pPr marL="0" indent="0" algn="ctr"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有限责任公司</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fontAlgn="ctr">
                        <a:spcBef>
                          <a:spcPct val="0"/>
                        </a:spcBef>
                        <a:spcAft>
                          <a:spcPct val="0"/>
                        </a:spcAft>
                      </a:pPr>
                      <a:r>
                        <a:rPr lang="zh-CN" sz="1065" i="0">
                          <a:solidFill>
                            <a:srgbClr val="000000"/>
                          </a:solidFill>
                          <a:latin typeface="微软雅黑" panose="020B0503020204020204" charset="-122"/>
                          <a:ea typeface="微软雅黑" panose="020B0503020204020204" charset="-122"/>
                        </a:rPr>
                        <a:t>勘查区面积：</a:t>
                      </a:r>
                      <a:r>
                        <a:rPr lang="en-US" altLang="zh-CN" sz="1065" i="0">
                          <a:solidFill>
                            <a:srgbClr val="000000"/>
                          </a:solidFill>
                          <a:latin typeface="微软雅黑" panose="020B0503020204020204" charset="-122"/>
                          <a:ea typeface="微软雅黑" panose="020B0503020204020204" charset="-122"/>
                        </a:rPr>
                        <a:t>8.198</a:t>
                      </a:r>
                      <a:r>
                        <a:rPr lang="zh-CN" altLang="en-US" sz="1065" i="0">
                          <a:solidFill>
                            <a:srgbClr val="000000"/>
                          </a:solidFill>
                          <a:latin typeface="微软雅黑" panose="020B0503020204020204" charset="-122"/>
                          <a:ea typeface="微软雅黑" panose="020B0503020204020204" charset="-122"/>
                        </a:rPr>
                        <a:t>平方千米</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80</a:t>
                      </a:r>
                      <a:r>
                        <a:rPr lang="zh-CN" altLang="en-US" sz="1065" i="0">
                          <a:solidFill>
                            <a:srgbClr val="000000"/>
                          </a:solidFill>
                          <a:latin typeface="微软雅黑" panose="020B0503020204020204" charset="-122"/>
                          <a:ea typeface="微软雅黑" panose="020B0503020204020204" charset="-122"/>
                        </a:rPr>
                        <a:t>万元</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31.728</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a:solidFill>
                            <a:srgbClr val="000000"/>
                          </a:solidFill>
                          <a:latin typeface="微软雅黑" panose="020B0503020204020204" charset="-122"/>
                          <a:ea typeface="微软雅黑" panose="020B0503020204020204" charset="-122"/>
                        </a:rPr>
                        <a:t>5</a:t>
                      </a:r>
                      <a:r>
                        <a:rPr lang="zh-CN" altLang="en-US" sz="1065" i="0">
                          <a:solidFill>
                            <a:srgbClr val="000000"/>
                          </a:solidFill>
                          <a:latin typeface="微软雅黑" panose="020B0503020204020204" charset="-122"/>
                          <a:ea typeface="微软雅黑" panose="020B0503020204020204" charset="-122"/>
                        </a:rPr>
                        <a:t>年</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10"/>
                  </a:ext>
                </a:extLst>
              </a:tr>
              <a:tr h="268605">
                <a:tc>
                  <a:txBody>
                    <a:bodyPr/>
                    <a:lstStyle/>
                    <a:p>
                      <a:pPr marL="0" indent="0" algn="ctr" fontAlgn="ctr">
                        <a:spcBef>
                          <a:spcPct val="0"/>
                        </a:spcBef>
                        <a:spcAft>
                          <a:spcPct val="0"/>
                        </a:spcAft>
                      </a:pPr>
                      <a:r>
                        <a:rPr lang="zh-CN" sz="1065" b="1" i="0">
                          <a:solidFill>
                            <a:srgbClr val="000000"/>
                          </a:solidFill>
                          <a:latin typeface="微软雅黑" panose="020B0503020204020204" charset="-122"/>
                          <a:ea typeface="微软雅黑" panose="020B0503020204020204" charset="-122"/>
                        </a:rPr>
                        <a:t>合计</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l">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r" fontAlgn="ctr">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294.127</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marL="0" indent="0" algn="ctr">
                        <a:spcBef>
                          <a:spcPct val="0"/>
                        </a:spcBef>
                        <a:spcAft>
                          <a:spcPct val="0"/>
                        </a:spcAft>
                      </a:pPr>
                      <a:r>
                        <a:rPr lang="en-US" altLang="zh-CN" sz="1065" b="1" i="0">
                          <a:solidFill>
                            <a:srgbClr val="000000"/>
                          </a:solidFill>
                          <a:latin typeface="微软雅黑" panose="020B0503020204020204" charset="-122"/>
                          <a:ea typeface="微软雅黑" panose="020B0503020204020204" charset="-122"/>
                        </a:rPr>
                        <a:t> </a:t>
                      </a: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tc>
                  <a:txBody>
                    <a:bodyPr/>
                    <a:lstStyle/>
                    <a:p>
                      <a:pPr algn="ctr">
                        <a:spcBef>
                          <a:spcPct val="0"/>
                        </a:spcBef>
                        <a:spcAft>
                          <a:spcPct val="0"/>
                        </a:spcAft>
                      </a:pPr>
                      <a:endParaRPr sz="1065" b="1" i="0">
                        <a:solidFill>
                          <a:srgbClr val="000000"/>
                        </a:solidFill>
                        <a:latin typeface="微软雅黑" panose="020B0503020204020204" charset="-122"/>
                        <a:ea typeface="微软雅黑" panose="020B0503020204020204" charset="-122"/>
                      </a:endParaRPr>
                    </a:p>
                  </a:txBody>
                  <a:tcPr marL="54186" marR="54186" marT="33866" marB="33866" anchor="ctr">
                    <a:lnL w="12700" cap="flat" cmpd="sng">
                      <a:solidFill>
                        <a:srgbClr val="000000"/>
                      </a:solidFill>
                      <a:prstDash val="solid"/>
                      <a:headEnd type="none" w="med" len="med"/>
                      <a:tailEnd type="none" w="med" len="med"/>
                    </a:lnL>
                    <a:lnR w="12700" cap="flat" cmpd="sng">
                      <a:solidFill>
                        <a:srgbClr val="000000"/>
                      </a:solidFill>
                      <a:prstDash val="solid"/>
                      <a:headEnd type="none" w="med" len="med"/>
                      <a:tailEnd type="none" w="med" len="med"/>
                    </a:lnR>
                    <a:lnT w="12700" cap="flat" cmpd="sng">
                      <a:solidFill>
                        <a:srgbClr val="000000"/>
                      </a:solidFill>
                      <a:prstDash val="solid"/>
                      <a:headEnd type="none" w="med" len="med"/>
                      <a:tailEnd type="none" w="med" len="med"/>
                    </a:lnT>
                    <a:lnB w="12700" cap="flat" cmpd="sng">
                      <a:solidFill>
                        <a:srgbClr val="000000"/>
                      </a:solidFill>
                      <a:prstDash val="solid"/>
                      <a:headEnd type="none" w="med" len="med"/>
                      <a:tailEnd type="none" w="med" len="med"/>
                    </a:lnB>
                    <a:noFill/>
                  </a:tcPr>
                </a:tc>
                <a:extLst>
                  <a:ext uri="{0D108BD9-81ED-4DB2-BD59-A6C34878D82A}">
                    <a16:rowId xmlns:a16="http://schemas.microsoft.com/office/drawing/2014/main" val="10011"/>
                  </a:ext>
                </a:extLst>
              </a:tr>
            </a:tbl>
          </a:graphicData>
        </a:graphic>
      </p:graphicFrame>
      <p:sp>
        <p:nvSpPr>
          <p:cNvPr id="17" name="文本框 16"/>
          <p:cNvSpPr txBox="1"/>
          <p:nvPr/>
        </p:nvSpPr>
        <p:spPr>
          <a:xfrm>
            <a:off x="5550747" y="880533"/>
            <a:ext cx="3730413" cy="312420"/>
          </a:xfrm>
          <a:prstGeom prst="rect">
            <a:avLst/>
          </a:prstGeom>
        </p:spPr>
        <p:txBody>
          <a:bodyPr wrap="square">
            <a:spAutoFit/>
          </a:bodyPr>
          <a:lstStyle/>
          <a:p>
            <a:pPr marL="0" indent="0" algn="ctr" defTabSz="266700">
              <a:lnSpc>
                <a:spcPct val="120000"/>
              </a:lnSpc>
              <a:spcBef>
                <a:spcPts val="600"/>
              </a:spcBef>
              <a:spcAft>
                <a:spcPts val="600"/>
              </a:spcAft>
            </a:pPr>
            <a:r>
              <a:rPr lang="zh-CN" altLang="en-US" sz="1200">
                <a:latin typeface="微软雅黑" panose="020B0503020204020204" charset="-122"/>
                <a:ea typeface="微软雅黑" panose="020B0503020204020204" charset="-122"/>
              </a:rPr>
              <a:t>表</a:t>
            </a:r>
            <a:r>
              <a:rPr lang="en-US" altLang="zh-CN" sz="1200">
                <a:latin typeface="微软雅黑" panose="020B0503020204020204" charset="-122"/>
                <a:ea typeface="微软雅黑" panose="020B0503020204020204" charset="-122"/>
              </a:rPr>
              <a:t>4  2024</a:t>
            </a:r>
            <a:r>
              <a:rPr lang="zh-CN" altLang="en-US" sz="1200">
                <a:latin typeface="微软雅黑" panose="020B0503020204020204" charset="-122"/>
                <a:ea typeface="微软雅黑" panose="020B0503020204020204" charset="-122"/>
              </a:rPr>
              <a:t>年以来山西的主要铝土矿权交易</a:t>
            </a:r>
          </a:p>
        </p:txBody>
      </p:sp>
      <p:sp>
        <p:nvSpPr>
          <p:cNvPr id="21" name="Text 5"/>
          <p:cNvSpPr txBox="1"/>
          <p:nvPr/>
        </p:nvSpPr>
        <p:spPr>
          <a:xfrm>
            <a:off x="1677247" y="271780"/>
            <a:ext cx="7177193"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矿价上涨和新的矿业法实施带来的矿业权交易活跃</a:t>
            </a:r>
          </a:p>
        </p:txBody>
      </p:sp>
      <p:sp>
        <p:nvSpPr>
          <p:cNvPr id="42" name="文本框 41"/>
          <p:cNvSpPr txBox="1"/>
          <p:nvPr/>
        </p:nvSpPr>
        <p:spPr>
          <a:xfrm>
            <a:off x="9742593" y="6505787"/>
            <a:ext cx="2393527" cy="352213"/>
          </a:xfrm>
          <a:prstGeom prst="rect">
            <a:avLst/>
          </a:prstGeom>
        </p:spPr>
        <p:txBody>
          <a:bodyPr wrap="square">
            <a:noAutofit/>
          </a:bodyPr>
          <a:lstStyle/>
          <a:p>
            <a:pPr marL="0" indent="0" algn="ctr" defTabSz="266700">
              <a:spcBef>
                <a:spcPct val="0"/>
              </a:spcBef>
              <a:spcAft>
                <a:spcPct val="0"/>
              </a:spcAft>
            </a:pPr>
            <a:r>
              <a:rPr lang="zh-CN" altLang="en-US" sz="1200">
                <a:latin typeface="微软雅黑" panose="020B0503020204020204" charset="-122"/>
                <a:ea typeface="微软雅黑" panose="020B0503020204020204" charset="-122"/>
              </a:rPr>
              <a:t>数据来源：山西省自然资源厅</a:t>
            </a:r>
          </a:p>
        </p:txBody>
      </p:sp>
      <p:sp>
        <p:nvSpPr>
          <p:cNvPr id="13" name="文本框 12"/>
          <p:cNvSpPr txBox="1"/>
          <p:nvPr/>
        </p:nvSpPr>
        <p:spPr>
          <a:xfrm>
            <a:off x="377613" y="2043853"/>
            <a:ext cx="2164080" cy="3490595"/>
          </a:xfrm>
          <a:prstGeom prst="rect">
            <a:avLst/>
          </a:prstGeom>
          <a:noFill/>
        </p:spPr>
        <p:txBody>
          <a:bodyPr wrap="square" rtlCol="0">
            <a:spAutoFit/>
          </a:bodyPr>
          <a:lstStyle/>
          <a:p>
            <a:pPr indent="0" fontAlgn="auto">
              <a:lnSpc>
                <a:spcPct val="150000"/>
              </a:lnSpc>
            </a:pPr>
            <a:r>
              <a:rPr lang="en-US" altLang="zh-CN" sz="1335">
                <a:latin typeface="微软雅黑" panose="020B0503020204020204" charset="-122"/>
                <a:ea typeface="微软雅黑" panose="020B0503020204020204" charset="-122"/>
                <a:cs typeface="微软雅黑" panose="020B0503020204020204" charset="-122"/>
              </a:rPr>
              <a:t>      </a:t>
            </a:r>
            <a:r>
              <a:rPr lang="zh-CN" altLang="en-US" sz="1335" b="1">
                <a:solidFill>
                  <a:schemeClr val="accent1">
                    <a:lumMod val="50000"/>
                  </a:schemeClr>
                </a:solidFill>
                <a:latin typeface="微软雅黑" panose="020B0503020204020204" charset="-122"/>
                <a:ea typeface="微软雅黑" panose="020B0503020204020204" charset="-122"/>
                <a:cs typeface="微软雅黑" panose="020B0503020204020204" charset="-122"/>
              </a:rPr>
              <a:t>从2024年山西铝土矿权交易数据观察，这些交易中采矿权与探矿权成交总价跨度从10.39亿元至54.1亿元。其中，孝义市南阳区块铝土矿探矿权以54.1亿元的成交价位居首位，直观印证了市场对优质勘探区块的高度的价值认可。这跟过去两年整个铝土矿市场的繁荣分不开。</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4</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pic>
        <p:nvPicPr>
          <p:cNvPr id="18" name="图片 3"/>
          <p:cNvPicPr>
            <a:picLocks noChangeAspect="1"/>
          </p:cNvPicPr>
          <p:nvPr/>
        </p:nvPicPr>
        <p:blipFill>
          <a:blip r:embed="rId3"/>
          <a:stretch>
            <a:fillRect/>
          </a:stretch>
        </p:blipFill>
        <p:spPr>
          <a:xfrm>
            <a:off x="1495213" y="1259840"/>
            <a:ext cx="9232053" cy="3396827"/>
          </a:xfrm>
          <a:prstGeom prst="rect">
            <a:avLst/>
          </a:prstGeom>
          <a:noFill/>
          <a:ln>
            <a:noFill/>
          </a:ln>
        </p:spPr>
      </p:pic>
      <p:sp>
        <p:nvSpPr>
          <p:cNvPr id="19" name="文本框 18"/>
          <p:cNvSpPr txBox="1"/>
          <p:nvPr/>
        </p:nvSpPr>
        <p:spPr>
          <a:xfrm>
            <a:off x="1510453" y="4907280"/>
            <a:ext cx="9360747" cy="709295"/>
          </a:xfrm>
          <a:prstGeom prst="rect">
            <a:avLst/>
          </a:prstGeom>
        </p:spPr>
        <p:txBody>
          <a:bodyPr wrap="square">
            <a:spAutoFit/>
          </a:bodyPr>
          <a:lstStyle/>
          <a:p>
            <a:pPr indent="0" defTabSz="266700" fontAlgn="auto">
              <a:lnSpc>
                <a:spcPct val="150000"/>
              </a:lnSpc>
            </a:pPr>
            <a:r>
              <a:rPr lang="en-US" altLang="zh-CN" sz="1335">
                <a:latin typeface="微软雅黑" panose="020B0503020204020204" charset="-122"/>
                <a:ea typeface="微软雅黑" panose="020B0503020204020204" charset="-122"/>
              </a:rPr>
              <a:t>       </a:t>
            </a:r>
            <a:r>
              <a:rPr lang="zh-CN" altLang="en-US" sz="1335" b="1">
                <a:solidFill>
                  <a:schemeClr val="accent1">
                    <a:lumMod val="50000"/>
                  </a:schemeClr>
                </a:solidFill>
                <a:latin typeface="微软雅黑" panose="020B0503020204020204" charset="-122"/>
                <a:ea typeface="微软雅黑" panose="020B0503020204020204" charset="-122"/>
              </a:rPr>
              <a:t>但进入</a:t>
            </a:r>
            <a:r>
              <a:rPr lang="en-US" altLang="zh-CN" sz="1335" b="1">
                <a:solidFill>
                  <a:schemeClr val="accent1">
                    <a:lumMod val="50000"/>
                  </a:schemeClr>
                </a:solidFill>
                <a:latin typeface="微软雅黑" panose="020B0503020204020204" charset="-122"/>
                <a:ea typeface="微软雅黑" panose="020B0503020204020204" charset="-122"/>
              </a:rPr>
              <a:t>2026</a:t>
            </a:r>
            <a:r>
              <a:rPr lang="zh-CN" altLang="en-US" sz="1335" b="1">
                <a:solidFill>
                  <a:schemeClr val="accent1">
                    <a:lumMod val="50000"/>
                  </a:schemeClr>
                </a:solidFill>
                <a:latin typeface="微软雅黑" panose="020B0503020204020204" charset="-122"/>
                <a:ea typeface="微软雅黑" panose="020B0503020204020204" charset="-122"/>
              </a:rPr>
              <a:t>年之后，由于铝土矿市场陷入低谷，进口矿供应过剩使得国内的矿山价值也在下降，再加上竞拍者对于资源禀赋的怀疑，导致今年出现了几个流拍现象。进一步验证了国内矿业权市场与整个铝土矿市场环境密不可分。</a:t>
            </a:r>
          </a:p>
        </p:txBody>
      </p:sp>
      <p:sp>
        <p:nvSpPr>
          <p:cNvPr id="21" name="Text 5"/>
          <p:cNvSpPr txBox="1"/>
          <p:nvPr/>
        </p:nvSpPr>
        <p:spPr>
          <a:xfrm>
            <a:off x="1677247" y="271780"/>
            <a:ext cx="7177193"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矿价上涨和新的矿业法实施带来的矿业权交易活跃</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4</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pic>
        <p:nvPicPr>
          <p:cNvPr id="16" name="图片 4"/>
          <p:cNvPicPr>
            <a:picLocks noChangeAspect="1"/>
          </p:cNvPicPr>
          <p:nvPr/>
        </p:nvPicPr>
        <p:blipFill>
          <a:blip r:embed="rId3"/>
          <a:stretch>
            <a:fillRect/>
          </a:stretch>
        </p:blipFill>
        <p:spPr>
          <a:xfrm>
            <a:off x="1291167" y="1449493"/>
            <a:ext cx="10047393" cy="5008033"/>
          </a:xfrm>
          <a:prstGeom prst="rect">
            <a:avLst/>
          </a:prstGeom>
        </p:spPr>
      </p:pic>
      <p:sp>
        <p:nvSpPr>
          <p:cNvPr id="17" name="文本框 16"/>
          <p:cNvSpPr txBox="1"/>
          <p:nvPr/>
        </p:nvSpPr>
        <p:spPr>
          <a:xfrm>
            <a:off x="2810087" y="1042671"/>
            <a:ext cx="6773333" cy="275590"/>
          </a:xfrm>
          <a:prstGeom prst="rect">
            <a:avLst/>
          </a:prstGeom>
        </p:spPr>
        <p:txBody>
          <a:bodyPr>
            <a:spAutoFit/>
          </a:bodyPr>
          <a:lstStyle/>
          <a:p>
            <a:pPr marL="0" indent="0" algn="ctr" defTabSz="266700">
              <a:spcBef>
                <a:spcPct val="0"/>
              </a:spcBef>
              <a:spcAft>
                <a:spcPct val="0"/>
              </a:spcAft>
              <a:tabLst>
                <a:tab pos="198120" algn="l"/>
              </a:tabLst>
            </a:pPr>
            <a:r>
              <a:rPr lang="zh-CN" altLang="en-US" sz="1200">
                <a:latin typeface="微软雅黑" panose="020B0503020204020204" charset="-122"/>
                <a:ea typeface="微软雅黑" panose="020B0503020204020204" charset="-122"/>
              </a:rPr>
              <a:t>下图：山西非煤矿山行业办理事项流程简图</a:t>
            </a:r>
          </a:p>
        </p:txBody>
      </p:sp>
      <p:sp>
        <p:nvSpPr>
          <p:cNvPr id="21" name="Text 5"/>
          <p:cNvSpPr txBox="1"/>
          <p:nvPr/>
        </p:nvSpPr>
        <p:spPr>
          <a:xfrm>
            <a:off x="1677247" y="271780"/>
            <a:ext cx="7177193"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复杂的建设流程和漫长的投产周期</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userDrawn="1">
            <p:custDataLst>
              <p:tags r:id="rId2"/>
            </p:custDataLst>
          </p:nvPr>
        </p:nvGrpSpPr>
        <p:grpSpPr>
          <a:xfrm>
            <a:off x="4195458" y="1584585"/>
            <a:ext cx="5746115" cy="922020"/>
            <a:chOff x="1723390" y="1834165"/>
            <a:chExt cx="5616326" cy="901194"/>
          </a:xfrm>
        </p:grpSpPr>
        <p:sp>
          <p:nvSpPr>
            <p:cNvPr id="11" name="文本框 10"/>
            <p:cNvSpPr txBox="1"/>
            <p:nvPr>
              <p:custDataLst>
                <p:tags r:id="rId9"/>
              </p:custDataLst>
            </p:nvPr>
          </p:nvSpPr>
          <p:spPr>
            <a:xfrm>
              <a:off x="1723390" y="1834165"/>
              <a:ext cx="1704866" cy="901194"/>
            </a:xfrm>
            <a:prstGeom prst="rect">
              <a:avLst/>
            </a:prstGeom>
            <a:noFill/>
          </p:spPr>
          <p:txBody>
            <a:bodyPr wrap="square" rtlCol="0">
              <a:spAutoFit/>
            </a:bodyPr>
            <a:lstStyle/>
            <a:p>
              <a:pPr algn="ctr"/>
              <a:r>
                <a:rPr lang="en-US" altLang="zh-CN" sz="5400" dirty="0">
                  <a:ln w="12700">
                    <a:noFill/>
                  </a:ln>
                  <a:solidFill>
                    <a:schemeClr val="bg1"/>
                  </a:solidFill>
                  <a:latin typeface="+mj-ea"/>
                  <a:ea typeface="+mj-ea"/>
                </a:rPr>
                <a:t>01</a:t>
              </a:r>
              <a:endParaRPr lang="zh-CN" altLang="en-US" sz="5400" dirty="0">
                <a:ln w="12700">
                  <a:noFill/>
                </a:ln>
                <a:solidFill>
                  <a:schemeClr val="bg1"/>
                </a:solidFill>
                <a:latin typeface="+mj-ea"/>
                <a:ea typeface="+mj-ea"/>
              </a:endParaRPr>
            </a:p>
          </p:txBody>
        </p:sp>
        <p:sp>
          <p:nvSpPr>
            <p:cNvPr id="13" name="文本框 12"/>
            <p:cNvSpPr txBox="1"/>
            <p:nvPr>
              <p:custDataLst>
                <p:tags r:id="rId10"/>
              </p:custDataLst>
            </p:nvPr>
          </p:nvSpPr>
          <p:spPr>
            <a:xfrm>
              <a:off x="3073940" y="2025948"/>
              <a:ext cx="4265776" cy="570384"/>
            </a:xfrm>
            <a:prstGeom prst="rect">
              <a:avLst/>
            </a:prstGeom>
            <a:noFill/>
          </p:spPr>
          <p:txBody>
            <a:bodyPr wrap="square" rtlCol="0">
              <a:spAutoFit/>
            </a:bodyPr>
            <a:lstStyle/>
            <a:p>
              <a:pPr marL="0" indent="0" algn="ctr">
                <a:buNone/>
              </a:pPr>
              <a:r>
                <a:rPr lang="zh-CN" altLang="en-US" sz="3200" b="1" dirty="0">
                  <a:solidFill>
                    <a:schemeClr val="bg1"/>
                  </a:solidFill>
                  <a:latin typeface="SourceHanSansSC-Medium" panose="020B0600000000000000" charset="-122"/>
                  <a:ea typeface="SourceHanSansSC-Medium" panose="020B0600000000000000" charset="-122"/>
                  <a:cs typeface="SourceHanSansSC-Medium" panose="020B0600000000000000" charset="-122"/>
                  <a:sym typeface="+mn-ea"/>
                </a:rPr>
                <a:t>山西氧化铝运行现状</a:t>
              </a:r>
            </a:p>
          </p:txBody>
        </p:sp>
      </p:grpSp>
      <p:sp>
        <p:nvSpPr>
          <p:cNvPr id="32" name="文本框 31"/>
          <p:cNvSpPr txBox="1"/>
          <p:nvPr>
            <p:custDataLst>
              <p:tags r:id="rId3"/>
            </p:custDataLst>
          </p:nvPr>
        </p:nvSpPr>
        <p:spPr>
          <a:xfrm>
            <a:off x="4195445" y="2685033"/>
            <a:ext cx="1744494" cy="922020"/>
          </a:xfrm>
          <a:prstGeom prst="rect">
            <a:avLst/>
          </a:prstGeom>
          <a:noFill/>
        </p:spPr>
        <p:txBody>
          <a:bodyPr wrap="square" rtlCol="0">
            <a:spAutoFit/>
          </a:bodyPr>
          <a:lstStyle/>
          <a:p>
            <a:pPr algn="ctr"/>
            <a:r>
              <a:rPr lang="en-US" altLang="zh-CN" sz="5400" dirty="0">
                <a:ln w="12700">
                  <a:noFill/>
                </a:ln>
                <a:solidFill>
                  <a:schemeClr val="bg1"/>
                </a:solidFill>
                <a:latin typeface="+mj-ea"/>
                <a:ea typeface="+mj-ea"/>
              </a:rPr>
              <a:t>02</a:t>
            </a:r>
            <a:endParaRPr lang="zh-CN" altLang="en-US" sz="5400" dirty="0">
              <a:ln w="12700">
                <a:noFill/>
              </a:ln>
              <a:solidFill>
                <a:schemeClr val="bg1"/>
              </a:solidFill>
              <a:latin typeface="+mj-ea"/>
              <a:ea typeface="+mj-ea"/>
            </a:endParaRPr>
          </a:p>
        </p:txBody>
      </p:sp>
      <p:sp>
        <p:nvSpPr>
          <p:cNvPr id="37" name="文本框 36"/>
          <p:cNvSpPr txBox="1"/>
          <p:nvPr>
            <p:custDataLst>
              <p:tags r:id="rId4"/>
            </p:custDataLst>
          </p:nvPr>
        </p:nvSpPr>
        <p:spPr>
          <a:xfrm>
            <a:off x="4195445" y="3784935"/>
            <a:ext cx="1744494" cy="922020"/>
          </a:xfrm>
          <a:prstGeom prst="rect">
            <a:avLst/>
          </a:prstGeom>
          <a:noFill/>
        </p:spPr>
        <p:txBody>
          <a:bodyPr wrap="square" rtlCol="0">
            <a:spAutoFit/>
          </a:bodyPr>
          <a:lstStyle/>
          <a:p>
            <a:pPr algn="ctr"/>
            <a:r>
              <a:rPr lang="en-US" altLang="zh-CN" sz="5400" dirty="0">
                <a:ln w="12700">
                  <a:noFill/>
                </a:ln>
                <a:solidFill>
                  <a:schemeClr val="bg1"/>
                </a:solidFill>
                <a:latin typeface="+mj-ea"/>
                <a:ea typeface="+mj-ea"/>
              </a:rPr>
              <a:t>03</a:t>
            </a:r>
            <a:endParaRPr lang="zh-CN" altLang="en-US" sz="5400" dirty="0">
              <a:ln w="12700">
                <a:noFill/>
              </a:ln>
              <a:solidFill>
                <a:schemeClr val="bg1"/>
              </a:solidFill>
              <a:latin typeface="+mj-ea"/>
              <a:ea typeface="+mj-ea"/>
            </a:endParaRPr>
          </a:p>
        </p:txBody>
      </p:sp>
      <p:sp>
        <p:nvSpPr>
          <p:cNvPr id="42" name="文本框 41"/>
          <p:cNvSpPr txBox="1"/>
          <p:nvPr>
            <p:custDataLst>
              <p:tags r:id="rId5"/>
            </p:custDataLst>
          </p:nvPr>
        </p:nvSpPr>
        <p:spPr>
          <a:xfrm>
            <a:off x="4195445" y="4885489"/>
            <a:ext cx="1744494" cy="922020"/>
          </a:xfrm>
          <a:prstGeom prst="rect">
            <a:avLst/>
          </a:prstGeom>
          <a:noFill/>
        </p:spPr>
        <p:txBody>
          <a:bodyPr wrap="square" rtlCol="0">
            <a:spAutoFit/>
          </a:bodyPr>
          <a:lstStyle/>
          <a:p>
            <a:pPr algn="ctr"/>
            <a:r>
              <a:rPr lang="en-US" altLang="zh-CN" sz="5400" dirty="0">
                <a:ln w="12700">
                  <a:noFill/>
                </a:ln>
                <a:solidFill>
                  <a:schemeClr val="bg1"/>
                </a:solidFill>
                <a:latin typeface="+mj-ea"/>
                <a:ea typeface="+mj-ea"/>
              </a:rPr>
              <a:t>04</a:t>
            </a:r>
            <a:endParaRPr lang="zh-CN" altLang="en-US" sz="5400" dirty="0">
              <a:ln w="12700">
                <a:noFill/>
              </a:ln>
              <a:solidFill>
                <a:schemeClr val="bg1"/>
              </a:solidFill>
              <a:latin typeface="+mj-ea"/>
              <a:ea typeface="+mj-ea"/>
            </a:endParaRPr>
          </a:p>
        </p:txBody>
      </p:sp>
      <p:sp>
        <p:nvSpPr>
          <p:cNvPr id="10" name="Shape 30"/>
          <p:cNvSpPr/>
          <p:nvPr/>
        </p:nvSpPr>
        <p:spPr>
          <a:xfrm>
            <a:off x="7472045" y="86995"/>
            <a:ext cx="935355" cy="910590"/>
          </a:xfrm>
          <a:custGeom>
            <a:avLst/>
            <a:gdLst/>
            <a:ahLst/>
            <a:cxnLst/>
            <a:rect l="l" t="t" r="r" b="b"/>
            <a:pathLst>
              <a:path w="1083422" h="1083422">
                <a:moveTo>
                  <a:pt x="541711" y="0"/>
                </a:moveTo>
                <a:cubicBezTo>
                  <a:pt x="840689" y="0"/>
                  <a:pt x="1083422" y="242732"/>
                  <a:pt x="1083422" y="541711"/>
                </a:cubicBezTo>
                <a:cubicBezTo>
                  <a:pt x="1083422" y="840689"/>
                  <a:pt x="840689" y="1083422"/>
                  <a:pt x="541711" y="1083422"/>
                </a:cubicBezTo>
                <a:cubicBezTo>
                  <a:pt x="242732" y="1083422"/>
                  <a:pt x="0" y="840689"/>
                  <a:pt x="0" y="541711"/>
                </a:cubicBezTo>
                <a:cubicBezTo>
                  <a:pt x="0" y="242732"/>
                  <a:pt x="242732" y="0"/>
                  <a:pt x="541711"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50" name="Shape 31"/>
          <p:cNvSpPr/>
          <p:nvPr/>
        </p:nvSpPr>
        <p:spPr>
          <a:xfrm>
            <a:off x="7589520" y="198120"/>
            <a:ext cx="700405" cy="688340"/>
          </a:xfrm>
          <a:custGeom>
            <a:avLst/>
            <a:gdLst/>
            <a:ahLst/>
            <a:cxnLst/>
            <a:rect l="l" t="t" r="r" b="b"/>
            <a:pathLst>
              <a:path w="945942" h="945942">
                <a:moveTo>
                  <a:pt x="472971" y="0"/>
                </a:moveTo>
                <a:cubicBezTo>
                  <a:pt x="734011" y="0"/>
                  <a:pt x="945942" y="211931"/>
                  <a:pt x="945942" y="472971"/>
                </a:cubicBezTo>
                <a:cubicBezTo>
                  <a:pt x="945942" y="734011"/>
                  <a:pt x="734011" y="945942"/>
                  <a:pt x="472971" y="945942"/>
                </a:cubicBezTo>
                <a:cubicBezTo>
                  <a:pt x="211931" y="945942"/>
                  <a:pt x="0" y="734011"/>
                  <a:pt x="0" y="472971"/>
                </a:cubicBezTo>
                <a:cubicBezTo>
                  <a:pt x="0" y="211931"/>
                  <a:pt x="211931" y="0"/>
                  <a:pt x="472971" y="0"/>
                </a:cubicBezTo>
                <a:close/>
              </a:path>
            </a:pathLst>
          </a:custGeom>
          <a:gradFill>
            <a:gsLst>
              <a:gs pos="0">
                <a:srgbClr val="FFFFFF">
                  <a:alpha val="100000"/>
                </a:srgbClr>
              </a:gs>
              <a:gs pos="100000">
                <a:srgbClr val="D9D9D9">
                  <a:alpha val="100000"/>
                </a:srgbClr>
              </a:gs>
            </a:gsLst>
            <a:lin ang="14400000" scaled="1"/>
          </a:gradFill>
        </p:spPr>
      </p:sp>
      <p:pic>
        <p:nvPicPr>
          <p:cNvPr id="55" name="图片 54" descr="2222"/>
          <p:cNvPicPr>
            <a:picLocks noChangeAspect="1"/>
          </p:cNvPicPr>
          <p:nvPr/>
        </p:nvPicPr>
        <p:blipFill>
          <a:blip r:embed="rId12"/>
          <a:stretch>
            <a:fillRect/>
          </a:stretch>
        </p:blipFill>
        <p:spPr>
          <a:xfrm>
            <a:off x="7694295" y="322580"/>
            <a:ext cx="490855" cy="490855"/>
          </a:xfrm>
          <a:prstGeom prst="rect">
            <a:avLst/>
          </a:prstGeom>
        </p:spPr>
      </p:pic>
      <p:sp>
        <p:nvSpPr>
          <p:cNvPr id="2" name="文本框 1"/>
          <p:cNvSpPr txBox="1"/>
          <p:nvPr>
            <p:custDataLst>
              <p:tags r:id="rId6"/>
            </p:custDataLst>
          </p:nvPr>
        </p:nvSpPr>
        <p:spPr>
          <a:xfrm>
            <a:off x="5576991" y="2897728"/>
            <a:ext cx="5945719" cy="887207"/>
          </a:xfrm>
          <a:prstGeom prst="rect">
            <a:avLst/>
          </a:prstGeom>
          <a:noFill/>
        </p:spPr>
        <p:txBody>
          <a:bodyPr wrap="square" rtlCol="0">
            <a:noAutofit/>
          </a:bodyPr>
          <a:lstStyle/>
          <a:p>
            <a:pPr marL="0" indent="0" algn="ctr">
              <a:buNone/>
            </a:pPr>
            <a:r>
              <a:rPr lang="zh-CN" altLang="en-US" sz="3200" b="1" dirty="0">
                <a:solidFill>
                  <a:schemeClr val="bg1"/>
                </a:solidFill>
                <a:latin typeface="SourceHanSansSC-Medium" panose="020B0600000000000000" charset="-122"/>
                <a:ea typeface="SourceHanSansSC-Medium" panose="020B0600000000000000" charset="-122"/>
                <a:cs typeface="SourceHanSansSC-Medium" panose="020B0600000000000000" charset="-122"/>
                <a:sym typeface="+mn-ea"/>
              </a:rPr>
              <a:t>山西氧化铝厂使用铝土矿情况</a:t>
            </a:r>
            <a:endParaRPr lang="zh-CN" altLang="en-US" sz="3200" dirty="0">
              <a:solidFill>
                <a:schemeClr val="bg1"/>
              </a:solidFill>
              <a:latin typeface="SourceHanSansSC-Medium" panose="020B0600000000000000" charset="-122"/>
              <a:ea typeface="SourceHanSansSC-Medium" panose="020B0600000000000000" charset="-122"/>
              <a:cs typeface="SourceHanSansSC-Medium" panose="020B0600000000000000" charset="-122"/>
            </a:endParaRPr>
          </a:p>
          <a:p>
            <a:pPr marL="0" indent="0" algn="ctr">
              <a:buNone/>
            </a:pPr>
            <a:endParaRPr lang="zh-CN" altLang="en-US" sz="3200" b="1" dirty="0">
              <a:solidFill>
                <a:schemeClr val="bg1"/>
              </a:solidFill>
              <a:latin typeface="SourceHanSansSC-Medium" panose="020B0600000000000000" charset="-122"/>
              <a:ea typeface="SourceHanSansSC-Medium" panose="020B0600000000000000" charset="-122"/>
              <a:cs typeface="SourceHanSansSC-Medium" panose="020B0600000000000000" charset="-122"/>
              <a:sym typeface="+mn-ea"/>
            </a:endParaRPr>
          </a:p>
        </p:txBody>
      </p:sp>
      <p:sp>
        <p:nvSpPr>
          <p:cNvPr id="3" name="文本框 2"/>
          <p:cNvSpPr txBox="1"/>
          <p:nvPr>
            <p:custDataLst>
              <p:tags r:id="rId7"/>
            </p:custDataLst>
          </p:nvPr>
        </p:nvSpPr>
        <p:spPr>
          <a:xfrm>
            <a:off x="5725292" y="3927383"/>
            <a:ext cx="5634156" cy="583565"/>
          </a:xfrm>
          <a:prstGeom prst="rect">
            <a:avLst/>
          </a:prstGeom>
          <a:noFill/>
        </p:spPr>
        <p:txBody>
          <a:bodyPr wrap="square" rtlCol="0">
            <a:spAutoFit/>
          </a:bodyPr>
          <a:lstStyle/>
          <a:p>
            <a:pPr marL="0" indent="0" algn="ctr">
              <a:buNone/>
            </a:pPr>
            <a:r>
              <a:rPr lang="zh-CN" altLang="en-US" sz="3200" b="1" dirty="0">
                <a:solidFill>
                  <a:schemeClr val="bg1"/>
                </a:solidFill>
                <a:latin typeface="SourceHanSansSC-Medium" panose="020B0600000000000000" charset="-122"/>
                <a:ea typeface="SourceHanSansSC-Medium" panose="020B0600000000000000" charset="-122"/>
                <a:cs typeface="SourceHanSansSC-Medium" panose="020B0600000000000000" charset="-122"/>
                <a:sym typeface="+mn-ea"/>
              </a:rPr>
              <a:t>山西氧化铝成本在全国的位置</a:t>
            </a:r>
          </a:p>
        </p:txBody>
      </p:sp>
      <p:sp>
        <p:nvSpPr>
          <p:cNvPr id="4" name="文本框 3"/>
          <p:cNvSpPr txBox="1"/>
          <p:nvPr>
            <p:custDataLst>
              <p:tags r:id="rId8"/>
            </p:custDataLst>
          </p:nvPr>
        </p:nvSpPr>
        <p:spPr>
          <a:xfrm>
            <a:off x="5725292" y="5030538"/>
            <a:ext cx="5634156" cy="583565"/>
          </a:xfrm>
          <a:prstGeom prst="rect">
            <a:avLst/>
          </a:prstGeom>
          <a:noFill/>
        </p:spPr>
        <p:txBody>
          <a:bodyPr wrap="square" rtlCol="0">
            <a:spAutoFit/>
          </a:bodyPr>
          <a:lstStyle/>
          <a:p>
            <a:pPr marL="0" indent="0" algn="ctr">
              <a:buNone/>
            </a:pPr>
            <a:r>
              <a:rPr lang="zh-CN" altLang="en-US" sz="3200" b="1" dirty="0">
                <a:solidFill>
                  <a:schemeClr val="bg1"/>
                </a:solidFill>
                <a:latin typeface="SourceHanSansSC-Medium" panose="020B0600000000000000" charset="-122"/>
                <a:ea typeface="SourceHanSansSC-Medium" panose="020B0600000000000000" charset="-122"/>
                <a:cs typeface="SourceHanSansSC-Medium" panose="020B0600000000000000" charset="-122"/>
                <a:sym typeface="+mn-ea"/>
              </a:rPr>
              <a:t>山西国产矿的供应现状及趋势</a:t>
            </a:r>
          </a:p>
        </p:txBody>
      </p:sp>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4</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pic>
        <p:nvPicPr>
          <p:cNvPr id="16" name="图片 1"/>
          <p:cNvPicPr>
            <a:picLocks noChangeAspect="1"/>
          </p:cNvPicPr>
          <p:nvPr/>
        </p:nvPicPr>
        <p:blipFill>
          <a:blip r:embed="rId3"/>
          <a:stretch>
            <a:fillRect/>
          </a:stretch>
        </p:blipFill>
        <p:spPr>
          <a:xfrm>
            <a:off x="1226820" y="2430780"/>
            <a:ext cx="9802707" cy="3367193"/>
          </a:xfrm>
          <a:prstGeom prst="rect">
            <a:avLst/>
          </a:prstGeom>
          <a:noFill/>
          <a:ln>
            <a:noFill/>
          </a:ln>
        </p:spPr>
      </p:pic>
      <p:sp>
        <p:nvSpPr>
          <p:cNvPr id="17" name="文本框 16"/>
          <p:cNvSpPr txBox="1"/>
          <p:nvPr/>
        </p:nvSpPr>
        <p:spPr>
          <a:xfrm>
            <a:off x="1237827" y="1560407"/>
            <a:ext cx="7213600" cy="612987"/>
          </a:xfrm>
          <a:prstGeom prst="rect">
            <a:avLst/>
          </a:prstGeom>
        </p:spPr>
        <p:txBody>
          <a:bodyPr wrap="square">
            <a:noAutofit/>
          </a:bodyPr>
          <a:lstStyle/>
          <a:p>
            <a:pPr marL="0" indent="0" algn="l" defTabSz="266700">
              <a:lnSpc>
                <a:spcPct val="120000"/>
              </a:lnSpc>
              <a:spcBef>
                <a:spcPts val="600"/>
              </a:spcBef>
              <a:spcAft>
                <a:spcPts val="600"/>
              </a:spcAft>
            </a:pPr>
            <a:r>
              <a:rPr lang="zh-CN" altLang="en-US" sz="1335" b="1">
                <a:solidFill>
                  <a:schemeClr val="tx1"/>
                </a:solidFill>
                <a:latin typeface="微软雅黑" panose="020B0503020204020204" charset="-122"/>
                <a:ea typeface="微软雅黑" panose="020B0503020204020204" charset="-122"/>
              </a:rPr>
              <a:t>一个新矿山从获得探矿证，到获得采矿证，再到建设完成到开采，整个周期大约</a:t>
            </a:r>
            <a:r>
              <a:rPr lang="en-US" altLang="zh-CN" sz="1335" b="1">
                <a:solidFill>
                  <a:schemeClr val="tx1"/>
                </a:solidFill>
                <a:latin typeface="微软雅黑" panose="020B0503020204020204" charset="-122"/>
                <a:ea typeface="微软雅黑" panose="020B0503020204020204" charset="-122"/>
              </a:rPr>
              <a:t>3-5</a:t>
            </a:r>
            <a:r>
              <a:rPr lang="zh-CN" altLang="en-US" sz="1335" b="1">
                <a:solidFill>
                  <a:schemeClr val="tx1"/>
                </a:solidFill>
                <a:latin typeface="微软雅黑" panose="020B0503020204020204" charset="-122"/>
                <a:ea typeface="微软雅黑" panose="020B0503020204020204" charset="-122"/>
              </a:rPr>
              <a:t>年的时间。</a:t>
            </a:r>
          </a:p>
        </p:txBody>
      </p:sp>
      <p:sp>
        <p:nvSpPr>
          <p:cNvPr id="21" name="Text 5"/>
          <p:cNvSpPr txBox="1"/>
          <p:nvPr/>
        </p:nvSpPr>
        <p:spPr>
          <a:xfrm>
            <a:off x="1677247" y="271780"/>
            <a:ext cx="7177193"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复杂的建设流程和漫长的投产周期</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28" name="Shape 26"/>
          <p:cNvSpPr/>
          <p:nvPr>
            <p:custDataLst>
              <p:tags r:id="rId1"/>
            </p:custDataLst>
          </p:nvPr>
        </p:nvSpPr>
        <p:spPr>
          <a:xfrm>
            <a:off x="6138333" y="3809153"/>
            <a:ext cx="181187" cy="2176780"/>
          </a:xfrm>
          <a:custGeom>
            <a:avLst/>
            <a:gdLst/>
            <a:ahLst/>
            <a:cxnLst/>
            <a:rect l="l" t="t" r="r" b="b"/>
            <a:pathLst>
              <a:path h="1305461">
                <a:moveTo>
                  <a:pt x="0" y="0"/>
                </a:moveTo>
                <a:lnTo>
                  <a:pt x="0" y="1305461"/>
                </a:lnTo>
              </a:path>
            </a:pathLst>
          </a:custGeom>
          <a:noFill/>
          <a:ln w="28575" cmpd="sng">
            <a:solidFill>
              <a:schemeClr val="accent1">
                <a:shade val="50000"/>
              </a:schemeClr>
            </a:solidFill>
            <a:prstDash val="lgDashDot"/>
            <a:headEnd type="none"/>
            <a:tailEnd type="none"/>
          </a:ln>
        </p:spPr>
      </p:sp>
      <p:sp>
        <p:nvSpPr>
          <p:cNvPr id="30" name="Shape 28"/>
          <p:cNvSpPr/>
          <p:nvPr>
            <p:custDataLst>
              <p:tags r:id="rId2"/>
            </p:custDataLst>
          </p:nvPr>
        </p:nvSpPr>
        <p:spPr>
          <a:xfrm>
            <a:off x="6213559" y="1188145"/>
            <a:ext cx="42737" cy="22795"/>
          </a:xfrm>
          <a:custGeom>
            <a:avLst/>
            <a:gdLst/>
            <a:ahLst/>
            <a:cxnLst/>
            <a:rect l="l" t="t" r="r" b="b"/>
            <a:pathLst>
              <a:path w="33284" h="17753">
                <a:moveTo>
                  <a:pt x="16193" y="0"/>
                </a:moveTo>
                <a:cubicBezTo>
                  <a:pt x="20003" y="0"/>
                  <a:pt x="20003" y="1905"/>
                  <a:pt x="20003" y="2857"/>
                </a:cubicBezTo>
                <a:cubicBezTo>
                  <a:pt x="22860" y="7620"/>
                  <a:pt x="33337" y="7620"/>
                  <a:pt x="26670" y="14288"/>
                </a:cubicBezTo>
                <a:cubicBezTo>
                  <a:pt x="16193" y="18098"/>
                  <a:pt x="21908" y="4763"/>
                  <a:pt x="9525" y="9525"/>
                </a:cubicBezTo>
                <a:cubicBezTo>
                  <a:pt x="0" y="4763"/>
                  <a:pt x="22860" y="9525"/>
                  <a:pt x="16193" y="0"/>
                </a:cubicBezTo>
                <a:close/>
              </a:path>
            </a:pathLst>
          </a:custGeom>
          <a:solidFill>
            <a:srgbClr val="D9D9D9"/>
          </a:solidFill>
        </p:spPr>
      </p:sp>
      <p:sp>
        <p:nvSpPr>
          <p:cNvPr id="31" name="Shape 29"/>
          <p:cNvSpPr/>
          <p:nvPr>
            <p:custDataLst>
              <p:tags r:id="rId3"/>
            </p:custDataLst>
          </p:nvPr>
        </p:nvSpPr>
        <p:spPr>
          <a:xfrm>
            <a:off x="6814733" y="1188145"/>
            <a:ext cx="82625" cy="42739"/>
          </a:xfrm>
          <a:custGeom>
            <a:avLst/>
            <a:gdLst/>
            <a:ahLst/>
            <a:cxnLst/>
            <a:rect l="l" t="t" r="r" b="b"/>
            <a:pathLst>
              <a:path w="64350" h="33285">
                <a:moveTo>
                  <a:pt x="60960" y="24765"/>
                </a:moveTo>
                <a:cubicBezTo>
                  <a:pt x="52388" y="26670"/>
                  <a:pt x="38100" y="21908"/>
                  <a:pt x="38100" y="31432"/>
                </a:cubicBezTo>
                <a:cubicBezTo>
                  <a:pt x="31432" y="26670"/>
                  <a:pt x="20003" y="33337"/>
                  <a:pt x="6667" y="31432"/>
                </a:cubicBezTo>
                <a:cubicBezTo>
                  <a:pt x="8573" y="26670"/>
                  <a:pt x="2857" y="24765"/>
                  <a:pt x="0" y="24765"/>
                </a:cubicBezTo>
                <a:cubicBezTo>
                  <a:pt x="6667" y="6667"/>
                  <a:pt x="24765" y="0"/>
                  <a:pt x="49530" y="0"/>
                </a:cubicBezTo>
                <a:cubicBezTo>
                  <a:pt x="46673" y="8573"/>
                  <a:pt x="56198" y="2857"/>
                  <a:pt x="59055" y="6667"/>
                </a:cubicBezTo>
                <a:cubicBezTo>
                  <a:pt x="60960" y="8573"/>
                  <a:pt x="52388" y="8573"/>
                  <a:pt x="52388" y="9525"/>
                </a:cubicBezTo>
                <a:cubicBezTo>
                  <a:pt x="51435" y="13335"/>
                  <a:pt x="64770" y="11430"/>
                  <a:pt x="60960" y="24765"/>
                </a:cubicBezTo>
                <a:close/>
              </a:path>
            </a:pathLst>
          </a:custGeom>
          <a:solidFill>
            <a:srgbClr val="D9D9D9"/>
          </a:solidFill>
        </p:spPr>
      </p:sp>
      <p:sp>
        <p:nvSpPr>
          <p:cNvPr id="32" name="Shape 30"/>
          <p:cNvSpPr/>
          <p:nvPr>
            <p:custDataLst>
              <p:tags r:id="rId4"/>
            </p:custDataLst>
          </p:nvPr>
        </p:nvSpPr>
        <p:spPr>
          <a:xfrm>
            <a:off x="6344620" y="1192420"/>
            <a:ext cx="39889" cy="22795"/>
          </a:xfrm>
          <a:custGeom>
            <a:avLst/>
            <a:gdLst/>
            <a:ahLst/>
            <a:cxnLst/>
            <a:rect l="l" t="t" r="r" b="b"/>
            <a:pathLst>
              <a:path w="31066" h="17753">
                <a:moveTo>
                  <a:pt x="31432" y="2857"/>
                </a:moveTo>
                <a:cubicBezTo>
                  <a:pt x="29527" y="4763"/>
                  <a:pt x="27622" y="9525"/>
                  <a:pt x="27622" y="14288"/>
                </a:cubicBezTo>
                <a:cubicBezTo>
                  <a:pt x="20955" y="13335"/>
                  <a:pt x="20003" y="18098"/>
                  <a:pt x="16193" y="18098"/>
                </a:cubicBezTo>
                <a:cubicBezTo>
                  <a:pt x="9525" y="14288"/>
                  <a:pt x="0" y="18098"/>
                  <a:pt x="0" y="9525"/>
                </a:cubicBezTo>
                <a:cubicBezTo>
                  <a:pt x="9525" y="9525"/>
                  <a:pt x="13335" y="1905"/>
                  <a:pt x="20003" y="9525"/>
                </a:cubicBezTo>
                <a:cubicBezTo>
                  <a:pt x="22860" y="7620"/>
                  <a:pt x="20955" y="0"/>
                  <a:pt x="31432" y="2857"/>
                </a:cubicBezTo>
                <a:close/>
              </a:path>
            </a:pathLst>
          </a:custGeom>
          <a:solidFill>
            <a:srgbClr val="D9D9D9"/>
          </a:solidFill>
        </p:spPr>
      </p:sp>
      <p:sp>
        <p:nvSpPr>
          <p:cNvPr id="33" name="Shape 31"/>
          <p:cNvSpPr/>
          <p:nvPr>
            <p:custDataLst>
              <p:tags r:id="rId5"/>
            </p:custDataLst>
          </p:nvPr>
        </p:nvSpPr>
        <p:spPr>
          <a:xfrm>
            <a:off x="6091044" y="1205241"/>
            <a:ext cx="51284" cy="27068"/>
          </a:xfrm>
          <a:custGeom>
            <a:avLst/>
            <a:gdLst/>
            <a:ahLst/>
            <a:cxnLst/>
            <a:rect l="l" t="t" r="r" b="b"/>
            <a:pathLst>
              <a:path w="39941" h="21081">
                <a:moveTo>
                  <a:pt x="38100" y="0"/>
                </a:moveTo>
                <a:cubicBezTo>
                  <a:pt x="40005" y="6667"/>
                  <a:pt x="33337" y="2857"/>
                  <a:pt x="33337" y="8573"/>
                </a:cubicBezTo>
                <a:cubicBezTo>
                  <a:pt x="33337" y="9525"/>
                  <a:pt x="28575" y="16193"/>
                  <a:pt x="22860" y="18098"/>
                </a:cubicBezTo>
                <a:cubicBezTo>
                  <a:pt x="16193" y="20955"/>
                  <a:pt x="18098" y="11430"/>
                  <a:pt x="16193" y="11430"/>
                </a:cubicBezTo>
                <a:cubicBezTo>
                  <a:pt x="16193" y="11430"/>
                  <a:pt x="11430" y="14288"/>
                  <a:pt x="8573" y="14288"/>
                </a:cubicBezTo>
                <a:cubicBezTo>
                  <a:pt x="6667" y="14288"/>
                  <a:pt x="4763" y="8573"/>
                  <a:pt x="1905" y="8573"/>
                </a:cubicBezTo>
                <a:cubicBezTo>
                  <a:pt x="0" y="0"/>
                  <a:pt x="13335" y="8573"/>
                  <a:pt x="16193" y="4763"/>
                </a:cubicBezTo>
                <a:cubicBezTo>
                  <a:pt x="18098" y="4763"/>
                  <a:pt x="16193" y="1905"/>
                  <a:pt x="16193" y="1905"/>
                </a:cubicBezTo>
                <a:cubicBezTo>
                  <a:pt x="24765" y="0"/>
                  <a:pt x="28575" y="1905"/>
                  <a:pt x="38100" y="0"/>
                </a:cubicBezTo>
                <a:close/>
              </a:path>
            </a:pathLst>
          </a:custGeom>
          <a:solidFill>
            <a:srgbClr val="D9D9D9"/>
          </a:solidFill>
        </p:spPr>
      </p:sp>
      <p:sp>
        <p:nvSpPr>
          <p:cNvPr id="34" name="Shape 32"/>
          <p:cNvSpPr/>
          <p:nvPr>
            <p:custDataLst>
              <p:tags r:id="rId6"/>
            </p:custDataLst>
          </p:nvPr>
        </p:nvSpPr>
        <p:spPr>
          <a:xfrm>
            <a:off x="6296184" y="1200968"/>
            <a:ext cx="42737" cy="14247"/>
          </a:xfrm>
          <a:custGeom>
            <a:avLst/>
            <a:gdLst/>
            <a:ahLst/>
            <a:cxnLst/>
            <a:rect l="l" t="t" r="r" b="b"/>
            <a:pathLst>
              <a:path w="33284" h="11096">
                <a:moveTo>
                  <a:pt x="29527" y="11430"/>
                </a:moveTo>
                <a:cubicBezTo>
                  <a:pt x="21908" y="11430"/>
                  <a:pt x="13335" y="11430"/>
                  <a:pt x="4763" y="11430"/>
                </a:cubicBezTo>
                <a:cubicBezTo>
                  <a:pt x="0" y="1905"/>
                  <a:pt x="15240" y="9525"/>
                  <a:pt x="13335" y="2857"/>
                </a:cubicBezTo>
                <a:cubicBezTo>
                  <a:pt x="16193" y="7620"/>
                  <a:pt x="33337" y="0"/>
                  <a:pt x="29527" y="11430"/>
                </a:cubicBezTo>
                <a:close/>
              </a:path>
            </a:pathLst>
          </a:custGeom>
          <a:solidFill>
            <a:srgbClr val="D9D9D9"/>
          </a:solidFill>
        </p:spPr>
      </p:sp>
      <p:sp>
        <p:nvSpPr>
          <p:cNvPr id="35" name="Shape 33"/>
          <p:cNvSpPr/>
          <p:nvPr>
            <p:custDataLst>
              <p:tags r:id="rId7"/>
            </p:custDataLst>
          </p:nvPr>
        </p:nvSpPr>
        <p:spPr>
          <a:xfrm>
            <a:off x="6234927" y="1219488"/>
            <a:ext cx="51284" cy="18520"/>
          </a:xfrm>
          <a:custGeom>
            <a:avLst/>
            <a:gdLst/>
            <a:ahLst/>
            <a:cxnLst/>
            <a:rect l="l" t="t" r="r" b="b"/>
            <a:pathLst>
              <a:path w="39941" h="14424">
                <a:moveTo>
                  <a:pt x="28575" y="0"/>
                </a:moveTo>
                <a:cubicBezTo>
                  <a:pt x="40005" y="4763"/>
                  <a:pt x="28575" y="2857"/>
                  <a:pt x="28575" y="11430"/>
                </a:cubicBezTo>
                <a:cubicBezTo>
                  <a:pt x="18098" y="11430"/>
                  <a:pt x="4763" y="14288"/>
                  <a:pt x="0" y="9525"/>
                </a:cubicBezTo>
                <a:cubicBezTo>
                  <a:pt x="4763" y="1905"/>
                  <a:pt x="21908" y="6667"/>
                  <a:pt x="28575" y="0"/>
                </a:cubicBezTo>
                <a:close/>
              </a:path>
            </a:pathLst>
          </a:custGeom>
          <a:solidFill>
            <a:srgbClr val="D9D9D9"/>
          </a:solidFill>
        </p:spPr>
      </p:sp>
      <p:sp>
        <p:nvSpPr>
          <p:cNvPr id="36" name="Shape 34"/>
          <p:cNvSpPr/>
          <p:nvPr>
            <p:custDataLst>
              <p:tags r:id="rId8"/>
            </p:custDataLst>
          </p:nvPr>
        </p:nvSpPr>
        <p:spPr>
          <a:xfrm>
            <a:off x="3726231" y="1235159"/>
            <a:ext cx="22795" cy="15671"/>
          </a:xfrm>
          <a:custGeom>
            <a:avLst/>
            <a:gdLst/>
            <a:ahLst/>
            <a:cxnLst/>
            <a:rect l="l" t="t" r="r" b="b"/>
            <a:pathLst>
              <a:path w="17753" h="12205">
                <a:moveTo>
                  <a:pt x="1905" y="0"/>
                </a:moveTo>
                <a:cubicBezTo>
                  <a:pt x="9525" y="1905"/>
                  <a:pt x="18098" y="1905"/>
                  <a:pt x="16193" y="12383"/>
                </a:cubicBezTo>
                <a:cubicBezTo>
                  <a:pt x="11430" y="7620"/>
                  <a:pt x="0" y="9525"/>
                  <a:pt x="1905" y="0"/>
                </a:cubicBezTo>
                <a:close/>
              </a:path>
            </a:pathLst>
          </a:custGeom>
          <a:solidFill>
            <a:srgbClr val="D9D9D9"/>
          </a:solidFill>
        </p:spPr>
      </p:sp>
      <p:sp>
        <p:nvSpPr>
          <p:cNvPr id="37" name="Shape 35"/>
          <p:cNvSpPr/>
          <p:nvPr>
            <p:custDataLst>
              <p:tags r:id="rId9"/>
            </p:custDataLst>
          </p:nvPr>
        </p:nvSpPr>
        <p:spPr>
          <a:xfrm>
            <a:off x="6844651" y="1232309"/>
            <a:ext cx="91173" cy="47012"/>
          </a:xfrm>
          <a:custGeom>
            <a:avLst/>
            <a:gdLst/>
            <a:ahLst/>
            <a:cxnLst/>
            <a:rect l="l" t="t" r="r" b="b"/>
            <a:pathLst>
              <a:path w="71007" h="36614">
                <a:moveTo>
                  <a:pt x="62865" y="8573"/>
                </a:moveTo>
                <a:cubicBezTo>
                  <a:pt x="60960" y="18098"/>
                  <a:pt x="51435" y="24765"/>
                  <a:pt x="69533" y="24765"/>
                </a:cubicBezTo>
                <a:cubicBezTo>
                  <a:pt x="71438" y="36195"/>
                  <a:pt x="51435" y="35243"/>
                  <a:pt x="38100" y="33337"/>
                </a:cubicBezTo>
                <a:cubicBezTo>
                  <a:pt x="33337" y="33337"/>
                  <a:pt x="34290" y="33337"/>
                  <a:pt x="33337" y="29527"/>
                </a:cubicBezTo>
                <a:cubicBezTo>
                  <a:pt x="26670" y="24765"/>
                  <a:pt x="27622" y="35243"/>
                  <a:pt x="20003" y="29527"/>
                </a:cubicBezTo>
                <a:cubicBezTo>
                  <a:pt x="20003" y="29527"/>
                  <a:pt x="21908" y="24765"/>
                  <a:pt x="20003" y="24765"/>
                </a:cubicBezTo>
                <a:cubicBezTo>
                  <a:pt x="18098" y="22860"/>
                  <a:pt x="15240" y="28575"/>
                  <a:pt x="11430" y="26670"/>
                </a:cubicBezTo>
                <a:cubicBezTo>
                  <a:pt x="9525" y="26670"/>
                  <a:pt x="15240" y="21908"/>
                  <a:pt x="15240" y="21908"/>
                </a:cubicBezTo>
                <a:cubicBezTo>
                  <a:pt x="11430" y="18098"/>
                  <a:pt x="0" y="24765"/>
                  <a:pt x="1905" y="18098"/>
                </a:cubicBezTo>
                <a:cubicBezTo>
                  <a:pt x="0" y="11430"/>
                  <a:pt x="4763" y="13335"/>
                  <a:pt x="8573" y="11430"/>
                </a:cubicBezTo>
                <a:cubicBezTo>
                  <a:pt x="11430" y="8573"/>
                  <a:pt x="9525" y="6667"/>
                  <a:pt x="16193" y="4763"/>
                </a:cubicBezTo>
                <a:cubicBezTo>
                  <a:pt x="20003" y="4763"/>
                  <a:pt x="33337" y="0"/>
                  <a:pt x="44768" y="1905"/>
                </a:cubicBezTo>
                <a:cubicBezTo>
                  <a:pt x="44768" y="2857"/>
                  <a:pt x="44768" y="8573"/>
                  <a:pt x="44768" y="8573"/>
                </a:cubicBezTo>
                <a:cubicBezTo>
                  <a:pt x="49530" y="11430"/>
                  <a:pt x="60960" y="4763"/>
                  <a:pt x="62865" y="8573"/>
                </a:cubicBezTo>
                <a:close/>
              </a:path>
            </a:pathLst>
          </a:custGeom>
          <a:solidFill>
            <a:srgbClr val="D9D9D9"/>
          </a:solidFill>
        </p:spPr>
      </p:sp>
      <p:sp>
        <p:nvSpPr>
          <p:cNvPr id="38" name="Shape 36"/>
          <p:cNvSpPr/>
          <p:nvPr>
            <p:custDataLst>
              <p:tags r:id="rId10"/>
            </p:custDataLst>
          </p:nvPr>
        </p:nvSpPr>
        <p:spPr>
          <a:xfrm>
            <a:off x="6806187" y="1235159"/>
            <a:ext cx="35615" cy="22795"/>
          </a:xfrm>
          <a:custGeom>
            <a:avLst/>
            <a:gdLst/>
            <a:ahLst/>
            <a:cxnLst/>
            <a:rect l="l" t="t" r="r" b="b"/>
            <a:pathLst>
              <a:path w="27737" h="17753">
                <a:moveTo>
                  <a:pt x="27622" y="9525"/>
                </a:moveTo>
                <a:cubicBezTo>
                  <a:pt x="25718" y="14288"/>
                  <a:pt x="22860" y="9525"/>
                  <a:pt x="20003" y="9525"/>
                </a:cubicBezTo>
                <a:cubicBezTo>
                  <a:pt x="16193" y="9525"/>
                  <a:pt x="16193" y="13335"/>
                  <a:pt x="16193" y="16193"/>
                </a:cubicBezTo>
                <a:cubicBezTo>
                  <a:pt x="6667" y="18098"/>
                  <a:pt x="9525" y="7620"/>
                  <a:pt x="0" y="9525"/>
                </a:cubicBezTo>
                <a:cubicBezTo>
                  <a:pt x="6667" y="0"/>
                  <a:pt x="20003" y="6667"/>
                  <a:pt x="27622" y="9525"/>
                </a:cubicBezTo>
                <a:close/>
              </a:path>
            </a:pathLst>
          </a:custGeom>
          <a:solidFill>
            <a:srgbClr val="D9D9D9"/>
          </a:solidFill>
        </p:spPr>
      </p:sp>
      <p:sp>
        <p:nvSpPr>
          <p:cNvPr id="39" name="Shape 37"/>
          <p:cNvSpPr/>
          <p:nvPr>
            <p:custDataLst>
              <p:tags r:id="rId11"/>
            </p:custDataLst>
          </p:nvPr>
        </p:nvSpPr>
        <p:spPr>
          <a:xfrm>
            <a:off x="3645029" y="1262225"/>
            <a:ext cx="92599" cy="49863"/>
          </a:xfrm>
          <a:custGeom>
            <a:avLst/>
            <a:gdLst/>
            <a:ahLst/>
            <a:cxnLst/>
            <a:rect l="l" t="t" r="r" b="b"/>
            <a:pathLst>
              <a:path w="72117" h="38834">
                <a:moveTo>
                  <a:pt x="50483" y="9525"/>
                </a:moveTo>
                <a:cubicBezTo>
                  <a:pt x="56198" y="13335"/>
                  <a:pt x="57150" y="18098"/>
                  <a:pt x="60960" y="22860"/>
                </a:cubicBezTo>
                <a:cubicBezTo>
                  <a:pt x="63818" y="25718"/>
                  <a:pt x="72390" y="29527"/>
                  <a:pt x="68580" y="37147"/>
                </a:cubicBezTo>
                <a:cubicBezTo>
                  <a:pt x="67627" y="35243"/>
                  <a:pt x="61912" y="39052"/>
                  <a:pt x="60960" y="37147"/>
                </a:cubicBezTo>
                <a:cubicBezTo>
                  <a:pt x="59055" y="35243"/>
                  <a:pt x="60960" y="32385"/>
                  <a:pt x="60960" y="30480"/>
                </a:cubicBezTo>
                <a:cubicBezTo>
                  <a:pt x="59055" y="30480"/>
                  <a:pt x="52388" y="37147"/>
                  <a:pt x="54293" y="27622"/>
                </a:cubicBezTo>
                <a:cubicBezTo>
                  <a:pt x="36195" y="27622"/>
                  <a:pt x="24765" y="27622"/>
                  <a:pt x="14288" y="23812"/>
                </a:cubicBezTo>
                <a:cubicBezTo>
                  <a:pt x="13335" y="18098"/>
                  <a:pt x="20003" y="19050"/>
                  <a:pt x="24765" y="19050"/>
                </a:cubicBezTo>
                <a:cubicBezTo>
                  <a:pt x="22860" y="16193"/>
                  <a:pt x="18098" y="16193"/>
                  <a:pt x="18098" y="13335"/>
                </a:cubicBezTo>
                <a:cubicBezTo>
                  <a:pt x="6667" y="9525"/>
                  <a:pt x="1905" y="18098"/>
                  <a:pt x="0" y="2857"/>
                </a:cubicBezTo>
                <a:cubicBezTo>
                  <a:pt x="6667" y="0"/>
                  <a:pt x="16193" y="1905"/>
                  <a:pt x="24765" y="2857"/>
                </a:cubicBezTo>
                <a:cubicBezTo>
                  <a:pt x="27622" y="4763"/>
                  <a:pt x="29527" y="4763"/>
                  <a:pt x="29527" y="9525"/>
                </a:cubicBezTo>
                <a:cubicBezTo>
                  <a:pt x="32385" y="13335"/>
                  <a:pt x="42863" y="0"/>
                  <a:pt x="42863" y="9525"/>
                </a:cubicBezTo>
                <a:cubicBezTo>
                  <a:pt x="42863" y="13335"/>
                  <a:pt x="52388" y="14288"/>
                  <a:pt x="50483" y="9525"/>
                </a:cubicBezTo>
                <a:close/>
              </a:path>
            </a:pathLst>
          </a:custGeom>
          <a:solidFill>
            <a:srgbClr val="D9D9D9"/>
          </a:solidFill>
        </p:spPr>
      </p:sp>
      <p:sp>
        <p:nvSpPr>
          <p:cNvPr id="40" name="Shape 38"/>
          <p:cNvSpPr/>
          <p:nvPr>
            <p:custDataLst>
              <p:tags r:id="rId12"/>
            </p:custDataLst>
          </p:nvPr>
        </p:nvSpPr>
        <p:spPr>
          <a:xfrm>
            <a:off x="6940096" y="1262225"/>
            <a:ext cx="89751" cy="45587"/>
          </a:xfrm>
          <a:custGeom>
            <a:avLst/>
            <a:gdLst/>
            <a:ahLst/>
            <a:cxnLst/>
            <a:rect l="l" t="t" r="r" b="b"/>
            <a:pathLst>
              <a:path w="69899" h="35504">
                <a:moveTo>
                  <a:pt x="29527" y="1905"/>
                </a:moveTo>
                <a:cubicBezTo>
                  <a:pt x="30480" y="6667"/>
                  <a:pt x="43815" y="0"/>
                  <a:pt x="40957" y="9525"/>
                </a:cubicBezTo>
                <a:cubicBezTo>
                  <a:pt x="43815" y="11430"/>
                  <a:pt x="43815" y="2857"/>
                  <a:pt x="43815" y="2857"/>
                </a:cubicBezTo>
                <a:cubicBezTo>
                  <a:pt x="46673" y="2857"/>
                  <a:pt x="46673" y="7620"/>
                  <a:pt x="50483" y="9525"/>
                </a:cubicBezTo>
                <a:cubicBezTo>
                  <a:pt x="50483" y="11430"/>
                  <a:pt x="55245" y="7620"/>
                  <a:pt x="55245" y="9525"/>
                </a:cubicBezTo>
                <a:cubicBezTo>
                  <a:pt x="57150" y="9525"/>
                  <a:pt x="55245" y="13335"/>
                  <a:pt x="55245" y="13335"/>
                </a:cubicBezTo>
                <a:cubicBezTo>
                  <a:pt x="60007" y="14288"/>
                  <a:pt x="68580" y="9525"/>
                  <a:pt x="68580" y="16193"/>
                </a:cubicBezTo>
                <a:cubicBezTo>
                  <a:pt x="69533" y="27622"/>
                  <a:pt x="53340" y="19050"/>
                  <a:pt x="46673" y="22860"/>
                </a:cubicBezTo>
                <a:cubicBezTo>
                  <a:pt x="43815" y="20955"/>
                  <a:pt x="45720" y="27622"/>
                  <a:pt x="43815" y="27622"/>
                </a:cubicBezTo>
                <a:cubicBezTo>
                  <a:pt x="37147" y="30480"/>
                  <a:pt x="19050" y="28575"/>
                  <a:pt x="16193" y="27622"/>
                </a:cubicBezTo>
                <a:cubicBezTo>
                  <a:pt x="13335" y="27622"/>
                  <a:pt x="14288" y="32385"/>
                  <a:pt x="13335" y="34290"/>
                </a:cubicBezTo>
                <a:cubicBezTo>
                  <a:pt x="6667" y="28575"/>
                  <a:pt x="8573" y="35243"/>
                  <a:pt x="1905" y="30480"/>
                </a:cubicBezTo>
                <a:cubicBezTo>
                  <a:pt x="2857" y="28575"/>
                  <a:pt x="0" y="22860"/>
                  <a:pt x="1905" y="22860"/>
                </a:cubicBezTo>
                <a:cubicBezTo>
                  <a:pt x="1905" y="20955"/>
                  <a:pt x="6667" y="22860"/>
                  <a:pt x="8573" y="22860"/>
                </a:cubicBezTo>
                <a:cubicBezTo>
                  <a:pt x="9525" y="19050"/>
                  <a:pt x="8573" y="14288"/>
                  <a:pt x="9525" y="13335"/>
                </a:cubicBezTo>
                <a:cubicBezTo>
                  <a:pt x="11430" y="11430"/>
                  <a:pt x="16193" y="14288"/>
                  <a:pt x="16193" y="13335"/>
                </a:cubicBezTo>
                <a:cubicBezTo>
                  <a:pt x="19050" y="7620"/>
                  <a:pt x="24765" y="6667"/>
                  <a:pt x="29527" y="1905"/>
                </a:cubicBezTo>
                <a:close/>
              </a:path>
            </a:pathLst>
          </a:custGeom>
          <a:solidFill>
            <a:srgbClr val="D9D9D9"/>
          </a:solidFill>
        </p:spPr>
      </p:sp>
      <p:sp>
        <p:nvSpPr>
          <p:cNvPr id="41" name="Shape 39"/>
          <p:cNvSpPr/>
          <p:nvPr>
            <p:custDataLst>
              <p:tags r:id="rId13"/>
            </p:custDataLst>
          </p:nvPr>
        </p:nvSpPr>
        <p:spPr>
          <a:xfrm>
            <a:off x="3482628" y="1296416"/>
            <a:ext cx="17093" cy="27068"/>
          </a:xfrm>
          <a:custGeom>
            <a:avLst/>
            <a:gdLst/>
            <a:ahLst/>
            <a:cxnLst/>
            <a:rect l="l" t="t" r="r" b="b"/>
            <a:pathLst>
              <a:path w="13313" h="21081">
                <a:moveTo>
                  <a:pt x="13335" y="11430"/>
                </a:moveTo>
                <a:cubicBezTo>
                  <a:pt x="4763" y="20955"/>
                  <a:pt x="0" y="0"/>
                  <a:pt x="13335" y="11430"/>
                </a:cubicBezTo>
                <a:close/>
              </a:path>
            </a:pathLst>
          </a:custGeom>
          <a:solidFill>
            <a:srgbClr val="D9D9D9"/>
          </a:solidFill>
        </p:spPr>
      </p:sp>
      <p:sp>
        <p:nvSpPr>
          <p:cNvPr id="42" name="Shape 40"/>
          <p:cNvSpPr/>
          <p:nvPr>
            <p:custDataLst>
              <p:tags r:id="rId14"/>
            </p:custDataLst>
          </p:nvPr>
        </p:nvSpPr>
        <p:spPr>
          <a:xfrm>
            <a:off x="3518240" y="1302115"/>
            <a:ext cx="51284" cy="29917"/>
          </a:xfrm>
          <a:custGeom>
            <a:avLst/>
            <a:gdLst/>
            <a:ahLst/>
            <a:cxnLst/>
            <a:rect l="l" t="t" r="r" b="b"/>
            <a:pathLst>
              <a:path w="39941" h="23300">
                <a:moveTo>
                  <a:pt x="36195" y="6667"/>
                </a:moveTo>
                <a:cubicBezTo>
                  <a:pt x="40005" y="22860"/>
                  <a:pt x="16193" y="15240"/>
                  <a:pt x="9525" y="21908"/>
                </a:cubicBezTo>
                <a:cubicBezTo>
                  <a:pt x="2857" y="21908"/>
                  <a:pt x="6667" y="11430"/>
                  <a:pt x="0" y="13335"/>
                </a:cubicBezTo>
                <a:cubicBezTo>
                  <a:pt x="1905" y="2857"/>
                  <a:pt x="18098" y="15240"/>
                  <a:pt x="18098" y="6667"/>
                </a:cubicBezTo>
                <a:cubicBezTo>
                  <a:pt x="18098" y="0"/>
                  <a:pt x="26670" y="9525"/>
                  <a:pt x="36195" y="6667"/>
                </a:cubicBezTo>
                <a:close/>
              </a:path>
            </a:pathLst>
          </a:custGeom>
          <a:solidFill>
            <a:srgbClr val="D9D9D9"/>
          </a:solidFill>
        </p:spPr>
      </p:sp>
      <p:sp>
        <p:nvSpPr>
          <p:cNvPr id="43" name="Shape 41"/>
          <p:cNvSpPr/>
          <p:nvPr>
            <p:custDataLst>
              <p:tags r:id="rId15"/>
            </p:custDataLst>
          </p:nvPr>
        </p:nvSpPr>
        <p:spPr>
          <a:xfrm>
            <a:off x="3798884" y="1306389"/>
            <a:ext cx="45587" cy="22795"/>
          </a:xfrm>
          <a:custGeom>
            <a:avLst/>
            <a:gdLst/>
            <a:ahLst/>
            <a:cxnLst/>
            <a:rect l="l" t="t" r="r" b="b"/>
            <a:pathLst>
              <a:path w="35504" h="17753">
                <a:moveTo>
                  <a:pt x="30480" y="6667"/>
                </a:moveTo>
                <a:cubicBezTo>
                  <a:pt x="35243" y="7620"/>
                  <a:pt x="32385" y="11430"/>
                  <a:pt x="30480" y="11430"/>
                </a:cubicBezTo>
                <a:cubicBezTo>
                  <a:pt x="26670" y="14288"/>
                  <a:pt x="25718" y="14288"/>
                  <a:pt x="20003" y="14288"/>
                </a:cubicBezTo>
                <a:cubicBezTo>
                  <a:pt x="19050" y="16193"/>
                  <a:pt x="17145" y="18098"/>
                  <a:pt x="17145" y="18098"/>
                </a:cubicBezTo>
                <a:cubicBezTo>
                  <a:pt x="15240" y="18098"/>
                  <a:pt x="11430" y="14288"/>
                  <a:pt x="8573" y="14288"/>
                </a:cubicBezTo>
                <a:cubicBezTo>
                  <a:pt x="8573" y="14288"/>
                  <a:pt x="6667" y="18098"/>
                  <a:pt x="4763" y="18098"/>
                </a:cubicBezTo>
                <a:cubicBezTo>
                  <a:pt x="1905" y="18098"/>
                  <a:pt x="1905" y="18098"/>
                  <a:pt x="1905" y="14288"/>
                </a:cubicBezTo>
                <a:cubicBezTo>
                  <a:pt x="0" y="0"/>
                  <a:pt x="28575" y="16193"/>
                  <a:pt x="30480" y="6667"/>
                </a:cubicBezTo>
                <a:close/>
              </a:path>
            </a:pathLst>
          </a:custGeom>
          <a:solidFill>
            <a:srgbClr val="D9D9D9"/>
          </a:solidFill>
        </p:spPr>
      </p:sp>
      <p:sp>
        <p:nvSpPr>
          <p:cNvPr id="44" name="Shape 42"/>
          <p:cNvSpPr/>
          <p:nvPr>
            <p:custDataLst>
              <p:tags r:id="rId16"/>
            </p:custDataLst>
          </p:nvPr>
        </p:nvSpPr>
        <p:spPr>
          <a:xfrm>
            <a:off x="3632208" y="1319211"/>
            <a:ext cx="25643" cy="9973"/>
          </a:xfrm>
          <a:custGeom>
            <a:avLst/>
            <a:gdLst/>
            <a:ahLst/>
            <a:cxnLst/>
            <a:rect l="l" t="t" r="r" b="b"/>
            <a:pathLst>
              <a:path w="19971" h="7767">
                <a:moveTo>
                  <a:pt x="0" y="4763"/>
                </a:moveTo>
                <a:cubicBezTo>
                  <a:pt x="0" y="0"/>
                  <a:pt x="20003" y="0"/>
                  <a:pt x="15240" y="7620"/>
                </a:cubicBezTo>
                <a:cubicBezTo>
                  <a:pt x="8573" y="4763"/>
                  <a:pt x="9525" y="7620"/>
                  <a:pt x="0" y="4763"/>
                </a:cubicBezTo>
                <a:close/>
              </a:path>
            </a:pathLst>
          </a:custGeom>
          <a:solidFill>
            <a:srgbClr val="D9D9D9"/>
          </a:solidFill>
        </p:spPr>
      </p:sp>
      <p:sp>
        <p:nvSpPr>
          <p:cNvPr id="45" name="Shape 43"/>
          <p:cNvSpPr/>
          <p:nvPr>
            <p:custDataLst>
              <p:tags r:id="rId17"/>
            </p:custDataLst>
          </p:nvPr>
        </p:nvSpPr>
        <p:spPr>
          <a:xfrm>
            <a:off x="3880085" y="1320635"/>
            <a:ext cx="12821" cy="12821"/>
          </a:xfrm>
          <a:custGeom>
            <a:avLst/>
            <a:gdLst/>
            <a:ahLst/>
            <a:cxnLst/>
            <a:rect l="l" t="t" r="r" b="b"/>
            <a:pathLst>
              <a:path w="9985" h="9985">
                <a:moveTo>
                  <a:pt x="0" y="0"/>
                </a:moveTo>
                <a:cubicBezTo>
                  <a:pt x="6667" y="0"/>
                  <a:pt x="9525" y="2857"/>
                  <a:pt x="9525" y="9525"/>
                </a:cubicBezTo>
                <a:cubicBezTo>
                  <a:pt x="6667" y="9525"/>
                  <a:pt x="2857" y="9525"/>
                  <a:pt x="0" y="9525"/>
                </a:cubicBezTo>
                <a:cubicBezTo>
                  <a:pt x="0" y="6667"/>
                  <a:pt x="0" y="2857"/>
                  <a:pt x="0" y="0"/>
                </a:cubicBezTo>
                <a:close/>
              </a:path>
            </a:pathLst>
          </a:custGeom>
          <a:solidFill>
            <a:srgbClr val="D9D9D9"/>
          </a:solidFill>
        </p:spPr>
      </p:sp>
      <p:sp>
        <p:nvSpPr>
          <p:cNvPr id="46" name="Shape 44"/>
          <p:cNvSpPr/>
          <p:nvPr>
            <p:custDataLst>
              <p:tags r:id="rId18"/>
            </p:custDataLst>
          </p:nvPr>
        </p:nvSpPr>
        <p:spPr>
          <a:xfrm>
            <a:off x="5052907" y="1151467"/>
            <a:ext cx="3332480" cy="2089573"/>
          </a:xfrm>
          <a:custGeom>
            <a:avLst/>
            <a:gdLst/>
            <a:ahLst/>
            <a:cxnLst/>
            <a:rect l="l" t="t" r="r" b="b"/>
            <a:pathLst>
              <a:path w="2595090" h="1700873">
                <a:moveTo>
                  <a:pt x="1564005" y="18098"/>
                </a:moveTo>
                <a:cubicBezTo>
                  <a:pt x="1564005" y="20955"/>
                  <a:pt x="1568767" y="20003"/>
                  <a:pt x="1571625" y="20955"/>
                </a:cubicBezTo>
                <a:cubicBezTo>
                  <a:pt x="1571625" y="24765"/>
                  <a:pt x="1566862" y="22860"/>
                  <a:pt x="1564005" y="22860"/>
                </a:cubicBezTo>
                <a:cubicBezTo>
                  <a:pt x="1576388" y="36195"/>
                  <a:pt x="1589723" y="18098"/>
                  <a:pt x="1613535" y="22860"/>
                </a:cubicBezTo>
                <a:cubicBezTo>
                  <a:pt x="1618298" y="31432"/>
                  <a:pt x="1625917" y="36195"/>
                  <a:pt x="1636395" y="39052"/>
                </a:cubicBezTo>
                <a:cubicBezTo>
                  <a:pt x="1637348" y="42863"/>
                  <a:pt x="1636395" y="47625"/>
                  <a:pt x="1636395" y="51435"/>
                </a:cubicBezTo>
                <a:cubicBezTo>
                  <a:pt x="1637348" y="54293"/>
                  <a:pt x="1644015" y="54293"/>
                  <a:pt x="1643063" y="60960"/>
                </a:cubicBezTo>
                <a:cubicBezTo>
                  <a:pt x="1636395" y="59055"/>
                  <a:pt x="1637348" y="63818"/>
                  <a:pt x="1636395" y="69533"/>
                </a:cubicBezTo>
                <a:cubicBezTo>
                  <a:pt x="1634490" y="67627"/>
                  <a:pt x="1629728" y="65723"/>
                  <a:pt x="1624965" y="65723"/>
                </a:cubicBezTo>
                <a:cubicBezTo>
                  <a:pt x="1619250" y="67627"/>
                  <a:pt x="1624965" y="70485"/>
                  <a:pt x="1621155" y="72390"/>
                </a:cubicBezTo>
                <a:cubicBezTo>
                  <a:pt x="1619250" y="74295"/>
                  <a:pt x="1618298" y="69533"/>
                  <a:pt x="1614488" y="69533"/>
                </a:cubicBezTo>
                <a:cubicBezTo>
                  <a:pt x="1613535" y="70485"/>
                  <a:pt x="1606867" y="76200"/>
                  <a:pt x="1596390" y="72390"/>
                </a:cubicBezTo>
                <a:cubicBezTo>
                  <a:pt x="1593533" y="72390"/>
                  <a:pt x="1594485" y="77152"/>
                  <a:pt x="1593533" y="79058"/>
                </a:cubicBezTo>
                <a:cubicBezTo>
                  <a:pt x="1593533" y="79058"/>
                  <a:pt x="1588770" y="77152"/>
                  <a:pt x="1588770" y="79058"/>
                </a:cubicBezTo>
                <a:cubicBezTo>
                  <a:pt x="1586865" y="81915"/>
                  <a:pt x="1593533" y="83820"/>
                  <a:pt x="1588770" y="90488"/>
                </a:cubicBezTo>
                <a:cubicBezTo>
                  <a:pt x="1586865" y="85725"/>
                  <a:pt x="1571625" y="92392"/>
                  <a:pt x="1578292" y="94298"/>
                </a:cubicBezTo>
                <a:cubicBezTo>
                  <a:pt x="1571625" y="100013"/>
                  <a:pt x="1562100" y="97155"/>
                  <a:pt x="1553527" y="100013"/>
                </a:cubicBezTo>
                <a:cubicBezTo>
                  <a:pt x="1548765" y="101918"/>
                  <a:pt x="1545908" y="110490"/>
                  <a:pt x="1539240" y="110490"/>
                </a:cubicBezTo>
                <a:cubicBezTo>
                  <a:pt x="1539240" y="113348"/>
                  <a:pt x="1539240" y="118110"/>
                  <a:pt x="1535430" y="118110"/>
                </a:cubicBezTo>
                <a:cubicBezTo>
                  <a:pt x="1537335" y="123825"/>
                  <a:pt x="1539240" y="118110"/>
                  <a:pt x="1542098" y="118110"/>
                </a:cubicBezTo>
                <a:cubicBezTo>
                  <a:pt x="1550670" y="118110"/>
                  <a:pt x="1553527" y="112395"/>
                  <a:pt x="1560195" y="110490"/>
                </a:cubicBezTo>
                <a:cubicBezTo>
                  <a:pt x="1564958" y="108585"/>
                  <a:pt x="1564958" y="113348"/>
                  <a:pt x="1568767" y="112395"/>
                </a:cubicBezTo>
                <a:cubicBezTo>
                  <a:pt x="1573530" y="112395"/>
                  <a:pt x="1573530" y="106680"/>
                  <a:pt x="1575435" y="106680"/>
                </a:cubicBezTo>
                <a:cubicBezTo>
                  <a:pt x="1582102" y="103823"/>
                  <a:pt x="1589723" y="106680"/>
                  <a:pt x="1596390" y="103823"/>
                </a:cubicBezTo>
                <a:cubicBezTo>
                  <a:pt x="1601153" y="101918"/>
                  <a:pt x="1594485" y="99060"/>
                  <a:pt x="1600200" y="97155"/>
                </a:cubicBezTo>
                <a:cubicBezTo>
                  <a:pt x="1601153" y="97155"/>
                  <a:pt x="1604963" y="99060"/>
                  <a:pt x="1606867" y="97155"/>
                </a:cubicBezTo>
                <a:cubicBezTo>
                  <a:pt x="1606867" y="97155"/>
                  <a:pt x="1607820" y="90488"/>
                  <a:pt x="1609725" y="90488"/>
                </a:cubicBezTo>
                <a:cubicBezTo>
                  <a:pt x="1609725" y="90488"/>
                  <a:pt x="1618298" y="94298"/>
                  <a:pt x="1621155" y="94298"/>
                </a:cubicBezTo>
                <a:cubicBezTo>
                  <a:pt x="1629728" y="94298"/>
                  <a:pt x="1629728" y="92392"/>
                  <a:pt x="1636395" y="90488"/>
                </a:cubicBezTo>
                <a:cubicBezTo>
                  <a:pt x="1636395" y="94298"/>
                  <a:pt x="1636395" y="97155"/>
                  <a:pt x="1636395" y="100013"/>
                </a:cubicBezTo>
                <a:cubicBezTo>
                  <a:pt x="1641158" y="97155"/>
                  <a:pt x="1643063" y="97155"/>
                  <a:pt x="1643063" y="103823"/>
                </a:cubicBezTo>
                <a:cubicBezTo>
                  <a:pt x="1659255" y="101918"/>
                  <a:pt x="1685925" y="105727"/>
                  <a:pt x="1710690" y="103823"/>
                </a:cubicBezTo>
                <a:cubicBezTo>
                  <a:pt x="1708785" y="117157"/>
                  <a:pt x="1731645" y="106680"/>
                  <a:pt x="1728788" y="121920"/>
                </a:cubicBezTo>
                <a:cubicBezTo>
                  <a:pt x="1731645" y="117157"/>
                  <a:pt x="1736408" y="121920"/>
                  <a:pt x="1741170" y="121920"/>
                </a:cubicBezTo>
                <a:cubicBezTo>
                  <a:pt x="1749742" y="121920"/>
                  <a:pt x="1761173" y="118110"/>
                  <a:pt x="1765935" y="121920"/>
                </a:cubicBezTo>
                <a:cubicBezTo>
                  <a:pt x="1772603" y="121920"/>
                  <a:pt x="1765935" y="108585"/>
                  <a:pt x="1772603" y="106680"/>
                </a:cubicBezTo>
                <a:cubicBezTo>
                  <a:pt x="1783080" y="108585"/>
                  <a:pt x="1792605" y="106680"/>
                  <a:pt x="1802130" y="110490"/>
                </a:cubicBezTo>
                <a:cubicBezTo>
                  <a:pt x="1802130" y="110490"/>
                  <a:pt x="1802130" y="112395"/>
                  <a:pt x="1802130" y="112395"/>
                </a:cubicBezTo>
                <a:cubicBezTo>
                  <a:pt x="1807845" y="113348"/>
                  <a:pt x="1814513" y="112395"/>
                  <a:pt x="1817370" y="112395"/>
                </a:cubicBezTo>
                <a:cubicBezTo>
                  <a:pt x="1819275" y="113348"/>
                  <a:pt x="1820227" y="118110"/>
                  <a:pt x="1820227" y="118110"/>
                </a:cubicBezTo>
                <a:cubicBezTo>
                  <a:pt x="1825942" y="121920"/>
                  <a:pt x="1833562" y="117157"/>
                  <a:pt x="1837373" y="121920"/>
                </a:cubicBezTo>
                <a:cubicBezTo>
                  <a:pt x="1835467" y="128588"/>
                  <a:pt x="1835467" y="135255"/>
                  <a:pt x="1826895" y="133350"/>
                </a:cubicBezTo>
                <a:cubicBezTo>
                  <a:pt x="1826895" y="140017"/>
                  <a:pt x="1832610" y="141923"/>
                  <a:pt x="1840230" y="140017"/>
                </a:cubicBezTo>
                <a:cubicBezTo>
                  <a:pt x="1837373" y="158115"/>
                  <a:pt x="1851660" y="160020"/>
                  <a:pt x="1858328" y="167640"/>
                </a:cubicBezTo>
                <a:cubicBezTo>
                  <a:pt x="1863090" y="164783"/>
                  <a:pt x="1868805" y="162878"/>
                  <a:pt x="1873568" y="158115"/>
                </a:cubicBezTo>
                <a:cubicBezTo>
                  <a:pt x="1875472" y="156210"/>
                  <a:pt x="1875472" y="151448"/>
                  <a:pt x="1876425" y="149542"/>
                </a:cubicBezTo>
                <a:cubicBezTo>
                  <a:pt x="1878330" y="148590"/>
                  <a:pt x="1883092" y="149542"/>
                  <a:pt x="1883092" y="146685"/>
                </a:cubicBezTo>
                <a:cubicBezTo>
                  <a:pt x="1891665" y="144780"/>
                  <a:pt x="1887855" y="153353"/>
                  <a:pt x="1891665" y="156210"/>
                </a:cubicBezTo>
                <a:cubicBezTo>
                  <a:pt x="1900238" y="156210"/>
                  <a:pt x="1905952" y="156210"/>
                  <a:pt x="1912620" y="156210"/>
                </a:cubicBezTo>
                <a:cubicBezTo>
                  <a:pt x="1916430" y="153353"/>
                  <a:pt x="1924050" y="154305"/>
                  <a:pt x="1923098" y="146685"/>
                </a:cubicBezTo>
                <a:cubicBezTo>
                  <a:pt x="1932622" y="149542"/>
                  <a:pt x="1955483" y="140017"/>
                  <a:pt x="1955483" y="153353"/>
                </a:cubicBezTo>
                <a:cubicBezTo>
                  <a:pt x="1965960" y="153353"/>
                  <a:pt x="1962150" y="141923"/>
                  <a:pt x="1975485" y="146685"/>
                </a:cubicBezTo>
                <a:cubicBezTo>
                  <a:pt x="1973580" y="142875"/>
                  <a:pt x="1970723" y="142875"/>
                  <a:pt x="1968817" y="142875"/>
                </a:cubicBezTo>
                <a:cubicBezTo>
                  <a:pt x="1970723" y="141923"/>
                  <a:pt x="1970723" y="135255"/>
                  <a:pt x="1975485" y="133350"/>
                </a:cubicBezTo>
                <a:cubicBezTo>
                  <a:pt x="1984058" y="135255"/>
                  <a:pt x="1980248" y="123825"/>
                  <a:pt x="1993583" y="128588"/>
                </a:cubicBezTo>
                <a:cubicBezTo>
                  <a:pt x="1997392" y="128588"/>
                  <a:pt x="1993583" y="123825"/>
                  <a:pt x="1993583" y="124777"/>
                </a:cubicBezTo>
                <a:cubicBezTo>
                  <a:pt x="1998345" y="118110"/>
                  <a:pt x="2006917" y="123825"/>
                  <a:pt x="2018347" y="121920"/>
                </a:cubicBezTo>
                <a:cubicBezTo>
                  <a:pt x="2015490" y="138113"/>
                  <a:pt x="2034540" y="117157"/>
                  <a:pt x="2029778" y="131445"/>
                </a:cubicBezTo>
                <a:cubicBezTo>
                  <a:pt x="2043113" y="133350"/>
                  <a:pt x="2052637" y="130493"/>
                  <a:pt x="2064067" y="128588"/>
                </a:cubicBezTo>
                <a:cubicBezTo>
                  <a:pt x="2064067" y="136208"/>
                  <a:pt x="2051685" y="130493"/>
                  <a:pt x="2054542" y="140017"/>
                </a:cubicBezTo>
                <a:cubicBezTo>
                  <a:pt x="2056448" y="146685"/>
                  <a:pt x="2065973" y="142875"/>
                  <a:pt x="2072640" y="142875"/>
                </a:cubicBezTo>
                <a:cubicBezTo>
                  <a:pt x="2084070" y="142875"/>
                  <a:pt x="2094548" y="142875"/>
                  <a:pt x="2104073" y="140017"/>
                </a:cubicBezTo>
                <a:cubicBezTo>
                  <a:pt x="2105977" y="151448"/>
                  <a:pt x="2120265" y="151448"/>
                  <a:pt x="2125028" y="160973"/>
                </a:cubicBezTo>
                <a:cubicBezTo>
                  <a:pt x="2131695" y="160020"/>
                  <a:pt x="2135505" y="164783"/>
                  <a:pt x="2140267" y="164783"/>
                </a:cubicBezTo>
                <a:cubicBezTo>
                  <a:pt x="2160270" y="166688"/>
                  <a:pt x="2181225" y="160973"/>
                  <a:pt x="2199323" y="164783"/>
                </a:cubicBezTo>
                <a:cubicBezTo>
                  <a:pt x="2205990" y="166688"/>
                  <a:pt x="2212658" y="174308"/>
                  <a:pt x="2221230" y="171450"/>
                </a:cubicBezTo>
                <a:cubicBezTo>
                  <a:pt x="2219325" y="176212"/>
                  <a:pt x="2223135" y="176212"/>
                  <a:pt x="2225992" y="178117"/>
                </a:cubicBezTo>
                <a:cubicBezTo>
                  <a:pt x="2225992" y="180975"/>
                  <a:pt x="2225992" y="185738"/>
                  <a:pt x="2225992" y="189548"/>
                </a:cubicBezTo>
                <a:cubicBezTo>
                  <a:pt x="2225992" y="194310"/>
                  <a:pt x="2237423" y="189548"/>
                  <a:pt x="2239328" y="192405"/>
                </a:cubicBezTo>
                <a:cubicBezTo>
                  <a:pt x="2242185" y="197167"/>
                  <a:pt x="2241233" y="191453"/>
                  <a:pt x="2245995" y="192405"/>
                </a:cubicBezTo>
                <a:cubicBezTo>
                  <a:pt x="2245995" y="192405"/>
                  <a:pt x="2245995" y="196215"/>
                  <a:pt x="2247900" y="196215"/>
                </a:cubicBezTo>
                <a:cubicBezTo>
                  <a:pt x="2252663" y="196215"/>
                  <a:pt x="2285048" y="199072"/>
                  <a:pt x="2288858" y="196215"/>
                </a:cubicBezTo>
                <a:cubicBezTo>
                  <a:pt x="2288858" y="196215"/>
                  <a:pt x="2288858" y="192405"/>
                  <a:pt x="2288858" y="192405"/>
                </a:cubicBezTo>
                <a:cubicBezTo>
                  <a:pt x="2289810" y="192405"/>
                  <a:pt x="2296478" y="196215"/>
                  <a:pt x="2296478" y="196215"/>
                </a:cubicBezTo>
                <a:cubicBezTo>
                  <a:pt x="2300288" y="192405"/>
                  <a:pt x="2305050" y="191453"/>
                  <a:pt x="2306955" y="196215"/>
                </a:cubicBezTo>
                <a:cubicBezTo>
                  <a:pt x="2311717" y="189548"/>
                  <a:pt x="2321242" y="189548"/>
                  <a:pt x="2331720" y="185738"/>
                </a:cubicBezTo>
                <a:cubicBezTo>
                  <a:pt x="2329815" y="196215"/>
                  <a:pt x="2332673" y="200978"/>
                  <a:pt x="2334577" y="207645"/>
                </a:cubicBezTo>
                <a:cubicBezTo>
                  <a:pt x="2346008" y="207645"/>
                  <a:pt x="2350770" y="214313"/>
                  <a:pt x="2361248" y="207645"/>
                </a:cubicBezTo>
                <a:cubicBezTo>
                  <a:pt x="2363152" y="202883"/>
                  <a:pt x="2359343" y="202883"/>
                  <a:pt x="2356485" y="200978"/>
                </a:cubicBezTo>
                <a:cubicBezTo>
                  <a:pt x="2357438" y="199072"/>
                  <a:pt x="2359343" y="194310"/>
                  <a:pt x="2359343" y="189548"/>
                </a:cubicBezTo>
                <a:cubicBezTo>
                  <a:pt x="2366010" y="182880"/>
                  <a:pt x="2386013" y="185738"/>
                  <a:pt x="2388870" y="192405"/>
                </a:cubicBezTo>
                <a:cubicBezTo>
                  <a:pt x="2402205" y="192405"/>
                  <a:pt x="2415540" y="191453"/>
                  <a:pt x="2428875" y="192405"/>
                </a:cubicBezTo>
                <a:cubicBezTo>
                  <a:pt x="2433637" y="192405"/>
                  <a:pt x="2443163" y="199072"/>
                  <a:pt x="2445068" y="192405"/>
                </a:cubicBezTo>
                <a:cubicBezTo>
                  <a:pt x="2451735" y="196215"/>
                  <a:pt x="2449830" y="199072"/>
                  <a:pt x="2460308" y="200978"/>
                </a:cubicBezTo>
                <a:cubicBezTo>
                  <a:pt x="2463165" y="202883"/>
                  <a:pt x="2465070" y="207645"/>
                  <a:pt x="2466975" y="207645"/>
                </a:cubicBezTo>
                <a:cubicBezTo>
                  <a:pt x="2467928" y="207645"/>
                  <a:pt x="2469833" y="205740"/>
                  <a:pt x="2469833" y="203835"/>
                </a:cubicBezTo>
                <a:cubicBezTo>
                  <a:pt x="2472690" y="205740"/>
                  <a:pt x="2469833" y="209550"/>
                  <a:pt x="2471738" y="210503"/>
                </a:cubicBezTo>
                <a:cubicBezTo>
                  <a:pt x="2472690" y="212408"/>
                  <a:pt x="2478405" y="209550"/>
                  <a:pt x="2478405" y="210503"/>
                </a:cubicBezTo>
                <a:cubicBezTo>
                  <a:pt x="2479358" y="212408"/>
                  <a:pt x="2486025" y="214313"/>
                  <a:pt x="2494597" y="217170"/>
                </a:cubicBezTo>
                <a:cubicBezTo>
                  <a:pt x="2497455" y="219075"/>
                  <a:pt x="2506028" y="220980"/>
                  <a:pt x="2512695" y="223838"/>
                </a:cubicBezTo>
                <a:cubicBezTo>
                  <a:pt x="2514600" y="223838"/>
                  <a:pt x="2514600" y="228600"/>
                  <a:pt x="2515553" y="228600"/>
                </a:cubicBezTo>
                <a:cubicBezTo>
                  <a:pt x="2515553" y="230505"/>
                  <a:pt x="2521267" y="228600"/>
                  <a:pt x="2521267" y="228600"/>
                </a:cubicBezTo>
                <a:cubicBezTo>
                  <a:pt x="2522220" y="230505"/>
                  <a:pt x="2521267" y="233362"/>
                  <a:pt x="2521267" y="235267"/>
                </a:cubicBezTo>
                <a:cubicBezTo>
                  <a:pt x="2522220" y="237172"/>
                  <a:pt x="2527935" y="233362"/>
                  <a:pt x="2527935" y="235267"/>
                </a:cubicBezTo>
                <a:cubicBezTo>
                  <a:pt x="2528888" y="239078"/>
                  <a:pt x="2524125" y="248602"/>
                  <a:pt x="2537460" y="245745"/>
                </a:cubicBezTo>
                <a:cubicBezTo>
                  <a:pt x="2537460" y="251460"/>
                  <a:pt x="2537460" y="258128"/>
                  <a:pt x="2537460" y="266700"/>
                </a:cubicBezTo>
                <a:cubicBezTo>
                  <a:pt x="2546985" y="264795"/>
                  <a:pt x="2555558" y="263843"/>
                  <a:pt x="2558415" y="253365"/>
                </a:cubicBezTo>
                <a:cubicBezTo>
                  <a:pt x="2566988" y="258128"/>
                  <a:pt x="2578417" y="257175"/>
                  <a:pt x="2585085" y="260033"/>
                </a:cubicBezTo>
                <a:cubicBezTo>
                  <a:pt x="2586990" y="260033"/>
                  <a:pt x="2585085" y="264795"/>
                  <a:pt x="2585085" y="266700"/>
                </a:cubicBezTo>
                <a:cubicBezTo>
                  <a:pt x="2586990" y="268605"/>
                  <a:pt x="2593658" y="264795"/>
                  <a:pt x="2595563" y="266700"/>
                </a:cubicBezTo>
                <a:cubicBezTo>
                  <a:pt x="2593658" y="269558"/>
                  <a:pt x="2588895" y="269558"/>
                  <a:pt x="2588895" y="275273"/>
                </a:cubicBezTo>
                <a:cubicBezTo>
                  <a:pt x="2583180" y="276225"/>
                  <a:pt x="2583180" y="271463"/>
                  <a:pt x="2580322" y="271463"/>
                </a:cubicBezTo>
                <a:cubicBezTo>
                  <a:pt x="2576512" y="275273"/>
                  <a:pt x="2576512" y="280035"/>
                  <a:pt x="2570797" y="278130"/>
                </a:cubicBezTo>
                <a:cubicBezTo>
                  <a:pt x="2571750" y="282892"/>
                  <a:pt x="2580322" y="281940"/>
                  <a:pt x="2576512" y="291465"/>
                </a:cubicBezTo>
                <a:cubicBezTo>
                  <a:pt x="2565083" y="281940"/>
                  <a:pt x="2575560" y="294322"/>
                  <a:pt x="2566988" y="296228"/>
                </a:cubicBezTo>
                <a:cubicBezTo>
                  <a:pt x="2565083" y="298133"/>
                  <a:pt x="2562225" y="300038"/>
                  <a:pt x="2560320" y="302895"/>
                </a:cubicBezTo>
                <a:cubicBezTo>
                  <a:pt x="2557463" y="302895"/>
                  <a:pt x="2555558" y="300990"/>
                  <a:pt x="2552700" y="300038"/>
                </a:cubicBezTo>
                <a:cubicBezTo>
                  <a:pt x="2550795" y="298133"/>
                  <a:pt x="2546985" y="294322"/>
                  <a:pt x="2546033" y="293370"/>
                </a:cubicBezTo>
                <a:cubicBezTo>
                  <a:pt x="2540317" y="291465"/>
                  <a:pt x="2537460" y="293370"/>
                  <a:pt x="2533650" y="291465"/>
                </a:cubicBezTo>
                <a:cubicBezTo>
                  <a:pt x="2530793" y="289560"/>
                  <a:pt x="2528888" y="284797"/>
                  <a:pt x="2527935" y="284797"/>
                </a:cubicBezTo>
                <a:cubicBezTo>
                  <a:pt x="2524125" y="282892"/>
                  <a:pt x="2519362" y="284797"/>
                  <a:pt x="2515553" y="284797"/>
                </a:cubicBezTo>
                <a:cubicBezTo>
                  <a:pt x="2514600" y="284797"/>
                  <a:pt x="2514600" y="281940"/>
                  <a:pt x="2512695" y="281940"/>
                </a:cubicBezTo>
                <a:cubicBezTo>
                  <a:pt x="2507933" y="281940"/>
                  <a:pt x="2504123" y="269558"/>
                  <a:pt x="2499360" y="278130"/>
                </a:cubicBezTo>
                <a:cubicBezTo>
                  <a:pt x="2496503" y="278130"/>
                  <a:pt x="2497455" y="273368"/>
                  <a:pt x="2496503" y="268605"/>
                </a:cubicBezTo>
                <a:cubicBezTo>
                  <a:pt x="2491740" y="268605"/>
                  <a:pt x="2485072" y="268605"/>
                  <a:pt x="2478405" y="268605"/>
                </a:cubicBezTo>
                <a:cubicBezTo>
                  <a:pt x="2471738" y="269558"/>
                  <a:pt x="2478405" y="276225"/>
                  <a:pt x="2478405" y="275273"/>
                </a:cubicBezTo>
                <a:cubicBezTo>
                  <a:pt x="2478405" y="280035"/>
                  <a:pt x="2471738" y="280035"/>
                  <a:pt x="2471738" y="288608"/>
                </a:cubicBezTo>
                <a:cubicBezTo>
                  <a:pt x="2458403" y="286703"/>
                  <a:pt x="2456497" y="296228"/>
                  <a:pt x="2442210" y="293370"/>
                </a:cubicBezTo>
                <a:cubicBezTo>
                  <a:pt x="2438400" y="296228"/>
                  <a:pt x="2438400" y="300990"/>
                  <a:pt x="2431733" y="300038"/>
                </a:cubicBezTo>
                <a:cubicBezTo>
                  <a:pt x="2433637" y="304800"/>
                  <a:pt x="2440305" y="302895"/>
                  <a:pt x="2445068" y="302895"/>
                </a:cubicBezTo>
                <a:cubicBezTo>
                  <a:pt x="2448878" y="304800"/>
                  <a:pt x="2449830" y="307658"/>
                  <a:pt x="2453640" y="309562"/>
                </a:cubicBezTo>
                <a:cubicBezTo>
                  <a:pt x="2451735" y="319088"/>
                  <a:pt x="2451735" y="316230"/>
                  <a:pt x="2456497" y="320993"/>
                </a:cubicBezTo>
                <a:cubicBezTo>
                  <a:pt x="2460308" y="327660"/>
                  <a:pt x="2467928" y="329565"/>
                  <a:pt x="2471738" y="334328"/>
                </a:cubicBezTo>
                <a:cubicBezTo>
                  <a:pt x="2471738" y="334328"/>
                  <a:pt x="2463165" y="342900"/>
                  <a:pt x="2463165" y="342900"/>
                </a:cubicBezTo>
                <a:cubicBezTo>
                  <a:pt x="2454592" y="343853"/>
                  <a:pt x="2454592" y="336233"/>
                  <a:pt x="2449830" y="336233"/>
                </a:cubicBezTo>
                <a:cubicBezTo>
                  <a:pt x="2451735" y="336233"/>
                  <a:pt x="2454592" y="342900"/>
                  <a:pt x="2449830" y="342900"/>
                </a:cubicBezTo>
                <a:cubicBezTo>
                  <a:pt x="2442210" y="343853"/>
                  <a:pt x="2426970" y="342900"/>
                  <a:pt x="2417445" y="345757"/>
                </a:cubicBezTo>
                <a:cubicBezTo>
                  <a:pt x="2411730" y="347663"/>
                  <a:pt x="2400300" y="350520"/>
                  <a:pt x="2402205" y="359093"/>
                </a:cubicBezTo>
                <a:cubicBezTo>
                  <a:pt x="2387918" y="355282"/>
                  <a:pt x="2386013" y="365760"/>
                  <a:pt x="2377440" y="366712"/>
                </a:cubicBezTo>
                <a:cubicBezTo>
                  <a:pt x="2374583" y="370522"/>
                  <a:pt x="2374583" y="372428"/>
                  <a:pt x="2370773" y="373380"/>
                </a:cubicBezTo>
                <a:cubicBezTo>
                  <a:pt x="2369820" y="375285"/>
                  <a:pt x="2364105" y="380047"/>
                  <a:pt x="2361248" y="380047"/>
                </a:cubicBezTo>
                <a:cubicBezTo>
                  <a:pt x="2359343" y="380047"/>
                  <a:pt x="2356485" y="383857"/>
                  <a:pt x="2356485" y="385763"/>
                </a:cubicBezTo>
                <a:cubicBezTo>
                  <a:pt x="2346008" y="383857"/>
                  <a:pt x="2329815" y="390525"/>
                  <a:pt x="2325053" y="381953"/>
                </a:cubicBezTo>
                <a:cubicBezTo>
                  <a:pt x="2321242" y="385763"/>
                  <a:pt x="2313623" y="383857"/>
                  <a:pt x="2314575" y="391478"/>
                </a:cubicBezTo>
                <a:cubicBezTo>
                  <a:pt x="2298383" y="393383"/>
                  <a:pt x="2296478" y="393383"/>
                  <a:pt x="2278380" y="391478"/>
                </a:cubicBezTo>
                <a:cubicBezTo>
                  <a:pt x="2277427" y="391478"/>
                  <a:pt x="2275523" y="395287"/>
                  <a:pt x="2271713" y="395287"/>
                </a:cubicBezTo>
                <a:cubicBezTo>
                  <a:pt x="2270760" y="397193"/>
                  <a:pt x="2264092" y="398145"/>
                  <a:pt x="2264092" y="404813"/>
                </a:cubicBezTo>
                <a:cubicBezTo>
                  <a:pt x="2262187" y="413385"/>
                  <a:pt x="2248852" y="408622"/>
                  <a:pt x="2250758" y="422910"/>
                </a:cubicBezTo>
                <a:cubicBezTo>
                  <a:pt x="2248852" y="433388"/>
                  <a:pt x="2259330" y="431482"/>
                  <a:pt x="2264092" y="434340"/>
                </a:cubicBezTo>
                <a:cubicBezTo>
                  <a:pt x="2262187" y="442913"/>
                  <a:pt x="2260283" y="451485"/>
                  <a:pt x="2250758" y="449580"/>
                </a:cubicBezTo>
                <a:cubicBezTo>
                  <a:pt x="2252663" y="456247"/>
                  <a:pt x="2250758" y="459105"/>
                  <a:pt x="2245995" y="459105"/>
                </a:cubicBezTo>
                <a:cubicBezTo>
                  <a:pt x="2245995" y="463868"/>
                  <a:pt x="2245995" y="467678"/>
                  <a:pt x="2245995" y="472440"/>
                </a:cubicBezTo>
                <a:cubicBezTo>
                  <a:pt x="2245995" y="476250"/>
                  <a:pt x="2250758" y="469582"/>
                  <a:pt x="2250758" y="474345"/>
                </a:cubicBezTo>
                <a:cubicBezTo>
                  <a:pt x="2253615" y="481012"/>
                  <a:pt x="2247900" y="479108"/>
                  <a:pt x="2245995" y="481012"/>
                </a:cubicBezTo>
                <a:cubicBezTo>
                  <a:pt x="2244090" y="481965"/>
                  <a:pt x="2242185" y="488632"/>
                  <a:pt x="2242185" y="490537"/>
                </a:cubicBezTo>
                <a:cubicBezTo>
                  <a:pt x="2239328" y="492443"/>
                  <a:pt x="2228850" y="490537"/>
                  <a:pt x="2225992" y="494347"/>
                </a:cubicBezTo>
                <a:cubicBezTo>
                  <a:pt x="2224088" y="495300"/>
                  <a:pt x="2228850" y="503873"/>
                  <a:pt x="2225992" y="505778"/>
                </a:cubicBezTo>
                <a:cubicBezTo>
                  <a:pt x="2224088" y="506730"/>
                  <a:pt x="2224088" y="499110"/>
                  <a:pt x="2224088" y="499110"/>
                </a:cubicBezTo>
                <a:cubicBezTo>
                  <a:pt x="2221230" y="499110"/>
                  <a:pt x="2214563" y="501015"/>
                  <a:pt x="2221230" y="515302"/>
                </a:cubicBezTo>
                <a:cubicBezTo>
                  <a:pt x="2214563" y="512445"/>
                  <a:pt x="2216468" y="519112"/>
                  <a:pt x="2214563" y="520065"/>
                </a:cubicBezTo>
                <a:cubicBezTo>
                  <a:pt x="2212658" y="521970"/>
                  <a:pt x="2209800" y="520065"/>
                  <a:pt x="2207895" y="520065"/>
                </a:cubicBezTo>
                <a:cubicBezTo>
                  <a:pt x="2205990" y="521970"/>
                  <a:pt x="2207895" y="530543"/>
                  <a:pt x="2201228" y="526732"/>
                </a:cubicBezTo>
                <a:cubicBezTo>
                  <a:pt x="2203133" y="531495"/>
                  <a:pt x="2198370" y="533400"/>
                  <a:pt x="2199323" y="540068"/>
                </a:cubicBezTo>
                <a:cubicBezTo>
                  <a:pt x="2194560" y="540068"/>
                  <a:pt x="2186940" y="538163"/>
                  <a:pt x="2186940" y="541973"/>
                </a:cubicBezTo>
                <a:cubicBezTo>
                  <a:pt x="2183130" y="541973"/>
                  <a:pt x="2187893" y="538163"/>
                  <a:pt x="2186940" y="533400"/>
                </a:cubicBezTo>
                <a:cubicBezTo>
                  <a:pt x="2186940" y="533400"/>
                  <a:pt x="2183130" y="531495"/>
                  <a:pt x="2183130" y="530543"/>
                </a:cubicBezTo>
                <a:cubicBezTo>
                  <a:pt x="2183130" y="528638"/>
                  <a:pt x="2183130" y="524828"/>
                  <a:pt x="2183130" y="523875"/>
                </a:cubicBezTo>
                <a:cubicBezTo>
                  <a:pt x="2181225" y="521970"/>
                  <a:pt x="2180273" y="519112"/>
                  <a:pt x="2178367" y="517207"/>
                </a:cubicBezTo>
                <a:cubicBezTo>
                  <a:pt x="2176462" y="517207"/>
                  <a:pt x="2174558" y="513397"/>
                  <a:pt x="2171700" y="515302"/>
                </a:cubicBezTo>
                <a:cubicBezTo>
                  <a:pt x="2174558" y="510540"/>
                  <a:pt x="2174558" y="501968"/>
                  <a:pt x="2174558" y="495300"/>
                </a:cubicBezTo>
                <a:cubicBezTo>
                  <a:pt x="2174558" y="490537"/>
                  <a:pt x="2171700" y="490537"/>
                  <a:pt x="2171700" y="487680"/>
                </a:cubicBezTo>
                <a:cubicBezTo>
                  <a:pt x="2169795" y="476250"/>
                  <a:pt x="2174558" y="462915"/>
                  <a:pt x="2171700" y="452437"/>
                </a:cubicBezTo>
                <a:cubicBezTo>
                  <a:pt x="2183130" y="462915"/>
                  <a:pt x="2173605" y="447675"/>
                  <a:pt x="2178367" y="441007"/>
                </a:cubicBezTo>
                <a:cubicBezTo>
                  <a:pt x="2178367" y="440055"/>
                  <a:pt x="2181225" y="451485"/>
                  <a:pt x="2183130" y="444818"/>
                </a:cubicBezTo>
                <a:cubicBezTo>
                  <a:pt x="2183130" y="442913"/>
                  <a:pt x="2183130" y="440055"/>
                  <a:pt x="2183130" y="438150"/>
                </a:cubicBezTo>
                <a:cubicBezTo>
                  <a:pt x="2186940" y="433388"/>
                  <a:pt x="2199323" y="424815"/>
                  <a:pt x="2201228" y="422910"/>
                </a:cubicBezTo>
                <a:cubicBezTo>
                  <a:pt x="2201228" y="422910"/>
                  <a:pt x="2207895" y="421958"/>
                  <a:pt x="2205037" y="420053"/>
                </a:cubicBezTo>
                <a:cubicBezTo>
                  <a:pt x="2201228" y="416243"/>
                  <a:pt x="2205990" y="416243"/>
                  <a:pt x="2210753" y="416243"/>
                </a:cubicBezTo>
                <a:cubicBezTo>
                  <a:pt x="2216468" y="413385"/>
                  <a:pt x="2217420" y="408622"/>
                  <a:pt x="2217420" y="401955"/>
                </a:cubicBezTo>
                <a:cubicBezTo>
                  <a:pt x="2217420" y="400050"/>
                  <a:pt x="2227898" y="397193"/>
                  <a:pt x="2225992" y="395287"/>
                </a:cubicBezTo>
                <a:cubicBezTo>
                  <a:pt x="2225992" y="395287"/>
                  <a:pt x="2224088" y="395287"/>
                  <a:pt x="2224088" y="395287"/>
                </a:cubicBezTo>
                <a:cubicBezTo>
                  <a:pt x="2224088" y="395287"/>
                  <a:pt x="2225992" y="388620"/>
                  <a:pt x="2225992" y="388620"/>
                </a:cubicBezTo>
                <a:cubicBezTo>
                  <a:pt x="2228850" y="388620"/>
                  <a:pt x="2234565" y="397193"/>
                  <a:pt x="2232660" y="381953"/>
                </a:cubicBezTo>
                <a:cubicBezTo>
                  <a:pt x="2237423" y="381953"/>
                  <a:pt x="2244090" y="381953"/>
                  <a:pt x="2247900" y="380047"/>
                </a:cubicBezTo>
                <a:cubicBezTo>
                  <a:pt x="2248852" y="379095"/>
                  <a:pt x="2250758" y="373380"/>
                  <a:pt x="2250758" y="373380"/>
                </a:cubicBezTo>
                <a:cubicBezTo>
                  <a:pt x="2252663" y="372428"/>
                  <a:pt x="2255520" y="373380"/>
                  <a:pt x="2257425" y="373380"/>
                </a:cubicBezTo>
                <a:cubicBezTo>
                  <a:pt x="2259330" y="372428"/>
                  <a:pt x="2262187" y="368618"/>
                  <a:pt x="2264092" y="366712"/>
                </a:cubicBezTo>
                <a:cubicBezTo>
                  <a:pt x="2265998" y="365760"/>
                  <a:pt x="2265998" y="366712"/>
                  <a:pt x="2266950" y="363855"/>
                </a:cubicBezTo>
                <a:cubicBezTo>
                  <a:pt x="2266950" y="360998"/>
                  <a:pt x="2270760" y="352425"/>
                  <a:pt x="2275523" y="359093"/>
                </a:cubicBezTo>
                <a:cubicBezTo>
                  <a:pt x="2275523" y="352425"/>
                  <a:pt x="2275523" y="347663"/>
                  <a:pt x="2275523" y="342900"/>
                </a:cubicBezTo>
                <a:cubicBezTo>
                  <a:pt x="2268855" y="342900"/>
                  <a:pt x="2264092" y="343853"/>
                  <a:pt x="2260283" y="345757"/>
                </a:cubicBezTo>
                <a:cubicBezTo>
                  <a:pt x="2259330" y="347663"/>
                  <a:pt x="2255520" y="350520"/>
                  <a:pt x="2253615" y="352425"/>
                </a:cubicBezTo>
                <a:cubicBezTo>
                  <a:pt x="2252663" y="354330"/>
                  <a:pt x="2250758" y="352425"/>
                  <a:pt x="2250758" y="355282"/>
                </a:cubicBezTo>
                <a:cubicBezTo>
                  <a:pt x="2250758" y="360998"/>
                  <a:pt x="2239328" y="359093"/>
                  <a:pt x="2239328" y="366712"/>
                </a:cubicBezTo>
                <a:cubicBezTo>
                  <a:pt x="2232660" y="366712"/>
                  <a:pt x="2228850" y="368618"/>
                  <a:pt x="2228850" y="373380"/>
                </a:cubicBezTo>
                <a:cubicBezTo>
                  <a:pt x="2225992" y="373380"/>
                  <a:pt x="2227898" y="368618"/>
                  <a:pt x="2225992" y="366712"/>
                </a:cubicBezTo>
                <a:cubicBezTo>
                  <a:pt x="2225992" y="366712"/>
                  <a:pt x="2221230" y="368618"/>
                  <a:pt x="2221230" y="366712"/>
                </a:cubicBezTo>
                <a:cubicBezTo>
                  <a:pt x="2219325" y="365760"/>
                  <a:pt x="2221230" y="360998"/>
                  <a:pt x="2221230" y="359093"/>
                </a:cubicBezTo>
                <a:cubicBezTo>
                  <a:pt x="2207895" y="360998"/>
                  <a:pt x="2199323" y="355282"/>
                  <a:pt x="2189798" y="359093"/>
                </a:cubicBezTo>
                <a:cubicBezTo>
                  <a:pt x="2186940" y="359093"/>
                  <a:pt x="2189798" y="361950"/>
                  <a:pt x="2186940" y="363855"/>
                </a:cubicBezTo>
                <a:cubicBezTo>
                  <a:pt x="2183130" y="366712"/>
                  <a:pt x="2178367" y="365760"/>
                  <a:pt x="2174558" y="366712"/>
                </a:cubicBezTo>
                <a:cubicBezTo>
                  <a:pt x="2167890" y="370522"/>
                  <a:pt x="2167890" y="372428"/>
                  <a:pt x="2165033" y="377190"/>
                </a:cubicBezTo>
                <a:cubicBezTo>
                  <a:pt x="2163127" y="379095"/>
                  <a:pt x="2162175" y="383857"/>
                  <a:pt x="2155508" y="381953"/>
                </a:cubicBezTo>
                <a:cubicBezTo>
                  <a:pt x="2153603" y="391478"/>
                  <a:pt x="2160270" y="390525"/>
                  <a:pt x="2158365" y="398145"/>
                </a:cubicBezTo>
                <a:cubicBezTo>
                  <a:pt x="2155508" y="400050"/>
                  <a:pt x="2153603" y="401955"/>
                  <a:pt x="2153603" y="406718"/>
                </a:cubicBezTo>
                <a:cubicBezTo>
                  <a:pt x="2140267" y="404813"/>
                  <a:pt x="2137410" y="411480"/>
                  <a:pt x="2125028" y="409575"/>
                </a:cubicBezTo>
                <a:cubicBezTo>
                  <a:pt x="2122170" y="406718"/>
                  <a:pt x="2124075" y="404813"/>
                  <a:pt x="2125028" y="401955"/>
                </a:cubicBezTo>
                <a:cubicBezTo>
                  <a:pt x="2120265" y="401955"/>
                  <a:pt x="2119312" y="398145"/>
                  <a:pt x="2119312" y="395287"/>
                </a:cubicBezTo>
                <a:cubicBezTo>
                  <a:pt x="2113598" y="395287"/>
                  <a:pt x="2106930" y="397193"/>
                  <a:pt x="2106930" y="391478"/>
                </a:cubicBezTo>
                <a:cubicBezTo>
                  <a:pt x="2092642" y="400050"/>
                  <a:pt x="2074545" y="404813"/>
                  <a:pt x="2054542" y="406718"/>
                </a:cubicBezTo>
                <a:cubicBezTo>
                  <a:pt x="2052637" y="401955"/>
                  <a:pt x="2045018" y="404813"/>
                  <a:pt x="2047875" y="395287"/>
                </a:cubicBezTo>
                <a:cubicBezTo>
                  <a:pt x="2045018" y="395287"/>
                  <a:pt x="2040255" y="395287"/>
                  <a:pt x="2036445" y="395287"/>
                </a:cubicBezTo>
                <a:cubicBezTo>
                  <a:pt x="2023110" y="398145"/>
                  <a:pt x="2013585" y="401955"/>
                  <a:pt x="2002155" y="406718"/>
                </a:cubicBezTo>
                <a:cubicBezTo>
                  <a:pt x="1993583" y="411480"/>
                  <a:pt x="1986915" y="420053"/>
                  <a:pt x="1977390" y="422910"/>
                </a:cubicBezTo>
                <a:cubicBezTo>
                  <a:pt x="1979295" y="427672"/>
                  <a:pt x="1977390" y="433388"/>
                  <a:pt x="1972628" y="431482"/>
                </a:cubicBezTo>
                <a:cubicBezTo>
                  <a:pt x="1973580" y="441007"/>
                  <a:pt x="1966912" y="440055"/>
                  <a:pt x="1968817" y="447675"/>
                </a:cubicBezTo>
                <a:cubicBezTo>
                  <a:pt x="1962150" y="441007"/>
                  <a:pt x="1955483" y="459105"/>
                  <a:pt x="1952625" y="456247"/>
                </a:cubicBezTo>
                <a:cubicBezTo>
                  <a:pt x="1947862" y="451485"/>
                  <a:pt x="1952625" y="459105"/>
                  <a:pt x="1944053" y="459105"/>
                </a:cubicBezTo>
                <a:cubicBezTo>
                  <a:pt x="1939290" y="459105"/>
                  <a:pt x="1937385" y="461010"/>
                  <a:pt x="1937385" y="465772"/>
                </a:cubicBezTo>
                <a:cubicBezTo>
                  <a:pt x="1923098" y="461010"/>
                  <a:pt x="1927860" y="476250"/>
                  <a:pt x="1916430" y="474345"/>
                </a:cubicBezTo>
                <a:cubicBezTo>
                  <a:pt x="1918335" y="477203"/>
                  <a:pt x="1925955" y="490537"/>
                  <a:pt x="1929765" y="483870"/>
                </a:cubicBezTo>
                <a:cubicBezTo>
                  <a:pt x="1932622" y="485775"/>
                  <a:pt x="1930718" y="492443"/>
                  <a:pt x="1930718" y="495300"/>
                </a:cubicBezTo>
                <a:cubicBezTo>
                  <a:pt x="1936433" y="494347"/>
                  <a:pt x="1941195" y="499110"/>
                  <a:pt x="1941195" y="499110"/>
                </a:cubicBezTo>
                <a:cubicBezTo>
                  <a:pt x="1944053" y="499110"/>
                  <a:pt x="1947862" y="495300"/>
                  <a:pt x="1952625" y="495300"/>
                </a:cubicBezTo>
                <a:cubicBezTo>
                  <a:pt x="1954530" y="497205"/>
                  <a:pt x="1957388" y="499110"/>
                  <a:pt x="1955483" y="499110"/>
                </a:cubicBezTo>
                <a:cubicBezTo>
                  <a:pt x="1961197" y="499110"/>
                  <a:pt x="1964055" y="490537"/>
                  <a:pt x="1965960" y="495300"/>
                </a:cubicBezTo>
                <a:cubicBezTo>
                  <a:pt x="1968817" y="495300"/>
                  <a:pt x="1966912" y="492443"/>
                  <a:pt x="1968817" y="490537"/>
                </a:cubicBezTo>
                <a:cubicBezTo>
                  <a:pt x="1973580" y="492443"/>
                  <a:pt x="1973580" y="513397"/>
                  <a:pt x="1980248" y="501968"/>
                </a:cubicBezTo>
                <a:cubicBezTo>
                  <a:pt x="1988820" y="501015"/>
                  <a:pt x="1979295" y="517207"/>
                  <a:pt x="1990725" y="512445"/>
                </a:cubicBezTo>
                <a:cubicBezTo>
                  <a:pt x="1990725" y="515302"/>
                  <a:pt x="1985010" y="513397"/>
                  <a:pt x="1984058" y="515302"/>
                </a:cubicBezTo>
                <a:cubicBezTo>
                  <a:pt x="1984058" y="515302"/>
                  <a:pt x="1988820" y="523875"/>
                  <a:pt x="1986915" y="526732"/>
                </a:cubicBezTo>
                <a:cubicBezTo>
                  <a:pt x="1986915" y="528638"/>
                  <a:pt x="1984058" y="526732"/>
                  <a:pt x="1984058" y="530543"/>
                </a:cubicBezTo>
                <a:cubicBezTo>
                  <a:pt x="1984058" y="531495"/>
                  <a:pt x="1980248" y="533400"/>
                  <a:pt x="1980248" y="537210"/>
                </a:cubicBezTo>
                <a:cubicBezTo>
                  <a:pt x="1979295" y="546735"/>
                  <a:pt x="1985010" y="562928"/>
                  <a:pt x="1975485" y="555307"/>
                </a:cubicBezTo>
                <a:cubicBezTo>
                  <a:pt x="1977390" y="581025"/>
                  <a:pt x="1965960" y="594360"/>
                  <a:pt x="1959293" y="612457"/>
                </a:cubicBezTo>
                <a:cubicBezTo>
                  <a:pt x="1955483" y="616268"/>
                  <a:pt x="1954530" y="614363"/>
                  <a:pt x="1950720" y="612457"/>
                </a:cubicBezTo>
                <a:cubicBezTo>
                  <a:pt x="1948815" y="616268"/>
                  <a:pt x="1950720" y="619125"/>
                  <a:pt x="1950720" y="621983"/>
                </a:cubicBezTo>
                <a:cubicBezTo>
                  <a:pt x="1948815" y="625793"/>
                  <a:pt x="1944053" y="621983"/>
                  <a:pt x="1941195" y="625793"/>
                </a:cubicBezTo>
                <a:cubicBezTo>
                  <a:pt x="1939290" y="625793"/>
                  <a:pt x="1942148" y="630555"/>
                  <a:pt x="1941195" y="630555"/>
                </a:cubicBezTo>
                <a:cubicBezTo>
                  <a:pt x="1939290" y="632460"/>
                  <a:pt x="1936433" y="630555"/>
                  <a:pt x="1934527" y="630555"/>
                </a:cubicBezTo>
                <a:cubicBezTo>
                  <a:pt x="1932622" y="634365"/>
                  <a:pt x="1937385" y="635318"/>
                  <a:pt x="1937385" y="634365"/>
                </a:cubicBezTo>
                <a:cubicBezTo>
                  <a:pt x="1936433" y="637223"/>
                  <a:pt x="1930718" y="637223"/>
                  <a:pt x="1929765" y="640080"/>
                </a:cubicBezTo>
                <a:cubicBezTo>
                  <a:pt x="1927860" y="641985"/>
                  <a:pt x="1927860" y="646748"/>
                  <a:pt x="1925955" y="650558"/>
                </a:cubicBezTo>
                <a:cubicBezTo>
                  <a:pt x="1923098" y="652463"/>
                  <a:pt x="1919287" y="650558"/>
                  <a:pt x="1916430" y="652463"/>
                </a:cubicBezTo>
                <a:cubicBezTo>
                  <a:pt x="1912620" y="655320"/>
                  <a:pt x="1916430" y="658178"/>
                  <a:pt x="1912620" y="661987"/>
                </a:cubicBezTo>
                <a:cubicBezTo>
                  <a:pt x="1912620" y="663893"/>
                  <a:pt x="1907858" y="660082"/>
                  <a:pt x="1907858" y="661987"/>
                </a:cubicBezTo>
                <a:cubicBezTo>
                  <a:pt x="1905952" y="661987"/>
                  <a:pt x="1905952" y="670560"/>
                  <a:pt x="1905000" y="668655"/>
                </a:cubicBezTo>
                <a:cubicBezTo>
                  <a:pt x="1901190" y="664845"/>
                  <a:pt x="1898333" y="664845"/>
                  <a:pt x="1898333" y="675323"/>
                </a:cubicBezTo>
                <a:cubicBezTo>
                  <a:pt x="1883092" y="676275"/>
                  <a:pt x="1883092" y="675323"/>
                  <a:pt x="1866900" y="675323"/>
                </a:cubicBezTo>
                <a:cubicBezTo>
                  <a:pt x="1866900" y="676275"/>
                  <a:pt x="1855470" y="681990"/>
                  <a:pt x="1862137" y="682943"/>
                </a:cubicBezTo>
                <a:cubicBezTo>
                  <a:pt x="1863090" y="689610"/>
                  <a:pt x="1840230" y="684848"/>
                  <a:pt x="1851660" y="689610"/>
                </a:cubicBezTo>
                <a:cubicBezTo>
                  <a:pt x="1850708" y="693420"/>
                  <a:pt x="1844993" y="693420"/>
                  <a:pt x="1844993" y="689610"/>
                </a:cubicBezTo>
                <a:cubicBezTo>
                  <a:pt x="1837373" y="696277"/>
                  <a:pt x="1842135" y="702945"/>
                  <a:pt x="1842135" y="714375"/>
                </a:cubicBezTo>
                <a:cubicBezTo>
                  <a:pt x="1833562" y="716280"/>
                  <a:pt x="1837373" y="716280"/>
                  <a:pt x="1826895" y="714375"/>
                </a:cubicBezTo>
                <a:cubicBezTo>
                  <a:pt x="1830705" y="718185"/>
                  <a:pt x="1830705" y="721043"/>
                  <a:pt x="1824037" y="721043"/>
                </a:cubicBezTo>
                <a:cubicBezTo>
                  <a:pt x="1824037" y="725805"/>
                  <a:pt x="1826895" y="752475"/>
                  <a:pt x="1830705" y="743903"/>
                </a:cubicBezTo>
                <a:cubicBezTo>
                  <a:pt x="1837373" y="743903"/>
                  <a:pt x="1830705" y="768668"/>
                  <a:pt x="1840230" y="768668"/>
                </a:cubicBezTo>
                <a:cubicBezTo>
                  <a:pt x="1846897" y="770573"/>
                  <a:pt x="1837373" y="779145"/>
                  <a:pt x="1844993" y="782002"/>
                </a:cubicBezTo>
                <a:cubicBezTo>
                  <a:pt x="1844040" y="782002"/>
                  <a:pt x="1844040" y="786765"/>
                  <a:pt x="1842135" y="788670"/>
                </a:cubicBezTo>
                <a:cubicBezTo>
                  <a:pt x="1839277" y="788670"/>
                  <a:pt x="1835467" y="785813"/>
                  <a:pt x="1837373" y="785813"/>
                </a:cubicBezTo>
                <a:cubicBezTo>
                  <a:pt x="1833562" y="786765"/>
                  <a:pt x="1835467" y="788670"/>
                  <a:pt x="1833562" y="790575"/>
                </a:cubicBezTo>
                <a:cubicBezTo>
                  <a:pt x="1832610" y="791527"/>
                  <a:pt x="1826895" y="790575"/>
                  <a:pt x="1824037" y="790575"/>
                </a:cubicBezTo>
                <a:cubicBezTo>
                  <a:pt x="1817370" y="793433"/>
                  <a:pt x="1808798" y="800100"/>
                  <a:pt x="1802130" y="793433"/>
                </a:cubicBezTo>
                <a:cubicBezTo>
                  <a:pt x="1801178" y="786765"/>
                  <a:pt x="1805940" y="785813"/>
                  <a:pt x="1805940" y="782002"/>
                </a:cubicBezTo>
                <a:cubicBezTo>
                  <a:pt x="1807845" y="775335"/>
                  <a:pt x="1802130" y="765810"/>
                  <a:pt x="1808798" y="763905"/>
                </a:cubicBezTo>
                <a:cubicBezTo>
                  <a:pt x="1807845" y="759143"/>
                  <a:pt x="1799273" y="761048"/>
                  <a:pt x="1802130" y="750570"/>
                </a:cubicBezTo>
                <a:cubicBezTo>
                  <a:pt x="1796415" y="747712"/>
                  <a:pt x="1790700" y="752475"/>
                  <a:pt x="1784033" y="743903"/>
                </a:cubicBezTo>
                <a:cubicBezTo>
                  <a:pt x="1783080" y="736283"/>
                  <a:pt x="1794510" y="741045"/>
                  <a:pt x="1790700" y="729615"/>
                </a:cubicBezTo>
                <a:cubicBezTo>
                  <a:pt x="1789748" y="725805"/>
                  <a:pt x="1787843" y="727710"/>
                  <a:pt x="1787843" y="729615"/>
                </a:cubicBezTo>
                <a:cubicBezTo>
                  <a:pt x="1783080" y="729615"/>
                  <a:pt x="1783080" y="725805"/>
                  <a:pt x="1781175" y="722948"/>
                </a:cubicBezTo>
                <a:cubicBezTo>
                  <a:pt x="1779270" y="721043"/>
                  <a:pt x="1776413" y="721043"/>
                  <a:pt x="1774508" y="718185"/>
                </a:cubicBezTo>
                <a:cubicBezTo>
                  <a:pt x="1772603" y="719137"/>
                  <a:pt x="1769745" y="721043"/>
                  <a:pt x="1765935" y="721043"/>
                </a:cubicBezTo>
                <a:cubicBezTo>
                  <a:pt x="1763077" y="721043"/>
                  <a:pt x="1764983" y="722948"/>
                  <a:pt x="1765935" y="722948"/>
                </a:cubicBezTo>
                <a:cubicBezTo>
                  <a:pt x="1765935" y="732473"/>
                  <a:pt x="1758315" y="716280"/>
                  <a:pt x="1759268" y="729615"/>
                </a:cubicBezTo>
                <a:cubicBezTo>
                  <a:pt x="1751648" y="722948"/>
                  <a:pt x="1751648" y="736283"/>
                  <a:pt x="1741170" y="729615"/>
                </a:cubicBezTo>
                <a:cubicBezTo>
                  <a:pt x="1749742" y="722948"/>
                  <a:pt x="1741170" y="718185"/>
                  <a:pt x="1749742" y="711518"/>
                </a:cubicBezTo>
                <a:cubicBezTo>
                  <a:pt x="1756410" y="707708"/>
                  <a:pt x="1735455" y="709613"/>
                  <a:pt x="1735455" y="714375"/>
                </a:cubicBezTo>
                <a:cubicBezTo>
                  <a:pt x="1735455" y="721043"/>
                  <a:pt x="1729740" y="711518"/>
                  <a:pt x="1731645" y="711518"/>
                </a:cubicBezTo>
                <a:cubicBezTo>
                  <a:pt x="1726883" y="713423"/>
                  <a:pt x="1728788" y="719137"/>
                  <a:pt x="1723073" y="721043"/>
                </a:cubicBezTo>
                <a:cubicBezTo>
                  <a:pt x="1722120" y="721043"/>
                  <a:pt x="1715453" y="724852"/>
                  <a:pt x="1713548" y="725805"/>
                </a:cubicBezTo>
                <a:cubicBezTo>
                  <a:pt x="1711642" y="727710"/>
                  <a:pt x="1710690" y="729615"/>
                  <a:pt x="1710690" y="732473"/>
                </a:cubicBezTo>
                <a:cubicBezTo>
                  <a:pt x="1698308" y="731520"/>
                  <a:pt x="1702118" y="731520"/>
                  <a:pt x="1688783" y="732473"/>
                </a:cubicBezTo>
                <a:cubicBezTo>
                  <a:pt x="1692592" y="732473"/>
                  <a:pt x="1690688" y="741045"/>
                  <a:pt x="1692592" y="742950"/>
                </a:cubicBezTo>
                <a:cubicBezTo>
                  <a:pt x="1693545" y="742950"/>
                  <a:pt x="1698308" y="741045"/>
                  <a:pt x="1702118" y="742950"/>
                </a:cubicBezTo>
                <a:cubicBezTo>
                  <a:pt x="1702118" y="742950"/>
                  <a:pt x="1700213" y="747712"/>
                  <a:pt x="1702118" y="747712"/>
                </a:cubicBezTo>
                <a:cubicBezTo>
                  <a:pt x="1702118" y="749618"/>
                  <a:pt x="1708785" y="747712"/>
                  <a:pt x="1710690" y="747712"/>
                </a:cubicBezTo>
                <a:cubicBezTo>
                  <a:pt x="1711642" y="749618"/>
                  <a:pt x="1710690" y="754380"/>
                  <a:pt x="1710690" y="754380"/>
                </a:cubicBezTo>
                <a:cubicBezTo>
                  <a:pt x="1713548" y="755332"/>
                  <a:pt x="1718310" y="754380"/>
                  <a:pt x="1720215" y="757238"/>
                </a:cubicBezTo>
                <a:cubicBezTo>
                  <a:pt x="1723073" y="755332"/>
                  <a:pt x="1722120" y="750570"/>
                  <a:pt x="1726883" y="750570"/>
                </a:cubicBezTo>
                <a:cubicBezTo>
                  <a:pt x="1738312" y="749618"/>
                  <a:pt x="1747838" y="752475"/>
                  <a:pt x="1747838" y="763905"/>
                </a:cubicBezTo>
                <a:cubicBezTo>
                  <a:pt x="1743075" y="767715"/>
                  <a:pt x="1736408" y="767715"/>
                  <a:pt x="1731645" y="763905"/>
                </a:cubicBezTo>
                <a:cubicBezTo>
                  <a:pt x="1729740" y="767715"/>
                  <a:pt x="1728788" y="772478"/>
                  <a:pt x="1728788" y="779145"/>
                </a:cubicBezTo>
                <a:cubicBezTo>
                  <a:pt x="1723073" y="777240"/>
                  <a:pt x="1723073" y="782002"/>
                  <a:pt x="1726883" y="782002"/>
                </a:cubicBezTo>
                <a:cubicBezTo>
                  <a:pt x="1724977" y="785813"/>
                  <a:pt x="1718310" y="783907"/>
                  <a:pt x="1713548" y="785813"/>
                </a:cubicBezTo>
                <a:cubicBezTo>
                  <a:pt x="1718310" y="795338"/>
                  <a:pt x="1728788" y="800100"/>
                  <a:pt x="1728788" y="815340"/>
                </a:cubicBezTo>
                <a:cubicBezTo>
                  <a:pt x="1736408" y="806768"/>
                  <a:pt x="1731645" y="813435"/>
                  <a:pt x="1738312" y="818198"/>
                </a:cubicBezTo>
                <a:cubicBezTo>
                  <a:pt x="1736408" y="829628"/>
                  <a:pt x="1741170" y="846773"/>
                  <a:pt x="1735455" y="852488"/>
                </a:cubicBezTo>
                <a:cubicBezTo>
                  <a:pt x="1740217" y="859155"/>
                  <a:pt x="1743075" y="869632"/>
                  <a:pt x="1741170" y="882968"/>
                </a:cubicBezTo>
                <a:cubicBezTo>
                  <a:pt x="1731645" y="876300"/>
                  <a:pt x="1736408" y="897255"/>
                  <a:pt x="1731645" y="892493"/>
                </a:cubicBezTo>
                <a:cubicBezTo>
                  <a:pt x="1728788" y="887730"/>
                  <a:pt x="1731645" y="892493"/>
                  <a:pt x="1728788" y="895350"/>
                </a:cubicBezTo>
                <a:cubicBezTo>
                  <a:pt x="1726883" y="897255"/>
                  <a:pt x="1720215" y="897255"/>
                  <a:pt x="1723073" y="906780"/>
                </a:cubicBezTo>
                <a:cubicBezTo>
                  <a:pt x="1713548" y="903923"/>
                  <a:pt x="1720215" y="917257"/>
                  <a:pt x="1710690" y="913448"/>
                </a:cubicBezTo>
                <a:cubicBezTo>
                  <a:pt x="1718310" y="920115"/>
                  <a:pt x="1697355" y="925830"/>
                  <a:pt x="1702118" y="928688"/>
                </a:cubicBezTo>
                <a:cubicBezTo>
                  <a:pt x="1706880" y="933450"/>
                  <a:pt x="1700213" y="930592"/>
                  <a:pt x="1695450" y="935355"/>
                </a:cubicBezTo>
                <a:cubicBezTo>
                  <a:pt x="1693545" y="937260"/>
                  <a:pt x="1693545" y="942023"/>
                  <a:pt x="1692592" y="944880"/>
                </a:cubicBezTo>
                <a:cubicBezTo>
                  <a:pt x="1692592" y="944880"/>
                  <a:pt x="1686878" y="943928"/>
                  <a:pt x="1685925" y="944880"/>
                </a:cubicBezTo>
                <a:cubicBezTo>
                  <a:pt x="1685925" y="944880"/>
                  <a:pt x="1686878" y="949643"/>
                  <a:pt x="1685925" y="949643"/>
                </a:cubicBezTo>
                <a:cubicBezTo>
                  <a:pt x="1684020" y="953452"/>
                  <a:pt x="1674495" y="948690"/>
                  <a:pt x="1677352" y="956310"/>
                </a:cubicBezTo>
                <a:cubicBezTo>
                  <a:pt x="1657350" y="958215"/>
                  <a:pt x="1661160" y="960120"/>
                  <a:pt x="1639252" y="956310"/>
                </a:cubicBezTo>
                <a:cubicBezTo>
                  <a:pt x="1636395" y="956310"/>
                  <a:pt x="1637348" y="962025"/>
                  <a:pt x="1636395" y="966787"/>
                </a:cubicBezTo>
                <a:cubicBezTo>
                  <a:pt x="1629728" y="960120"/>
                  <a:pt x="1619250" y="973455"/>
                  <a:pt x="1618298" y="971550"/>
                </a:cubicBezTo>
                <a:cubicBezTo>
                  <a:pt x="1613535" y="966787"/>
                  <a:pt x="1618298" y="974407"/>
                  <a:pt x="1606867" y="974407"/>
                </a:cubicBezTo>
                <a:cubicBezTo>
                  <a:pt x="1601153" y="976312"/>
                  <a:pt x="1607820" y="980122"/>
                  <a:pt x="1603058" y="981075"/>
                </a:cubicBezTo>
                <a:cubicBezTo>
                  <a:pt x="1596390" y="987742"/>
                  <a:pt x="1593533" y="976312"/>
                  <a:pt x="1584960" y="974407"/>
                </a:cubicBezTo>
                <a:cubicBezTo>
                  <a:pt x="1575435" y="973455"/>
                  <a:pt x="1573530" y="978218"/>
                  <a:pt x="1566862" y="978218"/>
                </a:cubicBezTo>
                <a:cubicBezTo>
                  <a:pt x="1562100" y="980122"/>
                  <a:pt x="1560195" y="984885"/>
                  <a:pt x="1560195" y="991552"/>
                </a:cubicBezTo>
                <a:cubicBezTo>
                  <a:pt x="1550670" y="987742"/>
                  <a:pt x="1550670" y="994410"/>
                  <a:pt x="1545908" y="996315"/>
                </a:cubicBezTo>
                <a:cubicBezTo>
                  <a:pt x="1542098" y="1003935"/>
                  <a:pt x="1550670" y="1002982"/>
                  <a:pt x="1550670" y="1009650"/>
                </a:cubicBezTo>
                <a:cubicBezTo>
                  <a:pt x="1550670" y="1012507"/>
                  <a:pt x="1550670" y="1014413"/>
                  <a:pt x="1553527" y="1014413"/>
                </a:cubicBezTo>
                <a:cubicBezTo>
                  <a:pt x="1558290" y="1016317"/>
                  <a:pt x="1555433" y="1019175"/>
                  <a:pt x="1557338" y="1021080"/>
                </a:cubicBezTo>
                <a:cubicBezTo>
                  <a:pt x="1558290" y="1023937"/>
                  <a:pt x="1564005" y="1022033"/>
                  <a:pt x="1566862" y="1023937"/>
                </a:cubicBezTo>
                <a:cubicBezTo>
                  <a:pt x="1566862" y="1023937"/>
                  <a:pt x="1564958" y="1028700"/>
                  <a:pt x="1566862" y="1030605"/>
                </a:cubicBezTo>
                <a:cubicBezTo>
                  <a:pt x="1566862" y="1030605"/>
                  <a:pt x="1571625" y="1028700"/>
                  <a:pt x="1571625" y="1030605"/>
                </a:cubicBezTo>
                <a:cubicBezTo>
                  <a:pt x="1575435" y="1032510"/>
                  <a:pt x="1575435" y="1041082"/>
                  <a:pt x="1578292" y="1045845"/>
                </a:cubicBezTo>
                <a:cubicBezTo>
                  <a:pt x="1580198" y="1048702"/>
                  <a:pt x="1588770" y="1055370"/>
                  <a:pt x="1588770" y="1055370"/>
                </a:cubicBezTo>
                <a:cubicBezTo>
                  <a:pt x="1588770" y="1059180"/>
                  <a:pt x="1586865" y="1063943"/>
                  <a:pt x="1588770" y="1066800"/>
                </a:cubicBezTo>
                <a:cubicBezTo>
                  <a:pt x="1588770" y="1071563"/>
                  <a:pt x="1591627" y="1073468"/>
                  <a:pt x="1589723" y="1080135"/>
                </a:cubicBezTo>
                <a:cubicBezTo>
                  <a:pt x="1589723" y="1084898"/>
                  <a:pt x="1588770" y="1084898"/>
                  <a:pt x="1588770" y="1088707"/>
                </a:cubicBezTo>
                <a:cubicBezTo>
                  <a:pt x="1586865" y="1095375"/>
                  <a:pt x="1589723" y="1100138"/>
                  <a:pt x="1582102" y="1095375"/>
                </a:cubicBezTo>
                <a:cubicBezTo>
                  <a:pt x="1586865" y="1106805"/>
                  <a:pt x="1573530" y="1100138"/>
                  <a:pt x="1575435" y="1109662"/>
                </a:cubicBezTo>
                <a:cubicBezTo>
                  <a:pt x="1564005" y="1106805"/>
                  <a:pt x="1564958" y="1116330"/>
                  <a:pt x="1557338" y="1116330"/>
                </a:cubicBezTo>
                <a:cubicBezTo>
                  <a:pt x="1553527" y="1114425"/>
                  <a:pt x="1555433" y="1121093"/>
                  <a:pt x="1553527" y="1122998"/>
                </a:cubicBezTo>
                <a:cubicBezTo>
                  <a:pt x="1553527" y="1122998"/>
                  <a:pt x="1545908" y="1122998"/>
                  <a:pt x="1546860" y="1125855"/>
                </a:cubicBezTo>
                <a:cubicBezTo>
                  <a:pt x="1550670" y="1127760"/>
                  <a:pt x="1550670" y="1125855"/>
                  <a:pt x="1546860" y="1127760"/>
                </a:cubicBezTo>
                <a:cubicBezTo>
                  <a:pt x="1545908" y="1131570"/>
                  <a:pt x="1544003" y="1134427"/>
                  <a:pt x="1539240" y="1134427"/>
                </a:cubicBezTo>
                <a:cubicBezTo>
                  <a:pt x="1542098" y="1119188"/>
                  <a:pt x="1532573" y="1132523"/>
                  <a:pt x="1532573" y="1125855"/>
                </a:cubicBezTo>
                <a:cubicBezTo>
                  <a:pt x="1532573" y="1122998"/>
                  <a:pt x="1530668" y="1116330"/>
                  <a:pt x="1525905" y="1113473"/>
                </a:cubicBezTo>
                <a:cubicBezTo>
                  <a:pt x="1525905" y="1111568"/>
                  <a:pt x="1521142" y="1114425"/>
                  <a:pt x="1521142" y="1113473"/>
                </a:cubicBezTo>
                <a:cubicBezTo>
                  <a:pt x="1519238" y="1111568"/>
                  <a:pt x="1521142" y="1107758"/>
                  <a:pt x="1521142" y="1106805"/>
                </a:cubicBezTo>
                <a:cubicBezTo>
                  <a:pt x="1517333" y="1104900"/>
                  <a:pt x="1509712" y="1106805"/>
                  <a:pt x="1507808" y="1102995"/>
                </a:cubicBezTo>
                <a:cubicBezTo>
                  <a:pt x="1507808" y="1102995"/>
                  <a:pt x="1509712" y="1098233"/>
                  <a:pt x="1507808" y="1098233"/>
                </a:cubicBezTo>
                <a:cubicBezTo>
                  <a:pt x="1505902" y="1096327"/>
                  <a:pt x="1501140" y="1098233"/>
                  <a:pt x="1499235" y="1098233"/>
                </a:cubicBezTo>
                <a:cubicBezTo>
                  <a:pt x="1496377" y="1098233"/>
                  <a:pt x="1497330" y="1089660"/>
                  <a:pt x="1496377" y="1088707"/>
                </a:cubicBezTo>
                <a:cubicBezTo>
                  <a:pt x="1494473" y="1088707"/>
                  <a:pt x="1491615" y="1089660"/>
                  <a:pt x="1492567" y="1091565"/>
                </a:cubicBezTo>
                <a:cubicBezTo>
                  <a:pt x="1485900" y="1084898"/>
                  <a:pt x="1489710" y="1084898"/>
                  <a:pt x="1483042" y="1080135"/>
                </a:cubicBezTo>
                <a:cubicBezTo>
                  <a:pt x="1474470" y="1075373"/>
                  <a:pt x="1476375" y="1089660"/>
                  <a:pt x="1474470" y="1095375"/>
                </a:cubicBezTo>
                <a:cubicBezTo>
                  <a:pt x="1472565" y="1096327"/>
                  <a:pt x="1467802" y="1096327"/>
                  <a:pt x="1467802" y="1098233"/>
                </a:cubicBezTo>
                <a:cubicBezTo>
                  <a:pt x="1466850" y="1102995"/>
                  <a:pt x="1469708" y="1111568"/>
                  <a:pt x="1464945" y="1116330"/>
                </a:cubicBezTo>
                <a:cubicBezTo>
                  <a:pt x="1466850" y="1118235"/>
                  <a:pt x="1467802" y="1121093"/>
                  <a:pt x="1467802" y="1125855"/>
                </a:cubicBezTo>
                <a:cubicBezTo>
                  <a:pt x="1469708" y="1129665"/>
                  <a:pt x="1472565" y="1132523"/>
                  <a:pt x="1474470" y="1127760"/>
                </a:cubicBezTo>
                <a:cubicBezTo>
                  <a:pt x="1481137" y="1136333"/>
                  <a:pt x="1478280" y="1139190"/>
                  <a:pt x="1478280" y="1149668"/>
                </a:cubicBezTo>
                <a:cubicBezTo>
                  <a:pt x="1478280" y="1152525"/>
                  <a:pt x="1479233" y="1152525"/>
                  <a:pt x="1479233" y="1156335"/>
                </a:cubicBezTo>
                <a:cubicBezTo>
                  <a:pt x="1483042" y="1157288"/>
                  <a:pt x="1484948" y="1161098"/>
                  <a:pt x="1485900" y="1162050"/>
                </a:cubicBezTo>
                <a:cubicBezTo>
                  <a:pt x="1491615" y="1165860"/>
                  <a:pt x="1496377" y="1167765"/>
                  <a:pt x="1501140" y="1170623"/>
                </a:cubicBezTo>
                <a:cubicBezTo>
                  <a:pt x="1503998" y="1172528"/>
                  <a:pt x="1501140" y="1174432"/>
                  <a:pt x="1503998" y="1174432"/>
                </a:cubicBezTo>
                <a:cubicBezTo>
                  <a:pt x="1507808" y="1174432"/>
                  <a:pt x="1507808" y="1179195"/>
                  <a:pt x="1507808" y="1180148"/>
                </a:cubicBezTo>
                <a:cubicBezTo>
                  <a:pt x="1509712" y="1183958"/>
                  <a:pt x="1512570" y="1180148"/>
                  <a:pt x="1514475" y="1183958"/>
                </a:cubicBezTo>
                <a:cubicBezTo>
                  <a:pt x="1515428" y="1186815"/>
                  <a:pt x="1512570" y="1192530"/>
                  <a:pt x="1514475" y="1195387"/>
                </a:cubicBezTo>
                <a:cubicBezTo>
                  <a:pt x="1514475" y="1197293"/>
                  <a:pt x="1521142" y="1202055"/>
                  <a:pt x="1521142" y="1202055"/>
                </a:cubicBezTo>
                <a:cubicBezTo>
                  <a:pt x="1521142" y="1204913"/>
                  <a:pt x="1512570" y="1213485"/>
                  <a:pt x="1524000" y="1215390"/>
                </a:cubicBezTo>
                <a:cubicBezTo>
                  <a:pt x="1522095" y="1222058"/>
                  <a:pt x="1515428" y="1218248"/>
                  <a:pt x="1510665" y="1216343"/>
                </a:cubicBezTo>
                <a:cubicBezTo>
                  <a:pt x="1505902" y="1216343"/>
                  <a:pt x="1497330" y="1216343"/>
                  <a:pt x="1496377" y="1215390"/>
                </a:cubicBezTo>
                <a:cubicBezTo>
                  <a:pt x="1496377" y="1215390"/>
                  <a:pt x="1499235" y="1200150"/>
                  <a:pt x="1492567" y="1211580"/>
                </a:cubicBezTo>
                <a:cubicBezTo>
                  <a:pt x="1485900" y="1208723"/>
                  <a:pt x="1489710" y="1200150"/>
                  <a:pt x="1485900" y="1195387"/>
                </a:cubicBezTo>
                <a:cubicBezTo>
                  <a:pt x="1484948" y="1192530"/>
                  <a:pt x="1481137" y="1192530"/>
                  <a:pt x="1478280" y="1186815"/>
                </a:cubicBezTo>
                <a:cubicBezTo>
                  <a:pt x="1476375" y="1182052"/>
                  <a:pt x="1476375" y="1179195"/>
                  <a:pt x="1479233" y="1177290"/>
                </a:cubicBezTo>
                <a:cubicBezTo>
                  <a:pt x="1474470" y="1172528"/>
                  <a:pt x="1472565" y="1162050"/>
                  <a:pt x="1464945" y="1159193"/>
                </a:cubicBezTo>
                <a:cubicBezTo>
                  <a:pt x="1464945" y="1154430"/>
                  <a:pt x="1460183" y="1150620"/>
                  <a:pt x="1464945" y="1149668"/>
                </a:cubicBezTo>
                <a:cubicBezTo>
                  <a:pt x="1463040" y="1147763"/>
                  <a:pt x="1460183" y="1145857"/>
                  <a:pt x="1454467" y="1143953"/>
                </a:cubicBezTo>
                <a:cubicBezTo>
                  <a:pt x="1456373" y="1139190"/>
                  <a:pt x="1456373" y="1134427"/>
                  <a:pt x="1453515" y="1134427"/>
                </a:cubicBezTo>
                <a:cubicBezTo>
                  <a:pt x="1451610" y="1127760"/>
                  <a:pt x="1454467" y="1125855"/>
                  <a:pt x="1454467" y="1122998"/>
                </a:cubicBezTo>
                <a:cubicBezTo>
                  <a:pt x="1456373" y="1116330"/>
                  <a:pt x="1453515" y="1114425"/>
                  <a:pt x="1449705" y="1113473"/>
                </a:cubicBezTo>
                <a:cubicBezTo>
                  <a:pt x="1451610" y="1109662"/>
                  <a:pt x="1453515" y="1107758"/>
                  <a:pt x="1449705" y="1106805"/>
                </a:cubicBezTo>
                <a:cubicBezTo>
                  <a:pt x="1449705" y="1102995"/>
                  <a:pt x="1456373" y="1104900"/>
                  <a:pt x="1461135" y="1102995"/>
                </a:cubicBezTo>
                <a:cubicBezTo>
                  <a:pt x="1461135" y="1101090"/>
                  <a:pt x="1458278" y="1101090"/>
                  <a:pt x="1458278" y="1098233"/>
                </a:cubicBezTo>
                <a:cubicBezTo>
                  <a:pt x="1458278" y="1095375"/>
                  <a:pt x="1463040" y="1095375"/>
                  <a:pt x="1461135" y="1091565"/>
                </a:cubicBezTo>
                <a:cubicBezTo>
                  <a:pt x="1461135" y="1086803"/>
                  <a:pt x="1456373" y="1082040"/>
                  <a:pt x="1454467" y="1077277"/>
                </a:cubicBezTo>
                <a:cubicBezTo>
                  <a:pt x="1454467" y="1070610"/>
                  <a:pt x="1456373" y="1062038"/>
                  <a:pt x="1454467" y="1059180"/>
                </a:cubicBezTo>
                <a:cubicBezTo>
                  <a:pt x="1454467" y="1053465"/>
                  <a:pt x="1451610" y="1053465"/>
                  <a:pt x="1449705" y="1052512"/>
                </a:cubicBezTo>
                <a:cubicBezTo>
                  <a:pt x="1448752" y="1048702"/>
                  <a:pt x="1448752" y="1045845"/>
                  <a:pt x="1446848" y="1042035"/>
                </a:cubicBezTo>
                <a:cubicBezTo>
                  <a:pt x="1443038" y="1037272"/>
                  <a:pt x="1442085" y="1032510"/>
                  <a:pt x="1436370" y="1030605"/>
                </a:cubicBezTo>
                <a:cubicBezTo>
                  <a:pt x="1426845" y="1028700"/>
                  <a:pt x="1433513" y="1041082"/>
                  <a:pt x="1424940" y="1034415"/>
                </a:cubicBezTo>
                <a:cubicBezTo>
                  <a:pt x="1420177" y="1034415"/>
                  <a:pt x="1423987" y="1041082"/>
                  <a:pt x="1422083" y="1042035"/>
                </a:cubicBezTo>
                <a:cubicBezTo>
                  <a:pt x="1422083" y="1043940"/>
                  <a:pt x="1417320" y="1042035"/>
                  <a:pt x="1415415" y="1042035"/>
                </a:cubicBezTo>
                <a:cubicBezTo>
                  <a:pt x="1413510" y="1043940"/>
                  <a:pt x="1417320" y="1048702"/>
                  <a:pt x="1411605" y="1048702"/>
                </a:cubicBezTo>
                <a:cubicBezTo>
                  <a:pt x="1405890" y="1048702"/>
                  <a:pt x="1405890" y="1046798"/>
                  <a:pt x="1403985" y="1039177"/>
                </a:cubicBezTo>
                <a:cubicBezTo>
                  <a:pt x="1402080" y="1037272"/>
                  <a:pt x="1400175" y="1037272"/>
                  <a:pt x="1400175" y="1035368"/>
                </a:cubicBezTo>
                <a:cubicBezTo>
                  <a:pt x="1399223" y="1032510"/>
                  <a:pt x="1403985" y="1032510"/>
                  <a:pt x="1403985" y="1030605"/>
                </a:cubicBezTo>
                <a:cubicBezTo>
                  <a:pt x="1403985" y="1027748"/>
                  <a:pt x="1395412" y="1014413"/>
                  <a:pt x="1403985" y="1009650"/>
                </a:cubicBezTo>
                <a:cubicBezTo>
                  <a:pt x="1400175" y="1005840"/>
                  <a:pt x="1395412" y="1002982"/>
                  <a:pt x="1397317" y="991552"/>
                </a:cubicBezTo>
                <a:cubicBezTo>
                  <a:pt x="1393508" y="991552"/>
                  <a:pt x="1395412" y="994410"/>
                  <a:pt x="1393508" y="996315"/>
                </a:cubicBezTo>
                <a:cubicBezTo>
                  <a:pt x="1388745" y="994410"/>
                  <a:pt x="1392555" y="982980"/>
                  <a:pt x="1388745" y="978218"/>
                </a:cubicBezTo>
                <a:cubicBezTo>
                  <a:pt x="1385888" y="976312"/>
                  <a:pt x="1383983" y="974407"/>
                  <a:pt x="1382077" y="971550"/>
                </a:cubicBezTo>
                <a:cubicBezTo>
                  <a:pt x="1381125" y="969645"/>
                  <a:pt x="1381125" y="966787"/>
                  <a:pt x="1379220" y="966787"/>
                </a:cubicBezTo>
                <a:cubicBezTo>
                  <a:pt x="1375410" y="962977"/>
                  <a:pt x="1367790" y="962977"/>
                  <a:pt x="1369695" y="956310"/>
                </a:cubicBezTo>
                <a:cubicBezTo>
                  <a:pt x="1359218" y="955357"/>
                  <a:pt x="1356360" y="962025"/>
                  <a:pt x="1350645" y="966787"/>
                </a:cubicBezTo>
                <a:cubicBezTo>
                  <a:pt x="1345883" y="964883"/>
                  <a:pt x="1343025" y="964883"/>
                  <a:pt x="1343025" y="967740"/>
                </a:cubicBezTo>
                <a:cubicBezTo>
                  <a:pt x="1334452" y="967740"/>
                  <a:pt x="1327785" y="967740"/>
                  <a:pt x="1320165" y="967740"/>
                </a:cubicBezTo>
                <a:cubicBezTo>
                  <a:pt x="1320165" y="971550"/>
                  <a:pt x="1316355" y="973455"/>
                  <a:pt x="1314450" y="974407"/>
                </a:cubicBezTo>
                <a:cubicBezTo>
                  <a:pt x="1313498" y="976312"/>
                  <a:pt x="1311592" y="974407"/>
                  <a:pt x="1311592" y="978218"/>
                </a:cubicBezTo>
                <a:cubicBezTo>
                  <a:pt x="1311592" y="981075"/>
                  <a:pt x="1303020" y="982980"/>
                  <a:pt x="1302068" y="984885"/>
                </a:cubicBezTo>
                <a:cubicBezTo>
                  <a:pt x="1295400" y="989648"/>
                  <a:pt x="1289685" y="1001078"/>
                  <a:pt x="1277302" y="1005840"/>
                </a:cubicBezTo>
                <a:cubicBezTo>
                  <a:pt x="1270635" y="1010602"/>
                  <a:pt x="1268730" y="1022033"/>
                  <a:pt x="1255395" y="1023937"/>
                </a:cubicBezTo>
                <a:cubicBezTo>
                  <a:pt x="1260158" y="1028700"/>
                  <a:pt x="1259205" y="1030605"/>
                  <a:pt x="1250633" y="1030605"/>
                </a:cubicBezTo>
                <a:cubicBezTo>
                  <a:pt x="1248727" y="1034415"/>
                  <a:pt x="1250633" y="1035368"/>
                  <a:pt x="1252537" y="1035368"/>
                </a:cubicBezTo>
                <a:cubicBezTo>
                  <a:pt x="1252537" y="1041082"/>
                  <a:pt x="1246823" y="1039177"/>
                  <a:pt x="1246823" y="1035368"/>
                </a:cubicBezTo>
                <a:cubicBezTo>
                  <a:pt x="1242060" y="1037272"/>
                  <a:pt x="1243965" y="1045845"/>
                  <a:pt x="1234440" y="1042035"/>
                </a:cubicBezTo>
                <a:cubicBezTo>
                  <a:pt x="1230630" y="1043940"/>
                  <a:pt x="1230630" y="1048702"/>
                  <a:pt x="1225867" y="1048702"/>
                </a:cubicBezTo>
                <a:cubicBezTo>
                  <a:pt x="1223962" y="1053465"/>
                  <a:pt x="1228725" y="1053465"/>
                  <a:pt x="1228725" y="1059180"/>
                </a:cubicBezTo>
                <a:cubicBezTo>
                  <a:pt x="1227773" y="1063943"/>
                  <a:pt x="1223962" y="1071563"/>
                  <a:pt x="1223010" y="1082040"/>
                </a:cubicBezTo>
                <a:cubicBezTo>
                  <a:pt x="1221105" y="1096327"/>
                  <a:pt x="1223010" y="1111568"/>
                  <a:pt x="1219200" y="1116330"/>
                </a:cubicBezTo>
                <a:cubicBezTo>
                  <a:pt x="1219200" y="1116330"/>
                  <a:pt x="1214438" y="1114425"/>
                  <a:pt x="1212533" y="1116330"/>
                </a:cubicBezTo>
                <a:cubicBezTo>
                  <a:pt x="1210627" y="1118235"/>
                  <a:pt x="1212533" y="1125855"/>
                  <a:pt x="1209675" y="1127760"/>
                </a:cubicBezTo>
                <a:cubicBezTo>
                  <a:pt x="1207770" y="1131570"/>
                  <a:pt x="1201103" y="1129665"/>
                  <a:pt x="1198245" y="1131570"/>
                </a:cubicBezTo>
                <a:cubicBezTo>
                  <a:pt x="1194435" y="1132523"/>
                  <a:pt x="1194435" y="1139190"/>
                  <a:pt x="1187768" y="1137285"/>
                </a:cubicBezTo>
                <a:cubicBezTo>
                  <a:pt x="1181100" y="1129665"/>
                  <a:pt x="1176338" y="1119188"/>
                  <a:pt x="1173480" y="1106805"/>
                </a:cubicBezTo>
                <a:cubicBezTo>
                  <a:pt x="1171575" y="1106805"/>
                  <a:pt x="1169670" y="1102995"/>
                  <a:pt x="1166812" y="1101090"/>
                </a:cubicBezTo>
                <a:cubicBezTo>
                  <a:pt x="1164908" y="1100138"/>
                  <a:pt x="1164908" y="1096327"/>
                  <a:pt x="1162050" y="1098233"/>
                </a:cubicBezTo>
                <a:cubicBezTo>
                  <a:pt x="1158240" y="1088707"/>
                  <a:pt x="1164908" y="1088707"/>
                  <a:pt x="1166812" y="1082040"/>
                </a:cubicBezTo>
                <a:cubicBezTo>
                  <a:pt x="1166812" y="1077277"/>
                  <a:pt x="1162050" y="1073468"/>
                  <a:pt x="1158240" y="1070610"/>
                </a:cubicBezTo>
                <a:cubicBezTo>
                  <a:pt x="1155383" y="1066800"/>
                  <a:pt x="1153477" y="1062038"/>
                  <a:pt x="1148715" y="1060132"/>
                </a:cubicBezTo>
                <a:cubicBezTo>
                  <a:pt x="1146810" y="1055370"/>
                  <a:pt x="1146810" y="1048702"/>
                  <a:pt x="1142048" y="1042035"/>
                </a:cubicBezTo>
                <a:cubicBezTo>
                  <a:pt x="1138237" y="1037272"/>
                  <a:pt x="1138237" y="1016317"/>
                  <a:pt x="1137285" y="999173"/>
                </a:cubicBezTo>
                <a:cubicBezTo>
                  <a:pt x="1135380" y="992505"/>
                  <a:pt x="1133475" y="974407"/>
                  <a:pt x="1130618" y="962977"/>
                </a:cubicBezTo>
                <a:cubicBezTo>
                  <a:pt x="1124902" y="962977"/>
                  <a:pt x="1117282" y="976312"/>
                  <a:pt x="1123950" y="978218"/>
                </a:cubicBezTo>
                <a:cubicBezTo>
                  <a:pt x="1123950" y="985838"/>
                  <a:pt x="1112520" y="980122"/>
                  <a:pt x="1108710" y="978218"/>
                </a:cubicBezTo>
                <a:cubicBezTo>
                  <a:pt x="1106805" y="978218"/>
                  <a:pt x="1103948" y="980122"/>
                  <a:pt x="1102043" y="978218"/>
                </a:cubicBezTo>
                <a:cubicBezTo>
                  <a:pt x="1099185" y="976312"/>
                  <a:pt x="1095375" y="964883"/>
                  <a:pt x="1090613" y="967740"/>
                </a:cubicBezTo>
                <a:cubicBezTo>
                  <a:pt x="1088707" y="962977"/>
                  <a:pt x="1092518" y="962977"/>
                  <a:pt x="1095375" y="962977"/>
                </a:cubicBezTo>
                <a:cubicBezTo>
                  <a:pt x="1092518" y="958215"/>
                  <a:pt x="1095375" y="958215"/>
                  <a:pt x="1095375" y="953452"/>
                </a:cubicBezTo>
                <a:cubicBezTo>
                  <a:pt x="1095375" y="948690"/>
                  <a:pt x="1087755" y="951547"/>
                  <a:pt x="1083945" y="949643"/>
                </a:cubicBezTo>
                <a:cubicBezTo>
                  <a:pt x="1081087" y="948690"/>
                  <a:pt x="1076325" y="935355"/>
                  <a:pt x="1074420" y="944880"/>
                </a:cubicBezTo>
                <a:cubicBezTo>
                  <a:pt x="1067752" y="943928"/>
                  <a:pt x="1070610" y="933450"/>
                  <a:pt x="1072515" y="935355"/>
                </a:cubicBezTo>
                <a:cubicBezTo>
                  <a:pt x="1070610" y="931545"/>
                  <a:pt x="1063943" y="931545"/>
                  <a:pt x="1065848" y="925830"/>
                </a:cubicBezTo>
                <a:cubicBezTo>
                  <a:pt x="1062990" y="923925"/>
                  <a:pt x="1054418" y="928688"/>
                  <a:pt x="1052512" y="925830"/>
                </a:cubicBezTo>
                <a:cubicBezTo>
                  <a:pt x="1052512" y="925830"/>
                  <a:pt x="1054418" y="920115"/>
                  <a:pt x="1052512" y="920115"/>
                </a:cubicBezTo>
                <a:cubicBezTo>
                  <a:pt x="1045845" y="919162"/>
                  <a:pt x="1041082" y="922020"/>
                  <a:pt x="1034415" y="922020"/>
                </a:cubicBezTo>
                <a:cubicBezTo>
                  <a:pt x="1033462" y="923925"/>
                  <a:pt x="1029653" y="923925"/>
                  <a:pt x="1027748" y="922020"/>
                </a:cubicBezTo>
                <a:cubicBezTo>
                  <a:pt x="1024890" y="922020"/>
                  <a:pt x="1022985" y="919162"/>
                  <a:pt x="1022985" y="925830"/>
                </a:cubicBezTo>
                <a:cubicBezTo>
                  <a:pt x="993458" y="928688"/>
                  <a:pt x="970598" y="923925"/>
                  <a:pt x="948690" y="920115"/>
                </a:cubicBezTo>
                <a:cubicBezTo>
                  <a:pt x="950595" y="913448"/>
                  <a:pt x="942023" y="915353"/>
                  <a:pt x="942023" y="910590"/>
                </a:cubicBezTo>
                <a:cubicBezTo>
                  <a:pt x="942023" y="903923"/>
                  <a:pt x="929640" y="917257"/>
                  <a:pt x="937260" y="903923"/>
                </a:cubicBezTo>
                <a:cubicBezTo>
                  <a:pt x="932498" y="905827"/>
                  <a:pt x="930592" y="903923"/>
                  <a:pt x="930592" y="901065"/>
                </a:cubicBezTo>
                <a:cubicBezTo>
                  <a:pt x="922972" y="905827"/>
                  <a:pt x="899160" y="901065"/>
                  <a:pt x="891540" y="899160"/>
                </a:cubicBezTo>
                <a:cubicBezTo>
                  <a:pt x="886778" y="897255"/>
                  <a:pt x="884873" y="897255"/>
                  <a:pt x="884873" y="892493"/>
                </a:cubicBezTo>
                <a:cubicBezTo>
                  <a:pt x="871538" y="895350"/>
                  <a:pt x="875348" y="882968"/>
                  <a:pt x="862965" y="882968"/>
                </a:cubicBezTo>
                <a:cubicBezTo>
                  <a:pt x="862012" y="870585"/>
                  <a:pt x="855345" y="864870"/>
                  <a:pt x="850583" y="856298"/>
                </a:cubicBezTo>
                <a:cubicBezTo>
                  <a:pt x="823913" y="851535"/>
                  <a:pt x="823913" y="864870"/>
                  <a:pt x="825818" y="879158"/>
                </a:cubicBezTo>
                <a:cubicBezTo>
                  <a:pt x="826770" y="883920"/>
                  <a:pt x="838200" y="890587"/>
                  <a:pt x="846773" y="901065"/>
                </a:cubicBezTo>
                <a:cubicBezTo>
                  <a:pt x="850583" y="903923"/>
                  <a:pt x="855345" y="920115"/>
                  <a:pt x="862965" y="917257"/>
                </a:cubicBezTo>
                <a:cubicBezTo>
                  <a:pt x="862012" y="923925"/>
                  <a:pt x="868680" y="923925"/>
                  <a:pt x="866775" y="931545"/>
                </a:cubicBezTo>
                <a:cubicBezTo>
                  <a:pt x="873443" y="931545"/>
                  <a:pt x="889635" y="928688"/>
                  <a:pt x="881063" y="938212"/>
                </a:cubicBezTo>
                <a:cubicBezTo>
                  <a:pt x="887730" y="942023"/>
                  <a:pt x="884873" y="933450"/>
                  <a:pt x="887730" y="931545"/>
                </a:cubicBezTo>
                <a:cubicBezTo>
                  <a:pt x="889635" y="930592"/>
                  <a:pt x="899160" y="931545"/>
                  <a:pt x="899160" y="925830"/>
                </a:cubicBezTo>
                <a:cubicBezTo>
                  <a:pt x="899160" y="923925"/>
                  <a:pt x="902970" y="923925"/>
                  <a:pt x="905827" y="922020"/>
                </a:cubicBezTo>
                <a:cubicBezTo>
                  <a:pt x="909638" y="922020"/>
                  <a:pt x="905827" y="919162"/>
                  <a:pt x="909638" y="917257"/>
                </a:cubicBezTo>
                <a:cubicBezTo>
                  <a:pt x="914400" y="913448"/>
                  <a:pt x="921068" y="915353"/>
                  <a:pt x="927735" y="913448"/>
                </a:cubicBezTo>
                <a:cubicBezTo>
                  <a:pt x="927735" y="915353"/>
                  <a:pt x="922972" y="919162"/>
                  <a:pt x="923925" y="920115"/>
                </a:cubicBezTo>
                <a:cubicBezTo>
                  <a:pt x="923925" y="920115"/>
                  <a:pt x="930592" y="919162"/>
                  <a:pt x="930592" y="920115"/>
                </a:cubicBezTo>
                <a:cubicBezTo>
                  <a:pt x="932498" y="925830"/>
                  <a:pt x="929640" y="928688"/>
                  <a:pt x="934402" y="931545"/>
                </a:cubicBezTo>
                <a:cubicBezTo>
                  <a:pt x="932498" y="938212"/>
                  <a:pt x="942023" y="935355"/>
                  <a:pt x="942023" y="942023"/>
                </a:cubicBezTo>
                <a:cubicBezTo>
                  <a:pt x="942023" y="948690"/>
                  <a:pt x="948690" y="943928"/>
                  <a:pt x="955357" y="946785"/>
                </a:cubicBezTo>
                <a:cubicBezTo>
                  <a:pt x="959167" y="949643"/>
                  <a:pt x="957263" y="955357"/>
                  <a:pt x="963930" y="956310"/>
                </a:cubicBezTo>
                <a:cubicBezTo>
                  <a:pt x="957263" y="962977"/>
                  <a:pt x="965835" y="971550"/>
                  <a:pt x="963930" y="981075"/>
                </a:cubicBezTo>
                <a:cubicBezTo>
                  <a:pt x="960120" y="981075"/>
                  <a:pt x="959167" y="981075"/>
                  <a:pt x="955357" y="981075"/>
                </a:cubicBezTo>
                <a:cubicBezTo>
                  <a:pt x="959167" y="992505"/>
                  <a:pt x="947737" y="989648"/>
                  <a:pt x="948690" y="999173"/>
                </a:cubicBezTo>
                <a:cubicBezTo>
                  <a:pt x="942023" y="998220"/>
                  <a:pt x="939165" y="999173"/>
                  <a:pt x="939165" y="1005840"/>
                </a:cubicBezTo>
                <a:cubicBezTo>
                  <a:pt x="936308" y="1005840"/>
                  <a:pt x="930592" y="1005840"/>
                  <a:pt x="927735" y="1005840"/>
                </a:cubicBezTo>
                <a:cubicBezTo>
                  <a:pt x="922972" y="1005840"/>
                  <a:pt x="925830" y="1012507"/>
                  <a:pt x="923925" y="1014413"/>
                </a:cubicBezTo>
                <a:cubicBezTo>
                  <a:pt x="923925" y="1016317"/>
                  <a:pt x="919162" y="1014413"/>
                  <a:pt x="918210" y="1014413"/>
                </a:cubicBezTo>
                <a:cubicBezTo>
                  <a:pt x="916305" y="1016317"/>
                  <a:pt x="919162" y="1022033"/>
                  <a:pt x="918210" y="1023937"/>
                </a:cubicBezTo>
                <a:cubicBezTo>
                  <a:pt x="912495" y="1022033"/>
                  <a:pt x="909638" y="1023937"/>
                  <a:pt x="909638" y="1030605"/>
                </a:cubicBezTo>
                <a:cubicBezTo>
                  <a:pt x="902970" y="1028700"/>
                  <a:pt x="899160" y="1030605"/>
                  <a:pt x="896302" y="1034415"/>
                </a:cubicBezTo>
                <a:cubicBezTo>
                  <a:pt x="891540" y="1035368"/>
                  <a:pt x="893445" y="1037272"/>
                  <a:pt x="884873" y="1039177"/>
                </a:cubicBezTo>
                <a:cubicBezTo>
                  <a:pt x="881063" y="1041082"/>
                  <a:pt x="866775" y="1045845"/>
                  <a:pt x="866775" y="1055370"/>
                </a:cubicBezTo>
                <a:cubicBezTo>
                  <a:pt x="862012" y="1055370"/>
                  <a:pt x="857250" y="1053465"/>
                  <a:pt x="853440" y="1055370"/>
                </a:cubicBezTo>
                <a:cubicBezTo>
                  <a:pt x="850583" y="1057275"/>
                  <a:pt x="853440" y="1059180"/>
                  <a:pt x="850583" y="1060132"/>
                </a:cubicBezTo>
                <a:cubicBezTo>
                  <a:pt x="850583" y="1062038"/>
                  <a:pt x="844868" y="1060132"/>
                  <a:pt x="844868" y="1060132"/>
                </a:cubicBezTo>
                <a:cubicBezTo>
                  <a:pt x="844868" y="1060132"/>
                  <a:pt x="835343" y="1063943"/>
                  <a:pt x="835343" y="1063943"/>
                </a:cubicBezTo>
                <a:cubicBezTo>
                  <a:pt x="830580" y="1070610"/>
                  <a:pt x="805815" y="1066800"/>
                  <a:pt x="796290" y="1073468"/>
                </a:cubicBezTo>
                <a:cubicBezTo>
                  <a:pt x="785813" y="1075373"/>
                  <a:pt x="803910" y="1078230"/>
                  <a:pt x="789623" y="1080135"/>
                </a:cubicBezTo>
                <a:cubicBezTo>
                  <a:pt x="787718" y="1080135"/>
                  <a:pt x="783907" y="1078230"/>
                  <a:pt x="782955" y="1080135"/>
                </a:cubicBezTo>
                <a:cubicBezTo>
                  <a:pt x="779145" y="1080135"/>
                  <a:pt x="781050" y="1086803"/>
                  <a:pt x="774382" y="1084898"/>
                </a:cubicBezTo>
                <a:cubicBezTo>
                  <a:pt x="777240" y="1078230"/>
                  <a:pt x="769620" y="1082040"/>
                  <a:pt x="767715" y="1080135"/>
                </a:cubicBezTo>
                <a:cubicBezTo>
                  <a:pt x="765810" y="1075373"/>
                  <a:pt x="769620" y="1066800"/>
                  <a:pt x="761048" y="1066800"/>
                </a:cubicBezTo>
                <a:cubicBezTo>
                  <a:pt x="761048" y="1062038"/>
                  <a:pt x="764858" y="1062038"/>
                  <a:pt x="764858" y="1059180"/>
                </a:cubicBezTo>
                <a:cubicBezTo>
                  <a:pt x="762952" y="1055370"/>
                  <a:pt x="756285" y="1053465"/>
                  <a:pt x="761048" y="1052512"/>
                </a:cubicBezTo>
                <a:cubicBezTo>
                  <a:pt x="759143" y="1048702"/>
                  <a:pt x="758190" y="1045845"/>
                  <a:pt x="753427" y="1045845"/>
                </a:cubicBezTo>
                <a:cubicBezTo>
                  <a:pt x="756285" y="1037272"/>
                  <a:pt x="746760" y="1027748"/>
                  <a:pt x="753427" y="1027748"/>
                </a:cubicBezTo>
                <a:cubicBezTo>
                  <a:pt x="753427" y="1023937"/>
                  <a:pt x="747712" y="1025843"/>
                  <a:pt x="746760" y="1023937"/>
                </a:cubicBezTo>
                <a:cubicBezTo>
                  <a:pt x="742950" y="1021080"/>
                  <a:pt x="744855" y="1012507"/>
                  <a:pt x="746760" y="1014413"/>
                </a:cubicBezTo>
                <a:cubicBezTo>
                  <a:pt x="744855" y="1012507"/>
                  <a:pt x="741045" y="1009650"/>
                  <a:pt x="740093" y="1009650"/>
                </a:cubicBezTo>
                <a:cubicBezTo>
                  <a:pt x="738188" y="1007745"/>
                  <a:pt x="740093" y="1005840"/>
                  <a:pt x="736283" y="1005840"/>
                </a:cubicBezTo>
                <a:cubicBezTo>
                  <a:pt x="735330" y="1005840"/>
                  <a:pt x="731520" y="994410"/>
                  <a:pt x="731520" y="996315"/>
                </a:cubicBezTo>
                <a:cubicBezTo>
                  <a:pt x="731520" y="996315"/>
                  <a:pt x="731520" y="999173"/>
                  <a:pt x="731520" y="999173"/>
                </a:cubicBezTo>
                <a:cubicBezTo>
                  <a:pt x="724852" y="994410"/>
                  <a:pt x="724852" y="984885"/>
                  <a:pt x="715328" y="984885"/>
                </a:cubicBezTo>
                <a:cubicBezTo>
                  <a:pt x="722948" y="971550"/>
                  <a:pt x="708660" y="967740"/>
                  <a:pt x="710565" y="953452"/>
                </a:cubicBezTo>
                <a:cubicBezTo>
                  <a:pt x="708660" y="949643"/>
                  <a:pt x="703898" y="951547"/>
                  <a:pt x="703898" y="946785"/>
                </a:cubicBezTo>
                <a:cubicBezTo>
                  <a:pt x="703898" y="942023"/>
                  <a:pt x="693420" y="944880"/>
                  <a:pt x="690562" y="942023"/>
                </a:cubicBezTo>
                <a:cubicBezTo>
                  <a:pt x="693420" y="937260"/>
                  <a:pt x="693420" y="935355"/>
                  <a:pt x="688657" y="935355"/>
                </a:cubicBezTo>
                <a:cubicBezTo>
                  <a:pt x="692468" y="930592"/>
                  <a:pt x="690562" y="928688"/>
                  <a:pt x="688657" y="920115"/>
                </a:cubicBezTo>
                <a:cubicBezTo>
                  <a:pt x="686753" y="919162"/>
                  <a:pt x="688657" y="913448"/>
                  <a:pt x="688657" y="913448"/>
                </a:cubicBezTo>
                <a:cubicBezTo>
                  <a:pt x="686753" y="913448"/>
                  <a:pt x="685800" y="913448"/>
                  <a:pt x="685800" y="913448"/>
                </a:cubicBezTo>
                <a:cubicBezTo>
                  <a:pt x="683895" y="905827"/>
                  <a:pt x="690562" y="908685"/>
                  <a:pt x="685800" y="901065"/>
                </a:cubicBezTo>
                <a:cubicBezTo>
                  <a:pt x="681990" y="897255"/>
                  <a:pt x="679133" y="917257"/>
                  <a:pt x="679133" y="901065"/>
                </a:cubicBezTo>
                <a:cubicBezTo>
                  <a:pt x="679133" y="888682"/>
                  <a:pt x="668655" y="882968"/>
                  <a:pt x="657225" y="870585"/>
                </a:cubicBezTo>
                <a:cubicBezTo>
                  <a:pt x="649605" y="877252"/>
                  <a:pt x="655320" y="879158"/>
                  <a:pt x="650558" y="888682"/>
                </a:cubicBezTo>
                <a:cubicBezTo>
                  <a:pt x="643890" y="890587"/>
                  <a:pt x="645795" y="882968"/>
                  <a:pt x="642938" y="882968"/>
                </a:cubicBezTo>
                <a:cubicBezTo>
                  <a:pt x="637223" y="883920"/>
                  <a:pt x="636270" y="881063"/>
                  <a:pt x="632460" y="879158"/>
                </a:cubicBezTo>
                <a:cubicBezTo>
                  <a:pt x="639127" y="883920"/>
                  <a:pt x="634365" y="899160"/>
                  <a:pt x="643890" y="899160"/>
                </a:cubicBezTo>
                <a:cubicBezTo>
                  <a:pt x="641032" y="905827"/>
                  <a:pt x="645795" y="913448"/>
                  <a:pt x="650558" y="925830"/>
                </a:cubicBezTo>
                <a:cubicBezTo>
                  <a:pt x="650558" y="926782"/>
                  <a:pt x="650558" y="931545"/>
                  <a:pt x="650558" y="931545"/>
                </a:cubicBezTo>
                <a:cubicBezTo>
                  <a:pt x="655320" y="935355"/>
                  <a:pt x="657225" y="949643"/>
                  <a:pt x="661035" y="956310"/>
                </a:cubicBezTo>
                <a:cubicBezTo>
                  <a:pt x="663893" y="956310"/>
                  <a:pt x="668655" y="956310"/>
                  <a:pt x="672465" y="956310"/>
                </a:cubicBezTo>
                <a:cubicBezTo>
                  <a:pt x="670560" y="960120"/>
                  <a:pt x="668655" y="962025"/>
                  <a:pt x="668655" y="966787"/>
                </a:cubicBezTo>
                <a:cubicBezTo>
                  <a:pt x="674370" y="966787"/>
                  <a:pt x="675323" y="964883"/>
                  <a:pt x="675323" y="962977"/>
                </a:cubicBezTo>
                <a:cubicBezTo>
                  <a:pt x="681990" y="966787"/>
                  <a:pt x="679133" y="971550"/>
                  <a:pt x="681990" y="978218"/>
                </a:cubicBezTo>
                <a:cubicBezTo>
                  <a:pt x="681990" y="980122"/>
                  <a:pt x="686753" y="980122"/>
                  <a:pt x="688657" y="981075"/>
                </a:cubicBezTo>
                <a:cubicBezTo>
                  <a:pt x="688657" y="982980"/>
                  <a:pt x="686753" y="985838"/>
                  <a:pt x="688657" y="987742"/>
                </a:cubicBezTo>
                <a:cubicBezTo>
                  <a:pt x="688657" y="987742"/>
                  <a:pt x="690562" y="985838"/>
                  <a:pt x="690562" y="987742"/>
                </a:cubicBezTo>
                <a:cubicBezTo>
                  <a:pt x="692468" y="991552"/>
                  <a:pt x="688657" y="992505"/>
                  <a:pt x="688657" y="992505"/>
                </a:cubicBezTo>
                <a:cubicBezTo>
                  <a:pt x="688657" y="998220"/>
                  <a:pt x="692468" y="998220"/>
                  <a:pt x="693420" y="999173"/>
                </a:cubicBezTo>
                <a:cubicBezTo>
                  <a:pt x="695325" y="1001078"/>
                  <a:pt x="693420" y="1003935"/>
                  <a:pt x="693420" y="1005840"/>
                </a:cubicBezTo>
                <a:cubicBezTo>
                  <a:pt x="693420" y="1005840"/>
                  <a:pt x="697230" y="1005840"/>
                  <a:pt x="697230" y="1005840"/>
                </a:cubicBezTo>
                <a:cubicBezTo>
                  <a:pt x="698182" y="1009650"/>
                  <a:pt x="693420" y="1021080"/>
                  <a:pt x="703898" y="1017270"/>
                </a:cubicBezTo>
                <a:cubicBezTo>
                  <a:pt x="703898" y="1023937"/>
                  <a:pt x="703898" y="1030605"/>
                  <a:pt x="706755" y="1035368"/>
                </a:cubicBezTo>
                <a:cubicBezTo>
                  <a:pt x="706755" y="1039177"/>
                  <a:pt x="711518" y="1041082"/>
                  <a:pt x="711518" y="1042035"/>
                </a:cubicBezTo>
                <a:cubicBezTo>
                  <a:pt x="713423" y="1045845"/>
                  <a:pt x="713423" y="1048702"/>
                  <a:pt x="715328" y="1052512"/>
                </a:cubicBezTo>
                <a:cubicBezTo>
                  <a:pt x="716280" y="1053465"/>
                  <a:pt x="720090" y="1053465"/>
                  <a:pt x="721995" y="1055370"/>
                </a:cubicBezTo>
                <a:cubicBezTo>
                  <a:pt x="724852" y="1059180"/>
                  <a:pt x="718185" y="1063943"/>
                  <a:pt x="724852" y="1063943"/>
                </a:cubicBezTo>
                <a:cubicBezTo>
                  <a:pt x="728663" y="1063943"/>
                  <a:pt x="726757" y="1071563"/>
                  <a:pt x="728663" y="1077277"/>
                </a:cubicBezTo>
                <a:cubicBezTo>
                  <a:pt x="740093" y="1070610"/>
                  <a:pt x="736283" y="1082040"/>
                  <a:pt x="753427" y="1080135"/>
                </a:cubicBezTo>
                <a:cubicBezTo>
                  <a:pt x="753427" y="1088707"/>
                  <a:pt x="758190" y="1091565"/>
                  <a:pt x="758190" y="1101090"/>
                </a:cubicBezTo>
                <a:cubicBezTo>
                  <a:pt x="769620" y="1118235"/>
                  <a:pt x="805815" y="1113473"/>
                  <a:pt x="828675" y="1109662"/>
                </a:cubicBezTo>
                <a:cubicBezTo>
                  <a:pt x="832485" y="1111568"/>
                  <a:pt x="830580" y="1104900"/>
                  <a:pt x="832485" y="1102995"/>
                </a:cubicBezTo>
                <a:cubicBezTo>
                  <a:pt x="838200" y="1101090"/>
                  <a:pt x="853440" y="1109662"/>
                  <a:pt x="850583" y="1098233"/>
                </a:cubicBezTo>
                <a:cubicBezTo>
                  <a:pt x="857250" y="1101090"/>
                  <a:pt x="857250" y="1106805"/>
                  <a:pt x="853440" y="1113473"/>
                </a:cubicBezTo>
                <a:cubicBezTo>
                  <a:pt x="853440" y="1114425"/>
                  <a:pt x="850583" y="1116330"/>
                  <a:pt x="850583" y="1116330"/>
                </a:cubicBezTo>
                <a:cubicBezTo>
                  <a:pt x="850583" y="1121093"/>
                  <a:pt x="851535" y="1129665"/>
                  <a:pt x="850583" y="1134427"/>
                </a:cubicBezTo>
                <a:cubicBezTo>
                  <a:pt x="850583" y="1136333"/>
                  <a:pt x="844868" y="1134427"/>
                  <a:pt x="844868" y="1134427"/>
                </a:cubicBezTo>
                <a:cubicBezTo>
                  <a:pt x="843915" y="1136333"/>
                  <a:pt x="843915" y="1149668"/>
                  <a:pt x="842010" y="1152525"/>
                </a:cubicBezTo>
                <a:cubicBezTo>
                  <a:pt x="840105" y="1156335"/>
                  <a:pt x="832485" y="1157288"/>
                  <a:pt x="835343" y="1168718"/>
                </a:cubicBezTo>
                <a:cubicBezTo>
                  <a:pt x="825818" y="1168718"/>
                  <a:pt x="832485" y="1185863"/>
                  <a:pt x="820102" y="1183958"/>
                </a:cubicBezTo>
                <a:cubicBezTo>
                  <a:pt x="822008" y="1193483"/>
                  <a:pt x="817245" y="1195387"/>
                  <a:pt x="817245" y="1202055"/>
                </a:cubicBezTo>
                <a:cubicBezTo>
                  <a:pt x="805815" y="1198245"/>
                  <a:pt x="812482" y="1213485"/>
                  <a:pt x="801053" y="1211580"/>
                </a:cubicBezTo>
                <a:cubicBezTo>
                  <a:pt x="801053" y="1215390"/>
                  <a:pt x="801053" y="1216343"/>
                  <a:pt x="801053" y="1220152"/>
                </a:cubicBezTo>
                <a:cubicBezTo>
                  <a:pt x="799148" y="1220152"/>
                  <a:pt x="797243" y="1216343"/>
                  <a:pt x="796290" y="1216343"/>
                </a:cubicBezTo>
                <a:cubicBezTo>
                  <a:pt x="789623" y="1220152"/>
                  <a:pt x="792480" y="1223010"/>
                  <a:pt x="782955" y="1226820"/>
                </a:cubicBezTo>
                <a:cubicBezTo>
                  <a:pt x="782955" y="1226820"/>
                  <a:pt x="774382" y="1229678"/>
                  <a:pt x="774382" y="1229678"/>
                </a:cubicBezTo>
                <a:cubicBezTo>
                  <a:pt x="774382" y="1229678"/>
                  <a:pt x="774382" y="1233488"/>
                  <a:pt x="774382" y="1233488"/>
                </a:cubicBezTo>
                <a:cubicBezTo>
                  <a:pt x="771525" y="1234440"/>
                  <a:pt x="764858" y="1236345"/>
                  <a:pt x="761048" y="1240155"/>
                </a:cubicBezTo>
                <a:cubicBezTo>
                  <a:pt x="754380" y="1244918"/>
                  <a:pt x="751523" y="1254442"/>
                  <a:pt x="740093" y="1254442"/>
                </a:cubicBezTo>
                <a:cubicBezTo>
                  <a:pt x="742950" y="1263015"/>
                  <a:pt x="736283" y="1263015"/>
                  <a:pt x="736283" y="1269683"/>
                </a:cubicBezTo>
                <a:cubicBezTo>
                  <a:pt x="733425" y="1272540"/>
                  <a:pt x="731520" y="1271588"/>
                  <a:pt x="728663" y="1269683"/>
                </a:cubicBezTo>
                <a:cubicBezTo>
                  <a:pt x="729615" y="1272540"/>
                  <a:pt x="722948" y="1277302"/>
                  <a:pt x="724852" y="1279208"/>
                </a:cubicBezTo>
                <a:cubicBezTo>
                  <a:pt x="731520" y="1283970"/>
                  <a:pt x="721995" y="1279208"/>
                  <a:pt x="721995" y="1287780"/>
                </a:cubicBezTo>
                <a:cubicBezTo>
                  <a:pt x="721995" y="1292542"/>
                  <a:pt x="716280" y="1289685"/>
                  <a:pt x="715328" y="1290638"/>
                </a:cubicBezTo>
                <a:cubicBezTo>
                  <a:pt x="715328" y="1292542"/>
                  <a:pt x="716280" y="1295400"/>
                  <a:pt x="715328" y="1297305"/>
                </a:cubicBezTo>
                <a:cubicBezTo>
                  <a:pt x="715328" y="1301115"/>
                  <a:pt x="708660" y="1323975"/>
                  <a:pt x="710565" y="1330643"/>
                </a:cubicBezTo>
                <a:cubicBezTo>
                  <a:pt x="710565" y="1337310"/>
                  <a:pt x="711518" y="1338262"/>
                  <a:pt x="715328" y="1343978"/>
                </a:cubicBezTo>
                <a:cubicBezTo>
                  <a:pt x="716280" y="1351598"/>
                  <a:pt x="715328" y="1355408"/>
                  <a:pt x="715328" y="1362075"/>
                </a:cubicBezTo>
                <a:cubicBezTo>
                  <a:pt x="715328" y="1363027"/>
                  <a:pt x="718185" y="1373505"/>
                  <a:pt x="721995" y="1374458"/>
                </a:cubicBezTo>
                <a:cubicBezTo>
                  <a:pt x="729615" y="1374458"/>
                  <a:pt x="711518" y="1387793"/>
                  <a:pt x="728663" y="1389698"/>
                </a:cubicBezTo>
                <a:cubicBezTo>
                  <a:pt x="726757" y="1404938"/>
                  <a:pt x="729615" y="1416368"/>
                  <a:pt x="728663" y="1428750"/>
                </a:cubicBezTo>
                <a:cubicBezTo>
                  <a:pt x="726757" y="1437323"/>
                  <a:pt x="718185" y="1445895"/>
                  <a:pt x="718185" y="1453515"/>
                </a:cubicBezTo>
                <a:cubicBezTo>
                  <a:pt x="711518" y="1453515"/>
                  <a:pt x="700088" y="1462088"/>
                  <a:pt x="697230" y="1464945"/>
                </a:cubicBezTo>
                <a:cubicBezTo>
                  <a:pt x="695325" y="1468755"/>
                  <a:pt x="693420" y="1468755"/>
                  <a:pt x="697230" y="1468755"/>
                </a:cubicBezTo>
                <a:cubicBezTo>
                  <a:pt x="697230" y="1473518"/>
                  <a:pt x="690562" y="1470660"/>
                  <a:pt x="688657" y="1471613"/>
                </a:cubicBezTo>
                <a:cubicBezTo>
                  <a:pt x="685800" y="1473518"/>
                  <a:pt x="686753" y="1477327"/>
                  <a:pt x="685800" y="1478280"/>
                </a:cubicBezTo>
                <a:cubicBezTo>
                  <a:pt x="683895" y="1478280"/>
                  <a:pt x="679133" y="1471613"/>
                  <a:pt x="679133" y="1478280"/>
                </a:cubicBezTo>
                <a:cubicBezTo>
                  <a:pt x="679133" y="1482090"/>
                  <a:pt x="675323" y="1480185"/>
                  <a:pt x="672465" y="1482090"/>
                </a:cubicBezTo>
                <a:cubicBezTo>
                  <a:pt x="668655" y="1483995"/>
                  <a:pt x="668655" y="1491615"/>
                  <a:pt x="661035" y="1489710"/>
                </a:cubicBezTo>
                <a:cubicBezTo>
                  <a:pt x="655320" y="1507808"/>
                  <a:pt x="661035" y="1532573"/>
                  <a:pt x="663893" y="1557338"/>
                </a:cubicBezTo>
                <a:cubicBezTo>
                  <a:pt x="661035" y="1561148"/>
                  <a:pt x="657225" y="1562100"/>
                  <a:pt x="657225" y="1557338"/>
                </a:cubicBezTo>
                <a:cubicBezTo>
                  <a:pt x="654368" y="1557338"/>
                  <a:pt x="655320" y="1562100"/>
                  <a:pt x="654368" y="1564005"/>
                </a:cubicBezTo>
                <a:cubicBezTo>
                  <a:pt x="650558" y="1567815"/>
                  <a:pt x="645795" y="1562100"/>
                  <a:pt x="643890" y="1567815"/>
                </a:cubicBezTo>
                <a:cubicBezTo>
                  <a:pt x="643890" y="1572578"/>
                  <a:pt x="632460" y="1570673"/>
                  <a:pt x="629603" y="1577340"/>
                </a:cubicBezTo>
                <a:cubicBezTo>
                  <a:pt x="629603" y="1582102"/>
                  <a:pt x="629603" y="1588770"/>
                  <a:pt x="629603" y="1595437"/>
                </a:cubicBezTo>
                <a:cubicBezTo>
                  <a:pt x="622935" y="1595437"/>
                  <a:pt x="625793" y="1604963"/>
                  <a:pt x="622935" y="1610677"/>
                </a:cubicBezTo>
                <a:cubicBezTo>
                  <a:pt x="622935" y="1611630"/>
                  <a:pt x="618173" y="1611630"/>
                  <a:pt x="618173" y="1613535"/>
                </a:cubicBezTo>
                <a:cubicBezTo>
                  <a:pt x="614363" y="1618298"/>
                  <a:pt x="616268" y="1624965"/>
                  <a:pt x="611505" y="1628775"/>
                </a:cubicBezTo>
                <a:cubicBezTo>
                  <a:pt x="609600" y="1629728"/>
                  <a:pt x="611505" y="1633538"/>
                  <a:pt x="611505" y="1635442"/>
                </a:cubicBezTo>
                <a:cubicBezTo>
                  <a:pt x="611505" y="1635442"/>
                  <a:pt x="606743" y="1633538"/>
                  <a:pt x="604837" y="1635442"/>
                </a:cubicBezTo>
                <a:cubicBezTo>
                  <a:pt x="604837" y="1636395"/>
                  <a:pt x="606743" y="1641158"/>
                  <a:pt x="604837" y="1644968"/>
                </a:cubicBezTo>
                <a:cubicBezTo>
                  <a:pt x="604837" y="1644968"/>
                  <a:pt x="600075" y="1643063"/>
                  <a:pt x="598170" y="1644968"/>
                </a:cubicBezTo>
                <a:cubicBezTo>
                  <a:pt x="598170" y="1644968"/>
                  <a:pt x="600075" y="1649730"/>
                  <a:pt x="598170" y="1649730"/>
                </a:cubicBezTo>
                <a:cubicBezTo>
                  <a:pt x="598170" y="1651635"/>
                  <a:pt x="593408" y="1649730"/>
                  <a:pt x="593408" y="1649730"/>
                </a:cubicBezTo>
                <a:cubicBezTo>
                  <a:pt x="591503" y="1651635"/>
                  <a:pt x="586740" y="1656398"/>
                  <a:pt x="586740" y="1659255"/>
                </a:cubicBezTo>
                <a:cubicBezTo>
                  <a:pt x="586740" y="1663065"/>
                  <a:pt x="582930" y="1661160"/>
                  <a:pt x="580072" y="1663065"/>
                </a:cubicBezTo>
                <a:cubicBezTo>
                  <a:pt x="580072" y="1663065"/>
                  <a:pt x="581978" y="1667827"/>
                  <a:pt x="580072" y="1667827"/>
                </a:cubicBezTo>
                <a:cubicBezTo>
                  <a:pt x="580072" y="1669733"/>
                  <a:pt x="575310" y="1667827"/>
                  <a:pt x="575310" y="1667827"/>
                </a:cubicBezTo>
                <a:cubicBezTo>
                  <a:pt x="571500" y="1671638"/>
                  <a:pt x="570548" y="1672590"/>
                  <a:pt x="568643" y="1674495"/>
                </a:cubicBezTo>
                <a:cubicBezTo>
                  <a:pt x="566738" y="1676400"/>
                  <a:pt x="563880" y="1681162"/>
                  <a:pt x="561975" y="1681162"/>
                </a:cubicBezTo>
                <a:cubicBezTo>
                  <a:pt x="560070" y="1681162"/>
                  <a:pt x="551497" y="1684020"/>
                  <a:pt x="551497" y="1684020"/>
                </a:cubicBezTo>
                <a:cubicBezTo>
                  <a:pt x="550545" y="1683067"/>
                  <a:pt x="550545" y="1681162"/>
                  <a:pt x="546735" y="1684020"/>
                </a:cubicBezTo>
                <a:cubicBezTo>
                  <a:pt x="541973" y="1685925"/>
                  <a:pt x="540068" y="1685925"/>
                  <a:pt x="533400" y="1687830"/>
                </a:cubicBezTo>
                <a:cubicBezTo>
                  <a:pt x="532448" y="1687830"/>
                  <a:pt x="512445" y="1696402"/>
                  <a:pt x="507683" y="1687830"/>
                </a:cubicBezTo>
                <a:cubicBezTo>
                  <a:pt x="502920" y="1687830"/>
                  <a:pt x="505778" y="1690688"/>
                  <a:pt x="507683" y="1690688"/>
                </a:cubicBezTo>
                <a:cubicBezTo>
                  <a:pt x="502920" y="1697355"/>
                  <a:pt x="496253" y="1690688"/>
                  <a:pt x="485775" y="1692592"/>
                </a:cubicBezTo>
                <a:cubicBezTo>
                  <a:pt x="481012" y="1694498"/>
                  <a:pt x="482917" y="1696402"/>
                  <a:pt x="485775" y="1696402"/>
                </a:cubicBezTo>
                <a:cubicBezTo>
                  <a:pt x="482917" y="1701165"/>
                  <a:pt x="466725" y="1692592"/>
                  <a:pt x="458152" y="1692592"/>
                </a:cubicBezTo>
                <a:cubicBezTo>
                  <a:pt x="458152" y="1677352"/>
                  <a:pt x="442913" y="1669733"/>
                  <a:pt x="451485" y="1656398"/>
                </a:cubicBezTo>
                <a:cubicBezTo>
                  <a:pt x="444818" y="1651635"/>
                  <a:pt x="436245" y="1646873"/>
                  <a:pt x="440055" y="1631633"/>
                </a:cubicBezTo>
                <a:cubicBezTo>
                  <a:pt x="429578" y="1641158"/>
                  <a:pt x="436245" y="1636395"/>
                  <a:pt x="433388" y="1622108"/>
                </a:cubicBezTo>
                <a:cubicBezTo>
                  <a:pt x="428625" y="1608773"/>
                  <a:pt x="410528" y="1597342"/>
                  <a:pt x="415290" y="1579245"/>
                </a:cubicBezTo>
                <a:cubicBezTo>
                  <a:pt x="411480" y="1577340"/>
                  <a:pt x="411480" y="1585913"/>
                  <a:pt x="411480" y="1585913"/>
                </a:cubicBezTo>
                <a:cubicBezTo>
                  <a:pt x="405765" y="1584008"/>
                  <a:pt x="411480" y="1564005"/>
                  <a:pt x="405765" y="1574483"/>
                </a:cubicBezTo>
                <a:cubicBezTo>
                  <a:pt x="400050" y="1568767"/>
                  <a:pt x="401955" y="1559243"/>
                  <a:pt x="401955" y="1552575"/>
                </a:cubicBezTo>
                <a:cubicBezTo>
                  <a:pt x="403860" y="1543050"/>
                  <a:pt x="403860" y="1536383"/>
                  <a:pt x="399097" y="1524952"/>
                </a:cubicBezTo>
                <a:cubicBezTo>
                  <a:pt x="400050" y="1520190"/>
                  <a:pt x="392430" y="1523048"/>
                  <a:pt x="390525" y="1521142"/>
                </a:cubicBezTo>
                <a:cubicBezTo>
                  <a:pt x="388620" y="1520190"/>
                  <a:pt x="399097" y="1513523"/>
                  <a:pt x="383857" y="1514475"/>
                </a:cubicBezTo>
                <a:cubicBezTo>
                  <a:pt x="381953" y="1513523"/>
                  <a:pt x="385763" y="1506855"/>
                  <a:pt x="383857" y="1506855"/>
                </a:cubicBezTo>
                <a:cubicBezTo>
                  <a:pt x="383857" y="1504950"/>
                  <a:pt x="377190" y="1506855"/>
                  <a:pt x="377190" y="1506855"/>
                </a:cubicBezTo>
                <a:cubicBezTo>
                  <a:pt x="377190" y="1504950"/>
                  <a:pt x="387668" y="1493520"/>
                  <a:pt x="374332" y="1496377"/>
                </a:cubicBezTo>
                <a:cubicBezTo>
                  <a:pt x="374332" y="1491615"/>
                  <a:pt x="379095" y="1489710"/>
                  <a:pt x="377190" y="1484948"/>
                </a:cubicBezTo>
                <a:cubicBezTo>
                  <a:pt x="372428" y="1482090"/>
                  <a:pt x="379095" y="1468755"/>
                  <a:pt x="368618" y="1471613"/>
                </a:cubicBezTo>
                <a:cubicBezTo>
                  <a:pt x="367665" y="1443990"/>
                  <a:pt x="370522" y="1434465"/>
                  <a:pt x="383857" y="1417320"/>
                </a:cubicBezTo>
                <a:cubicBezTo>
                  <a:pt x="381953" y="1412558"/>
                  <a:pt x="387668" y="1401128"/>
                  <a:pt x="381000" y="1401128"/>
                </a:cubicBezTo>
                <a:cubicBezTo>
                  <a:pt x="381000" y="1396365"/>
                  <a:pt x="387668" y="1401128"/>
                  <a:pt x="390525" y="1398270"/>
                </a:cubicBezTo>
                <a:cubicBezTo>
                  <a:pt x="392430" y="1398270"/>
                  <a:pt x="388620" y="1391602"/>
                  <a:pt x="393383" y="1392555"/>
                </a:cubicBezTo>
                <a:cubicBezTo>
                  <a:pt x="392430" y="1387793"/>
                  <a:pt x="390525" y="1360170"/>
                  <a:pt x="387668" y="1368742"/>
                </a:cubicBezTo>
                <a:cubicBezTo>
                  <a:pt x="381000" y="1362075"/>
                  <a:pt x="383857" y="1355408"/>
                  <a:pt x="383857" y="1349692"/>
                </a:cubicBezTo>
                <a:cubicBezTo>
                  <a:pt x="383857" y="1342073"/>
                  <a:pt x="385763" y="1333500"/>
                  <a:pt x="383857" y="1328738"/>
                </a:cubicBezTo>
                <a:cubicBezTo>
                  <a:pt x="383857" y="1323975"/>
                  <a:pt x="379095" y="1326833"/>
                  <a:pt x="377190" y="1325880"/>
                </a:cubicBezTo>
                <a:cubicBezTo>
                  <a:pt x="377190" y="1323975"/>
                  <a:pt x="381000" y="1320165"/>
                  <a:pt x="381000" y="1319213"/>
                </a:cubicBezTo>
                <a:cubicBezTo>
                  <a:pt x="381000" y="1319213"/>
                  <a:pt x="377190" y="1317308"/>
                  <a:pt x="377190" y="1315403"/>
                </a:cubicBezTo>
                <a:cubicBezTo>
                  <a:pt x="377190" y="1308735"/>
                  <a:pt x="374332" y="1310640"/>
                  <a:pt x="372428" y="1307783"/>
                </a:cubicBezTo>
                <a:cubicBezTo>
                  <a:pt x="370522" y="1305877"/>
                  <a:pt x="372428" y="1301115"/>
                  <a:pt x="372428" y="1301115"/>
                </a:cubicBezTo>
                <a:cubicBezTo>
                  <a:pt x="370522" y="1301115"/>
                  <a:pt x="362903" y="1299210"/>
                  <a:pt x="365760" y="1297305"/>
                </a:cubicBezTo>
                <a:cubicBezTo>
                  <a:pt x="365760" y="1297305"/>
                  <a:pt x="368618" y="1297305"/>
                  <a:pt x="368618" y="1297305"/>
                </a:cubicBezTo>
                <a:cubicBezTo>
                  <a:pt x="363855" y="1290638"/>
                  <a:pt x="360998" y="1289685"/>
                  <a:pt x="352425" y="1283970"/>
                </a:cubicBezTo>
                <a:cubicBezTo>
                  <a:pt x="350520" y="1283970"/>
                  <a:pt x="354330" y="1283017"/>
                  <a:pt x="350520" y="1283017"/>
                </a:cubicBezTo>
                <a:cubicBezTo>
                  <a:pt x="347663" y="1283017"/>
                  <a:pt x="347663" y="1272540"/>
                  <a:pt x="340995" y="1276350"/>
                </a:cubicBezTo>
                <a:cubicBezTo>
                  <a:pt x="334328" y="1249680"/>
                  <a:pt x="340995" y="1228725"/>
                  <a:pt x="340995" y="1198245"/>
                </a:cubicBezTo>
                <a:cubicBezTo>
                  <a:pt x="339090" y="1193483"/>
                  <a:pt x="332423" y="1203960"/>
                  <a:pt x="334328" y="1190625"/>
                </a:cubicBezTo>
                <a:cubicBezTo>
                  <a:pt x="316230" y="1192530"/>
                  <a:pt x="302895" y="1188720"/>
                  <a:pt x="291465" y="1183958"/>
                </a:cubicBezTo>
                <a:cubicBezTo>
                  <a:pt x="295275" y="1167765"/>
                  <a:pt x="283845" y="1185863"/>
                  <a:pt x="284797" y="1168718"/>
                </a:cubicBezTo>
                <a:cubicBezTo>
                  <a:pt x="271463" y="1163955"/>
                  <a:pt x="268605" y="1161098"/>
                  <a:pt x="252412" y="1165860"/>
                </a:cubicBezTo>
                <a:cubicBezTo>
                  <a:pt x="248602" y="1165860"/>
                  <a:pt x="243840" y="1167765"/>
                  <a:pt x="239078" y="1168718"/>
                </a:cubicBezTo>
                <a:cubicBezTo>
                  <a:pt x="237172" y="1168718"/>
                  <a:pt x="230505" y="1174432"/>
                  <a:pt x="220980" y="1170623"/>
                </a:cubicBezTo>
                <a:cubicBezTo>
                  <a:pt x="225742" y="1179195"/>
                  <a:pt x="230505" y="1174432"/>
                  <a:pt x="214313" y="1177290"/>
                </a:cubicBezTo>
                <a:cubicBezTo>
                  <a:pt x="204787" y="1180148"/>
                  <a:pt x="198120" y="1182052"/>
                  <a:pt x="180975" y="1183958"/>
                </a:cubicBezTo>
                <a:cubicBezTo>
                  <a:pt x="176212" y="1183958"/>
                  <a:pt x="176212" y="1180148"/>
                  <a:pt x="171450" y="1180148"/>
                </a:cubicBezTo>
                <a:cubicBezTo>
                  <a:pt x="151448" y="1179195"/>
                  <a:pt x="130493" y="1190625"/>
                  <a:pt x="113348" y="1186815"/>
                </a:cubicBezTo>
                <a:cubicBezTo>
                  <a:pt x="115253" y="1175385"/>
                  <a:pt x="101918" y="1179195"/>
                  <a:pt x="99060" y="1177290"/>
                </a:cubicBezTo>
                <a:cubicBezTo>
                  <a:pt x="97155" y="1177290"/>
                  <a:pt x="99060" y="1172528"/>
                  <a:pt x="99060" y="1170623"/>
                </a:cubicBezTo>
                <a:cubicBezTo>
                  <a:pt x="97155" y="1170623"/>
                  <a:pt x="90488" y="1172528"/>
                  <a:pt x="88583" y="1170623"/>
                </a:cubicBezTo>
                <a:cubicBezTo>
                  <a:pt x="87630" y="1170623"/>
                  <a:pt x="90488" y="1165860"/>
                  <a:pt x="88583" y="1165860"/>
                </a:cubicBezTo>
                <a:cubicBezTo>
                  <a:pt x="87630" y="1163955"/>
                  <a:pt x="81915" y="1167765"/>
                  <a:pt x="81915" y="1162050"/>
                </a:cubicBezTo>
                <a:cubicBezTo>
                  <a:pt x="81915" y="1161098"/>
                  <a:pt x="77152" y="1156335"/>
                  <a:pt x="77152" y="1156335"/>
                </a:cubicBezTo>
                <a:cubicBezTo>
                  <a:pt x="76200" y="1154430"/>
                  <a:pt x="77152" y="1152525"/>
                  <a:pt x="74295" y="1152525"/>
                </a:cubicBezTo>
                <a:cubicBezTo>
                  <a:pt x="70485" y="1152525"/>
                  <a:pt x="70485" y="1149668"/>
                  <a:pt x="70485" y="1147763"/>
                </a:cubicBezTo>
                <a:cubicBezTo>
                  <a:pt x="69533" y="1143000"/>
                  <a:pt x="65723" y="1145857"/>
                  <a:pt x="63818" y="1143953"/>
                </a:cubicBezTo>
                <a:cubicBezTo>
                  <a:pt x="63818" y="1143000"/>
                  <a:pt x="65723" y="1139190"/>
                  <a:pt x="63818" y="1137285"/>
                </a:cubicBezTo>
                <a:cubicBezTo>
                  <a:pt x="62865" y="1134427"/>
                  <a:pt x="58103" y="1139190"/>
                  <a:pt x="58103" y="1134427"/>
                </a:cubicBezTo>
                <a:cubicBezTo>
                  <a:pt x="58103" y="1132523"/>
                  <a:pt x="60960" y="1129665"/>
                  <a:pt x="60960" y="1131570"/>
                </a:cubicBezTo>
                <a:cubicBezTo>
                  <a:pt x="58103" y="1121093"/>
                  <a:pt x="42863" y="1122998"/>
                  <a:pt x="45720" y="1113473"/>
                </a:cubicBezTo>
                <a:cubicBezTo>
                  <a:pt x="31432" y="1118235"/>
                  <a:pt x="38100" y="1100138"/>
                  <a:pt x="24765" y="1102995"/>
                </a:cubicBezTo>
                <a:cubicBezTo>
                  <a:pt x="26670" y="1101090"/>
                  <a:pt x="27622" y="1098233"/>
                  <a:pt x="27622" y="1095375"/>
                </a:cubicBezTo>
                <a:cubicBezTo>
                  <a:pt x="26670" y="1089660"/>
                  <a:pt x="20003" y="1091565"/>
                  <a:pt x="15240" y="1091565"/>
                </a:cubicBezTo>
                <a:cubicBezTo>
                  <a:pt x="18098" y="1086803"/>
                  <a:pt x="9525" y="1084898"/>
                  <a:pt x="9525" y="1082040"/>
                </a:cubicBezTo>
                <a:cubicBezTo>
                  <a:pt x="8573" y="1077277"/>
                  <a:pt x="15240" y="1078230"/>
                  <a:pt x="9525" y="1070610"/>
                </a:cubicBezTo>
                <a:cubicBezTo>
                  <a:pt x="8573" y="1068705"/>
                  <a:pt x="6667" y="1070610"/>
                  <a:pt x="6667" y="1066800"/>
                </a:cubicBezTo>
                <a:cubicBezTo>
                  <a:pt x="6667" y="1064895"/>
                  <a:pt x="2857" y="1057275"/>
                  <a:pt x="0" y="1055370"/>
                </a:cubicBezTo>
                <a:cubicBezTo>
                  <a:pt x="0" y="1050608"/>
                  <a:pt x="6667" y="1053465"/>
                  <a:pt x="9525" y="1052512"/>
                </a:cubicBezTo>
                <a:cubicBezTo>
                  <a:pt x="11430" y="1050608"/>
                  <a:pt x="9525" y="1041082"/>
                  <a:pt x="15240" y="1042035"/>
                </a:cubicBezTo>
                <a:cubicBezTo>
                  <a:pt x="15240" y="1025843"/>
                  <a:pt x="15240" y="1007745"/>
                  <a:pt x="15240" y="991552"/>
                </a:cubicBezTo>
                <a:cubicBezTo>
                  <a:pt x="16193" y="985838"/>
                  <a:pt x="9525" y="989648"/>
                  <a:pt x="9525" y="987742"/>
                </a:cubicBezTo>
                <a:cubicBezTo>
                  <a:pt x="8573" y="985838"/>
                  <a:pt x="11430" y="982980"/>
                  <a:pt x="11430" y="981075"/>
                </a:cubicBezTo>
                <a:cubicBezTo>
                  <a:pt x="13335" y="976312"/>
                  <a:pt x="8573" y="974407"/>
                  <a:pt x="9525" y="967740"/>
                </a:cubicBezTo>
                <a:cubicBezTo>
                  <a:pt x="20955" y="981075"/>
                  <a:pt x="9525" y="946785"/>
                  <a:pt x="20955" y="960120"/>
                </a:cubicBezTo>
                <a:cubicBezTo>
                  <a:pt x="22860" y="956310"/>
                  <a:pt x="20955" y="944880"/>
                  <a:pt x="24765" y="942023"/>
                </a:cubicBezTo>
                <a:cubicBezTo>
                  <a:pt x="24765" y="940118"/>
                  <a:pt x="31432" y="942023"/>
                  <a:pt x="31432" y="942023"/>
                </a:cubicBezTo>
                <a:cubicBezTo>
                  <a:pt x="31432" y="940118"/>
                  <a:pt x="26670" y="935355"/>
                  <a:pt x="27622" y="931545"/>
                </a:cubicBezTo>
                <a:cubicBezTo>
                  <a:pt x="40005" y="928688"/>
                  <a:pt x="38100" y="912495"/>
                  <a:pt x="49530" y="910590"/>
                </a:cubicBezTo>
                <a:cubicBezTo>
                  <a:pt x="49530" y="901065"/>
                  <a:pt x="59055" y="901065"/>
                  <a:pt x="58103" y="888682"/>
                </a:cubicBezTo>
                <a:cubicBezTo>
                  <a:pt x="63818" y="890587"/>
                  <a:pt x="63818" y="887730"/>
                  <a:pt x="63818" y="882968"/>
                </a:cubicBezTo>
                <a:cubicBezTo>
                  <a:pt x="81915" y="881063"/>
                  <a:pt x="97155" y="874395"/>
                  <a:pt x="95250" y="852488"/>
                </a:cubicBezTo>
                <a:cubicBezTo>
                  <a:pt x="106680" y="854393"/>
                  <a:pt x="97155" y="834390"/>
                  <a:pt x="106680" y="836295"/>
                </a:cubicBezTo>
                <a:cubicBezTo>
                  <a:pt x="106680" y="831532"/>
                  <a:pt x="106680" y="824865"/>
                  <a:pt x="106680" y="818198"/>
                </a:cubicBezTo>
                <a:cubicBezTo>
                  <a:pt x="113348" y="818198"/>
                  <a:pt x="113348" y="815340"/>
                  <a:pt x="120015" y="815340"/>
                </a:cubicBezTo>
                <a:cubicBezTo>
                  <a:pt x="124777" y="809625"/>
                  <a:pt x="130493" y="804862"/>
                  <a:pt x="135255" y="797243"/>
                </a:cubicBezTo>
                <a:cubicBezTo>
                  <a:pt x="137160" y="795338"/>
                  <a:pt x="138113" y="797243"/>
                  <a:pt x="138113" y="793433"/>
                </a:cubicBezTo>
                <a:cubicBezTo>
                  <a:pt x="138113" y="790575"/>
                  <a:pt x="146685" y="790575"/>
                  <a:pt x="144780" y="785813"/>
                </a:cubicBezTo>
                <a:cubicBezTo>
                  <a:pt x="158115" y="786765"/>
                  <a:pt x="160020" y="777240"/>
                  <a:pt x="171450" y="779145"/>
                </a:cubicBezTo>
                <a:cubicBezTo>
                  <a:pt x="167640" y="790575"/>
                  <a:pt x="185738" y="779145"/>
                  <a:pt x="180975" y="790575"/>
                </a:cubicBezTo>
                <a:cubicBezTo>
                  <a:pt x="187643" y="783907"/>
                  <a:pt x="212408" y="795338"/>
                  <a:pt x="212408" y="782002"/>
                </a:cubicBezTo>
                <a:cubicBezTo>
                  <a:pt x="225742" y="780098"/>
                  <a:pt x="239078" y="775335"/>
                  <a:pt x="245745" y="765810"/>
                </a:cubicBezTo>
                <a:cubicBezTo>
                  <a:pt x="250507" y="767715"/>
                  <a:pt x="253365" y="767715"/>
                  <a:pt x="255270" y="763905"/>
                </a:cubicBezTo>
                <a:cubicBezTo>
                  <a:pt x="260033" y="763905"/>
                  <a:pt x="261937" y="765810"/>
                  <a:pt x="266700" y="765810"/>
                </a:cubicBezTo>
                <a:cubicBezTo>
                  <a:pt x="273368" y="767715"/>
                  <a:pt x="280035" y="762000"/>
                  <a:pt x="284797" y="763905"/>
                </a:cubicBezTo>
                <a:cubicBezTo>
                  <a:pt x="284797" y="763905"/>
                  <a:pt x="286703" y="765810"/>
                  <a:pt x="288608" y="765810"/>
                </a:cubicBezTo>
                <a:cubicBezTo>
                  <a:pt x="295275" y="767715"/>
                  <a:pt x="307658" y="772478"/>
                  <a:pt x="322897" y="768668"/>
                </a:cubicBezTo>
                <a:cubicBezTo>
                  <a:pt x="327660" y="768668"/>
                  <a:pt x="338137" y="759143"/>
                  <a:pt x="344805" y="765810"/>
                </a:cubicBezTo>
                <a:cubicBezTo>
                  <a:pt x="349568" y="770573"/>
                  <a:pt x="347663" y="767715"/>
                  <a:pt x="356235" y="765810"/>
                </a:cubicBezTo>
                <a:cubicBezTo>
                  <a:pt x="356235" y="768668"/>
                  <a:pt x="360998" y="768668"/>
                  <a:pt x="359093" y="772478"/>
                </a:cubicBezTo>
                <a:cubicBezTo>
                  <a:pt x="359093" y="773430"/>
                  <a:pt x="352425" y="775335"/>
                  <a:pt x="352425" y="775335"/>
                </a:cubicBezTo>
                <a:cubicBezTo>
                  <a:pt x="352425" y="779145"/>
                  <a:pt x="356235" y="777240"/>
                  <a:pt x="356235" y="779145"/>
                </a:cubicBezTo>
                <a:cubicBezTo>
                  <a:pt x="357188" y="782002"/>
                  <a:pt x="352425" y="782002"/>
                  <a:pt x="352425" y="782002"/>
                </a:cubicBezTo>
                <a:cubicBezTo>
                  <a:pt x="354330" y="783907"/>
                  <a:pt x="356235" y="785813"/>
                  <a:pt x="356235" y="788670"/>
                </a:cubicBezTo>
                <a:cubicBezTo>
                  <a:pt x="356235" y="797243"/>
                  <a:pt x="350520" y="800100"/>
                  <a:pt x="359093" y="811530"/>
                </a:cubicBezTo>
                <a:cubicBezTo>
                  <a:pt x="360998" y="820102"/>
                  <a:pt x="363855" y="808673"/>
                  <a:pt x="368618" y="815340"/>
                </a:cubicBezTo>
                <a:cubicBezTo>
                  <a:pt x="367665" y="820102"/>
                  <a:pt x="374332" y="816293"/>
                  <a:pt x="374332" y="818198"/>
                </a:cubicBezTo>
                <a:cubicBezTo>
                  <a:pt x="375285" y="820102"/>
                  <a:pt x="374332" y="822960"/>
                  <a:pt x="374332" y="824865"/>
                </a:cubicBezTo>
                <a:cubicBezTo>
                  <a:pt x="377190" y="826770"/>
                  <a:pt x="383857" y="822960"/>
                  <a:pt x="383857" y="828675"/>
                </a:cubicBezTo>
                <a:cubicBezTo>
                  <a:pt x="393383" y="822960"/>
                  <a:pt x="400050" y="836295"/>
                  <a:pt x="405765" y="828675"/>
                </a:cubicBezTo>
                <a:cubicBezTo>
                  <a:pt x="408622" y="826770"/>
                  <a:pt x="406718" y="833437"/>
                  <a:pt x="408622" y="833437"/>
                </a:cubicBezTo>
                <a:cubicBezTo>
                  <a:pt x="413385" y="836295"/>
                  <a:pt x="417195" y="833437"/>
                  <a:pt x="423862" y="836295"/>
                </a:cubicBezTo>
                <a:cubicBezTo>
                  <a:pt x="424815" y="838200"/>
                  <a:pt x="424815" y="841057"/>
                  <a:pt x="426720" y="842963"/>
                </a:cubicBezTo>
                <a:cubicBezTo>
                  <a:pt x="428625" y="844868"/>
                  <a:pt x="431482" y="841057"/>
                  <a:pt x="433388" y="842963"/>
                </a:cubicBezTo>
                <a:cubicBezTo>
                  <a:pt x="436245" y="846773"/>
                  <a:pt x="438150" y="844868"/>
                  <a:pt x="441960" y="846773"/>
                </a:cubicBezTo>
                <a:cubicBezTo>
                  <a:pt x="442913" y="846773"/>
                  <a:pt x="444818" y="852488"/>
                  <a:pt x="444818" y="852488"/>
                </a:cubicBezTo>
                <a:cubicBezTo>
                  <a:pt x="446723" y="852488"/>
                  <a:pt x="451485" y="849630"/>
                  <a:pt x="454343" y="849630"/>
                </a:cubicBezTo>
                <a:cubicBezTo>
                  <a:pt x="453390" y="849630"/>
                  <a:pt x="456247" y="851535"/>
                  <a:pt x="458152" y="852488"/>
                </a:cubicBezTo>
                <a:cubicBezTo>
                  <a:pt x="460057" y="852488"/>
                  <a:pt x="461010" y="851535"/>
                  <a:pt x="462915" y="852488"/>
                </a:cubicBezTo>
                <a:cubicBezTo>
                  <a:pt x="464820" y="849630"/>
                  <a:pt x="467678" y="847725"/>
                  <a:pt x="469582" y="846773"/>
                </a:cubicBezTo>
                <a:cubicBezTo>
                  <a:pt x="469582" y="846773"/>
                  <a:pt x="474345" y="844868"/>
                  <a:pt x="472440" y="842963"/>
                </a:cubicBezTo>
                <a:cubicBezTo>
                  <a:pt x="464820" y="836295"/>
                  <a:pt x="481012" y="838200"/>
                  <a:pt x="482917" y="828675"/>
                </a:cubicBezTo>
                <a:cubicBezTo>
                  <a:pt x="490537" y="829628"/>
                  <a:pt x="490537" y="822008"/>
                  <a:pt x="501015" y="824865"/>
                </a:cubicBezTo>
                <a:cubicBezTo>
                  <a:pt x="502920" y="824865"/>
                  <a:pt x="502920" y="828675"/>
                  <a:pt x="503873" y="828675"/>
                </a:cubicBezTo>
                <a:cubicBezTo>
                  <a:pt x="507683" y="828675"/>
                  <a:pt x="512445" y="826770"/>
                  <a:pt x="515302" y="828675"/>
                </a:cubicBezTo>
                <a:cubicBezTo>
                  <a:pt x="517207" y="828675"/>
                  <a:pt x="521970" y="833437"/>
                  <a:pt x="521970" y="833437"/>
                </a:cubicBezTo>
                <a:cubicBezTo>
                  <a:pt x="523875" y="834390"/>
                  <a:pt x="527685" y="829628"/>
                  <a:pt x="530543" y="831532"/>
                </a:cubicBezTo>
                <a:cubicBezTo>
                  <a:pt x="532448" y="831532"/>
                  <a:pt x="530543" y="836295"/>
                  <a:pt x="530543" y="836295"/>
                </a:cubicBezTo>
                <a:cubicBezTo>
                  <a:pt x="533400" y="838200"/>
                  <a:pt x="539115" y="831532"/>
                  <a:pt x="543878" y="833437"/>
                </a:cubicBezTo>
                <a:cubicBezTo>
                  <a:pt x="545782" y="836295"/>
                  <a:pt x="537210" y="836295"/>
                  <a:pt x="537210" y="836295"/>
                </a:cubicBezTo>
                <a:cubicBezTo>
                  <a:pt x="539115" y="842963"/>
                  <a:pt x="558165" y="842963"/>
                  <a:pt x="568643" y="842963"/>
                </a:cubicBezTo>
                <a:cubicBezTo>
                  <a:pt x="566738" y="854393"/>
                  <a:pt x="593408" y="851535"/>
                  <a:pt x="598170" y="842963"/>
                </a:cubicBezTo>
                <a:cubicBezTo>
                  <a:pt x="601028" y="846773"/>
                  <a:pt x="614363" y="840105"/>
                  <a:pt x="618173" y="842963"/>
                </a:cubicBezTo>
                <a:cubicBezTo>
                  <a:pt x="621030" y="846773"/>
                  <a:pt x="618173" y="842963"/>
                  <a:pt x="622935" y="842963"/>
                </a:cubicBezTo>
                <a:cubicBezTo>
                  <a:pt x="629603" y="842963"/>
                  <a:pt x="632460" y="846773"/>
                  <a:pt x="639127" y="846773"/>
                </a:cubicBezTo>
                <a:cubicBezTo>
                  <a:pt x="643890" y="844868"/>
                  <a:pt x="647700" y="841057"/>
                  <a:pt x="654368" y="840105"/>
                </a:cubicBezTo>
                <a:cubicBezTo>
                  <a:pt x="655320" y="833437"/>
                  <a:pt x="655320" y="822960"/>
                  <a:pt x="663893" y="822008"/>
                </a:cubicBezTo>
                <a:cubicBezTo>
                  <a:pt x="663893" y="816293"/>
                  <a:pt x="659130" y="815340"/>
                  <a:pt x="661035" y="809625"/>
                </a:cubicBezTo>
                <a:cubicBezTo>
                  <a:pt x="670560" y="809625"/>
                  <a:pt x="668655" y="790575"/>
                  <a:pt x="679133" y="800100"/>
                </a:cubicBezTo>
                <a:cubicBezTo>
                  <a:pt x="680085" y="788670"/>
                  <a:pt x="675323" y="785813"/>
                  <a:pt x="665798" y="785813"/>
                </a:cubicBezTo>
                <a:cubicBezTo>
                  <a:pt x="668655" y="782002"/>
                  <a:pt x="668655" y="777240"/>
                  <a:pt x="668655" y="772478"/>
                </a:cubicBezTo>
                <a:cubicBezTo>
                  <a:pt x="665798" y="763905"/>
                  <a:pt x="647700" y="768668"/>
                  <a:pt x="643890" y="761048"/>
                </a:cubicBezTo>
                <a:cubicBezTo>
                  <a:pt x="639127" y="763905"/>
                  <a:pt x="629603" y="762000"/>
                  <a:pt x="625793" y="768668"/>
                </a:cubicBezTo>
                <a:cubicBezTo>
                  <a:pt x="622935" y="770573"/>
                  <a:pt x="624840" y="763905"/>
                  <a:pt x="622935" y="763905"/>
                </a:cubicBezTo>
                <a:cubicBezTo>
                  <a:pt x="618173" y="761048"/>
                  <a:pt x="607695" y="765810"/>
                  <a:pt x="601028" y="763905"/>
                </a:cubicBezTo>
                <a:cubicBezTo>
                  <a:pt x="598170" y="765810"/>
                  <a:pt x="598170" y="770573"/>
                  <a:pt x="593408" y="768668"/>
                </a:cubicBezTo>
                <a:cubicBezTo>
                  <a:pt x="582930" y="770573"/>
                  <a:pt x="586740" y="757238"/>
                  <a:pt x="571500" y="761048"/>
                </a:cubicBezTo>
                <a:cubicBezTo>
                  <a:pt x="571500" y="754380"/>
                  <a:pt x="566738" y="754380"/>
                  <a:pt x="568643" y="747712"/>
                </a:cubicBezTo>
                <a:cubicBezTo>
                  <a:pt x="564833" y="749618"/>
                  <a:pt x="563880" y="747712"/>
                  <a:pt x="561975" y="743903"/>
                </a:cubicBezTo>
                <a:cubicBezTo>
                  <a:pt x="560070" y="741045"/>
                  <a:pt x="555307" y="739140"/>
                  <a:pt x="550545" y="739140"/>
                </a:cubicBezTo>
                <a:cubicBezTo>
                  <a:pt x="555307" y="731520"/>
                  <a:pt x="551497" y="713423"/>
                  <a:pt x="550545" y="704850"/>
                </a:cubicBezTo>
                <a:cubicBezTo>
                  <a:pt x="541973" y="709613"/>
                  <a:pt x="532448" y="700088"/>
                  <a:pt x="530543" y="714375"/>
                </a:cubicBezTo>
                <a:cubicBezTo>
                  <a:pt x="521970" y="709613"/>
                  <a:pt x="521018" y="716280"/>
                  <a:pt x="512445" y="711518"/>
                </a:cubicBezTo>
                <a:cubicBezTo>
                  <a:pt x="514350" y="714375"/>
                  <a:pt x="512445" y="716280"/>
                  <a:pt x="509587" y="718185"/>
                </a:cubicBezTo>
                <a:cubicBezTo>
                  <a:pt x="512445" y="719137"/>
                  <a:pt x="514350" y="721043"/>
                  <a:pt x="515302" y="722948"/>
                </a:cubicBezTo>
                <a:cubicBezTo>
                  <a:pt x="517207" y="725805"/>
                  <a:pt x="515302" y="731520"/>
                  <a:pt x="521970" y="729615"/>
                </a:cubicBezTo>
                <a:cubicBezTo>
                  <a:pt x="519112" y="739140"/>
                  <a:pt x="519112" y="736283"/>
                  <a:pt x="525780" y="742950"/>
                </a:cubicBezTo>
                <a:cubicBezTo>
                  <a:pt x="527685" y="749618"/>
                  <a:pt x="521018" y="745807"/>
                  <a:pt x="519112" y="747712"/>
                </a:cubicBezTo>
                <a:cubicBezTo>
                  <a:pt x="519112" y="749618"/>
                  <a:pt x="514350" y="759143"/>
                  <a:pt x="512445" y="757238"/>
                </a:cubicBezTo>
                <a:cubicBezTo>
                  <a:pt x="505778" y="750570"/>
                  <a:pt x="512445" y="765810"/>
                  <a:pt x="501015" y="763905"/>
                </a:cubicBezTo>
                <a:cubicBezTo>
                  <a:pt x="499110" y="761048"/>
                  <a:pt x="497205" y="757238"/>
                  <a:pt x="494347" y="757238"/>
                </a:cubicBezTo>
                <a:cubicBezTo>
                  <a:pt x="492443" y="752475"/>
                  <a:pt x="497205" y="750570"/>
                  <a:pt x="501015" y="750570"/>
                </a:cubicBezTo>
                <a:cubicBezTo>
                  <a:pt x="496253" y="745807"/>
                  <a:pt x="485775" y="742950"/>
                  <a:pt x="494347" y="736283"/>
                </a:cubicBezTo>
                <a:cubicBezTo>
                  <a:pt x="490537" y="734377"/>
                  <a:pt x="484822" y="737235"/>
                  <a:pt x="482917" y="736283"/>
                </a:cubicBezTo>
                <a:cubicBezTo>
                  <a:pt x="479108" y="734377"/>
                  <a:pt x="487680" y="732473"/>
                  <a:pt x="487680" y="732473"/>
                </a:cubicBezTo>
                <a:cubicBezTo>
                  <a:pt x="487680" y="732473"/>
                  <a:pt x="481012" y="724852"/>
                  <a:pt x="472440" y="721043"/>
                </a:cubicBezTo>
                <a:cubicBezTo>
                  <a:pt x="474345" y="706755"/>
                  <a:pt x="466725" y="702945"/>
                  <a:pt x="466725" y="689610"/>
                </a:cubicBezTo>
                <a:cubicBezTo>
                  <a:pt x="467678" y="684848"/>
                  <a:pt x="460057" y="688657"/>
                  <a:pt x="458152" y="686753"/>
                </a:cubicBezTo>
                <a:cubicBezTo>
                  <a:pt x="456247" y="684848"/>
                  <a:pt x="462915" y="681990"/>
                  <a:pt x="461010" y="680085"/>
                </a:cubicBezTo>
                <a:cubicBezTo>
                  <a:pt x="454343" y="675323"/>
                  <a:pt x="453390" y="681990"/>
                  <a:pt x="448628" y="676275"/>
                </a:cubicBezTo>
                <a:cubicBezTo>
                  <a:pt x="448628" y="676275"/>
                  <a:pt x="451485" y="673418"/>
                  <a:pt x="451485" y="671513"/>
                </a:cubicBezTo>
                <a:cubicBezTo>
                  <a:pt x="449580" y="668655"/>
                  <a:pt x="448628" y="675323"/>
                  <a:pt x="448628" y="675323"/>
                </a:cubicBezTo>
                <a:cubicBezTo>
                  <a:pt x="444818" y="675323"/>
                  <a:pt x="446723" y="670560"/>
                  <a:pt x="444818" y="668655"/>
                </a:cubicBezTo>
                <a:cubicBezTo>
                  <a:pt x="433388" y="670560"/>
                  <a:pt x="433388" y="660082"/>
                  <a:pt x="420053" y="661987"/>
                </a:cubicBezTo>
                <a:cubicBezTo>
                  <a:pt x="420053" y="658178"/>
                  <a:pt x="417195" y="658178"/>
                  <a:pt x="415290" y="655320"/>
                </a:cubicBezTo>
                <a:cubicBezTo>
                  <a:pt x="413385" y="655320"/>
                  <a:pt x="415290" y="650558"/>
                  <a:pt x="415290" y="650558"/>
                </a:cubicBezTo>
                <a:cubicBezTo>
                  <a:pt x="413385" y="648652"/>
                  <a:pt x="408622" y="650558"/>
                  <a:pt x="408622" y="650558"/>
                </a:cubicBezTo>
                <a:cubicBezTo>
                  <a:pt x="408622" y="648652"/>
                  <a:pt x="408622" y="637223"/>
                  <a:pt x="405765" y="640080"/>
                </a:cubicBezTo>
                <a:cubicBezTo>
                  <a:pt x="403860" y="643890"/>
                  <a:pt x="401955" y="640080"/>
                  <a:pt x="399097" y="637223"/>
                </a:cubicBezTo>
                <a:cubicBezTo>
                  <a:pt x="399097" y="635318"/>
                  <a:pt x="395287" y="635318"/>
                  <a:pt x="395287" y="630555"/>
                </a:cubicBezTo>
                <a:cubicBezTo>
                  <a:pt x="385763" y="632460"/>
                  <a:pt x="387668" y="635318"/>
                  <a:pt x="377190" y="630555"/>
                </a:cubicBezTo>
                <a:cubicBezTo>
                  <a:pt x="374332" y="632460"/>
                  <a:pt x="375285" y="637223"/>
                  <a:pt x="372428" y="637223"/>
                </a:cubicBezTo>
                <a:cubicBezTo>
                  <a:pt x="368618" y="645795"/>
                  <a:pt x="377190" y="643890"/>
                  <a:pt x="377190" y="650558"/>
                </a:cubicBezTo>
                <a:cubicBezTo>
                  <a:pt x="377190" y="652463"/>
                  <a:pt x="381953" y="657225"/>
                  <a:pt x="383857" y="658178"/>
                </a:cubicBezTo>
                <a:cubicBezTo>
                  <a:pt x="385763" y="660082"/>
                  <a:pt x="387668" y="661987"/>
                  <a:pt x="390525" y="661987"/>
                </a:cubicBezTo>
                <a:cubicBezTo>
                  <a:pt x="385763" y="671513"/>
                  <a:pt x="395287" y="670560"/>
                  <a:pt x="399097" y="675323"/>
                </a:cubicBezTo>
                <a:cubicBezTo>
                  <a:pt x="400050" y="675323"/>
                  <a:pt x="401955" y="686753"/>
                  <a:pt x="405765" y="682943"/>
                </a:cubicBezTo>
                <a:cubicBezTo>
                  <a:pt x="410528" y="678180"/>
                  <a:pt x="405765" y="684848"/>
                  <a:pt x="408622" y="686753"/>
                </a:cubicBezTo>
                <a:cubicBezTo>
                  <a:pt x="411480" y="689610"/>
                  <a:pt x="418148" y="688657"/>
                  <a:pt x="420053" y="696277"/>
                </a:cubicBezTo>
                <a:cubicBezTo>
                  <a:pt x="424815" y="693420"/>
                  <a:pt x="426720" y="698182"/>
                  <a:pt x="426720" y="698182"/>
                </a:cubicBezTo>
                <a:cubicBezTo>
                  <a:pt x="428625" y="700088"/>
                  <a:pt x="431482" y="696277"/>
                  <a:pt x="429578" y="696277"/>
                </a:cubicBezTo>
                <a:cubicBezTo>
                  <a:pt x="433388" y="696277"/>
                  <a:pt x="435293" y="704850"/>
                  <a:pt x="436245" y="698182"/>
                </a:cubicBezTo>
                <a:cubicBezTo>
                  <a:pt x="442913" y="698182"/>
                  <a:pt x="435293" y="713423"/>
                  <a:pt x="444818" y="707708"/>
                </a:cubicBezTo>
                <a:cubicBezTo>
                  <a:pt x="444818" y="714375"/>
                  <a:pt x="431482" y="709613"/>
                  <a:pt x="426720" y="711518"/>
                </a:cubicBezTo>
                <a:cubicBezTo>
                  <a:pt x="428625" y="714375"/>
                  <a:pt x="431482" y="713423"/>
                  <a:pt x="433388" y="718185"/>
                </a:cubicBezTo>
                <a:cubicBezTo>
                  <a:pt x="435293" y="722948"/>
                  <a:pt x="428625" y="732473"/>
                  <a:pt x="433388" y="732473"/>
                </a:cubicBezTo>
                <a:cubicBezTo>
                  <a:pt x="429578" y="737235"/>
                  <a:pt x="423862" y="737235"/>
                  <a:pt x="417195" y="739140"/>
                </a:cubicBezTo>
                <a:cubicBezTo>
                  <a:pt x="421958" y="737235"/>
                  <a:pt x="418148" y="725805"/>
                  <a:pt x="423862" y="725805"/>
                </a:cubicBezTo>
                <a:cubicBezTo>
                  <a:pt x="421958" y="724852"/>
                  <a:pt x="421958" y="718185"/>
                  <a:pt x="417195" y="718185"/>
                </a:cubicBezTo>
                <a:cubicBezTo>
                  <a:pt x="413385" y="716280"/>
                  <a:pt x="420053" y="713423"/>
                  <a:pt x="411480" y="707708"/>
                </a:cubicBezTo>
                <a:cubicBezTo>
                  <a:pt x="408622" y="706755"/>
                  <a:pt x="401955" y="706755"/>
                  <a:pt x="401955" y="698182"/>
                </a:cubicBezTo>
                <a:cubicBezTo>
                  <a:pt x="388620" y="701040"/>
                  <a:pt x="387668" y="693420"/>
                  <a:pt x="377190" y="693420"/>
                </a:cubicBezTo>
                <a:cubicBezTo>
                  <a:pt x="375285" y="684848"/>
                  <a:pt x="370522" y="681990"/>
                  <a:pt x="365760" y="675323"/>
                </a:cubicBezTo>
                <a:cubicBezTo>
                  <a:pt x="363855" y="671513"/>
                  <a:pt x="362903" y="675323"/>
                  <a:pt x="362903" y="671513"/>
                </a:cubicBezTo>
                <a:cubicBezTo>
                  <a:pt x="362903" y="666750"/>
                  <a:pt x="357188" y="670560"/>
                  <a:pt x="356235" y="668655"/>
                </a:cubicBezTo>
                <a:cubicBezTo>
                  <a:pt x="356235" y="666750"/>
                  <a:pt x="357188" y="661987"/>
                  <a:pt x="356235" y="661987"/>
                </a:cubicBezTo>
                <a:cubicBezTo>
                  <a:pt x="352425" y="660082"/>
                  <a:pt x="347663" y="663893"/>
                  <a:pt x="344805" y="661987"/>
                </a:cubicBezTo>
                <a:cubicBezTo>
                  <a:pt x="342900" y="660082"/>
                  <a:pt x="349568" y="658178"/>
                  <a:pt x="350520" y="658178"/>
                </a:cubicBezTo>
                <a:cubicBezTo>
                  <a:pt x="345757" y="652463"/>
                  <a:pt x="327660" y="652463"/>
                  <a:pt x="320040" y="655320"/>
                </a:cubicBezTo>
                <a:cubicBezTo>
                  <a:pt x="318135" y="658178"/>
                  <a:pt x="324803" y="660082"/>
                  <a:pt x="326707" y="658178"/>
                </a:cubicBezTo>
                <a:cubicBezTo>
                  <a:pt x="322897" y="663893"/>
                  <a:pt x="320993" y="660082"/>
                  <a:pt x="316230" y="661987"/>
                </a:cubicBezTo>
                <a:cubicBezTo>
                  <a:pt x="309562" y="664845"/>
                  <a:pt x="309562" y="675323"/>
                  <a:pt x="304800" y="675323"/>
                </a:cubicBezTo>
                <a:cubicBezTo>
                  <a:pt x="291465" y="673418"/>
                  <a:pt x="288608" y="663893"/>
                  <a:pt x="273368" y="664845"/>
                </a:cubicBezTo>
                <a:cubicBezTo>
                  <a:pt x="268605" y="666750"/>
                  <a:pt x="270510" y="675323"/>
                  <a:pt x="260033" y="671513"/>
                </a:cubicBezTo>
                <a:cubicBezTo>
                  <a:pt x="260033" y="678180"/>
                  <a:pt x="260033" y="684848"/>
                  <a:pt x="260033" y="693420"/>
                </a:cubicBezTo>
                <a:cubicBezTo>
                  <a:pt x="252412" y="696277"/>
                  <a:pt x="232410" y="693420"/>
                  <a:pt x="237172" y="711518"/>
                </a:cubicBezTo>
                <a:cubicBezTo>
                  <a:pt x="216218" y="706755"/>
                  <a:pt x="232410" y="722948"/>
                  <a:pt x="214313" y="722948"/>
                </a:cubicBezTo>
                <a:cubicBezTo>
                  <a:pt x="214313" y="727710"/>
                  <a:pt x="225742" y="734377"/>
                  <a:pt x="217170" y="736283"/>
                </a:cubicBezTo>
                <a:cubicBezTo>
                  <a:pt x="217170" y="745807"/>
                  <a:pt x="212408" y="736283"/>
                  <a:pt x="205740" y="743903"/>
                </a:cubicBezTo>
                <a:cubicBezTo>
                  <a:pt x="205740" y="749618"/>
                  <a:pt x="205740" y="750570"/>
                  <a:pt x="209550" y="750570"/>
                </a:cubicBezTo>
                <a:cubicBezTo>
                  <a:pt x="209550" y="757238"/>
                  <a:pt x="198120" y="752475"/>
                  <a:pt x="192405" y="754380"/>
                </a:cubicBezTo>
                <a:cubicBezTo>
                  <a:pt x="189548" y="754380"/>
                  <a:pt x="189548" y="762000"/>
                  <a:pt x="187643" y="763905"/>
                </a:cubicBezTo>
                <a:cubicBezTo>
                  <a:pt x="178117" y="767715"/>
                  <a:pt x="161925" y="761048"/>
                  <a:pt x="153353" y="772478"/>
                </a:cubicBezTo>
                <a:cubicBezTo>
                  <a:pt x="149542" y="768668"/>
                  <a:pt x="146685" y="763905"/>
                  <a:pt x="144780" y="761048"/>
                </a:cubicBezTo>
                <a:cubicBezTo>
                  <a:pt x="130493" y="757238"/>
                  <a:pt x="115253" y="763905"/>
                  <a:pt x="110490" y="761048"/>
                </a:cubicBezTo>
                <a:cubicBezTo>
                  <a:pt x="112395" y="749618"/>
                  <a:pt x="117157" y="736283"/>
                  <a:pt x="106680" y="729615"/>
                </a:cubicBezTo>
                <a:cubicBezTo>
                  <a:pt x="105727" y="724852"/>
                  <a:pt x="112395" y="722948"/>
                  <a:pt x="113348" y="718185"/>
                </a:cubicBezTo>
                <a:cubicBezTo>
                  <a:pt x="115253" y="707708"/>
                  <a:pt x="110490" y="700088"/>
                  <a:pt x="117157" y="693420"/>
                </a:cubicBezTo>
                <a:cubicBezTo>
                  <a:pt x="113348" y="686753"/>
                  <a:pt x="115253" y="676275"/>
                  <a:pt x="106680" y="675323"/>
                </a:cubicBezTo>
                <a:cubicBezTo>
                  <a:pt x="108585" y="671513"/>
                  <a:pt x="115253" y="671513"/>
                  <a:pt x="113348" y="664845"/>
                </a:cubicBezTo>
                <a:cubicBezTo>
                  <a:pt x="121920" y="666750"/>
                  <a:pt x="140017" y="658178"/>
                  <a:pt x="138113" y="671513"/>
                </a:cubicBezTo>
                <a:cubicBezTo>
                  <a:pt x="144780" y="664845"/>
                  <a:pt x="174308" y="678180"/>
                  <a:pt x="180975" y="671513"/>
                </a:cubicBezTo>
                <a:cubicBezTo>
                  <a:pt x="184785" y="668655"/>
                  <a:pt x="182880" y="670560"/>
                  <a:pt x="187643" y="671513"/>
                </a:cubicBezTo>
                <a:cubicBezTo>
                  <a:pt x="185738" y="671513"/>
                  <a:pt x="189548" y="666750"/>
                  <a:pt x="191453" y="668655"/>
                </a:cubicBezTo>
                <a:cubicBezTo>
                  <a:pt x="191453" y="668655"/>
                  <a:pt x="191453" y="671513"/>
                  <a:pt x="191453" y="671513"/>
                </a:cubicBezTo>
                <a:cubicBezTo>
                  <a:pt x="199072" y="668655"/>
                  <a:pt x="204787" y="664845"/>
                  <a:pt x="205740" y="655320"/>
                </a:cubicBezTo>
                <a:cubicBezTo>
                  <a:pt x="205740" y="652463"/>
                  <a:pt x="214313" y="635318"/>
                  <a:pt x="205740" y="628650"/>
                </a:cubicBezTo>
                <a:cubicBezTo>
                  <a:pt x="200978" y="623888"/>
                  <a:pt x="207645" y="623888"/>
                  <a:pt x="202883" y="616268"/>
                </a:cubicBezTo>
                <a:cubicBezTo>
                  <a:pt x="202883" y="612457"/>
                  <a:pt x="198120" y="614363"/>
                  <a:pt x="192405" y="612457"/>
                </a:cubicBezTo>
                <a:cubicBezTo>
                  <a:pt x="194310" y="610552"/>
                  <a:pt x="196215" y="607695"/>
                  <a:pt x="196215" y="603885"/>
                </a:cubicBezTo>
                <a:cubicBezTo>
                  <a:pt x="192405" y="601028"/>
                  <a:pt x="191453" y="607695"/>
                  <a:pt x="191453" y="607695"/>
                </a:cubicBezTo>
                <a:cubicBezTo>
                  <a:pt x="185738" y="605790"/>
                  <a:pt x="189548" y="602932"/>
                  <a:pt x="187643" y="601028"/>
                </a:cubicBezTo>
                <a:cubicBezTo>
                  <a:pt x="184785" y="599123"/>
                  <a:pt x="176212" y="599123"/>
                  <a:pt x="171450" y="597218"/>
                </a:cubicBezTo>
                <a:cubicBezTo>
                  <a:pt x="171450" y="597218"/>
                  <a:pt x="171450" y="594360"/>
                  <a:pt x="167640" y="594360"/>
                </a:cubicBezTo>
                <a:cubicBezTo>
                  <a:pt x="164783" y="594360"/>
                  <a:pt x="162878" y="594360"/>
                  <a:pt x="162878" y="591503"/>
                </a:cubicBezTo>
                <a:cubicBezTo>
                  <a:pt x="160020" y="582930"/>
                  <a:pt x="169545" y="587693"/>
                  <a:pt x="167640" y="587693"/>
                </a:cubicBezTo>
                <a:cubicBezTo>
                  <a:pt x="178117" y="585788"/>
                  <a:pt x="184785" y="579120"/>
                  <a:pt x="202883" y="582930"/>
                </a:cubicBezTo>
                <a:cubicBezTo>
                  <a:pt x="204787" y="576262"/>
                  <a:pt x="200978" y="576262"/>
                  <a:pt x="196215" y="576262"/>
                </a:cubicBezTo>
                <a:cubicBezTo>
                  <a:pt x="199072" y="567690"/>
                  <a:pt x="209550" y="576262"/>
                  <a:pt x="214313" y="576262"/>
                </a:cubicBezTo>
                <a:cubicBezTo>
                  <a:pt x="217170" y="576262"/>
                  <a:pt x="223838" y="569595"/>
                  <a:pt x="223838" y="576262"/>
                </a:cubicBezTo>
                <a:cubicBezTo>
                  <a:pt x="230505" y="571500"/>
                  <a:pt x="230505" y="561023"/>
                  <a:pt x="241935" y="561023"/>
                </a:cubicBezTo>
                <a:cubicBezTo>
                  <a:pt x="239078" y="549593"/>
                  <a:pt x="250507" y="555307"/>
                  <a:pt x="248602" y="544830"/>
                </a:cubicBezTo>
                <a:cubicBezTo>
                  <a:pt x="255270" y="544830"/>
                  <a:pt x="260033" y="544830"/>
                  <a:pt x="266700" y="544830"/>
                </a:cubicBezTo>
                <a:cubicBezTo>
                  <a:pt x="266700" y="541973"/>
                  <a:pt x="263843" y="542925"/>
                  <a:pt x="260033" y="541973"/>
                </a:cubicBezTo>
                <a:cubicBezTo>
                  <a:pt x="261937" y="537210"/>
                  <a:pt x="270510" y="540068"/>
                  <a:pt x="266700" y="530543"/>
                </a:cubicBezTo>
                <a:cubicBezTo>
                  <a:pt x="275273" y="530543"/>
                  <a:pt x="273368" y="535305"/>
                  <a:pt x="280035" y="530543"/>
                </a:cubicBezTo>
                <a:cubicBezTo>
                  <a:pt x="271463" y="513397"/>
                  <a:pt x="284797" y="520065"/>
                  <a:pt x="284797" y="505778"/>
                </a:cubicBezTo>
                <a:cubicBezTo>
                  <a:pt x="289560" y="505778"/>
                  <a:pt x="293370" y="506730"/>
                  <a:pt x="298133" y="505778"/>
                </a:cubicBezTo>
                <a:cubicBezTo>
                  <a:pt x="301943" y="503873"/>
                  <a:pt x="301943" y="501015"/>
                  <a:pt x="304800" y="499110"/>
                </a:cubicBezTo>
                <a:cubicBezTo>
                  <a:pt x="307658" y="497205"/>
                  <a:pt x="306705" y="501968"/>
                  <a:pt x="306705" y="501968"/>
                </a:cubicBezTo>
                <a:cubicBezTo>
                  <a:pt x="311468" y="503873"/>
                  <a:pt x="309562" y="499110"/>
                  <a:pt x="309562" y="499110"/>
                </a:cubicBezTo>
                <a:cubicBezTo>
                  <a:pt x="313372" y="499110"/>
                  <a:pt x="320040" y="501015"/>
                  <a:pt x="322897" y="499110"/>
                </a:cubicBezTo>
                <a:cubicBezTo>
                  <a:pt x="326707" y="499110"/>
                  <a:pt x="327660" y="488632"/>
                  <a:pt x="334328" y="494347"/>
                </a:cubicBezTo>
                <a:cubicBezTo>
                  <a:pt x="334328" y="485775"/>
                  <a:pt x="324803" y="487680"/>
                  <a:pt x="326707" y="477203"/>
                </a:cubicBezTo>
                <a:cubicBezTo>
                  <a:pt x="334328" y="476250"/>
                  <a:pt x="329565" y="474345"/>
                  <a:pt x="327660" y="462915"/>
                </a:cubicBezTo>
                <a:cubicBezTo>
                  <a:pt x="327660" y="454343"/>
                  <a:pt x="332423" y="449580"/>
                  <a:pt x="331470" y="441007"/>
                </a:cubicBezTo>
                <a:cubicBezTo>
                  <a:pt x="336233" y="441007"/>
                  <a:pt x="339090" y="441007"/>
                  <a:pt x="344805" y="441007"/>
                </a:cubicBezTo>
                <a:cubicBezTo>
                  <a:pt x="352425" y="441007"/>
                  <a:pt x="336233" y="433388"/>
                  <a:pt x="350520" y="434340"/>
                </a:cubicBezTo>
                <a:cubicBezTo>
                  <a:pt x="350520" y="438150"/>
                  <a:pt x="354330" y="438150"/>
                  <a:pt x="356235" y="438150"/>
                </a:cubicBezTo>
                <a:cubicBezTo>
                  <a:pt x="350520" y="444818"/>
                  <a:pt x="350520" y="438150"/>
                  <a:pt x="352425" y="447675"/>
                </a:cubicBezTo>
                <a:cubicBezTo>
                  <a:pt x="354330" y="452437"/>
                  <a:pt x="352425" y="458152"/>
                  <a:pt x="359093" y="456247"/>
                </a:cubicBezTo>
                <a:cubicBezTo>
                  <a:pt x="359093" y="461010"/>
                  <a:pt x="359093" y="463868"/>
                  <a:pt x="356235" y="465772"/>
                </a:cubicBezTo>
                <a:cubicBezTo>
                  <a:pt x="356235" y="470535"/>
                  <a:pt x="368618" y="461010"/>
                  <a:pt x="374332" y="469582"/>
                </a:cubicBezTo>
                <a:cubicBezTo>
                  <a:pt x="372428" y="477203"/>
                  <a:pt x="354330" y="470535"/>
                  <a:pt x="352425" y="481012"/>
                </a:cubicBezTo>
                <a:cubicBezTo>
                  <a:pt x="350520" y="487680"/>
                  <a:pt x="360998" y="488632"/>
                  <a:pt x="362903" y="490537"/>
                </a:cubicBezTo>
                <a:cubicBezTo>
                  <a:pt x="365760" y="492443"/>
                  <a:pt x="365760" y="497205"/>
                  <a:pt x="372428" y="495300"/>
                </a:cubicBezTo>
                <a:cubicBezTo>
                  <a:pt x="368618" y="490537"/>
                  <a:pt x="360998" y="490537"/>
                  <a:pt x="374332" y="490537"/>
                </a:cubicBezTo>
                <a:cubicBezTo>
                  <a:pt x="379095" y="490537"/>
                  <a:pt x="383857" y="488632"/>
                  <a:pt x="387668" y="490537"/>
                </a:cubicBezTo>
                <a:cubicBezTo>
                  <a:pt x="392430" y="490537"/>
                  <a:pt x="393383" y="494347"/>
                  <a:pt x="399097" y="494347"/>
                </a:cubicBezTo>
                <a:cubicBezTo>
                  <a:pt x="406718" y="494347"/>
                  <a:pt x="408622" y="487680"/>
                  <a:pt x="417195" y="490537"/>
                </a:cubicBezTo>
                <a:cubicBezTo>
                  <a:pt x="418148" y="490537"/>
                  <a:pt x="428625" y="495300"/>
                  <a:pt x="433388" y="490537"/>
                </a:cubicBezTo>
                <a:cubicBezTo>
                  <a:pt x="433388" y="490537"/>
                  <a:pt x="433388" y="487680"/>
                  <a:pt x="433388" y="487680"/>
                </a:cubicBezTo>
                <a:cubicBezTo>
                  <a:pt x="441960" y="483870"/>
                  <a:pt x="451485" y="487680"/>
                  <a:pt x="454343" y="481012"/>
                </a:cubicBezTo>
                <a:cubicBezTo>
                  <a:pt x="466725" y="494347"/>
                  <a:pt x="474345" y="470535"/>
                  <a:pt x="482917" y="477203"/>
                </a:cubicBezTo>
                <a:cubicBezTo>
                  <a:pt x="482917" y="474345"/>
                  <a:pt x="482917" y="469582"/>
                  <a:pt x="482917" y="465772"/>
                </a:cubicBezTo>
                <a:cubicBezTo>
                  <a:pt x="487680" y="467678"/>
                  <a:pt x="487680" y="462915"/>
                  <a:pt x="487680" y="459105"/>
                </a:cubicBezTo>
                <a:cubicBezTo>
                  <a:pt x="487680" y="459105"/>
                  <a:pt x="490537" y="451485"/>
                  <a:pt x="490537" y="449580"/>
                </a:cubicBezTo>
                <a:cubicBezTo>
                  <a:pt x="494347" y="447675"/>
                  <a:pt x="490537" y="447675"/>
                  <a:pt x="490537" y="441007"/>
                </a:cubicBezTo>
                <a:cubicBezTo>
                  <a:pt x="497205" y="441007"/>
                  <a:pt x="502920" y="440055"/>
                  <a:pt x="503873" y="434340"/>
                </a:cubicBezTo>
                <a:cubicBezTo>
                  <a:pt x="507683" y="434340"/>
                  <a:pt x="505778" y="438150"/>
                  <a:pt x="507683" y="441007"/>
                </a:cubicBezTo>
                <a:cubicBezTo>
                  <a:pt x="509587" y="438150"/>
                  <a:pt x="514350" y="438150"/>
                  <a:pt x="519112" y="438150"/>
                </a:cubicBezTo>
                <a:cubicBezTo>
                  <a:pt x="521970" y="438150"/>
                  <a:pt x="521018" y="431482"/>
                  <a:pt x="525780" y="431482"/>
                </a:cubicBezTo>
                <a:cubicBezTo>
                  <a:pt x="525780" y="424815"/>
                  <a:pt x="523875" y="420053"/>
                  <a:pt x="519112" y="420053"/>
                </a:cubicBezTo>
                <a:cubicBezTo>
                  <a:pt x="521018" y="416243"/>
                  <a:pt x="521970" y="413385"/>
                  <a:pt x="521970" y="406718"/>
                </a:cubicBezTo>
                <a:cubicBezTo>
                  <a:pt x="528638" y="408622"/>
                  <a:pt x="532448" y="406718"/>
                  <a:pt x="530543" y="401955"/>
                </a:cubicBezTo>
                <a:cubicBezTo>
                  <a:pt x="539115" y="408622"/>
                  <a:pt x="540068" y="397193"/>
                  <a:pt x="551497" y="401955"/>
                </a:cubicBezTo>
                <a:cubicBezTo>
                  <a:pt x="553403" y="401955"/>
                  <a:pt x="557213" y="404813"/>
                  <a:pt x="555307" y="404813"/>
                </a:cubicBezTo>
                <a:cubicBezTo>
                  <a:pt x="558165" y="404813"/>
                  <a:pt x="558165" y="401955"/>
                  <a:pt x="561975" y="401955"/>
                </a:cubicBezTo>
                <a:cubicBezTo>
                  <a:pt x="564833" y="400050"/>
                  <a:pt x="568643" y="403860"/>
                  <a:pt x="568643" y="404813"/>
                </a:cubicBezTo>
                <a:cubicBezTo>
                  <a:pt x="571500" y="403860"/>
                  <a:pt x="568643" y="400050"/>
                  <a:pt x="571500" y="398145"/>
                </a:cubicBezTo>
                <a:cubicBezTo>
                  <a:pt x="573405" y="397193"/>
                  <a:pt x="576262" y="398145"/>
                  <a:pt x="576262" y="398145"/>
                </a:cubicBezTo>
                <a:cubicBezTo>
                  <a:pt x="581978" y="395287"/>
                  <a:pt x="581978" y="388620"/>
                  <a:pt x="589598" y="391478"/>
                </a:cubicBezTo>
                <a:cubicBezTo>
                  <a:pt x="584835" y="388620"/>
                  <a:pt x="588645" y="377190"/>
                  <a:pt x="580072" y="377190"/>
                </a:cubicBezTo>
                <a:cubicBezTo>
                  <a:pt x="575310" y="372428"/>
                  <a:pt x="575310" y="381953"/>
                  <a:pt x="575310" y="381953"/>
                </a:cubicBezTo>
                <a:cubicBezTo>
                  <a:pt x="571500" y="383857"/>
                  <a:pt x="570548" y="379095"/>
                  <a:pt x="568643" y="380047"/>
                </a:cubicBezTo>
                <a:cubicBezTo>
                  <a:pt x="566738" y="380047"/>
                  <a:pt x="563880" y="381953"/>
                  <a:pt x="564833" y="381953"/>
                </a:cubicBezTo>
                <a:cubicBezTo>
                  <a:pt x="561975" y="381953"/>
                  <a:pt x="561975" y="379095"/>
                  <a:pt x="558165" y="380047"/>
                </a:cubicBezTo>
                <a:cubicBezTo>
                  <a:pt x="553403" y="380047"/>
                  <a:pt x="550545" y="385763"/>
                  <a:pt x="543878" y="381953"/>
                </a:cubicBezTo>
                <a:cubicBezTo>
                  <a:pt x="540068" y="381953"/>
                  <a:pt x="540068" y="386715"/>
                  <a:pt x="540068" y="388620"/>
                </a:cubicBezTo>
                <a:cubicBezTo>
                  <a:pt x="527685" y="386715"/>
                  <a:pt x="514350" y="390525"/>
                  <a:pt x="503873" y="385763"/>
                </a:cubicBezTo>
                <a:cubicBezTo>
                  <a:pt x="502920" y="385763"/>
                  <a:pt x="503873" y="380047"/>
                  <a:pt x="503873" y="380047"/>
                </a:cubicBezTo>
                <a:cubicBezTo>
                  <a:pt x="501015" y="377190"/>
                  <a:pt x="492443" y="380047"/>
                  <a:pt x="490537" y="377190"/>
                </a:cubicBezTo>
                <a:cubicBezTo>
                  <a:pt x="499110" y="359093"/>
                  <a:pt x="494347" y="350520"/>
                  <a:pt x="490537" y="330518"/>
                </a:cubicBezTo>
                <a:cubicBezTo>
                  <a:pt x="499110" y="329565"/>
                  <a:pt x="512445" y="318135"/>
                  <a:pt x="515302" y="324803"/>
                </a:cubicBezTo>
                <a:cubicBezTo>
                  <a:pt x="521018" y="320993"/>
                  <a:pt x="515302" y="319088"/>
                  <a:pt x="519112" y="312420"/>
                </a:cubicBezTo>
                <a:cubicBezTo>
                  <a:pt x="528638" y="312420"/>
                  <a:pt x="528638" y="294322"/>
                  <a:pt x="530543" y="291465"/>
                </a:cubicBezTo>
                <a:cubicBezTo>
                  <a:pt x="532448" y="289560"/>
                  <a:pt x="537210" y="291465"/>
                  <a:pt x="537210" y="291465"/>
                </a:cubicBezTo>
                <a:cubicBezTo>
                  <a:pt x="537210" y="284797"/>
                  <a:pt x="525780" y="281940"/>
                  <a:pt x="530543" y="275273"/>
                </a:cubicBezTo>
                <a:cubicBezTo>
                  <a:pt x="527685" y="278130"/>
                  <a:pt x="519112" y="275273"/>
                  <a:pt x="512445" y="275273"/>
                </a:cubicBezTo>
                <a:cubicBezTo>
                  <a:pt x="505778" y="276225"/>
                  <a:pt x="499110" y="282892"/>
                  <a:pt x="490537" y="281940"/>
                </a:cubicBezTo>
                <a:cubicBezTo>
                  <a:pt x="485775" y="276225"/>
                  <a:pt x="485775" y="300038"/>
                  <a:pt x="487680" y="293370"/>
                </a:cubicBezTo>
                <a:cubicBezTo>
                  <a:pt x="485775" y="300038"/>
                  <a:pt x="484822" y="291465"/>
                  <a:pt x="482917" y="293370"/>
                </a:cubicBezTo>
                <a:cubicBezTo>
                  <a:pt x="479108" y="296228"/>
                  <a:pt x="484822" y="302895"/>
                  <a:pt x="482917" y="306705"/>
                </a:cubicBezTo>
                <a:cubicBezTo>
                  <a:pt x="481012" y="307658"/>
                  <a:pt x="474345" y="314325"/>
                  <a:pt x="469582" y="318135"/>
                </a:cubicBezTo>
                <a:cubicBezTo>
                  <a:pt x="461010" y="327660"/>
                  <a:pt x="461010" y="334328"/>
                  <a:pt x="448628" y="334328"/>
                </a:cubicBezTo>
                <a:cubicBezTo>
                  <a:pt x="448628" y="337185"/>
                  <a:pt x="453390" y="342900"/>
                  <a:pt x="448628" y="342900"/>
                </a:cubicBezTo>
                <a:cubicBezTo>
                  <a:pt x="444818" y="342900"/>
                  <a:pt x="448628" y="347663"/>
                  <a:pt x="444818" y="348615"/>
                </a:cubicBezTo>
                <a:cubicBezTo>
                  <a:pt x="444818" y="348615"/>
                  <a:pt x="440055" y="347663"/>
                  <a:pt x="440055" y="348615"/>
                </a:cubicBezTo>
                <a:cubicBezTo>
                  <a:pt x="438150" y="350520"/>
                  <a:pt x="440055" y="354330"/>
                  <a:pt x="440055" y="355282"/>
                </a:cubicBezTo>
                <a:cubicBezTo>
                  <a:pt x="438150" y="355282"/>
                  <a:pt x="436245" y="354330"/>
                  <a:pt x="436245" y="355282"/>
                </a:cubicBezTo>
                <a:cubicBezTo>
                  <a:pt x="435293" y="359093"/>
                  <a:pt x="438150" y="366712"/>
                  <a:pt x="433388" y="366712"/>
                </a:cubicBezTo>
                <a:cubicBezTo>
                  <a:pt x="435293" y="370522"/>
                  <a:pt x="441960" y="372428"/>
                  <a:pt x="436245" y="373380"/>
                </a:cubicBezTo>
                <a:cubicBezTo>
                  <a:pt x="440055" y="377190"/>
                  <a:pt x="442913" y="381953"/>
                  <a:pt x="451485" y="381953"/>
                </a:cubicBezTo>
                <a:cubicBezTo>
                  <a:pt x="451485" y="388620"/>
                  <a:pt x="453390" y="390525"/>
                  <a:pt x="458152" y="391478"/>
                </a:cubicBezTo>
                <a:cubicBezTo>
                  <a:pt x="454343" y="395287"/>
                  <a:pt x="453390" y="395287"/>
                  <a:pt x="451485" y="398145"/>
                </a:cubicBezTo>
                <a:cubicBezTo>
                  <a:pt x="449580" y="401955"/>
                  <a:pt x="451485" y="404813"/>
                  <a:pt x="448628" y="406718"/>
                </a:cubicBezTo>
                <a:cubicBezTo>
                  <a:pt x="444818" y="409575"/>
                  <a:pt x="441960" y="409575"/>
                  <a:pt x="436245" y="409575"/>
                </a:cubicBezTo>
                <a:cubicBezTo>
                  <a:pt x="435293" y="422910"/>
                  <a:pt x="423862" y="426720"/>
                  <a:pt x="426720" y="444818"/>
                </a:cubicBezTo>
                <a:cubicBezTo>
                  <a:pt x="415290" y="440055"/>
                  <a:pt x="417195" y="459105"/>
                  <a:pt x="408622" y="459105"/>
                </a:cubicBezTo>
                <a:cubicBezTo>
                  <a:pt x="406718" y="459105"/>
                  <a:pt x="406718" y="459105"/>
                  <a:pt x="405765" y="459105"/>
                </a:cubicBezTo>
                <a:cubicBezTo>
                  <a:pt x="401955" y="461010"/>
                  <a:pt x="403860" y="463868"/>
                  <a:pt x="401955" y="465772"/>
                </a:cubicBezTo>
                <a:cubicBezTo>
                  <a:pt x="397193" y="467678"/>
                  <a:pt x="390525" y="461010"/>
                  <a:pt x="387668" y="469582"/>
                </a:cubicBezTo>
                <a:cubicBezTo>
                  <a:pt x="381000" y="467678"/>
                  <a:pt x="385763" y="456247"/>
                  <a:pt x="383857" y="449580"/>
                </a:cubicBezTo>
                <a:cubicBezTo>
                  <a:pt x="381000" y="447675"/>
                  <a:pt x="381953" y="441007"/>
                  <a:pt x="377190" y="441007"/>
                </a:cubicBezTo>
                <a:cubicBezTo>
                  <a:pt x="368618" y="441007"/>
                  <a:pt x="381000" y="431482"/>
                  <a:pt x="368618" y="431482"/>
                </a:cubicBezTo>
                <a:cubicBezTo>
                  <a:pt x="374332" y="424815"/>
                  <a:pt x="362903" y="422910"/>
                  <a:pt x="362903" y="420053"/>
                </a:cubicBezTo>
                <a:cubicBezTo>
                  <a:pt x="362903" y="418148"/>
                  <a:pt x="365760" y="416243"/>
                  <a:pt x="365760" y="413385"/>
                </a:cubicBezTo>
                <a:cubicBezTo>
                  <a:pt x="363855" y="404813"/>
                  <a:pt x="357188" y="400050"/>
                  <a:pt x="350520" y="395287"/>
                </a:cubicBezTo>
                <a:cubicBezTo>
                  <a:pt x="340995" y="398145"/>
                  <a:pt x="344805" y="413385"/>
                  <a:pt x="327660" y="409575"/>
                </a:cubicBezTo>
                <a:cubicBezTo>
                  <a:pt x="329565" y="413385"/>
                  <a:pt x="332423" y="413385"/>
                  <a:pt x="334328" y="413385"/>
                </a:cubicBezTo>
                <a:cubicBezTo>
                  <a:pt x="334328" y="416243"/>
                  <a:pt x="331470" y="416243"/>
                  <a:pt x="327660" y="416243"/>
                </a:cubicBezTo>
                <a:cubicBezTo>
                  <a:pt x="322897" y="416243"/>
                  <a:pt x="326707" y="426720"/>
                  <a:pt x="320040" y="426720"/>
                </a:cubicBezTo>
                <a:cubicBezTo>
                  <a:pt x="304800" y="427672"/>
                  <a:pt x="309562" y="413385"/>
                  <a:pt x="295275" y="416243"/>
                </a:cubicBezTo>
                <a:cubicBezTo>
                  <a:pt x="295275" y="413385"/>
                  <a:pt x="298133" y="415290"/>
                  <a:pt x="301943" y="413385"/>
                </a:cubicBezTo>
                <a:cubicBezTo>
                  <a:pt x="304800" y="404813"/>
                  <a:pt x="293370" y="398145"/>
                  <a:pt x="301943" y="395287"/>
                </a:cubicBezTo>
                <a:cubicBezTo>
                  <a:pt x="298133" y="391478"/>
                  <a:pt x="295275" y="390525"/>
                  <a:pt x="291465" y="388620"/>
                </a:cubicBezTo>
                <a:cubicBezTo>
                  <a:pt x="289560" y="385763"/>
                  <a:pt x="295275" y="383857"/>
                  <a:pt x="295275" y="381953"/>
                </a:cubicBezTo>
                <a:cubicBezTo>
                  <a:pt x="295275" y="380047"/>
                  <a:pt x="288608" y="377190"/>
                  <a:pt x="288608" y="377190"/>
                </a:cubicBezTo>
                <a:cubicBezTo>
                  <a:pt x="288608" y="373380"/>
                  <a:pt x="293370" y="355282"/>
                  <a:pt x="288608" y="366712"/>
                </a:cubicBezTo>
                <a:cubicBezTo>
                  <a:pt x="283845" y="365760"/>
                  <a:pt x="286703" y="360998"/>
                  <a:pt x="291465" y="360998"/>
                </a:cubicBezTo>
                <a:cubicBezTo>
                  <a:pt x="284797" y="350520"/>
                  <a:pt x="301943" y="347663"/>
                  <a:pt x="295275" y="345757"/>
                </a:cubicBezTo>
                <a:cubicBezTo>
                  <a:pt x="295275" y="340995"/>
                  <a:pt x="302895" y="343853"/>
                  <a:pt x="304800" y="339090"/>
                </a:cubicBezTo>
                <a:cubicBezTo>
                  <a:pt x="304800" y="336233"/>
                  <a:pt x="307658" y="339090"/>
                  <a:pt x="306705" y="339090"/>
                </a:cubicBezTo>
                <a:cubicBezTo>
                  <a:pt x="309562" y="337185"/>
                  <a:pt x="309562" y="334328"/>
                  <a:pt x="313372" y="334328"/>
                </a:cubicBezTo>
                <a:cubicBezTo>
                  <a:pt x="316230" y="332423"/>
                  <a:pt x="316230" y="327660"/>
                  <a:pt x="316230" y="324803"/>
                </a:cubicBezTo>
                <a:cubicBezTo>
                  <a:pt x="322897" y="325755"/>
                  <a:pt x="326707" y="324803"/>
                  <a:pt x="326707" y="318135"/>
                </a:cubicBezTo>
                <a:cubicBezTo>
                  <a:pt x="334328" y="316230"/>
                  <a:pt x="329565" y="329565"/>
                  <a:pt x="340995" y="324803"/>
                </a:cubicBezTo>
                <a:cubicBezTo>
                  <a:pt x="340995" y="320993"/>
                  <a:pt x="338137" y="322897"/>
                  <a:pt x="334328" y="320993"/>
                </a:cubicBezTo>
                <a:cubicBezTo>
                  <a:pt x="342900" y="314325"/>
                  <a:pt x="352425" y="318135"/>
                  <a:pt x="359093" y="309562"/>
                </a:cubicBezTo>
                <a:cubicBezTo>
                  <a:pt x="360998" y="307658"/>
                  <a:pt x="357188" y="304800"/>
                  <a:pt x="359093" y="302895"/>
                </a:cubicBezTo>
                <a:cubicBezTo>
                  <a:pt x="360998" y="300990"/>
                  <a:pt x="363855" y="304800"/>
                  <a:pt x="365760" y="302895"/>
                </a:cubicBezTo>
                <a:cubicBezTo>
                  <a:pt x="367665" y="300990"/>
                  <a:pt x="363855" y="296228"/>
                  <a:pt x="365760" y="293370"/>
                </a:cubicBezTo>
                <a:cubicBezTo>
                  <a:pt x="365760" y="291465"/>
                  <a:pt x="374332" y="289560"/>
                  <a:pt x="374332" y="288608"/>
                </a:cubicBezTo>
                <a:cubicBezTo>
                  <a:pt x="375285" y="284797"/>
                  <a:pt x="372428" y="278130"/>
                  <a:pt x="374332" y="275273"/>
                </a:cubicBezTo>
                <a:cubicBezTo>
                  <a:pt x="375285" y="275273"/>
                  <a:pt x="379095" y="280035"/>
                  <a:pt x="381000" y="278130"/>
                </a:cubicBezTo>
                <a:cubicBezTo>
                  <a:pt x="377190" y="280035"/>
                  <a:pt x="385763" y="263843"/>
                  <a:pt x="383857" y="263843"/>
                </a:cubicBezTo>
                <a:cubicBezTo>
                  <a:pt x="390525" y="269558"/>
                  <a:pt x="392430" y="258128"/>
                  <a:pt x="399097" y="257175"/>
                </a:cubicBezTo>
                <a:cubicBezTo>
                  <a:pt x="399097" y="251460"/>
                  <a:pt x="403860" y="248602"/>
                  <a:pt x="399097" y="246698"/>
                </a:cubicBezTo>
                <a:cubicBezTo>
                  <a:pt x="400050" y="241935"/>
                  <a:pt x="408622" y="246698"/>
                  <a:pt x="408622" y="239078"/>
                </a:cubicBezTo>
                <a:cubicBezTo>
                  <a:pt x="408622" y="235267"/>
                  <a:pt x="413385" y="235267"/>
                  <a:pt x="417195" y="235267"/>
                </a:cubicBezTo>
                <a:cubicBezTo>
                  <a:pt x="418148" y="232410"/>
                  <a:pt x="417195" y="230505"/>
                  <a:pt x="415290" y="228600"/>
                </a:cubicBezTo>
                <a:cubicBezTo>
                  <a:pt x="423862" y="221933"/>
                  <a:pt x="428625" y="221933"/>
                  <a:pt x="436245" y="220980"/>
                </a:cubicBezTo>
                <a:cubicBezTo>
                  <a:pt x="440055" y="217170"/>
                  <a:pt x="435293" y="215265"/>
                  <a:pt x="440055" y="207645"/>
                </a:cubicBezTo>
                <a:cubicBezTo>
                  <a:pt x="441960" y="205740"/>
                  <a:pt x="448628" y="203835"/>
                  <a:pt x="448628" y="199072"/>
                </a:cubicBezTo>
                <a:cubicBezTo>
                  <a:pt x="448628" y="191453"/>
                  <a:pt x="458152" y="202883"/>
                  <a:pt x="458152" y="189548"/>
                </a:cubicBezTo>
                <a:cubicBezTo>
                  <a:pt x="469582" y="184785"/>
                  <a:pt x="481012" y="196215"/>
                  <a:pt x="482917" y="178117"/>
                </a:cubicBezTo>
                <a:cubicBezTo>
                  <a:pt x="487680" y="180975"/>
                  <a:pt x="501015" y="174308"/>
                  <a:pt x="509587" y="179070"/>
                </a:cubicBezTo>
                <a:cubicBezTo>
                  <a:pt x="512445" y="178117"/>
                  <a:pt x="514350" y="174308"/>
                  <a:pt x="515302" y="171450"/>
                </a:cubicBezTo>
                <a:cubicBezTo>
                  <a:pt x="523875" y="166688"/>
                  <a:pt x="532448" y="180975"/>
                  <a:pt x="530543" y="167640"/>
                </a:cubicBezTo>
                <a:cubicBezTo>
                  <a:pt x="537210" y="169545"/>
                  <a:pt x="537210" y="176212"/>
                  <a:pt x="543878" y="178117"/>
                </a:cubicBezTo>
                <a:cubicBezTo>
                  <a:pt x="548640" y="176212"/>
                  <a:pt x="546735" y="167640"/>
                  <a:pt x="555307" y="171450"/>
                </a:cubicBezTo>
                <a:cubicBezTo>
                  <a:pt x="557213" y="176212"/>
                  <a:pt x="553403" y="176212"/>
                  <a:pt x="551497" y="179070"/>
                </a:cubicBezTo>
                <a:cubicBezTo>
                  <a:pt x="555307" y="180975"/>
                  <a:pt x="570548" y="166688"/>
                  <a:pt x="576262" y="174308"/>
                </a:cubicBezTo>
                <a:cubicBezTo>
                  <a:pt x="581978" y="178117"/>
                  <a:pt x="578168" y="173355"/>
                  <a:pt x="582930" y="174308"/>
                </a:cubicBezTo>
                <a:cubicBezTo>
                  <a:pt x="589598" y="174308"/>
                  <a:pt x="596265" y="179070"/>
                  <a:pt x="604837" y="178117"/>
                </a:cubicBezTo>
                <a:cubicBezTo>
                  <a:pt x="602932" y="179070"/>
                  <a:pt x="606743" y="184785"/>
                  <a:pt x="604837" y="185738"/>
                </a:cubicBezTo>
                <a:cubicBezTo>
                  <a:pt x="604837" y="187643"/>
                  <a:pt x="600075" y="185738"/>
                  <a:pt x="598170" y="185738"/>
                </a:cubicBezTo>
                <a:cubicBezTo>
                  <a:pt x="596265" y="189548"/>
                  <a:pt x="600075" y="194310"/>
                  <a:pt x="593408" y="192405"/>
                </a:cubicBezTo>
                <a:cubicBezTo>
                  <a:pt x="598170" y="199072"/>
                  <a:pt x="616268" y="194310"/>
                  <a:pt x="622935" y="192405"/>
                </a:cubicBezTo>
                <a:cubicBezTo>
                  <a:pt x="629603" y="189548"/>
                  <a:pt x="627698" y="197167"/>
                  <a:pt x="629603" y="199072"/>
                </a:cubicBezTo>
                <a:cubicBezTo>
                  <a:pt x="632460" y="200978"/>
                  <a:pt x="639127" y="196215"/>
                  <a:pt x="639127" y="200978"/>
                </a:cubicBezTo>
                <a:cubicBezTo>
                  <a:pt x="661035" y="196215"/>
                  <a:pt x="665798" y="214313"/>
                  <a:pt x="679133" y="207645"/>
                </a:cubicBezTo>
                <a:cubicBezTo>
                  <a:pt x="675323" y="217170"/>
                  <a:pt x="688657" y="212408"/>
                  <a:pt x="688657" y="220980"/>
                </a:cubicBezTo>
                <a:cubicBezTo>
                  <a:pt x="695325" y="220980"/>
                  <a:pt x="708660" y="219075"/>
                  <a:pt x="700088" y="225742"/>
                </a:cubicBezTo>
                <a:cubicBezTo>
                  <a:pt x="706755" y="228600"/>
                  <a:pt x="713423" y="227647"/>
                  <a:pt x="718185" y="228600"/>
                </a:cubicBezTo>
                <a:cubicBezTo>
                  <a:pt x="720090" y="228600"/>
                  <a:pt x="718185" y="235267"/>
                  <a:pt x="718185" y="235267"/>
                </a:cubicBezTo>
                <a:cubicBezTo>
                  <a:pt x="720090" y="237172"/>
                  <a:pt x="726757" y="233362"/>
                  <a:pt x="728663" y="235267"/>
                </a:cubicBezTo>
                <a:cubicBezTo>
                  <a:pt x="729615" y="246698"/>
                  <a:pt x="729615" y="250507"/>
                  <a:pt x="728663" y="263843"/>
                </a:cubicBezTo>
                <a:cubicBezTo>
                  <a:pt x="722948" y="255270"/>
                  <a:pt x="716280" y="264795"/>
                  <a:pt x="710565" y="266700"/>
                </a:cubicBezTo>
                <a:cubicBezTo>
                  <a:pt x="700088" y="266700"/>
                  <a:pt x="690562" y="257175"/>
                  <a:pt x="681990" y="266700"/>
                </a:cubicBezTo>
                <a:cubicBezTo>
                  <a:pt x="679133" y="266700"/>
                  <a:pt x="680085" y="260033"/>
                  <a:pt x="679133" y="260033"/>
                </a:cubicBezTo>
                <a:cubicBezTo>
                  <a:pt x="674370" y="258128"/>
                  <a:pt x="674370" y="263843"/>
                  <a:pt x="672465" y="263843"/>
                </a:cubicBezTo>
                <a:cubicBezTo>
                  <a:pt x="668655" y="263843"/>
                  <a:pt x="667702" y="257175"/>
                  <a:pt x="665798" y="257175"/>
                </a:cubicBezTo>
                <a:cubicBezTo>
                  <a:pt x="661035" y="257175"/>
                  <a:pt x="652463" y="264795"/>
                  <a:pt x="654368" y="253365"/>
                </a:cubicBezTo>
                <a:cubicBezTo>
                  <a:pt x="643890" y="257175"/>
                  <a:pt x="647700" y="253365"/>
                  <a:pt x="636270" y="253365"/>
                </a:cubicBezTo>
                <a:cubicBezTo>
                  <a:pt x="634365" y="258128"/>
                  <a:pt x="637223" y="260033"/>
                  <a:pt x="642938" y="260033"/>
                </a:cubicBezTo>
                <a:cubicBezTo>
                  <a:pt x="647700" y="258128"/>
                  <a:pt x="647700" y="263843"/>
                  <a:pt x="650558" y="263843"/>
                </a:cubicBezTo>
                <a:cubicBezTo>
                  <a:pt x="645795" y="268605"/>
                  <a:pt x="650558" y="266700"/>
                  <a:pt x="654368" y="268605"/>
                </a:cubicBezTo>
                <a:cubicBezTo>
                  <a:pt x="655320" y="269558"/>
                  <a:pt x="654368" y="273368"/>
                  <a:pt x="654368" y="275273"/>
                </a:cubicBezTo>
                <a:cubicBezTo>
                  <a:pt x="655320" y="278130"/>
                  <a:pt x="661035" y="278130"/>
                  <a:pt x="661035" y="281940"/>
                </a:cubicBezTo>
                <a:cubicBezTo>
                  <a:pt x="661035" y="284797"/>
                  <a:pt x="667702" y="293370"/>
                  <a:pt x="665798" y="302895"/>
                </a:cubicBezTo>
                <a:cubicBezTo>
                  <a:pt x="667702" y="312420"/>
                  <a:pt x="685800" y="306705"/>
                  <a:pt x="688657" y="314325"/>
                </a:cubicBezTo>
                <a:cubicBezTo>
                  <a:pt x="690562" y="312420"/>
                  <a:pt x="690562" y="307658"/>
                  <a:pt x="697230" y="309562"/>
                </a:cubicBezTo>
                <a:cubicBezTo>
                  <a:pt x="695325" y="300038"/>
                  <a:pt x="681990" y="302895"/>
                  <a:pt x="679133" y="296228"/>
                </a:cubicBezTo>
                <a:cubicBezTo>
                  <a:pt x="677227" y="284797"/>
                  <a:pt x="695325" y="293370"/>
                  <a:pt x="703898" y="291465"/>
                </a:cubicBezTo>
                <a:cubicBezTo>
                  <a:pt x="701993" y="298133"/>
                  <a:pt x="716280" y="289560"/>
                  <a:pt x="711518" y="300038"/>
                </a:cubicBezTo>
                <a:cubicBezTo>
                  <a:pt x="720090" y="302895"/>
                  <a:pt x="724852" y="289560"/>
                  <a:pt x="724852" y="302895"/>
                </a:cubicBezTo>
                <a:cubicBezTo>
                  <a:pt x="733425" y="298133"/>
                  <a:pt x="724852" y="286703"/>
                  <a:pt x="718185" y="288608"/>
                </a:cubicBezTo>
                <a:cubicBezTo>
                  <a:pt x="720090" y="281940"/>
                  <a:pt x="726757" y="280035"/>
                  <a:pt x="733425" y="278130"/>
                </a:cubicBezTo>
                <a:cubicBezTo>
                  <a:pt x="738188" y="275273"/>
                  <a:pt x="738188" y="266700"/>
                  <a:pt x="742950" y="263843"/>
                </a:cubicBezTo>
                <a:cubicBezTo>
                  <a:pt x="756285" y="261937"/>
                  <a:pt x="762952" y="266700"/>
                  <a:pt x="771525" y="268605"/>
                </a:cubicBezTo>
                <a:cubicBezTo>
                  <a:pt x="774382" y="268605"/>
                  <a:pt x="772478" y="263843"/>
                  <a:pt x="777240" y="263843"/>
                </a:cubicBezTo>
                <a:cubicBezTo>
                  <a:pt x="777240" y="258128"/>
                  <a:pt x="774382" y="255270"/>
                  <a:pt x="771525" y="253365"/>
                </a:cubicBezTo>
                <a:cubicBezTo>
                  <a:pt x="776287" y="241935"/>
                  <a:pt x="776287" y="230505"/>
                  <a:pt x="774382" y="220980"/>
                </a:cubicBezTo>
                <a:cubicBezTo>
                  <a:pt x="783907" y="220980"/>
                  <a:pt x="792480" y="219075"/>
                  <a:pt x="799148" y="223838"/>
                </a:cubicBezTo>
                <a:cubicBezTo>
                  <a:pt x="801053" y="223838"/>
                  <a:pt x="808673" y="223838"/>
                  <a:pt x="807720" y="232410"/>
                </a:cubicBezTo>
                <a:cubicBezTo>
                  <a:pt x="801053" y="232410"/>
                  <a:pt x="796290" y="232410"/>
                  <a:pt x="789623" y="232410"/>
                </a:cubicBezTo>
                <a:cubicBezTo>
                  <a:pt x="789623" y="235267"/>
                  <a:pt x="789623" y="239078"/>
                  <a:pt x="789623" y="241935"/>
                </a:cubicBezTo>
                <a:cubicBezTo>
                  <a:pt x="796290" y="250507"/>
                  <a:pt x="799148" y="240030"/>
                  <a:pt x="803910" y="245745"/>
                </a:cubicBezTo>
                <a:cubicBezTo>
                  <a:pt x="807720" y="246698"/>
                  <a:pt x="796290" y="248602"/>
                  <a:pt x="796290" y="246698"/>
                </a:cubicBezTo>
                <a:cubicBezTo>
                  <a:pt x="792480" y="253365"/>
                  <a:pt x="803910" y="246698"/>
                  <a:pt x="807720" y="253365"/>
                </a:cubicBezTo>
                <a:cubicBezTo>
                  <a:pt x="812482" y="250507"/>
                  <a:pt x="819150" y="246698"/>
                  <a:pt x="823913" y="241935"/>
                </a:cubicBezTo>
                <a:cubicBezTo>
                  <a:pt x="823913" y="240030"/>
                  <a:pt x="826770" y="239078"/>
                  <a:pt x="825818" y="235267"/>
                </a:cubicBezTo>
                <a:cubicBezTo>
                  <a:pt x="840105" y="239078"/>
                  <a:pt x="838200" y="227647"/>
                  <a:pt x="850583" y="228600"/>
                </a:cubicBezTo>
                <a:cubicBezTo>
                  <a:pt x="855345" y="227647"/>
                  <a:pt x="857250" y="225742"/>
                  <a:pt x="857250" y="220980"/>
                </a:cubicBezTo>
                <a:cubicBezTo>
                  <a:pt x="862012" y="220980"/>
                  <a:pt x="864870" y="217170"/>
                  <a:pt x="866775" y="214313"/>
                </a:cubicBezTo>
                <a:cubicBezTo>
                  <a:pt x="878205" y="223838"/>
                  <a:pt x="887730" y="209550"/>
                  <a:pt x="899160" y="207645"/>
                </a:cubicBezTo>
                <a:cubicBezTo>
                  <a:pt x="899160" y="212408"/>
                  <a:pt x="899160" y="215265"/>
                  <a:pt x="899160" y="220980"/>
                </a:cubicBezTo>
                <a:cubicBezTo>
                  <a:pt x="911543" y="220980"/>
                  <a:pt x="921068" y="220980"/>
                  <a:pt x="927735" y="217170"/>
                </a:cubicBezTo>
                <a:cubicBezTo>
                  <a:pt x="929640" y="217170"/>
                  <a:pt x="932498" y="217170"/>
                  <a:pt x="934402" y="217170"/>
                </a:cubicBezTo>
                <a:cubicBezTo>
                  <a:pt x="934402" y="217170"/>
                  <a:pt x="932498" y="214313"/>
                  <a:pt x="934402" y="214313"/>
                </a:cubicBezTo>
                <a:cubicBezTo>
                  <a:pt x="939165" y="212408"/>
                  <a:pt x="948690" y="214313"/>
                  <a:pt x="948690" y="203835"/>
                </a:cubicBezTo>
                <a:cubicBezTo>
                  <a:pt x="957263" y="209550"/>
                  <a:pt x="968693" y="209550"/>
                  <a:pt x="973455" y="217170"/>
                </a:cubicBezTo>
                <a:cubicBezTo>
                  <a:pt x="979170" y="215265"/>
                  <a:pt x="980122" y="212408"/>
                  <a:pt x="982027" y="207645"/>
                </a:cubicBezTo>
                <a:cubicBezTo>
                  <a:pt x="983932" y="203835"/>
                  <a:pt x="968693" y="200978"/>
                  <a:pt x="980122" y="199072"/>
                </a:cubicBezTo>
                <a:cubicBezTo>
                  <a:pt x="975360" y="191453"/>
                  <a:pt x="960120" y="194310"/>
                  <a:pt x="963930" y="178117"/>
                </a:cubicBezTo>
                <a:cubicBezTo>
                  <a:pt x="968693" y="179070"/>
                  <a:pt x="970598" y="184785"/>
                  <a:pt x="980122" y="185738"/>
                </a:cubicBezTo>
                <a:cubicBezTo>
                  <a:pt x="983932" y="187643"/>
                  <a:pt x="988695" y="194310"/>
                  <a:pt x="998220" y="192405"/>
                </a:cubicBezTo>
                <a:cubicBezTo>
                  <a:pt x="1000125" y="192405"/>
                  <a:pt x="1002030" y="189548"/>
                  <a:pt x="1002030" y="189548"/>
                </a:cubicBezTo>
                <a:cubicBezTo>
                  <a:pt x="1002982" y="189548"/>
                  <a:pt x="1006793" y="194310"/>
                  <a:pt x="1006793" y="189548"/>
                </a:cubicBezTo>
                <a:cubicBezTo>
                  <a:pt x="1011555" y="189548"/>
                  <a:pt x="1011555" y="194310"/>
                  <a:pt x="1013460" y="196215"/>
                </a:cubicBezTo>
                <a:cubicBezTo>
                  <a:pt x="1018223" y="197167"/>
                  <a:pt x="1022985" y="194310"/>
                  <a:pt x="1022985" y="200978"/>
                </a:cubicBezTo>
                <a:cubicBezTo>
                  <a:pt x="1033462" y="197167"/>
                  <a:pt x="1036320" y="203835"/>
                  <a:pt x="1047750" y="199072"/>
                </a:cubicBezTo>
                <a:cubicBezTo>
                  <a:pt x="1042988" y="209550"/>
                  <a:pt x="1058228" y="200978"/>
                  <a:pt x="1052512" y="210503"/>
                </a:cubicBezTo>
                <a:cubicBezTo>
                  <a:pt x="1059180" y="210503"/>
                  <a:pt x="1061085" y="212408"/>
                  <a:pt x="1062990" y="217170"/>
                </a:cubicBezTo>
                <a:cubicBezTo>
                  <a:pt x="1072515" y="215265"/>
                  <a:pt x="1074420" y="221933"/>
                  <a:pt x="1083945" y="220980"/>
                </a:cubicBezTo>
                <a:cubicBezTo>
                  <a:pt x="1088707" y="200978"/>
                  <a:pt x="1065848" y="210503"/>
                  <a:pt x="1072515" y="192405"/>
                </a:cubicBezTo>
                <a:cubicBezTo>
                  <a:pt x="1070610" y="187643"/>
                  <a:pt x="1067752" y="194310"/>
                  <a:pt x="1062990" y="192405"/>
                </a:cubicBezTo>
                <a:cubicBezTo>
                  <a:pt x="1062990" y="185738"/>
                  <a:pt x="1067752" y="182880"/>
                  <a:pt x="1065848" y="174308"/>
                </a:cubicBezTo>
                <a:cubicBezTo>
                  <a:pt x="1065848" y="169545"/>
                  <a:pt x="1061085" y="173355"/>
                  <a:pt x="1059180" y="171450"/>
                </a:cubicBezTo>
                <a:cubicBezTo>
                  <a:pt x="1059180" y="169545"/>
                  <a:pt x="1065848" y="164783"/>
                  <a:pt x="1059180" y="164783"/>
                </a:cubicBezTo>
                <a:cubicBezTo>
                  <a:pt x="1059180" y="158115"/>
                  <a:pt x="1067752" y="160973"/>
                  <a:pt x="1065848" y="153353"/>
                </a:cubicBezTo>
                <a:cubicBezTo>
                  <a:pt x="1072515" y="153353"/>
                  <a:pt x="1069658" y="144780"/>
                  <a:pt x="1077277" y="146685"/>
                </a:cubicBezTo>
                <a:cubicBezTo>
                  <a:pt x="1077277" y="140017"/>
                  <a:pt x="1081087" y="136208"/>
                  <a:pt x="1087755" y="136208"/>
                </a:cubicBezTo>
                <a:cubicBezTo>
                  <a:pt x="1083945" y="123825"/>
                  <a:pt x="1097280" y="126683"/>
                  <a:pt x="1095375" y="115253"/>
                </a:cubicBezTo>
                <a:cubicBezTo>
                  <a:pt x="1110615" y="113348"/>
                  <a:pt x="1117282" y="120015"/>
                  <a:pt x="1126808" y="121920"/>
                </a:cubicBezTo>
                <a:cubicBezTo>
                  <a:pt x="1126808" y="126683"/>
                  <a:pt x="1126808" y="130493"/>
                  <a:pt x="1130618" y="131445"/>
                </a:cubicBezTo>
                <a:cubicBezTo>
                  <a:pt x="1130618" y="135255"/>
                  <a:pt x="1123950" y="133350"/>
                  <a:pt x="1120140" y="133350"/>
                </a:cubicBezTo>
                <a:cubicBezTo>
                  <a:pt x="1120140" y="146685"/>
                  <a:pt x="1126808" y="151448"/>
                  <a:pt x="1120140" y="160973"/>
                </a:cubicBezTo>
                <a:cubicBezTo>
                  <a:pt x="1123950" y="162878"/>
                  <a:pt x="1124902" y="166688"/>
                  <a:pt x="1126808" y="167640"/>
                </a:cubicBezTo>
                <a:cubicBezTo>
                  <a:pt x="1128713" y="169545"/>
                  <a:pt x="1130618" y="171450"/>
                  <a:pt x="1133475" y="171450"/>
                </a:cubicBezTo>
                <a:cubicBezTo>
                  <a:pt x="1128713" y="178117"/>
                  <a:pt x="1131570" y="194310"/>
                  <a:pt x="1126808" y="200978"/>
                </a:cubicBezTo>
                <a:cubicBezTo>
                  <a:pt x="1123950" y="210503"/>
                  <a:pt x="1135380" y="207645"/>
                  <a:pt x="1137285" y="214313"/>
                </a:cubicBezTo>
                <a:cubicBezTo>
                  <a:pt x="1133475" y="239078"/>
                  <a:pt x="1123950" y="253365"/>
                  <a:pt x="1102043" y="260033"/>
                </a:cubicBezTo>
                <a:cubicBezTo>
                  <a:pt x="1103948" y="266700"/>
                  <a:pt x="1115378" y="260033"/>
                  <a:pt x="1117282" y="266700"/>
                </a:cubicBezTo>
                <a:cubicBezTo>
                  <a:pt x="1124902" y="264795"/>
                  <a:pt x="1123950" y="255270"/>
                  <a:pt x="1133475" y="257175"/>
                </a:cubicBezTo>
                <a:cubicBezTo>
                  <a:pt x="1131570" y="260033"/>
                  <a:pt x="1130618" y="261937"/>
                  <a:pt x="1130618" y="266700"/>
                </a:cubicBezTo>
                <a:cubicBezTo>
                  <a:pt x="1133475" y="264795"/>
                  <a:pt x="1131570" y="260033"/>
                  <a:pt x="1137285" y="260033"/>
                </a:cubicBezTo>
                <a:cubicBezTo>
                  <a:pt x="1140143" y="260033"/>
                  <a:pt x="1138237" y="255270"/>
                  <a:pt x="1140143" y="253365"/>
                </a:cubicBezTo>
                <a:cubicBezTo>
                  <a:pt x="1140143" y="253365"/>
                  <a:pt x="1144905" y="255270"/>
                  <a:pt x="1144905" y="253365"/>
                </a:cubicBezTo>
                <a:cubicBezTo>
                  <a:pt x="1146810" y="251460"/>
                  <a:pt x="1144905" y="246698"/>
                  <a:pt x="1144905" y="245745"/>
                </a:cubicBezTo>
                <a:cubicBezTo>
                  <a:pt x="1148715" y="245745"/>
                  <a:pt x="1151573" y="245745"/>
                  <a:pt x="1155383" y="245745"/>
                </a:cubicBezTo>
                <a:cubicBezTo>
                  <a:pt x="1151573" y="235267"/>
                  <a:pt x="1164908" y="225742"/>
                  <a:pt x="1155383" y="220980"/>
                </a:cubicBezTo>
                <a:cubicBezTo>
                  <a:pt x="1155383" y="217170"/>
                  <a:pt x="1162050" y="217170"/>
                  <a:pt x="1162050" y="214313"/>
                </a:cubicBezTo>
                <a:cubicBezTo>
                  <a:pt x="1162050" y="210503"/>
                  <a:pt x="1156335" y="210503"/>
                  <a:pt x="1155383" y="210503"/>
                </a:cubicBezTo>
                <a:cubicBezTo>
                  <a:pt x="1155383" y="203835"/>
                  <a:pt x="1164908" y="209550"/>
                  <a:pt x="1169670" y="207645"/>
                </a:cubicBezTo>
                <a:cubicBezTo>
                  <a:pt x="1166812" y="203835"/>
                  <a:pt x="1169670" y="196215"/>
                  <a:pt x="1162050" y="199072"/>
                </a:cubicBezTo>
                <a:cubicBezTo>
                  <a:pt x="1153477" y="202883"/>
                  <a:pt x="1149668" y="191453"/>
                  <a:pt x="1148715" y="199072"/>
                </a:cubicBezTo>
                <a:cubicBezTo>
                  <a:pt x="1143953" y="192405"/>
                  <a:pt x="1143953" y="185738"/>
                  <a:pt x="1144905" y="179070"/>
                </a:cubicBezTo>
                <a:cubicBezTo>
                  <a:pt x="1144905" y="179070"/>
                  <a:pt x="1151573" y="180975"/>
                  <a:pt x="1151573" y="179070"/>
                </a:cubicBezTo>
                <a:cubicBezTo>
                  <a:pt x="1155383" y="178117"/>
                  <a:pt x="1149668" y="167640"/>
                  <a:pt x="1151573" y="164783"/>
                </a:cubicBezTo>
                <a:cubicBezTo>
                  <a:pt x="1151573" y="160020"/>
                  <a:pt x="1148715" y="164783"/>
                  <a:pt x="1148715" y="164783"/>
                </a:cubicBezTo>
                <a:cubicBezTo>
                  <a:pt x="1142048" y="160020"/>
                  <a:pt x="1146810" y="153353"/>
                  <a:pt x="1142048" y="146685"/>
                </a:cubicBezTo>
                <a:cubicBezTo>
                  <a:pt x="1155383" y="149542"/>
                  <a:pt x="1149668" y="138113"/>
                  <a:pt x="1158240" y="136208"/>
                </a:cubicBezTo>
                <a:cubicBezTo>
                  <a:pt x="1158240" y="131445"/>
                  <a:pt x="1158240" y="126683"/>
                  <a:pt x="1158240" y="121920"/>
                </a:cubicBezTo>
                <a:cubicBezTo>
                  <a:pt x="1167765" y="118110"/>
                  <a:pt x="1163002" y="131445"/>
                  <a:pt x="1163002" y="136208"/>
                </a:cubicBezTo>
                <a:cubicBezTo>
                  <a:pt x="1164908" y="141923"/>
                  <a:pt x="1169670" y="135255"/>
                  <a:pt x="1169670" y="140017"/>
                </a:cubicBezTo>
                <a:cubicBezTo>
                  <a:pt x="1169670" y="141923"/>
                  <a:pt x="1166812" y="144780"/>
                  <a:pt x="1166812" y="142875"/>
                </a:cubicBezTo>
                <a:cubicBezTo>
                  <a:pt x="1169670" y="151448"/>
                  <a:pt x="1176338" y="153353"/>
                  <a:pt x="1184910" y="158115"/>
                </a:cubicBezTo>
                <a:cubicBezTo>
                  <a:pt x="1191577" y="160020"/>
                  <a:pt x="1184910" y="149542"/>
                  <a:pt x="1183005" y="149542"/>
                </a:cubicBezTo>
                <a:cubicBezTo>
                  <a:pt x="1185863" y="144780"/>
                  <a:pt x="1196340" y="144780"/>
                  <a:pt x="1204913" y="142875"/>
                </a:cubicBezTo>
                <a:cubicBezTo>
                  <a:pt x="1203007" y="140017"/>
                  <a:pt x="1198245" y="140017"/>
                  <a:pt x="1194435" y="140017"/>
                </a:cubicBezTo>
                <a:cubicBezTo>
                  <a:pt x="1198245" y="131445"/>
                  <a:pt x="1189673" y="131445"/>
                  <a:pt x="1191577" y="124777"/>
                </a:cubicBezTo>
                <a:cubicBezTo>
                  <a:pt x="1194435" y="131445"/>
                  <a:pt x="1212533" y="121920"/>
                  <a:pt x="1209675" y="133350"/>
                </a:cubicBezTo>
                <a:cubicBezTo>
                  <a:pt x="1212533" y="136208"/>
                  <a:pt x="1216343" y="131445"/>
                  <a:pt x="1216343" y="131445"/>
                </a:cubicBezTo>
                <a:cubicBezTo>
                  <a:pt x="1221105" y="131445"/>
                  <a:pt x="1217295" y="135255"/>
                  <a:pt x="1219200" y="136208"/>
                </a:cubicBezTo>
                <a:cubicBezTo>
                  <a:pt x="1221105" y="138113"/>
                  <a:pt x="1223962" y="136208"/>
                  <a:pt x="1225867" y="136208"/>
                </a:cubicBezTo>
                <a:cubicBezTo>
                  <a:pt x="1230630" y="142875"/>
                  <a:pt x="1242060" y="136208"/>
                  <a:pt x="1234440" y="146685"/>
                </a:cubicBezTo>
                <a:cubicBezTo>
                  <a:pt x="1239202" y="146685"/>
                  <a:pt x="1245870" y="146685"/>
                  <a:pt x="1250633" y="146685"/>
                </a:cubicBezTo>
                <a:cubicBezTo>
                  <a:pt x="1250633" y="142875"/>
                  <a:pt x="1237298" y="140017"/>
                  <a:pt x="1246823" y="136208"/>
                </a:cubicBezTo>
                <a:cubicBezTo>
                  <a:pt x="1243965" y="135255"/>
                  <a:pt x="1241108" y="133350"/>
                  <a:pt x="1237298" y="131445"/>
                </a:cubicBezTo>
                <a:cubicBezTo>
                  <a:pt x="1235392" y="115253"/>
                  <a:pt x="1237298" y="115253"/>
                  <a:pt x="1237298" y="97155"/>
                </a:cubicBezTo>
                <a:cubicBezTo>
                  <a:pt x="1253490" y="95250"/>
                  <a:pt x="1277302" y="100013"/>
                  <a:pt x="1289685" y="97155"/>
                </a:cubicBezTo>
                <a:cubicBezTo>
                  <a:pt x="1295400" y="95250"/>
                  <a:pt x="1291590" y="87630"/>
                  <a:pt x="1298258" y="94298"/>
                </a:cubicBezTo>
                <a:cubicBezTo>
                  <a:pt x="1307783" y="87630"/>
                  <a:pt x="1302068" y="81915"/>
                  <a:pt x="1304925" y="72390"/>
                </a:cubicBezTo>
                <a:cubicBezTo>
                  <a:pt x="1313498" y="74295"/>
                  <a:pt x="1316355" y="72390"/>
                  <a:pt x="1320165" y="69533"/>
                </a:cubicBezTo>
                <a:cubicBezTo>
                  <a:pt x="1324927" y="62865"/>
                  <a:pt x="1332548" y="60960"/>
                  <a:pt x="1339215" y="54293"/>
                </a:cubicBezTo>
                <a:cubicBezTo>
                  <a:pt x="1370648" y="49530"/>
                  <a:pt x="1402080" y="45720"/>
                  <a:pt x="1428750" y="36195"/>
                </a:cubicBezTo>
                <a:cubicBezTo>
                  <a:pt x="1433513" y="31432"/>
                  <a:pt x="1433513" y="42863"/>
                  <a:pt x="1433513" y="42863"/>
                </a:cubicBezTo>
                <a:cubicBezTo>
                  <a:pt x="1435417" y="40957"/>
                  <a:pt x="1440180" y="34290"/>
                  <a:pt x="1436370" y="33337"/>
                </a:cubicBezTo>
                <a:cubicBezTo>
                  <a:pt x="1442085" y="34290"/>
                  <a:pt x="1436370" y="38100"/>
                  <a:pt x="1440180" y="42863"/>
                </a:cubicBezTo>
                <a:cubicBezTo>
                  <a:pt x="1442085" y="42863"/>
                  <a:pt x="1448752" y="40957"/>
                  <a:pt x="1446848" y="44768"/>
                </a:cubicBezTo>
                <a:cubicBezTo>
                  <a:pt x="1451610" y="42863"/>
                  <a:pt x="1443038" y="40957"/>
                  <a:pt x="1449705" y="39052"/>
                </a:cubicBezTo>
                <a:cubicBezTo>
                  <a:pt x="1454467" y="38100"/>
                  <a:pt x="1464945" y="39052"/>
                  <a:pt x="1464945" y="29527"/>
                </a:cubicBezTo>
                <a:cubicBezTo>
                  <a:pt x="1471613" y="31432"/>
                  <a:pt x="1474470" y="29527"/>
                  <a:pt x="1474470" y="22860"/>
                </a:cubicBezTo>
                <a:cubicBezTo>
                  <a:pt x="1478280" y="24765"/>
                  <a:pt x="1479233" y="29527"/>
                  <a:pt x="1483042" y="29527"/>
                </a:cubicBezTo>
                <a:cubicBezTo>
                  <a:pt x="1491615" y="29527"/>
                  <a:pt x="1489710" y="20003"/>
                  <a:pt x="1489710" y="11430"/>
                </a:cubicBezTo>
                <a:cubicBezTo>
                  <a:pt x="1503998" y="6667"/>
                  <a:pt x="1519238" y="0"/>
                  <a:pt x="1542098" y="1905"/>
                </a:cubicBezTo>
                <a:cubicBezTo>
                  <a:pt x="1539240" y="4763"/>
                  <a:pt x="1539240" y="9525"/>
                  <a:pt x="1539240" y="15240"/>
                </a:cubicBezTo>
                <a:cubicBezTo>
                  <a:pt x="1544003" y="20955"/>
                  <a:pt x="1557338" y="20955"/>
                  <a:pt x="1564005" y="15240"/>
                </a:cubicBezTo>
                <a:cubicBezTo>
                  <a:pt x="1566862" y="15240"/>
                  <a:pt x="1564958" y="18098"/>
                  <a:pt x="1564005" y="18098"/>
                </a:cubicBezTo>
                <a:moveTo>
                  <a:pt x="2300288" y="391478"/>
                </a:moveTo>
                <a:cubicBezTo>
                  <a:pt x="2300288" y="388620"/>
                  <a:pt x="2295525" y="388620"/>
                  <a:pt x="2293620" y="385763"/>
                </a:cubicBezTo>
                <a:cubicBezTo>
                  <a:pt x="2284095" y="383857"/>
                  <a:pt x="2284095" y="391478"/>
                  <a:pt x="2293620" y="388620"/>
                </a:cubicBezTo>
                <a:cubicBezTo>
                  <a:pt x="2295525" y="391478"/>
                  <a:pt x="2296478" y="391478"/>
                  <a:pt x="2300288" y="391478"/>
                </a:cubicBezTo>
                <a:moveTo>
                  <a:pt x="663893" y="621983"/>
                </a:moveTo>
                <a:cubicBezTo>
                  <a:pt x="661035" y="632460"/>
                  <a:pt x="674370" y="625793"/>
                  <a:pt x="668655" y="637223"/>
                </a:cubicBezTo>
                <a:cubicBezTo>
                  <a:pt x="675323" y="639127"/>
                  <a:pt x="677227" y="632460"/>
                  <a:pt x="679133" y="637223"/>
                </a:cubicBezTo>
                <a:cubicBezTo>
                  <a:pt x="679133" y="640080"/>
                  <a:pt x="677227" y="640080"/>
                  <a:pt x="675323" y="640080"/>
                </a:cubicBezTo>
                <a:cubicBezTo>
                  <a:pt x="670560" y="641985"/>
                  <a:pt x="657225" y="646748"/>
                  <a:pt x="654368" y="646748"/>
                </a:cubicBezTo>
                <a:cubicBezTo>
                  <a:pt x="645795" y="645795"/>
                  <a:pt x="643890" y="639127"/>
                  <a:pt x="639127" y="634365"/>
                </a:cubicBezTo>
                <a:cubicBezTo>
                  <a:pt x="639127" y="628650"/>
                  <a:pt x="647700" y="632460"/>
                  <a:pt x="647700" y="628650"/>
                </a:cubicBezTo>
                <a:cubicBezTo>
                  <a:pt x="641032" y="621983"/>
                  <a:pt x="639127" y="621030"/>
                  <a:pt x="629603" y="625793"/>
                </a:cubicBezTo>
                <a:cubicBezTo>
                  <a:pt x="625793" y="619125"/>
                  <a:pt x="624840" y="614363"/>
                  <a:pt x="614363" y="616268"/>
                </a:cubicBezTo>
                <a:cubicBezTo>
                  <a:pt x="609600" y="616268"/>
                  <a:pt x="613410" y="621030"/>
                  <a:pt x="611505" y="621983"/>
                </a:cubicBezTo>
                <a:cubicBezTo>
                  <a:pt x="609600" y="623888"/>
                  <a:pt x="604837" y="623888"/>
                  <a:pt x="601028" y="625793"/>
                </a:cubicBezTo>
                <a:cubicBezTo>
                  <a:pt x="598170" y="627698"/>
                  <a:pt x="596265" y="637223"/>
                  <a:pt x="589598" y="634365"/>
                </a:cubicBezTo>
                <a:cubicBezTo>
                  <a:pt x="593408" y="645795"/>
                  <a:pt x="582930" y="648652"/>
                  <a:pt x="582930" y="650558"/>
                </a:cubicBezTo>
                <a:cubicBezTo>
                  <a:pt x="581978" y="657225"/>
                  <a:pt x="582930" y="663893"/>
                  <a:pt x="580072" y="671513"/>
                </a:cubicBezTo>
                <a:cubicBezTo>
                  <a:pt x="576262" y="671513"/>
                  <a:pt x="576262" y="668655"/>
                  <a:pt x="575310" y="668655"/>
                </a:cubicBezTo>
                <a:cubicBezTo>
                  <a:pt x="571500" y="678180"/>
                  <a:pt x="581978" y="682943"/>
                  <a:pt x="575310" y="689610"/>
                </a:cubicBezTo>
                <a:cubicBezTo>
                  <a:pt x="580072" y="686753"/>
                  <a:pt x="578168" y="694373"/>
                  <a:pt x="580072" y="696277"/>
                </a:cubicBezTo>
                <a:cubicBezTo>
                  <a:pt x="581978" y="696277"/>
                  <a:pt x="584835" y="694373"/>
                  <a:pt x="586740" y="696277"/>
                </a:cubicBezTo>
                <a:cubicBezTo>
                  <a:pt x="593408" y="698182"/>
                  <a:pt x="594360" y="702945"/>
                  <a:pt x="598170" y="698182"/>
                </a:cubicBezTo>
                <a:cubicBezTo>
                  <a:pt x="600075" y="698182"/>
                  <a:pt x="604837" y="700088"/>
                  <a:pt x="604837" y="698182"/>
                </a:cubicBezTo>
                <a:cubicBezTo>
                  <a:pt x="616268" y="698182"/>
                  <a:pt x="613410" y="696277"/>
                  <a:pt x="618173" y="693420"/>
                </a:cubicBezTo>
                <a:cubicBezTo>
                  <a:pt x="622935" y="691515"/>
                  <a:pt x="624840" y="696277"/>
                  <a:pt x="629603" y="696277"/>
                </a:cubicBezTo>
                <a:cubicBezTo>
                  <a:pt x="629603" y="693420"/>
                  <a:pt x="629603" y="689610"/>
                  <a:pt x="632460" y="689610"/>
                </a:cubicBezTo>
                <a:cubicBezTo>
                  <a:pt x="639127" y="688657"/>
                  <a:pt x="654368" y="688657"/>
                  <a:pt x="661035" y="689610"/>
                </a:cubicBezTo>
                <a:cubicBezTo>
                  <a:pt x="665798" y="691515"/>
                  <a:pt x="667702" y="694373"/>
                  <a:pt x="672465" y="696277"/>
                </a:cubicBezTo>
                <a:cubicBezTo>
                  <a:pt x="675323" y="696277"/>
                  <a:pt x="675323" y="693420"/>
                  <a:pt x="679133" y="693420"/>
                </a:cubicBezTo>
                <a:cubicBezTo>
                  <a:pt x="677227" y="693420"/>
                  <a:pt x="680085" y="694373"/>
                  <a:pt x="681990" y="696277"/>
                </a:cubicBezTo>
                <a:cubicBezTo>
                  <a:pt x="690562" y="698182"/>
                  <a:pt x="690562" y="698182"/>
                  <a:pt x="697230" y="698182"/>
                </a:cubicBezTo>
                <a:cubicBezTo>
                  <a:pt x="710565" y="700088"/>
                  <a:pt x="726757" y="696277"/>
                  <a:pt x="740093" y="698182"/>
                </a:cubicBezTo>
                <a:cubicBezTo>
                  <a:pt x="740093" y="691515"/>
                  <a:pt x="740093" y="686753"/>
                  <a:pt x="742950" y="682943"/>
                </a:cubicBezTo>
                <a:cubicBezTo>
                  <a:pt x="733425" y="670560"/>
                  <a:pt x="722948" y="655320"/>
                  <a:pt x="703898" y="652463"/>
                </a:cubicBezTo>
                <a:cubicBezTo>
                  <a:pt x="703898" y="646748"/>
                  <a:pt x="698182" y="646748"/>
                  <a:pt x="697230" y="643890"/>
                </a:cubicBezTo>
                <a:cubicBezTo>
                  <a:pt x="697230" y="639127"/>
                  <a:pt x="695325" y="637223"/>
                  <a:pt x="693420" y="634365"/>
                </a:cubicBezTo>
                <a:cubicBezTo>
                  <a:pt x="695325" y="625793"/>
                  <a:pt x="704850" y="623888"/>
                  <a:pt x="703898" y="612457"/>
                </a:cubicBezTo>
                <a:cubicBezTo>
                  <a:pt x="685800" y="610552"/>
                  <a:pt x="677227" y="619125"/>
                  <a:pt x="663893" y="621983"/>
                </a:cubicBezTo>
                <a:moveTo>
                  <a:pt x="875348" y="763905"/>
                </a:moveTo>
                <a:cubicBezTo>
                  <a:pt x="871538" y="763905"/>
                  <a:pt x="866775" y="763905"/>
                  <a:pt x="871538" y="765810"/>
                </a:cubicBezTo>
                <a:cubicBezTo>
                  <a:pt x="876300" y="762000"/>
                  <a:pt x="887730" y="762000"/>
                  <a:pt x="893445" y="761048"/>
                </a:cubicBezTo>
                <a:cubicBezTo>
                  <a:pt x="894398" y="761048"/>
                  <a:pt x="893445" y="754380"/>
                  <a:pt x="893445" y="754380"/>
                </a:cubicBezTo>
                <a:cubicBezTo>
                  <a:pt x="894398" y="752475"/>
                  <a:pt x="898207" y="757238"/>
                  <a:pt x="899160" y="757238"/>
                </a:cubicBezTo>
                <a:cubicBezTo>
                  <a:pt x="899160" y="750570"/>
                  <a:pt x="899160" y="742950"/>
                  <a:pt x="899160" y="736283"/>
                </a:cubicBezTo>
                <a:cubicBezTo>
                  <a:pt x="896302" y="731520"/>
                  <a:pt x="893445" y="729615"/>
                  <a:pt x="891540" y="725805"/>
                </a:cubicBezTo>
                <a:cubicBezTo>
                  <a:pt x="889635" y="724852"/>
                  <a:pt x="891540" y="721043"/>
                  <a:pt x="891540" y="721043"/>
                </a:cubicBezTo>
                <a:cubicBezTo>
                  <a:pt x="889635" y="716280"/>
                  <a:pt x="880110" y="713423"/>
                  <a:pt x="887730" y="711518"/>
                </a:cubicBezTo>
                <a:cubicBezTo>
                  <a:pt x="893445" y="711518"/>
                  <a:pt x="899160" y="711518"/>
                  <a:pt x="905827" y="711518"/>
                </a:cubicBezTo>
                <a:cubicBezTo>
                  <a:pt x="907733" y="700088"/>
                  <a:pt x="899160" y="700088"/>
                  <a:pt x="899160" y="696277"/>
                </a:cubicBezTo>
                <a:cubicBezTo>
                  <a:pt x="899160" y="689610"/>
                  <a:pt x="893445" y="689610"/>
                  <a:pt x="891540" y="686753"/>
                </a:cubicBezTo>
                <a:cubicBezTo>
                  <a:pt x="891540" y="686753"/>
                  <a:pt x="896302" y="682943"/>
                  <a:pt x="893445" y="680085"/>
                </a:cubicBezTo>
                <a:cubicBezTo>
                  <a:pt x="884873" y="682943"/>
                  <a:pt x="882968" y="676275"/>
                  <a:pt x="875348" y="676275"/>
                </a:cubicBezTo>
                <a:cubicBezTo>
                  <a:pt x="878205" y="660082"/>
                  <a:pt x="857250" y="664845"/>
                  <a:pt x="857250" y="650558"/>
                </a:cubicBezTo>
                <a:cubicBezTo>
                  <a:pt x="864870" y="643890"/>
                  <a:pt x="869632" y="634365"/>
                  <a:pt x="887730" y="637223"/>
                </a:cubicBezTo>
                <a:cubicBezTo>
                  <a:pt x="887730" y="635318"/>
                  <a:pt x="887730" y="632460"/>
                  <a:pt x="891540" y="630555"/>
                </a:cubicBezTo>
                <a:cubicBezTo>
                  <a:pt x="891540" y="621983"/>
                  <a:pt x="881063" y="623888"/>
                  <a:pt x="881063" y="616268"/>
                </a:cubicBezTo>
                <a:cubicBezTo>
                  <a:pt x="866775" y="614363"/>
                  <a:pt x="860107" y="621030"/>
                  <a:pt x="850583" y="616268"/>
                </a:cubicBezTo>
                <a:cubicBezTo>
                  <a:pt x="850583" y="621030"/>
                  <a:pt x="850583" y="621983"/>
                  <a:pt x="846773" y="619125"/>
                </a:cubicBezTo>
                <a:cubicBezTo>
                  <a:pt x="844868" y="617220"/>
                  <a:pt x="843915" y="621983"/>
                  <a:pt x="844868" y="621983"/>
                </a:cubicBezTo>
                <a:cubicBezTo>
                  <a:pt x="837248" y="625793"/>
                  <a:pt x="826770" y="630555"/>
                  <a:pt x="823913" y="630555"/>
                </a:cubicBezTo>
                <a:cubicBezTo>
                  <a:pt x="814388" y="634365"/>
                  <a:pt x="817245" y="635318"/>
                  <a:pt x="814388" y="640080"/>
                </a:cubicBezTo>
                <a:cubicBezTo>
                  <a:pt x="812482" y="641985"/>
                  <a:pt x="808673" y="639127"/>
                  <a:pt x="807720" y="640080"/>
                </a:cubicBezTo>
                <a:cubicBezTo>
                  <a:pt x="805815" y="641985"/>
                  <a:pt x="808673" y="648652"/>
                  <a:pt x="807720" y="650558"/>
                </a:cubicBezTo>
                <a:cubicBezTo>
                  <a:pt x="808673" y="657225"/>
                  <a:pt x="815340" y="645795"/>
                  <a:pt x="817245" y="655320"/>
                </a:cubicBezTo>
                <a:cubicBezTo>
                  <a:pt x="817245" y="658178"/>
                  <a:pt x="819150" y="660082"/>
                  <a:pt x="820102" y="661987"/>
                </a:cubicBezTo>
                <a:cubicBezTo>
                  <a:pt x="817245" y="671513"/>
                  <a:pt x="822008" y="678180"/>
                  <a:pt x="823913" y="680085"/>
                </a:cubicBezTo>
                <a:cubicBezTo>
                  <a:pt x="823913" y="684848"/>
                  <a:pt x="823913" y="684848"/>
                  <a:pt x="825818" y="686753"/>
                </a:cubicBezTo>
                <a:cubicBezTo>
                  <a:pt x="826770" y="686753"/>
                  <a:pt x="828675" y="696277"/>
                  <a:pt x="828675" y="696277"/>
                </a:cubicBezTo>
                <a:cubicBezTo>
                  <a:pt x="832485" y="704850"/>
                  <a:pt x="832485" y="702945"/>
                  <a:pt x="835343" y="707708"/>
                </a:cubicBezTo>
                <a:cubicBezTo>
                  <a:pt x="837248" y="711518"/>
                  <a:pt x="833437" y="714375"/>
                  <a:pt x="835343" y="718185"/>
                </a:cubicBezTo>
                <a:cubicBezTo>
                  <a:pt x="837248" y="719137"/>
                  <a:pt x="843915" y="721043"/>
                  <a:pt x="842010" y="725805"/>
                </a:cubicBezTo>
                <a:cubicBezTo>
                  <a:pt x="830580" y="722948"/>
                  <a:pt x="838200" y="739140"/>
                  <a:pt x="832485" y="742950"/>
                </a:cubicBezTo>
                <a:cubicBezTo>
                  <a:pt x="844868" y="743903"/>
                  <a:pt x="844868" y="762000"/>
                  <a:pt x="860107" y="754380"/>
                </a:cubicBezTo>
                <a:cubicBezTo>
                  <a:pt x="848677" y="765810"/>
                  <a:pt x="875348" y="755332"/>
                  <a:pt x="875348" y="763905"/>
                </a:cubicBezTo>
                <a:moveTo>
                  <a:pt x="966787" y="621983"/>
                </a:moveTo>
                <a:cubicBezTo>
                  <a:pt x="965835" y="623888"/>
                  <a:pt x="966787" y="628650"/>
                  <a:pt x="963930" y="630555"/>
                </a:cubicBezTo>
                <a:cubicBezTo>
                  <a:pt x="962025" y="634365"/>
                  <a:pt x="955357" y="634365"/>
                  <a:pt x="955357" y="637223"/>
                </a:cubicBezTo>
                <a:cubicBezTo>
                  <a:pt x="957263" y="640080"/>
                  <a:pt x="963930" y="645795"/>
                  <a:pt x="963930" y="650558"/>
                </a:cubicBezTo>
                <a:cubicBezTo>
                  <a:pt x="963930" y="650558"/>
                  <a:pt x="959167" y="650558"/>
                  <a:pt x="960120" y="652463"/>
                </a:cubicBezTo>
                <a:cubicBezTo>
                  <a:pt x="963930" y="655320"/>
                  <a:pt x="970598" y="653415"/>
                  <a:pt x="973455" y="658178"/>
                </a:cubicBezTo>
                <a:cubicBezTo>
                  <a:pt x="973455" y="655320"/>
                  <a:pt x="977265" y="653415"/>
                  <a:pt x="980122" y="652463"/>
                </a:cubicBezTo>
                <a:cubicBezTo>
                  <a:pt x="982027" y="643890"/>
                  <a:pt x="975360" y="643890"/>
                  <a:pt x="973455" y="637223"/>
                </a:cubicBezTo>
                <a:cubicBezTo>
                  <a:pt x="979170" y="635318"/>
                  <a:pt x="983932" y="632460"/>
                  <a:pt x="982027" y="625793"/>
                </a:cubicBezTo>
                <a:cubicBezTo>
                  <a:pt x="977265" y="625793"/>
                  <a:pt x="975360" y="621983"/>
                  <a:pt x="980122" y="619125"/>
                </a:cubicBezTo>
                <a:cubicBezTo>
                  <a:pt x="975360" y="621030"/>
                  <a:pt x="970598" y="619125"/>
                  <a:pt x="966787" y="621983"/>
                </a:cubicBezTo>
                <a:moveTo>
                  <a:pt x="564833" y="704850"/>
                </a:moveTo>
                <a:cubicBezTo>
                  <a:pt x="563880" y="718185"/>
                  <a:pt x="586740" y="709613"/>
                  <a:pt x="586740" y="704850"/>
                </a:cubicBezTo>
                <a:cubicBezTo>
                  <a:pt x="578168" y="701040"/>
                  <a:pt x="573405" y="701040"/>
                  <a:pt x="564833" y="704850"/>
                </a:cubicBezTo>
                <a:moveTo>
                  <a:pt x="636270" y="1276350"/>
                </a:moveTo>
                <a:cubicBezTo>
                  <a:pt x="639127" y="1264920"/>
                  <a:pt x="657225" y="1264920"/>
                  <a:pt x="654368" y="1244918"/>
                </a:cubicBezTo>
                <a:cubicBezTo>
                  <a:pt x="645795" y="1253490"/>
                  <a:pt x="629603" y="1238250"/>
                  <a:pt x="621030" y="1247775"/>
                </a:cubicBezTo>
                <a:cubicBezTo>
                  <a:pt x="634365" y="1249680"/>
                  <a:pt x="618173" y="1251585"/>
                  <a:pt x="618173" y="1254442"/>
                </a:cubicBezTo>
                <a:cubicBezTo>
                  <a:pt x="618173" y="1251585"/>
                  <a:pt x="621030" y="1261110"/>
                  <a:pt x="621030" y="1263015"/>
                </a:cubicBezTo>
                <a:cubicBezTo>
                  <a:pt x="621030" y="1267777"/>
                  <a:pt x="621030" y="1272540"/>
                  <a:pt x="618173" y="1272540"/>
                </a:cubicBezTo>
                <a:cubicBezTo>
                  <a:pt x="618173" y="1271588"/>
                  <a:pt x="614363" y="1269683"/>
                  <a:pt x="614363" y="1272540"/>
                </a:cubicBezTo>
                <a:cubicBezTo>
                  <a:pt x="618173" y="1277302"/>
                  <a:pt x="627698" y="1276350"/>
                  <a:pt x="636270" y="1276350"/>
                </a:cubicBezTo>
                <a:close/>
              </a:path>
            </a:pathLst>
          </a:custGeom>
          <a:solidFill>
            <a:srgbClr val="D9D9D9"/>
          </a:solidFill>
        </p:spPr>
      </p:sp>
      <p:sp>
        <p:nvSpPr>
          <p:cNvPr id="47" name="Shape 45"/>
          <p:cNvSpPr/>
          <p:nvPr>
            <p:custDataLst>
              <p:tags r:id="rId19"/>
            </p:custDataLst>
          </p:nvPr>
        </p:nvSpPr>
        <p:spPr>
          <a:xfrm>
            <a:off x="3774667" y="1342005"/>
            <a:ext cx="279220" cy="85477"/>
          </a:xfrm>
          <a:custGeom>
            <a:avLst/>
            <a:gdLst/>
            <a:ahLst/>
            <a:cxnLst/>
            <a:rect l="l" t="t" r="r" b="b"/>
            <a:pathLst>
              <a:path w="217460" h="66571">
                <a:moveTo>
                  <a:pt x="217170" y="36195"/>
                </a:moveTo>
                <a:cubicBezTo>
                  <a:pt x="217170" y="41910"/>
                  <a:pt x="217170" y="46673"/>
                  <a:pt x="217170" y="51435"/>
                </a:cubicBezTo>
                <a:cubicBezTo>
                  <a:pt x="212408" y="51435"/>
                  <a:pt x="210503" y="55245"/>
                  <a:pt x="209550" y="58103"/>
                </a:cubicBezTo>
                <a:cubicBezTo>
                  <a:pt x="194310" y="60007"/>
                  <a:pt x="182880" y="58103"/>
                  <a:pt x="171450" y="58103"/>
                </a:cubicBezTo>
                <a:cubicBezTo>
                  <a:pt x="167640" y="58103"/>
                  <a:pt x="162878" y="62865"/>
                  <a:pt x="160020" y="64770"/>
                </a:cubicBezTo>
                <a:cubicBezTo>
                  <a:pt x="155258" y="66675"/>
                  <a:pt x="155258" y="61912"/>
                  <a:pt x="149542" y="61912"/>
                </a:cubicBezTo>
                <a:cubicBezTo>
                  <a:pt x="151448" y="61912"/>
                  <a:pt x="148590" y="64770"/>
                  <a:pt x="148590" y="64770"/>
                </a:cubicBezTo>
                <a:cubicBezTo>
                  <a:pt x="146685" y="64770"/>
                  <a:pt x="135255" y="64770"/>
                  <a:pt x="135255" y="64770"/>
                </a:cubicBezTo>
                <a:cubicBezTo>
                  <a:pt x="135255" y="64770"/>
                  <a:pt x="135255" y="61912"/>
                  <a:pt x="135255" y="61912"/>
                </a:cubicBezTo>
                <a:cubicBezTo>
                  <a:pt x="131445" y="61912"/>
                  <a:pt x="128588" y="64770"/>
                  <a:pt x="128588" y="64770"/>
                </a:cubicBezTo>
                <a:cubicBezTo>
                  <a:pt x="121920" y="62865"/>
                  <a:pt x="121920" y="58103"/>
                  <a:pt x="117157" y="58103"/>
                </a:cubicBezTo>
                <a:cubicBezTo>
                  <a:pt x="103823" y="58103"/>
                  <a:pt x="88583" y="66675"/>
                  <a:pt x="70485" y="58103"/>
                </a:cubicBezTo>
                <a:cubicBezTo>
                  <a:pt x="70485" y="56198"/>
                  <a:pt x="74295" y="55245"/>
                  <a:pt x="74295" y="51435"/>
                </a:cubicBezTo>
                <a:cubicBezTo>
                  <a:pt x="72390" y="48577"/>
                  <a:pt x="69533" y="51435"/>
                  <a:pt x="67627" y="49530"/>
                </a:cubicBezTo>
                <a:cubicBezTo>
                  <a:pt x="63818" y="44768"/>
                  <a:pt x="67627" y="38100"/>
                  <a:pt x="60960" y="36195"/>
                </a:cubicBezTo>
                <a:cubicBezTo>
                  <a:pt x="62865" y="33337"/>
                  <a:pt x="67627" y="35243"/>
                  <a:pt x="67627" y="29527"/>
                </a:cubicBezTo>
                <a:cubicBezTo>
                  <a:pt x="67627" y="24765"/>
                  <a:pt x="59055" y="26670"/>
                  <a:pt x="60960" y="18098"/>
                </a:cubicBezTo>
                <a:cubicBezTo>
                  <a:pt x="56198" y="22860"/>
                  <a:pt x="42863" y="20003"/>
                  <a:pt x="34290" y="21908"/>
                </a:cubicBezTo>
                <a:cubicBezTo>
                  <a:pt x="27622" y="22860"/>
                  <a:pt x="29527" y="16193"/>
                  <a:pt x="27622" y="15240"/>
                </a:cubicBezTo>
                <a:cubicBezTo>
                  <a:pt x="26670" y="13335"/>
                  <a:pt x="20955" y="16193"/>
                  <a:pt x="20955" y="11430"/>
                </a:cubicBezTo>
                <a:cubicBezTo>
                  <a:pt x="18098" y="15240"/>
                  <a:pt x="15240" y="15240"/>
                  <a:pt x="9525" y="15240"/>
                </a:cubicBezTo>
                <a:cubicBezTo>
                  <a:pt x="20003" y="4763"/>
                  <a:pt x="0" y="13335"/>
                  <a:pt x="2857" y="2857"/>
                </a:cubicBezTo>
                <a:cubicBezTo>
                  <a:pt x="16193" y="4763"/>
                  <a:pt x="26670" y="1905"/>
                  <a:pt x="36195" y="0"/>
                </a:cubicBezTo>
                <a:cubicBezTo>
                  <a:pt x="36195" y="2857"/>
                  <a:pt x="42863" y="1905"/>
                  <a:pt x="42863" y="2857"/>
                </a:cubicBezTo>
                <a:cubicBezTo>
                  <a:pt x="44768" y="2857"/>
                  <a:pt x="42863" y="8573"/>
                  <a:pt x="42863" y="8573"/>
                </a:cubicBezTo>
                <a:cubicBezTo>
                  <a:pt x="45720" y="11430"/>
                  <a:pt x="54293" y="6667"/>
                  <a:pt x="52388" y="15240"/>
                </a:cubicBezTo>
                <a:cubicBezTo>
                  <a:pt x="60960" y="6667"/>
                  <a:pt x="69533" y="16193"/>
                  <a:pt x="80962" y="15240"/>
                </a:cubicBezTo>
                <a:cubicBezTo>
                  <a:pt x="77152" y="24765"/>
                  <a:pt x="85725" y="24765"/>
                  <a:pt x="80962" y="29527"/>
                </a:cubicBezTo>
                <a:cubicBezTo>
                  <a:pt x="85725" y="31432"/>
                  <a:pt x="94298" y="29527"/>
                  <a:pt x="101918" y="33337"/>
                </a:cubicBezTo>
                <a:cubicBezTo>
                  <a:pt x="103823" y="35243"/>
                  <a:pt x="87630" y="41910"/>
                  <a:pt x="101918" y="40005"/>
                </a:cubicBezTo>
                <a:cubicBezTo>
                  <a:pt x="103823" y="40005"/>
                  <a:pt x="103823" y="36195"/>
                  <a:pt x="106680" y="36195"/>
                </a:cubicBezTo>
                <a:cubicBezTo>
                  <a:pt x="117157" y="36195"/>
                  <a:pt x="131445" y="35243"/>
                  <a:pt x="144780" y="36195"/>
                </a:cubicBezTo>
                <a:cubicBezTo>
                  <a:pt x="146685" y="36195"/>
                  <a:pt x="151448" y="40005"/>
                  <a:pt x="149542" y="40005"/>
                </a:cubicBezTo>
                <a:cubicBezTo>
                  <a:pt x="158115" y="40005"/>
                  <a:pt x="144780" y="35243"/>
                  <a:pt x="160020" y="33337"/>
                </a:cubicBezTo>
                <a:cubicBezTo>
                  <a:pt x="162878" y="33337"/>
                  <a:pt x="166688" y="35243"/>
                  <a:pt x="169545" y="33337"/>
                </a:cubicBezTo>
                <a:cubicBezTo>
                  <a:pt x="180975" y="31432"/>
                  <a:pt x="200978" y="31432"/>
                  <a:pt x="217170" y="36195"/>
                </a:cubicBezTo>
                <a:close/>
              </a:path>
            </a:pathLst>
          </a:custGeom>
          <a:solidFill>
            <a:srgbClr val="D9D9D9"/>
          </a:solidFill>
        </p:spPr>
      </p:sp>
      <p:sp>
        <p:nvSpPr>
          <p:cNvPr id="48" name="Shape 46"/>
          <p:cNvSpPr/>
          <p:nvPr>
            <p:custDataLst>
              <p:tags r:id="rId20"/>
            </p:custDataLst>
          </p:nvPr>
        </p:nvSpPr>
        <p:spPr>
          <a:xfrm>
            <a:off x="6165123" y="1340580"/>
            <a:ext cx="283493" cy="202295"/>
          </a:xfrm>
          <a:custGeom>
            <a:avLst/>
            <a:gdLst/>
            <a:ahLst/>
            <a:cxnLst/>
            <a:rect l="l" t="t" r="r" b="b"/>
            <a:pathLst>
              <a:path w="220788" h="157550">
                <a:moveTo>
                  <a:pt x="180975" y="4763"/>
                </a:moveTo>
                <a:cubicBezTo>
                  <a:pt x="191453" y="11430"/>
                  <a:pt x="204787" y="0"/>
                  <a:pt x="217170" y="1905"/>
                </a:cubicBezTo>
                <a:cubicBezTo>
                  <a:pt x="220980" y="9525"/>
                  <a:pt x="212408" y="9525"/>
                  <a:pt x="214313" y="16193"/>
                </a:cubicBezTo>
                <a:cubicBezTo>
                  <a:pt x="204787" y="11430"/>
                  <a:pt x="187643" y="20955"/>
                  <a:pt x="174308" y="22860"/>
                </a:cubicBezTo>
                <a:cubicBezTo>
                  <a:pt x="171450" y="22860"/>
                  <a:pt x="169545" y="27622"/>
                  <a:pt x="167640" y="29527"/>
                </a:cubicBezTo>
                <a:cubicBezTo>
                  <a:pt x="166688" y="29527"/>
                  <a:pt x="162878" y="27622"/>
                  <a:pt x="161925" y="29527"/>
                </a:cubicBezTo>
                <a:cubicBezTo>
                  <a:pt x="161925" y="29527"/>
                  <a:pt x="156210" y="34290"/>
                  <a:pt x="156210" y="34290"/>
                </a:cubicBezTo>
                <a:cubicBezTo>
                  <a:pt x="153353" y="36195"/>
                  <a:pt x="153353" y="31432"/>
                  <a:pt x="149542" y="31432"/>
                </a:cubicBezTo>
                <a:cubicBezTo>
                  <a:pt x="146685" y="32385"/>
                  <a:pt x="141923" y="34290"/>
                  <a:pt x="137160" y="34290"/>
                </a:cubicBezTo>
                <a:cubicBezTo>
                  <a:pt x="135255" y="36195"/>
                  <a:pt x="128588" y="36195"/>
                  <a:pt x="124777" y="38100"/>
                </a:cubicBezTo>
                <a:cubicBezTo>
                  <a:pt x="121920" y="39052"/>
                  <a:pt x="124777" y="42863"/>
                  <a:pt x="121920" y="44768"/>
                </a:cubicBezTo>
                <a:cubicBezTo>
                  <a:pt x="120015" y="45720"/>
                  <a:pt x="106680" y="44768"/>
                  <a:pt x="106680" y="52388"/>
                </a:cubicBezTo>
                <a:cubicBezTo>
                  <a:pt x="106680" y="56198"/>
                  <a:pt x="100965" y="57150"/>
                  <a:pt x="97155" y="59055"/>
                </a:cubicBezTo>
                <a:cubicBezTo>
                  <a:pt x="95250" y="60960"/>
                  <a:pt x="92392" y="63818"/>
                  <a:pt x="92392" y="65723"/>
                </a:cubicBezTo>
                <a:cubicBezTo>
                  <a:pt x="90488" y="67627"/>
                  <a:pt x="87630" y="68580"/>
                  <a:pt x="88583" y="72390"/>
                </a:cubicBezTo>
                <a:cubicBezTo>
                  <a:pt x="79058" y="75248"/>
                  <a:pt x="79058" y="68580"/>
                  <a:pt x="72390" y="77152"/>
                </a:cubicBezTo>
                <a:cubicBezTo>
                  <a:pt x="72390" y="79058"/>
                  <a:pt x="70485" y="77152"/>
                  <a:pt x="70485" y="80010"/>
                </a:cubicBezTo>
                <a:cubicBezTo>
                  <a:pt x="69533" y="85725"/>
                  <a:pt x="62865" y="83820"/>
                  <a:pt x="58103" y="86678"/>
                </a:cubicBezTo>
                <a:cubicBezTo>
                  <a:pt x="58103" y="91440"/>
                  <a:pt x="60960" y="101918"/>
                  <a:pt x="51435" y="98108"/>
                </a:cubicBezTo>
                <a:cubicBezTo>
                  <a:pt x="52388" y="104775"/>
                  <a:pt x="47625" y="116205"/>
                  <a:pt x="54293" y="118110"/>
                </a:cubicBezTo>
                <a:cubicBezTo>
                  <a:pt x="52388" y="120015"/>
                  <a:pt x="49530" y="121920"/>
                  <a:pt x="45720" y="122873"/>
                </a:cubicBezTo>
                <a:cubicBezTo>
                  <a:pt x="40957" y="131445"/>
                  <a:pt x="52388" y="129540"/>
                  <a:pt x="51435" y="136208"/>
                </a:cubicBezTo>
                <a:cubicBezTo>
                  <a:pt x="51435" y="136208"/>
                  <a:pt x="45720" y="136208"/>
                  <a:pt x="47625" y="139065"/>
                </a:cubicBezTo>
                <a:cubicBezTo>
                  <a:pt x="47625" y="138113"/>
                  <a:pt x="54293" y="142875"/>
                  <a:pt x="51435" y="142875"/>
                </a:cubicBezTo>
                <a:cubicBezTo>
                  <a:pt x="54293" y="142875"/>
                  <a:pt x="56198" y="139065"/>
                  <a:pt x="54293" y="139065"/>
                </a:cubicBezTo>
                <a:cubicBezTo>
                  <a:pt x="58103" y="140970"/>
                  <a:pt x="58103" y="145733"/>
                  <a:pt x="63818" y="144780"/>
                </a:cubicBezTo>
                <a:cubicBezTo>
                  <a:pt x="63818" y="151448"/>
                  <a:pt x="59055" y="151448"/>
                  <a:pt x="60960" y="157163"/>
                </a:cubicBezTo>
                <a:cubicBezTo>
                  <a:pt x="51435" y="157163"/>
                  <a:pt x="42863" y="157163"/>
                  <a:pt x="33337" y="157163"/>
                </a:cubicBezTo>
                <a:cubicBezTo>
                  <a:pt x="33337" y="156210"/>
                  <a:pt x="38100" y="152400"/>
                  <a:pt x="36195" y="151448"/>
                </a:cubicBezTo>
                <a:cubicBezTo>
                  <a:pt x="34290" y="147637"/>
                  <a:pt x="29527" y="149542"/>
                  <a:pt x="26670" y="147637"/>
                </a:cubicBezTo>
                <a:cubicBezTo>
                  <a:pt x="24765" y="147637"/>
                  <a:pt x="22860" y="142875"/>
                  <a:pt x="20955" y="142875"/>
                </a:cubicBezTo>
                <a:cubicBezTo>
                  <a:pt x="20003" y="140970"/>
                  <a:pt x="15240" y="142875"/>
                  <a:pt x="15240" y="142875"/>
                </a:cubicBezTo>
                <a:cubicBezTo>
                  <a:pt x="11430" y="138113"/>
                  <a:pt x="11430" y="142875"/>
                  <a:pt x="4763" y="142875"/>
                </a:cubicBezTo>
                <a:cubicBezTo>
                  <a:pt x="4763" y="134302"/>
                  <a:pt x="0" y="131445"/>
                  <a:pt x="2857" y="120015"/>
                </a:cubicBezTo>
                <a:cubicBezTo>
                  <a:pt x="11430" y="131445"/>
                  <a:pt x="2857" y="108585"/>
                  <a:pt x="18098" y="115253"/>
                </a:cubicBezTo>
                <a:cubicBezTo>
                  <a:pt x="20003" y="111442"/>
                  <a:pt x="15240" y="111442"/>
                  <a:pt x="15240" y="111442"/>
                </a:cubicBezTo>
                <a:cubicBezTo>
                  <a:pt x="15240" y="108585"/>
                  <a:pt x="24765" y="106680"/>
                  <a:pt x="18098" y="104775"/>
                </a:cubicBezTo>
                <a:cubicBezTo>
                  <a:pt x="20003" y="100013"/>
                  <a:pt x="27622" y="100013"/>
                  <a:pt x="33337" y="98108"/>
                </a:cubicBezTo>
                <a:cubicBezTo>
                  <a:pt x="29527" y="93345"/>
                  <a:pt x="42863" y="88583"/>
                  <a:pt x="33337" y="86678"/>
                </a:cubicBezTo>
                <a:cubicBezTo>
                  <a:pt x="33337" y="83820"/>
                  <a:pt x="40005" y="83820"/>
                  <a:pt x="42863" y="83820"/>
                </a:cubicBezTo>
                <a:cubicBezTo>
                  <a:pt x="42863" y="79058"/>
                  <a:pt x="44768" y="75248"/>
                  <a:pt x="47625" y="75248"/>
                </a:cubicBezTo>
                <a:cubicBezTo>
                  <a:pt x="42863" y="68580"/>
                  <a:pt x="51435" y="68580"/>
                  <a:pt x="47625" y="59055"/>
                </a:cubicBezTo>
                <a:cubicBezTo>
                  <a:pt x="60960" y="60960"/>
                  <a:pt x="63818" y="52388"/>
                  <a:pt x="72390" y="50483"/>
                </a:cubicBezTo>
                <a:cubicBezTo>
                  <a:pt x="77152" y="50483"/>
                  <a:pt x="74295" y="44768"/>
                  <a:pt x="76200" y="44768"/>
                </a:cubicBezTo>
                <a:cubicBezTo>
                  <a:pt x="77152" y="42863"/>
                  <a:pt x="80962" y="45720"/>
                  <a:pt x="79058" y="47625"/>
                </a:cubicBezTo>
                <a:cubicBezTo>
                  <a:pt x="80962" y="45720"/>
                  <a:pt x="83820" y="42863"/>
                  <a:pt x="85725" y="40957"/>
                </a:cubicBezTo>
                <a:cubicBezTo>
                  <a:pt x="87630" y="39052"/>
                  <a:pt x="88583" y="38100"/>
                  <a:pt x="88583" y="34290"/>
                </a:cubicBezTo>
                <a:cubicBezTo>
                  <a:pt x="94298" y="36195"/>
                  <a:pt x="99060" y="34290"/>
                  <a:pt x="103823" y="31432"/>
                </a:cubicBezTo>
                <a:cubicBezTo>
                  <a:pt x="108585" y="29527"/>
                  <a:pt x="112395" y="31432"/>
                  <a:pt x="121920" y="29527"/>
                </a:cubicBezTo>
                <a:cubicBezTo>
                  <a:pt x="124777" y="27622"/>
                  <a:pt x="123825" y="26670"/>
                  <a:pt x="124777" y="26670"/>
                </a:cubicBezTo>
                <a:cubicBezTo>
                  <a:pt x="128588" y="24765"/>
                  <a:pt x="131445" y="29527"/>
                  <a:pt x="131445" y="29527"/>
                </a:cubicBezTo>
                <a:cubicBezTo>
                  <a:pt x="137160" y="27622"/>
                  <a:pt x="128588" y="22860"/>
                  <a:pt x="135255" y="22860"/>
                </a:cubicBezTo>
                <a:cubicBezTo>
                  <a:pt x="135255" y="22860"/>
                  <a:pt x="137160" y="22860"/>
                  <a:pt x="137160" y="22860"/>
                </a:cubicBezTo>
                <a:cubicBezTo>
                  <a:pt x="140017" y="20955"/>
                  <a:pt x="149542" y="20955"/>
                  <a:pt x="160020" y="20003"/>
                </a:cubicBezTo>
                <a:cubicBezTo>
                  <a:pt x="164783" y="18098"/>
                  <a:pt x="162878" y="20003"/>
                  <a:pt x="164783" y="16193"/>
                </a:cubicBezTo>
                <a:cubicBezTo>
                  <a:pt x="164783" y="16193"/>
                  <a:pt x="167640" y="13335"/>
                  <a:pt x="167640" y="13335"/>
                </a:cubicBezTo>
                <a:cubicBezTo>
                  <a:pt x="176212" y="9525"/>
                  <a:pt x="180975" y="20003"/>
                  <a:pt x="180975" y="4763"/>
                </a:cubicBezTo>
                <a:close/>
              </a:path>
            </a:pathLst>
          </a:custGeom>
          <a:solidFill>
            <a:srgbClr val="D9D9D9"/>
          </a:solidFill>
        </p:spPr>
      </p:sp>
      <p:sp>
        <p:nvSpPr>
          <p:cNvPr id="49" name="Shape 47"/>
          <p:cNvSpPr/>
          <p:nvPr>
            <p:custDataLst>
              <p:tags r:id="rId21"/>
            </p:custDataLst>
          </p:nvPr>
        </p:nvSpPr>
        <p:spPr>
          <a:xfrm>
            <a:off x="3702012" y="1353400"/>
            <a:ext cx="29916" cy="12821"/>
          </a:xfrm>
          <a:custGeom>
            <a:avLst/>
            <a:gdLst/>
            <a:ahLst/>
            <a:cxnLst/>
            <a:rect l="l" t="t" r="r" b="b"/>
            <a:pathLst>
              <a:path w="23299" h="9985">
                <a:moveTo>
                  <a:pt x="16193" y="0"/>
                </a:moveTo>
                <a:cubicBezTo>
                  <a:pt x="18098" y="0"/>
                  <a:pt x="20003" y="0"/>
                  <a:pt x="22860" y="0"/>
                </a:cubicBezTo>
                <a:cubicBezTo>
                  <a:pt x="22860" y="9525"/>
                  <a:pt x="0" y="0"/>
                  <a:pt x="16193" y="0"/>
                </a:cubicBezTo>
                <a:close/>
              </a:path>
            </a:pathLst>
          </a:custGeom>
          <a:solidFill>
            <a:srgbClr val="D9D9D9"/>
          </a:solidFill>
        </p:spPr>
      </p:sp>
      <p:sp>
        <p:nvSpPr>
          <p:cNvPr id="50" name="Shape 48"/>
          <p:cNvSpPr/>
          <p:nvPr>
            <p:custDataLst>
              <p:tags r:id="rId22"/>
            </p:custDataLst>
          </p:nvPr>
        </p:nvSpPr>
        <p:spPr>
          <a:xfrm>
            <a:off x="7539849" y="1367648"/>
            <a:ext cx="86900" cy="68383"/>
          </a:xfrm>
          <a:custGeom>
            <a:avLst/>
            <a:gdLst/>
            <a:ahLst/>
            <a:cxnLst/>
            <a:rect l="l" t="t" r="r" b="b"/>
            <a:pathLst>
              <a:path w="67679" h="53257">
                <a:moveTo>
                  <a:pt x="18098" y="1905"/>
                </a:moveTo>
                <a:cubicBezTo>
                  <a:pt x="21908" y="0"/>
                  <a:pt x="21908" y="2857"/>
                  <a:pt x="21908" y="4763"/>
                </a:cubicBezTo>
                <a:cubicBezTo>
                  <a:pt x="24765" y="11430"/>
                  <a:pt x="34290" y="9525"/>
                  <a:pt x="40005" y="13335"/>
                </a:cubicBezTo>
                <a:cubicBezTo>
                  <a:pt x="46673" y="16193"/>
                  <a:pt x="47625" y="8573"/>
                  <a:pt x="49530" y="8573"/>
                </a:cubicBezTo>
                <a:cubicBezTo>
                  <a:pt x="52388" y="6667"/>
                  <a:pt x="58103" y="13335"/>
                  <a:pt x="67627" y="9525"/>
                </a:cubicBezTo>
                <a:cubicBezTo>
                  <a:pt x="65723" y="13335"/>
                  <a:pt x="51435" y="20003"/>
                  <a:pt x="60960" y="26670"/>
                </a:cubicBezTo>
                <a:cubicBezTo>
                  <a:pt x="59055" y="33337"/>
                  <a:pt x="47625" y="33337"/>
                  <a:pt x="38100" y="31432"/>
                </a:cubicBezTo>
                <a:cubicBezTo>
                  <a:pt x="33337" y="33337"/>
                  <a:pt x="34290" y="35243"/>
                  <a:pt x="38100" y="35243"/>
                </a:cubicBezTo>
                <a:cubicBezTo>
                  <a:pt x="40005" y="41910"/>
                  <a:pt x="20003" y="36195"/>
                  <a:pt x="31432" y="41910"/>
                </a:cubicBezTo>
                <a:cubicBezTo>
                  <a:pt x="31432" y="53340"/>
                  <a:pt x="21908" y="35243"/>
                  <a:pt x="21908" y="44768"/>
                </a:cubicBezTo>
                <a:cubicBezTo>
                  <a:pt x="16193" y="42863"/>
                  <a:pt x="20003" y="35243"/>
                  <a:pt x="9525" y="38100"/>
                </a:cubicBezTo>
                <a:cubicBezTo>
                  <a:pt x="6667" y="29527"/>
                  <a:pt x="8573" y="16193"/>
                  <a:pt x="0" y="13335"/>
                </a:cubicBezTo>
                <a:cubicBezTo>
                  <a:pt x="2857" y="6667"/>
                  <a:pt x="21908" y="13335"/>
                  <a:pt x="18098" y="1905"/>
                </a:cubicBezTo>
                <a:close/>
              </a:path>
            </a:pathLst>
          </a:custGeom>
          <a:solidFill>
            <a:srgbClr val="D9D9D9"/>
          </a:solidFill>
        </p:spPr>
      </p:sp>
      <p:sp>
        <p:nvSpPr>
          <p:cNvPr id="51" name="Shape 49"/>
          <p:cNvSpPr/>
          <p:nvPr>
            <p:custDataLst>
              <p:tags r:id="rId23"/>
            </p:custDataLst>
          </p:nvPr>
        </p:nvSpPr>
        <p:spPr>
          <a:xfrm>
            <a:off x="3414247" y="1377621"/>
            <a:ext cx="24219" cy="15671"/>
          </a:xfrm>
          <a:custGeom>
            <a:avLst/>
            <a:gdLst/>
            <a:ahLst/>
            <a:cxnLst/>
            <a:rect l="l" t="t" r="r" b="b"/>
            <a:pathLst>
              <a:path w="18862" h="12205">
                <a:moveTo>
                  <a:pt x="10478" y="0"/>
                </a:moveTo>
                <a:cubicBezTo>
                  <a:pt x="19050" y="1905"/>
                  <a:pt x="13335" y="3810"/>
                  <a:pt x="13335" y="12383"/>
                </a:cubicBezTo>
                <a:cubicBezTo>
                  <a:pt x="10478" y="10478"/>
                  <a:pt x="6667" y="8573"/>
                  <a:pt x="0" y="8573"/>
                </a:cubicBezTo>
                <a:cubicBezTo>
                  <a:pt x="1905" y="3810"/>
                  <a:pt x="12383" y="6667"/>
                  <a:pt x="10478" y="0"/>
                </a:cubicBezTo>
                <a:close/>
              </a:path>
            </a:pathLst>
          </a:custGeom>
          <a:solidFill>
            <a:srgbClr val="D9D9D9"/>
          </a:solidFill>
        </p:spPr>
      </p:sp>
      <p:sp>
        <p:nvSpPr>
          <p:cNvPr id="52" name="Shape 50"/>
          <p:cNvSpPr/>
          <p:nvPr>
            <p:custDataLst>
              <p:tags r:id="rId24"/>
            </p:custDataLst>
          </p:nvPr>
        </p:nvSpPr>
        <p:spPr>
          <a:xfrm>
            <a:off x="7635295" y="1377621"/>
            <a:ext cx="39889" cy="37040"/>
          </a:xfrm>
          <a:custGeom>
            <a:avLst/>
            <a:gdLst/>
            <a:ahLst/>
            <a:cxnLst/>
            <a:rect l="l" t="t" r="r" b="b"/>
            <a:pathLst>
              <a:path w="31066" h="28847">
                <a:moveTo>
                  <a:pt x="0" y="8573"/>
                </a:moveTo>
                <a:cubicBezTo>
                  <a:pt x="9525" y="0"/>
                  <a:pt x="25718" y="8573"/>
                  <a:pt x="31432" y="15240"/>
                </a:cubicBezTo>
                <a:cubicBezTo>
                  <a:pt x="29527" y="21908"/>
                  <a:pt x="16193" y="17145"/>
                  <a:pt x="18098" y="27622"/>
                </a:cubicBezTo>
                <a:cubicBezTo>
                  <a:pt x="14288" y="28575"/>
                  <a:pt x="13335" y="21908"/>
                  <a:pt x="11430" y="21908"/>
                </a:cubicBezTo>
                <a:cubicBezTo>
                  <a:pt x="11430" y="20003"/>
                  <a:pt x="6667" y="21908"/>
                  <a:pt x="6667" y="21908"/>
                </a:cubicBezTo>
                <a:cubicBezTo>
                  <a:pt x="2857" y="17145"/>
                  <a:pt x="6667" y="10478"/>
                  <a:pt x="0" y="8573"/>
                </a:cubicBezTo>
                <a:close/>
              </a:path>
            </a:pathLst>
          </a:custGeom>
          <a:solidFill>
            <a:srgbClr val="D9D9D9"/>
          </a:solidFill>
        </p:spPr>
      </p:sp>
      <p:sp>
        <p:nvSpPr>
          <p:cNvPr id="53" name="Shape 51"/>
          <p:cNvSpPr/>
          <p:nvPr>
            <p:custDataLst>
              <p:tags r:id="rId25"/>
            </p:custDataLst>
          </p:nvPr>
        </p:nvSpPr>
        <p:spPr>
          <a:xfrm>
            <a:off x="7686580" y="1389016"/>
            <a:ext cx="61257" cy="31341"/>
          </a:xfrm>
          <a:custGeom>
            <a:avLst/>
            <a:gdLst/>
            <a:ahLst/>
            <a:cxnLst/>
            <a:rect l="l" t="t" r="r" b="b"/>
            <a:pathLst>
              <a:path w="47708" h="24409">
                <a:moveTo>
                  <a:pt x="2857" y="2857"/>
                </a:moveTo>
                <a:cubicBezTo>
                  <a:pt x="4763" y="2857"/>
                  <a:pt x="6667" y="2857"/>
                  <a:pt x="9525" y="2857"/>
                </a:cubicBezTo>
                <a:cubicBezTo>
                  <a:pt x="18098" y="0"/>
                  <a:pt x="18098" y="8573"/>
                  <a:pt x="24765" y="9525"/>
                </a:cubicBezTo>
                <a:cubicBezTo>
                  <a:pt x="31432" y="11430"/>
                  <a:pt x="34290" y="13335"/>
                  <a:pt x="39052" y="14288"/>
                </a:cubicBezTo>
                <a:cubicBezTo>
                  <a:pt x="42863" y="18098"/>
                  <a:pt x="47625" y="14288"/>
                  <a:pt x="45720" y="20955"/>
                </a:cubicBezTo>
                <a:cubicBezTo>
                  <a:pt x="27622" y="24765"/>
                  <a:pt x="22860" y="16193"/>
                  <a:pt x="9525" y="14288"/>
                </a:cubicBezTo>
                <a:cubicBezTo>
                  <a:pt x="13335" y="4763"/>
                  <a:pt x="0" y="13335"/>
                  <a:pt x="2857" y="2857"/>
                </a:cubicBezTo>
                <a:close/>
              </a:path>
            </a:pathLst>
          </a:custGeom>
          <a:solidFill>
            <a:srgbClr val="D9D9D9"/>
          </a:solidFill>
        </p:spPr>
      </p:sp>
      <p:sp>
        <p:nvSpPr>
          <p:cNvPr id="54" name="Shape 52"/>
          <p:cNvSpPr/>
          <p:nvPr>
            <p:custDataLst>
              <p:tags r:id="rId26"/>
            </p:custDataLst>
          </p:nvPr>
        </p:nvSpPr>
        <p:spPr>
          <a:xfrm>
            <a:off x="3683493" y="1438877"/>
            <a:ext cx="99721" cy="82627"/>
          </a:xfrm>
          <a:custGeom>
            <a:avLst/>
            <a:gdLst/>
            <a:ahLst/>
            <a:cxnLst/>
            <a:rect l="l" t="t" r="r" b="b"/>
            <a:pathLst>
              <a:path w="77664" h="64351">
                <a:moveTo>
                  <a:pt x="24765" y="13335"/>
                </a:moveTo>
                <a:cubicBezTo>
                  <a:pt x="27622" y="11430"/>
                  <a:pt x="26670" y="9525"/>
                  <a:pt x="24765" y="9525"/>
                </a:cubicBezTo>
                <a:cubicBezTo>
                  <a:pt x="31432" y="2857"/>
                  <a:pt x="54293" y="9525"/>
                  <a:pt x="59055" y="0"/>
                </a:cubicBezTo>
                <a:cubicBezTo>
                  <a:pt x="62865" y="2857"/>
                  <a:pt x="64770" y="6667"/>
                  <a:pt x="64770" y="13335"/>
                </a:cubicBezTo>
                <a:cubicBezTo>
                  <a:pt x="65723" y="20003"/>
                  <a:pt x="59055" y="18098"/>
                  <a:pt x="59055" y="21908"/>
                </a:cubicBezTo>
                <a:cubicBezTo>
                  <a:pt x="60960" y="31432"/>
                  <a:pt x="67627" y="26670"/>
                  <a:pt x="74295" y="24765"/>
                </a:cubicBezTo>
                <a:cubicBezTo>
                  <a:pt x="78105" y="38100"/>
                  <a:pt x="74295" y="36195"/>
                  <a:pt x="78105" y="49530"/>
                </a:cubicBezTo>
                <a:cubicBezTo>
                  <a:pt x="76200" y="51435"/>
                  <a:pt x="69533" y="47625"/>
                  <a:pt x="67627" y="49530"/>
                </a:cubicBezTo>
                <a:cubicBezTo>
                  <a:pt x="67627" y="51435"/>
                  <a:pt x="69533" y="56198"/>
                  <a:pt x="67627" y="56198"/>
                </a:cubicBezTo>
                <a:cubicBezTo>
                  <a:pt x="65723" y="58103"/>
                  <a:pt x="60960" y="56198"/>
                  <a:pt x="59055" y="56198"/>
                </a:cubicBezTo>
                <a:cubicBezTo>
                  <a:pt x="54293" y="56198"/>
                  <a:pt x="54293" y="60960"/>
                  <a:pt x="49530" y="62865"/>
                </a:cubicBezTo>
                <a:cubicBezTo>
                  <a:pt x="42863" y="64770"/>
                  <a:pt x="42863" y="56198"/>
                  <a:pt x="40005" y="52388"/>
                </a:cubicBezTo>
                <a:cubicBezTo>
                  <a:pt x="38100" y="51435"/>
                  <a:pt x="27622" y="51435"/>
                  <a:pt x="31432" y="42863"/>
                </a:cubicBezTo>
                <a:cubicBezTo>
                  <a:pt x="26670" y="44768"/>
                  <a:pt x="24765" y="40957"/>
                  <a:pt x="24765" y="38100"/>
                </a:cubicBezTo>
                <a:cubicBezTo>
                  <a:pt x="20003" y="40005"/>
                  <a:pt x="15240" y="36195"/>
                  <a:pt x="9525" y="34290"/>
                </a:cubicBezTo>
                <a:cubicBezTo>
                  <a:pt x="4763" y="33337"/>
                  <a:pt x="0" y="36195"/>
                  <a:pt x="0" y="27622"/>
                </a:cubicBezTo>
                <a:cubicBezTo>
                  <a:pt x="13335" y="26670"/>
                  <a:pt x="18098" y="33337"/>
                  <a:pt x="31432" y="31432"/>
                </a:cubicBezTo>
                <a:cubicBezTo>
                  <a:pt x="34290" y="29527"/>
                  <a:pt x="33337" y="22860"/>
                  <a:pt x="34290" y="20003"/>
                </a:cubicBezTo>
                <a:cubicBezTo>
                  <a:pt x="34290" y="11430"/>
                  <a:pt x="16193" y="21908"/>
                  <a:pt x="21908" y="9525"/>
                </a:cubicBezTo>
                <a:cubicBezTo>
                  <a:pt x="24765" y="9525"/>
                  <a:pt x="24765" y="11430"/>
                  <a:pt x="24765" y="13335"/>
                </a:cubicBezTo>
                <a:close/>
              </a:path>
            </a:pathLst>
          </a:custGeom>
          <a:solidFill>
            <a:srgbClr val="D9D9D9"/>
          </a:solidFill>
        </p:spPr>
      </p:sp>
      <p:sp>
        <p:nvSpPr>
          <p:cNvPr id="55" name="Shape 53"/>
          <p:cNvSpPr/>
          <p:nvPr>
            <p:custDataLst>
              <p:tags r:id="rId27"/>
            </p:custDataLst>
          </p:nvPr>
        </p:nvSpPr>
        <p:spPr>
          <a:xfrm>
            <a:off x="4038215" y="1447425"/>
            <a:ext cx="59832" cy="28492"/>
          </a:xfrm>
          <a:custGeom>
            <a:avLst/>
            <a:gdLst/>
            <a:ahLst/>
            <a:cxnLst/>
            <a:rect l="l" t="t" r="r" b="b"/>
            <a:pathLst>
              <a:path w="46598" h="22190">
                <a:moveTo>
                  <a:pt x="0" y="3810"/>
                </a:moveTo>
                <a:cubicBezTo>
                  <a:pt x="0" y="0"/>
                  <a:pt x="8573" y="0"/>
                  <a:pt x="11430" y="0"/>
                </a:cubicBezTo>
                <a:cubicBezTo>
                  <a:pt x="22860" y="1905"/>
                  <a:pt x="36195" y="8573"/>
                  <a:pt x="46673" y="10478"/>
                </a:cubicBezTo>
                <a:cubicBezTo>
                  <a:pt x="46673" y="15240"/>
                  <a:pt x="42863" y="17145"/>
                  <a:pt x="42863" y="21908"/>
                </a:cubicBezTo>
                <a:cubicBezTo>
                  <a:pt x="26670" y="21908"/>
                  <a:pt x="20003" y="19050"/>
                  <a:pt x="9525" y="10478"/>
                </a:cubicBezTo>
                <a:cubicBezTo>
                  <a:pt x="6667" y="6667"/>
                  <a:pt x="6667" y="1905"/>
                  <a:pt x="0" y="3810"/>
                </a:cubicBezTo>
                <a:close/>
              </a:path>
            </a:pathLst>
          </a:custGeom>
          <a:solidFill>
            <a:srgbClr val="D9D9D9"/>
          </a:solidFill>
        </p:spPr>
      </p:sp>
      <p:sp>
        <p:nvSpPr>
          <p:cNvPr id="56" name="Shape 54"/>
          <p:cNvSpPr/>
          <p:nvPr>
            <p:custDataLst>
              <p:tags r:id="rId28"/>
            </p:custDataLst>
          </p:nvPr>
        </p:nvSpPr>
        <p:spPr>
          <a:xfrm>
            <a:off x="7595407" y="1447425"/>
            <a:ext cx="39889" cy="15671"/>
          </a:xfrm>
          <a:custGeom>
            <a:avLst/>
            <a:gdLst/>
            <a:ahLst/>
            <a:cxnLst/>
            <a:rect l="l" t="t" r="r" b="b"/>
            <a:pathLst>
              <a:path w="31066" h="12205">
                <a:moveTo>
                  <a:pt x="31432" y="10478"/>
                </a:moveTo>
                <a:cubicBezTo>
                  <a:pt x="25718" y="12383"/>
                  <a:pt x="8573" y="10478"/>
                  <a:pt x="0" y="6667"/>
                </a:cubicBezTo>
                <a:cubicBezTo>
                  <a:pt x="1905" y="1905"/>
                  <a:pt x="9525" y="4763"/>
                  <a:pt x="9525" y="0"/>
                </a:cubicBezTo>
                <a:cubicBezTo>
                  <a:pt x="16193" y="3810"/>
                  <a:pt x="31432" y="0"/>
                  <a:pt x="31432" y="10478"/>
                </a:cubicBezTo>
                <a:close/>
              </a:path>
            </a:pathLst>
          </a:custGeom>
          <a:solidFill>
            <a:srgbClr val="D9D9D9"/>
          </a:solidFill>
        </p:spPr>
      </p:sp>
      <p:sp>
        <p:nvSpPr>
          <p:cNvPr id="57" name="Shape 55"/>
          <p:cNvSpPr/>
          <p:nvPr>
            <p:custDataLst>
              <p:tags r:id="rId29"/>
            </p:custDataLst>
          </p:nvPr>
        </p:nvSpPr>
        <p:spPr>
          <a:xfrm>
            <a:off x="4472716" y="1534327"/>
            <a:ext cx="31341" cy="21369"/>
          </a:xfrm>
          <a:custGeom>
            <a:avLst/>
            <a:gdLst/>
            <a:ahLst/>
            <a:cxnLst/>
            <a:rect l="l" t="t" r="r" b="b"/>
            <a:pathLst>
              <a:path w="24409" h="16643">
                <a:moveTo>
                  <a:pt x="24765" y="13335"/>
                </a:moveTo>
                <a:cubicBezTo>
                  <a:pt x="9525" y="16193"/>
                  <a:pt x="13335" y="2857"/>
                  <a:pt x="0" y="6667"/>
                </a:cubicBezTo>
                <a:cubicBezTo>
                  <a:pt x="4763" y="0"/>
                  <a:pt x="24765" y="2857"/>
                  <a:pt x="24765" y="13335"/>
                </a:cubicBezTo>
                <a:close/>
              </a:path>
            </a:pathLst>
          </a:custGeom>
          <a:solidFill>
            <a:srgbClr val="D9D9D9"/>
          </a:solidFill>
        </p:spPr>
      </p:sp>
      <p:sp>
        <p:nvSpPr>
          <p:cNvPr id="58" name="Shape 56"/>
          <p:cNvSpPr/>
          <p:nvPr>
            <p:custDataLst>
              <p:tags r:id="rId30"/>
            </p:custDataLst>
          </p:nvPr>
        </p:nvSpPr>
        <p:spPr>
          <a:xfrm>
            <a:off x="4451344" y="1555696"/>
            <a:ext cx="44163" cy="25643"/>
          </a:xfrm>
          <a:custGeom>
            <a:avLst/>
            <a:gdLst/>
            <a:ahLst/>
            <a:cxnLst/>
            <a:rect l="l" t="t" r="r" b="b"/>
            <a:pathLst>
              <a:path w="34395" h="19971">
                <a:moveTo>
                  <a:pt x="34290" y="11430"/>
                </a:moveTo>
                <a:cubicBezTo>
                  <a:pt x="31432" y="20003"/>
                  <a:pt x="8573" y="20003"/>
                  <a:pt x="4763" y="11430"/>
                </a:cubicBezTo>
                <a:cubicBezTo>
                  <a:pt x="0" y="0"/>
                  <a:pt x="14288" y="9525"/>
                  <a:pt x="13335" y="1905"/>
                </a:cubicBezTo>
                <a:cubicBezTo>
                  <a:pt x="20003" y="6667"/>
                  <a:pt x="26670" y="9525"/>
                  <a:pt x="34290" y="11430"/>
                </a:cubicBezTo>
                <a:close/>
              </a:path>
            </a:pathLst>
          </a:custGeom>
          <a:solidFill>
            <a:srgbClr val="D9D9D9"/>
          </a:solidFill>
        </p:spPr>
      </p:sp>
      <p:sp>
        <p:nvSpPr>
          <p:cNvPr id="59" name="Shape 57"/>
          <p:cNvSpPr/>
          <p:nvPr>
            <p:custDataLst>
              <p:tags r:id="rId31"/>
            </p:custDataLst>
          </p:nvPr>
        </p:nvSpPr>
        <p:spPr>
          <a:xfrm>
            <a:off x="6108137" y="1574216"/>
            <a:ext cx="29916" cy="24219"/>
          </a:xfrm>
          <a:custGeom>
            <a:avLst/>
            <a:gdLst/>
            <a:ahLst/>
            <a:cxnLst/>
            <a:rect l="l" t="t" r="r" b="b"/>
            <a:pathLst>
              <a:path w="23299" h="18862">
                <a:moveTo>
                  <a:pt x="9525" y="0"/>
                </a:moveTo>
                <a:cubicBezTo>
                  <a:pt x="18098" y="0"/>
                  <a:pt x="21908" y="3810"/>
                  <a:pt x="22860" y="12383"/>
                </a:cubicBezTo>
                <a:cubicBezTo>
                  <a:pt x="15240" y="12383"/>
                  <a:pt x="8573" y="12383"/>
                  <a:pt x="6667" y="19050"/>
                </a:cubicBezTo>
                <a:cubicBezTo>
                  <a:pt x="0" y="19050"/>
                  <a:pt x="4763" y="6667"/>
                  <a:pt x="2857" y="3810"/>
                </a:cubicBezTo>
                <a:cubicBezTo>
                  <a:pt x="8573" y="3810"/>
                  <a:pt x="9525" y="1905"/>
                  <a:pt x="9525" y="0"/>
                </a:cubicBezTo>
                <a:close/>
              </a:path>
            </a:pathLst>
          </a:custGeom>
          <a:solidFill>
            <a:srgbClr val="D9D9D9"/>
          </a:solidFill>
        </p:spPr>
      </p:sp>
      <p:sp>
        <p:nvSpPr>
          <p:cNvPr id="60" name="Shape 58"/>
          <p:cNvSpPr/>
          <p:nvPr>
            <p:custDataLst>
              <p:tags r:id="rId32"/>
            </p:custDataLst>
          </p:nvPr>
        </p:nvSpPr>
        <p:spPr>
          <a:xfrm>
            <a:off x="3592320" y="1589885"/>
            <a:ext cx="29916" cy="21369"/>
          </a:xfrm>
          <a:custGeom>
            <a:avLst/>
            <a:gdLst/>
            <a:ahLst/>
            <a:cxnLst/>
            <a:rect l="l" t="t" r="r" b="b"/>
            <a:pathLst>
              <a:path w="23299" h="16643">
                <a:moveTo>
                  <a:pt x="21908" y="13335"/>
                </a:moveTo>
                <a:cubicBezTo>
                  <a:pt x="11430" y="11430"/>
                  <a:pt x="8573" y="15240"/>
                  <a:pt x="0" y="16193"/>
                </a:cubicBezTo>
                <a:cubicBezTo>
                  <a:pt x="1905" y="9525"/>
                  <a:pt x="22860" y="0"/>
                  <a:pt x="21908" y="13335"/>
                </a:cubicBezTo>
                <a:close/>
              </a:path>
            </a:pathLst>
          </a:custGeom>
          <a:solidFill>
            <a:srgbClr val="D9D9D9"/>
          </a:solidFill>
        </p:spPr>
      </p:sp>
      <p:sp>
        <p:nvSpPr>
          <p:cNvPr id="61" name="Shape 59"/>
          <p:cNvSpPr/>
          <p:nvPr>
            <p:custDataLst>
              <p:tags r:id="rId33"/>
            </p:custDataLst>
          </p:nvPr>
        </p:nvSpPr>
        <p:spPr>
          <a:xfrm>
            <a:off x="4089501" y="1606981"/>
            <a:ext cx="48436" cy="29917"/>
          </a:xfrm>
          <a:custGeom>
            <a:avLst/>
            <a:gdLst/>
            <a:ahLst/>
            <a:cxnLst/>
            <a:rect l="l" t="t" r="r" b="b"/>
            <a:pathLst>
              <a:path w="37723" h="23300">
                <a:moveTo>
                  <a:pt x="31432" y="2857"/>
                </a:moveTo>
                <a:cubicBezTo>
                  <a:pt x="34290" y="6667"/>
                  <a:pt x="38100" y="18098"/>
                  <a:pt x="34290" y="21908"/>
                </a:cubicBezTo>
                <a:cubicBezTo>
                  <a:pt x="20955" y="20003"/>
                  <a:pt x="6667" y="22860"/>
                  <a:pt x="2857" y="15240"/>
                </a:cubicBezTo>
                <a:cubicBezTo>
                  <a:pt x="0" y="4763"/>
                  <a:pt x="13335" y="13335"/>
                  <a:pt x="9525" y="2857"/>
                </a:cubicBezTo>
                <a:cubicBezTo>
                  <a:pt x="18098" y="0"/>
                  <a:pt x="31432" y="8573"/>
                  <a:pt x="31432" y="2857"/>
                </a:cubicBezTo>
                <a:close/>
              </a:path>
            </a:pathLst>
          </a:custGeom>
          <a:solidFill>
            <a:srgbClr val="D9D9D9"/>
          </a:solidFill>
        </p:spPr>
      </p:sp>
      <p:sp>
        <p:nvSpPr>
          <p:cNvPr id="62" name="Shape 60"/>
          <p:cNvSpPr/>
          <p:nvPr>
            <p:custDataLst>
              <p:tags r:id="rId34"/>
            </p:custDataLst>
          </p:nvPr>
        </p:nvSpPr>
        <p:spPr>
          <a:xfrm>
            <a:off x="4070980" y="1689609"/>
            <a:ext cx="58409" cy="27068"/>
          </a:xfrm>
          <a:custGeom>
            <a:avLst/>
            <a:gdLst/>
            <a:ahLst/>
            <a:cxnLst/>
            <a:rect l="l" t="t" r="r" b="b"/>
            <a:pathLst>
              <a:path w="45490" h="21081">
                <a:moveTo>
                  <a:pt x="41910" y="8573"/>
                </a:moveTo>
                <a:cubicBezTo>
                  <a:pt x="45720" y="18098"/>
                  <a:pt x="34290" y="14288"/>
                  <a:pt x="30480" y="14288"/>
                </a:cubicBezTo>
                <a:cubicBezTo>
                  <a:pt x="29527" y="14288"/>
                  <a:pt x="20955" y="20955"/>
                  <a:pt x="18098" y="18098"/>
                </a:cubicBezTo>
                <a:cubicBezTo>
                  <a:pt x="16193" y="14288"/>
                  <a:pt x="9525" y="16193"/>
                  <a:pt x="6667" y="14288"/>
                </a:cubicBezTo>
                <a:cubicBezTo>
                  <a:pt x="0" y="6667"/>
                  <a:pt x="19050" y="9525"/>
                  <a:pt x="8573" y="6667"/>
                </a:cubicBezTo>
                <a:cubicBezTo>
                  <a:pt x="9525" y="1905"/>
                  <a:pt x="18098" y="4763"/>
                  <a:pt x="18098" y="0"/>
                </a:cubicBezTo>
                <a:cubicBezTo>
                  <a:pt x="25718" y="1905"/>
                  <a:pt x="36195" y="2857"/>
                  <a:pt x="41910" y="8573"/>
                </a:cubicBezTo>
                <a:close/>
              </a:path>
            </a:pathLst>
          </a:custGeom>
          <a:solidFill>
            <a:srgbClr val="D9D9D9"/>
          </a:solidFill>
        </p:spPr>
      </p:sp>
      <p:sp>
        <p:nvSpPr>
          <p:cNvPr id="63" name="Shape 61"/>
          <p:cNvSpPr/>
          <p:nvPr>
            <p:custDataLst>
              <p:tags r:id="rId35"/>
            </p:custDataLst>
          </p:nvPr>
        </p:nvSpPr>
        <p:spPr>
          <a:xfrm>
            <a:off x="4072405" y="1730924"/>
            <a:ext cx="27067" cy="12821"/>
          </a:xfrm>
          <a:custGeom>
            <a:avLst/>
            <a:gdLst/>
            <a:ahLst/>
            <a:cxnLst/>
            <a:rect l="l" t="t" r="r" b="b"/>
            <a:pathLst>
              <a:path w="21080" h="9985">
                <a:moveTo>
                  <a:pt x="16193" y="9525"/>
                </a:moveTo>
                <a:cubicBezTo>
                  <a:pt x="9525" y="4763"/>
                  <a:pt x="13335" y="9525"/>
                  <a:pt x="4763" y="9525"/>
                </a:cubicBezTo>
                <a:cubicBezTo>
                  <a:pt x="0" y="0"/>
                  <a:pt x="20955" y="0"/>
                  <a:pt x="16193" y="9525"/>
                </a:cubicBezTo>
                <a:close/>
              </a:path>
            </a:pathLst>
          </a:custGeom>
          <a:solidFill>
            <a:srgbClr val="D9D9D9"/>
          </a:solidFill>
        </p:spPr>
      </p:sp>
      <p:sp>
        <p:nvSpPr>
          <p:cNvPr id="64" name="Shape 62"/>
          <p:cNvSpPr/>
          <p:nvPr>
            <p:custDataLst>
              <p:tags r:id="rId36"/>
            </p:custDataLst>
          </p:nvPr>
        </p:nvSpPr>
        <p:spPr>
          <a:xfrm>
            <a:off x="3984081" y="1750868"/>
            <a:ext cx="31341" cy="18520"/>
          </a:xfrm>
          <a:custGeom>
            <a:avLst/>
            <a:gdLst/>
            <a:ahLst/>
            <a:cxnLst/>
            <a:rect l="l" t="t" r="r" b="b"/>
            <a:pathLst>
              <a:path w="24409" h="14424">
                <a:moveTo>
                  <a:pt x="20955" y="1905"/>
                </a:moveTo>
                <a:cubicBezTo>
                  <a:pt x="20955" y="4763"/>
                  <a:pt x="20955" y="6667"/>
                  <a:pt x="24765" y="6667"/>
                </a:cubicBezTo>
                <a:cubicBezTo>
                  <a:pt x="24765" y="12383"/>
                  <a:pt x="14288" y="7620"/>
                  <a:pt x="11430" y="9525"/>
                </a:cubicBezTo>
                <a:cubicBezTo>
                  <a:pt x="8573" y="14288"/>
                  <a:pt x="11430" y="9525"/>
                  <a:pt x="0" y="9525"/>
                </a:cubicBezTo>
                <a:cubicBezTo>
                  <a:pt x="4763" y="4763"/>
                  <a:pt x="9525" y="0"/>
                  <a:pt x="20955" y="1905"/>
                </a:cubicBezTo>
                <a:close/>
              </a:path>
            </a:pathLst>
          </a:custGeom>
          <a:solidFill>
            <a:srgbClr val="D9D9D9"/>
          </a:solidFill>
        </p:spPr>
      </p:sp>
      <p:sp>
        <p:nvSpPr>
          <p:cNvPr id="65" name="Shape 63"/>
          <p:cNvSpPr/>
          <p:nvPr>
            <p:custDataLst>
              <p:tags r:id="rId37"/>
            </p:custDataLst>
          </p:nvPr>
        </p:nvSpPr>
        <p:spPr>
          <a:xfrm>
            <a:off x="4042488" y="1767963"/>
            <a:ext cx="12821" cy="18520"/>
          </a:xfrm>
          <a:custGeom>
            <a:avLst/>
            <a:gdLst/>
            <a:ahLst/>
            <a:cxnLst/>
            <a:rect l="l" t="t" r="r" b="b"/>
            <a:pathLst>
              <a:path w="9985" h="14424">
                <a:moveTo>
                  <a:pt x="2857" y="0"/>
                </a:moveTo>
                <a:cubicBezTo>
                  <a:pt x="8573" y="1905"/>
                  <a:pt x="9525" y="4763"/>
                  <a:pt x="8573" y="12383"/>
                </a:cubicBezTo>
                <a:cubicBezTo>
                  <a:pt x="0" y="14288"/>
                  <a:pt x="2857" y="4763"/>
                  <a:pt x="2857" y="0"/>
                </a:cubicBezTo>
                <a:close/>
              </a:path>
            </a:pathLst>
          </a:custGeom>
          <a:solidFill>
            <a:srgbClr val="D9D9D9"/>
          </a:solidFill>
        </p:spPr>
      </p:sp>
      <p:sp>
        <p:nvSpPr>
          <p:cNvPr id="66" name="Shape 64"/>
          <p:cNvSpPr/>
          <p:nvPr>
            <p:custDataLst>
              <p:tags r:id="rId38"/>
            </p:custDataLst>
          </p:nvPr>
        </p:nvSpPr>
        <p:spPr>
          <a:xfrm>
            <a:off x="5172185" y="1931793"/>
            <a:ext cx="69805" cy="85477"/>
          </a:xfrm>
          <a:custGeom>
            <a:avLst/>
            <a:gdLst/>
            <a:ahLst/>
            <a:cxnLst/>
            <a:rect l="l" t="t" r="r" b="b"/>
            <a:pathLst>
              <a:path w="54365" h="66571">
                <a:moveTo>
                  <a:pt x="20003" y="0"/>
                </a:moveTo>
                <a:cubicBezTo>
                  <a:pt x="22860" y="0"/>
                  <a:pt x="22860" y="1905"/>
                  <a:pt x="22860" y="2857"/>
                </a:cubicBezTo>
                <a:cubicBezTo>
                  <a:pt x="22860" y="8573"/>
                  <a:pt x="36195" y="0"/>
                  <a:pt x="44768" y="2857"/>
                </a:cubicBezTo>
                <a:cubicBezTo>
                  <a:pt x="45720" y="8573"/>
                  <a:pt x="47625" y="9525"/>
                  <a:pt x="52388" y="9525"/>
                </a:cubicBezTo>
                <a:cubicBezTo>
                  <a:pt x="54293" y="13335"/>
                  <a:pt x="52388" y="15240"/>
                  <a:pt x="51435" y="16193"/>
                </a:cubicBezTo>
                <a:cubicBezTo>
                  <a:pt x="51435" y="18098"/>
                  <a:pt x="45720" y="18098"/>
                  <a:pt x="44768" y="20003"/>
                </a:cubicBezTo>
                <a:cubicBezTo>
                  <a:pt x="44768" y="26670"/>
                  <a:pt x="49530" y="28575"/>
                  <a:pt x="51435" y="35243"/>
                </a:cubicBezTo>
                <a:cubicBezTo>
                  <a:pt x="51435" y="40005"/>
                  <a:pt x="45720" y="42863"/>
                  <a:pt x="47625" y="49530"/>
                </a:cubicBezTo>
                <a:cubicBezTo>
                  <a:pt x="42863" y="49530"/>
                  <a:pt x="38100" y="49530"/>
                  <a:pt x="31432" y="49530"/>
                </a:cubicBezTo>
                <a:cubicBezTo>
                  <a:pt x="27622" y="49530"/>
                  <a:pt x="31432" y="56198"/>
                  <a:pt x="29527" y="60007"/>
                </a:cubicBezTo>
                <a:cubicBezTo>
                  <a:pt x="27622" y="61912"/>
                  <a:pt x="20003" y="60007"/>
                  <a:pt x="22860" y="66675"/>
                </a:cubicBezTo>
                <a:cubicBezTo>
                  <a:pt x="16193" y="66675"/>
                  <a:pt x="9525" y="66675"/>
                  <a:pt x="4763" y="66675"/>
                </a:cubicBezTo>
                <a:cubicBezTo>
                  <a:pt x="6667" y="60007"/>
                  <a:pt x="0" y="44768"/>
                  <a:pt x="9525" y="46673"/>
                </a:cubicBezTo>
                <a:cubicBezTo>
                  <a:pt x="11430" y="38100"/>
                  <a:pt x="4763" y="41910"/>
                  <a:pt x="9525" y="35243"/>
                </a:cubicBezTo>
                <a:cubicBezTo>
                  <a:pt x="13335" y="24765"/>
                  <a:pt x="1905" y="28575"/>
                  <a:pt x="4763" y="20003"/>
                </a:cubicBezTo>
                <a:cubicBezTo>
                  <a:pt x="11430" y="18098"/>
                  <a:pt x="13335" y="21908"/>
                  <a:pt x="16193" y="21908"/>
                </a:cubicBezTo>
                <a:cubicBezTo>
                  <a:pt x="22860" y="21908"/>
                  <a:pt x="18098" y="6667"/>
                  <a:pt x="20003" y="0"/>
                </a:cubicBezTo>
                <a:close/>
              </a:path>
            </a:pathLst>
          </a:custGeom>
          <a:solidFill>
            <a:srgbClr val="D9D9D9"/>
          </a:solidFill>
        </p:spPr>
      </p:sp>
      <p:sp>
        <p:nvSpPr>
          <p:cNvPr id="67" name="Shape 65"/>
          <p:cNvSpPr/>
          <p:nvPr>
            <p:custDataLst>
              <p:tags r:id="rId39"/>
            </p:custDataLst>
          </p:nvPr>
        </p:nvSpPr>
        <p:spPr>
          <a:xfrm>
            <a:off x="2686283" y="1936067"/>
            <a:ext cx="21369" cy="19944"/>
          </a:xfrm>
          <a:custGeom>
            <a:avLst/>
            <a:gdLst/>
            <a:ahLst/>
            <a:cxnLst/>
            <a:rect l="l" t="t" r="r" b="b"/>
            <a:pathLst>
              <a:path w="16643" h="15533">
                <a:moveTo>
                  <a:pt x="15240" y="0"/>
                </a:moveTo>
                <a:cubicBezTo>
                  <a:pt x="16193" y="4763"/>
                  <a:pt x="13335" y="4763"/>
                  <a:pt x="11430" y="6667"/>
                </a:cubicBezTo>
                <a:cubicBezTo>
                  <a:pt x="8573" y="12383"/>
                  <a:pt x="6667" y="15240"/>
                  <a:pt x="0" y="10478"/>
                </a:cubicBezTo>
                <a:cubicBezTo>
                  <a:pt x="1905" y="3810"/>
                  <a:pt x="8573" y="1905"/>
                  <a:pt x="15240" y="0"/>
                </a:cubicBezTo>
                <a:close/>
              </a:path>
            </a:pathLst>
          </a:custGeom>
          <a:solidFill>
            <a:srgbClr val="D9D9D9"/>
          </a:solidFill>
        </p:spPr>
      </p:sp>
      <p:sp>
        <p:nvSpPr>
          <p:cNvPr id="68" name="Shape 66"/>
          <p:cNvSpPr/>
          <p:nvPr>
            <p:custDataLst>
              <p:tags r:id="rId40"/>
            </p:custDataLst>
          </p:nvPr>
        </p:nvSpPr>
        <p:spPr>
          <a:xfrm>
            <a:off x="3200559" y="1953161"/>
            <a:ext cx="25643" cy="38465"/>
          </a:xfrm>
          <a:custGeom>
            <a:avLst/>
            <a:gdLst/>
            <a:ahLst/>
            <a:cxnLst/>
            <a:rect l="l" t="t" r="r" b="b"/>
            <a:pathLst>
              <a:path w="19971" h="29957">
                <a:moveTo>
                  <a:pt x="4763" y="0"/>
                </a:moveTo>
                <a:cubicBezTo>
                  <a:pt x="9525" y="6667"/>
                  <a:pt x="11430" y="18098"/>
                  <a:pt x="20003" y="21908"/>
                </a:cubicBezTo>
                <a:cubicBezTo>
                  <a:pt x="16193" y="29527"/>
                  <a:pt x="8573" y="20003"/>
                  <a:pt x="8573" y="15240"/>
                </a:cubicBezTo>
                <a:cubicBezTo>
                  <a:pt x="0" y="15240"/>
                  <a:pt x="0" y="2857"/>
                  <a:pt x="4763" y="0"/>
                </a:cubicBezTo>
                <a:close/>
              </a:path>
            </a:pathLst>
          </a:custGeom>
          <a:solidFill>
            <a:srgbClr val="D9D9D9"/>
          </a:solidFill>
        </p:spPr>
      </p:sp>
      <p:sp>
        <p:nvSpPr>
          <p:cNvPr id="69" name="Shape 67"/>
          <p:cNvSpPr/>
          <p:nvPr>
            <p:custDataLst>
              <p:tags r:id="rId41"/>
            </p:custDataLst>
          </p:nvPr>
        </p:nvSpPr>
        <p:spPr>
          <a:xfrm>
            <a:off x="7613927" y="1936067"/>
            <a:ext cx="41313" cy="183775"/>
          </a:xfrm>
          <a:custGeom>
            <a:avLst/>
            <a:gdLst/>
            <a:ahLst/>
            <a:cxnLst/>
            <a:rect l="l" t="t" r="r" b="b"/>
            <a:pathLst>
              <a:path w="32175" h="143126">
                <a:moveTo>
                  <a:pt x="10478" y="16193"/>
                </a:moveTo>
                <a:cubicBezTo>
                  <a:pt x="23812" y="0"/>
                  <a:pt x="11430" y="33337"/>
                  <a:pt x="17145" y="38100"/>
                </a:cubicBezTo>
                <a:cubicBezTo>
                  <a:pt x="21908" y="40957"/>
                  <a:pt x="13335" y="42863"/>
                  <a:pt x="20003" y="49530"/>
                </a:cubicBezTo>
                <a:cubicBezTo>
                  <a:pt x="23812" y="54293"/>
                  <a:pt x="20003" y="54293"/>
                  <a:pt x="20003" y="59055"/>
                </a:cubicBezTo>
                <a:cubicBezTo>
                  <a:pt x="20003" y="62865"/>
                  <a:pt x="25718" y="70485"/>
                  <a:pt x="23812" y="83820"/>
                </a:cubicBezTo>
                <a:cubicBezTo>
                  <a:pt x="21908" y="90488"/>
                  <a:pt x="26670" y="92392"/>
                  <a:pt x="32385" y="95250"/>
                </a:cubicBezTo>
                <a:cubicBezTo>
                  <a:pt x="32385" y="101918"/>
                  <a:pt x="23812" y="101918"/>
                  <a:pt x="20003" y="99060"/>
                </a:cubicBezTo>
                <a:cubicBezTo>
                  <a:pt x="19050" y="106680"/>
                  <a:pt x="19050" y="120015"/>
                  <a:pt x="20003" y="120015"/>
                </a:cubicBezTo>
                <a:cubicBezTo>
                  <a:pt x="20003" y="120015"/>
                  <a:pt x="13335" y="120015"/>
                  <a:pt x="13335" y="120015"/>
                </a:cubicBezTo>
                <a:cubicBezTo>
                  <a:pt x="13335" y="126683"/>
                  <a:pt x="21908" y="128588"/>
                  <a:pt x="20003" y="141923"/>
                </a:cubicBezTo>
                <a:cubicBezTo>
                  <a:pt x="10478" y="138113"/>
                  <a:pt x="11430" y="142875"/>
                  <a:pt x="3810" y="138113"/>
                </a:cubicBezTo>
                <a:cubicBezTo>
                  <a:pt x="10478" y="129540"/>
                  <a:pt x="3810" y="128588"/>
                  <a:pt x="6667" y="120015"/>
                </a:cubicBezTo>
                <a:cubicBezTo>
                  <a:pt x="6667" y="115253"/>
                  <a:pt x="4763" y="111442"/>
                  <a:pt x="1905" y="110490"/>
                </a:cubicBezTo>
                <a:cubicBezTo>
                  <a:pt x="3810" y="103823"/>
                  <a:pt x="10478" y="90488"/>
                  <a:pt x="6667" y="74295"/>
                </a:cubicBezTo>
                <a:cubicBezTo>
                  <a:pt x="6667" y="67627"/>
                  <a:pt x="1905" y="63818"/>
                  <a:pt x="1905" y="59055"/>
                </a:cubicBezTo>
                <a:cubicBezTo>
                  <a:pt x="0" y="49530"/>
                  <a:pt x="8573" y="42863"/>
                  <a:pt x="1905" y="38100"/>
                </a:cubicBezTo>
                <a:cubicBezTo>
                  <a:pt x="3810" y="33337"/>
                  <a:pt x="4763" y="29527"/>
                  <a:pt x="10478" y="27622"/>
                </a:cubicBezTo>
                <a:cubicBezTo>
                  <a:pt x="10478" y="22860"/>
                  <a:pt x="10478" y="20003"/>
                  <a:pt x="13335" y="18098"/>
                </a:cubicBezTo>
                <a:cubicBezTo>
                  <a:pt x="13335" y="16193"/>
                  <a:pt x="11430" y="16193"/>
                  <a:pt x="10478" y="16193"/>
                </a:cubicBezTo>
                <a:close/>
              </a:path>
            </a:pathLst>
          </a:custGeom>
          <a:solidFill>
            <a:srgbClr val="D9D9D9"/>
          </a:solidFill>
        </p:spPr>
      </p:sp>
      <p:sp>
        <p:nvSpPr>
          <p:cNvPr id="70" name="Shape 68"/>
          <p:cNvSpPr/>
          <p:nvPr>
            <p:custDataLst>
              <p:tags r:id="rId42"/>
            </p:custDataLst>
          </p:nvPr>
        </p:nvSpPr>
        <p:spPr>
          <a:xfrm>
            <a:off x="2654943" y="1956012"/>
            <a:ext cx="9973" cy="18520"/>
          </a:xfrm>
          <a:custGeom>
            <a:avLst/>
            <a:gdLst/>
            <a:ahLst/>
            <a:cxnLst/>
            <a:rect l="l" t="t" r="r" b="b"/>
            <a:pathLst>
              <a:path w="7767" h="14424">
                <a:moveTo>
                  <a:pt x="2857" y="1905"/>
                </a:moveTo>
                <a:cubicBezTo>
                  <a:pt x="7620" y="0"/>
                  <a:pt x="6667" y="14288"/>
                  <a:pt x="0" y="9525"/>
                </a:cubicBezTo>
                <a:cubicBezTo>
                  <a:pt x="0" y="7620"/>
                  <a:pt x="0" y="6667"/>
                  <a:pt x="0" y="2857"/>
                </a:cubicBezTo>
                <a:cubicBezTo>
                  <a:pt x="1905" y="4763"/>
                  <a:pt x="1905" y="2857"/>
                  <a:pt x="2857" y="1905"/>
                </a:cubicBezTo>
                <a:close/>
              </a:path>
            </a:pathLst>
          </a:custGeom>
          <a:solidFill>
            <a:srgbClr val="D9D9D9"/>
          </a:solidFill>
        </p:spPr>
      </p:sp>
      <p:sp>
        <p:nvSpPr>
          <p:cNvPr id="71" name="Shape 69"/>
          <p:cNvSpPr/>
          <p:nvPr>
            <p:custDataLst>
              <p:tags r:id="rId43"/>
            </p:custDataLst>
          </p:nvPr>
        </p:nvSpPr>
        <p:spPr>
          <a:xfrm>
            <a:off x="4377268" y="2018695"/>
            <a:ext cx="118240" cy="99723"/>
          </a:xfrm>
          <a:custGeom>
            <a:avLst/>
            <a:gdLst/>
            <a:ahLst/>
            <a:cxnLst/>
            <a:rect l="l" t="t" r="r" b="b"/>
            <a:pathLst>
              <a:path w="92087" h="77665">
                <a:moveTo>
                  <a:pt x="40957" y="0"/>
                </a:moveTo>
                <a:cubicBezTo>
                  <a:pt x="44768" y="1905"/>
                  <a:pt x="44768" y="6667"/>
                  <a:pt x="49530" y="6667"/>
                </a:cubicBezTo>
                <a:cubicBezTo>
                  <a:pt x="47625" y="13335"/>
                  <a:pt x="39052" y="13335"/>
                  <a:pt x="45720" y="20003"/>
                </a:cubicBezTo>
                <a:cubicBezTo>
                  <a:pt x="44768" y="26670"/>
                  <a:pt x="54293" y="22860"/>
                  <a:pt x="59055" y="24765"/>
                </a:cubicBezTo>
                <a:cubicBezTo>
                  <a:pt x="60960" y="26670"/>
                  <a:pt x="65723" y="36195"/>
                  <a:pt x="77152" y="31432"/>
                </a:cubicBezTo>
                <a:cubicBezTo>
                  <a:pt x="77152" y="40005"/>
                  <a:pt x="81915" y="40957"/>
                  <a:pt x="74295" y="42863"/>
                </a:cubicBezTo>
                <a:cubicBezTo>
                  <a:pt x="74295" y="47625"/>
                  <a:pt x="80962" y="44768"/>
                  <a:pt x="83820" y="46673"/>
                </a:cubicBezTo>
                <a:cubicBezTo>
                  <a:pt x="85725" y="49530"/>
                  <a:pt x="80962" y="59055"/>
                  <a:pt x="88583" y="56198"/>
                </a:cubicBezTo>
                <a:cubicBezTo>
                  <a:pt x="92392" y="65723"/>
                  <a:pt x="80962" y="62865"/>
                  <a:pt x="83820" y="71438"/>
                </a:cubicBezTo>
                <a:cubicBezTo>
                  <a:pt x="80962" y="71438"/>
                  <a:pt x="80962" y="67627"/>
                  <a:pt x="80962" y="65723"/>
                </a:cubicBezTo>
                <a:cubicBezTo>
                  <a:pt x="69533" y="65723"/>
                  <a:pt x="70485" y="69533"/>
                  <a:pt x="62865" y="65723"/>
                </a:cubicBezTo>
                <a:cubicBezTo>
                  <a:pt x="57150" y="69533"/>
                  <a:pt x="49530" y="69533"/>
                  <a:pt x="49530" y="78105"/>
                </a:cubicBezTo>
                <a:cubicBezTo>
                  <a:pt x="44768" y="78105"/>
                  <a:pt x="45720" y="71438"/>
                  <a:pt x="42863" y="67627"/>
                </a:cubicBezTo>
                <a:cubicBezTo>
                  <a:pt x="40957" y="65723"/>
                  <a:pt x="36195" y="67627"/>
                  <a:pt x="34290" y="65723"/>
                </a:cubicBezTo>
                <a:cubicBezTo>
                  <a:pt x="31432" y="62865"/>
                  <a:pt x="29527" y="58103"/>
                  <a:pt x="20955" y="56198"/>
                </a:cubicBezTo>
                <a:cubicBezTo>
                  <a:pt x="11430" y="54293"/>
                  <a:pt x="11430" y="60960"/>
                  <a:pt x="0" y="59055"/>
                </a:cubicBezTo>
                <a:cubicBezTo>
                  <a:pt x="2857" y="56198"/>
                  <a:pt x="2857" y="53340"/>
                  <a:pt x="2857" y="46673"/>
                </a:cubicBezTo>
                <a:cubicBezTo>
                  <a:pt x="13335" y="51435"/>
                  <a:pt x="6667" y="36195"/>
                  <a:pt x="16193" y="40957"/>
                </a:cubicBezTo>
                <a:cubicBezTo>
                  <a:pt x="11430" y="33337"/>
                  <a:pt x="20003" y="31432"/>
                  <a:pt x="20955" y="27622"/>
                </a:cubicBezTo>
                <a:cubicBezTo>
                  <a:pt x="22860" y="24765"/>
                  <a:pt x="20955" y="18098"/>
                  <a:pt x="24765" y="13335"/>
                </a:cubicBezTo>
                <a:cubicBezTo>
                  <a:pt x="26670" y="11430"/>
                  <a:pt x="29527" y="13335"/>
                  <a:pt x="31432" y="13335"/>
                </a:cubicBezTo>
                <a:cubicBezTo>
                  <a:pt x="33337" y="11430"/>
                  <a:pt x="29527" y="8573"/>
                  <a:pt x="31432" y="6667"/>
                </a:cubicBezTo>
                <a:cubicBezTo>
                  <a:pt x="34290" y="4763"/>
                  <a:pt x="40957" y="6667"/>
                  <a:pt x="40957" y="0"/>
                </a:cubicBezTo>
                <a:close/>
              </a:path>
            </a:pathLst>
          </a:custGeom>
          <a:solidFill>
            <a:srgbClr val="D9D9D9"/>
          </a:solidFill>
        </p:spPr>
      </p:sp>
      <p:sp>
        <p:nvSpPr>
          <p:cNvPr id="72" name="Shape 70"/>
          <p:cNvSpPr/>
          <p:nvPr>
            <p:custDataLst>
              <p:tags r:id="rId44"/>
            </p:custDataLst>
          </p:nvPr>
        </p:nvSpPr>
        <p:spPr>
          <a:xfrm>
            <a:off x="4313160" y="2050036"/>
            <a:ext cx="29916" cy="25643"/>
          </a:xfrm>
          <a:custGeom>
            <a:avLst/>
            <a:gdLst/>
            <a:ahLst/>
            <a:cxnLst/>
            <a:rect l="l" t="t" r="r" b="b"/>
            <a:pathLst>
              <a:path w="23299" h="19971">
                <a:moveTo>
                  <a:pt x="0" y="0"/>
                </a:moveTo>
                <a:cubicBezTo>
                  <a:pt x="11430" y="0"/>
                  <a:pt x="11430" y="9525"/>
                  <a:pt x="22860" y="9525"/>
                </a:cubicBezTo>
                <a:cubicBezTo>
                  <a:pt x="20003" y="20003"/>
                  <a:pt x="1905" y="9525"/>
                  <a:pt x="0" y="0"/>
                </a:cubicBezTo>
                <a:close/>
              </a:path>
            </a:pathLst>
          </a:custGeom>
          <a:solidFill>
            <a:srgbClr val="D9D9D9"/>
          </a:solidFill>
        </p:spPr>
      </p:sp>
      <p:sp>
        <p:nvSpPr>
          <p:cNvPr id="73" name="Shape 71"/>
          <p:cNvSpPr/>
          <p:nvPr>
            <p:custDataLst>
              <p:tags r:id="rId45"/>
            </p:custDataLst>
          </p:nvPr>
        </p:nvSpPr>
        <p:spPr>
          <a:xfrm>
            <a:off x="7599681" y="2149759"/>
            <a:ext cx="82625" cy="59833"/>
          </a:xfrm>
          <a:custGeom>
            <a:avLst/>
            <a:gdLst/>
            <a:ahLst/>
            <a:cxnLst/>
            <a:rect l="l" t="t" r="r" b="b"/>
            <a:pathLst>
              <a:path w="64350" h="46599">
                <a:moveTo>
                  <a:pt x="18098" y="0"/>
                </a:moveTo>
                <a:cubicBezTo>
                  <a:pt x="21908" y="0"/>
                  <a:pt x="21908" y="1905"/>
                  <a:pt x="21908" y="2857"/>
                </a:cubicBezTo>
                <a:cubicBezTo>
                  <a:pt x="21908" y="11430"/>
                  <a:pt x="33337" y="6667"/>
                  <a:pt x="34290" y="15240"/>
                </a:cubicBezTo>
                <a:cubicBezTo>
                  <a:pt x="44768" y="11430"/>
                  <a:pt x="52388" y="16193"/>
                  <a:pt x="64770" y="11430"/>
                </a:cubicBezTo>
                <a:cubicBezTo>
                  <a:pt x="64770" y="21908"/>
                  <a:pt x="52388" y="21908"/>
                  <a:pt x="52388" y="31432"/>
                </a:cubicBezTo>
                <a:cubicBezTo>
                  <a:pt x="47625" y="31432"/>
                  <a:pt x="47625" y="28575"/>
                  <a:pt x="42863" y="28575"/>
                </a:cubicBezTo>
                <a:cubicBezTo>
                  <a:pt x="36195" y="26670"/>
                  <a:pt x="33337" y="41910"/>
                  <a:pt x="31432" y="33337"/>
                </a:cubicBezTo>
                <a:cubicBezTo>
                  <a:pt x="27622" y="35243"/>
                  <a:pt x="27622" y="40005"/>
                  <a:pt x="27622" y="42863"/>
                </a:cubicBezTo>
                <a:cubicBezTo>
                  <a:pt x="20003" y="46673"/>
                  <a:pt x="20003" y="24765"/>
                  <a:pt x="13335" y="36195"/>
                </a:cubicBezTo>
                <a:cubicBezTo>
                  <a:pt x="0" y="28575"/>
                  <a:pt x="9525" y="4763"/>
                  <a:pt x="18098" y="0"/>
                </a:cubicBezTo>
                <a:close/>
              </a:path>
            </a:pathLst>
          </a:custGeom>
          <a:solidFill>
            <a:srgbClr val="D9D9D9"/>
          </a:solidFill>
        </p:spPr>
      </p:sp>
      <p:sp>
        <p:nvSpPr>
          <p:cNvPr id="74" name="Shape 72"/>
          <p:cNvSpPr/>
          <p:nvPr>
            <p:custDataLst>
              <p:tags r:id="rId46"/>
            </p:custDataLst>
          </p:nvPr>
        </p:nvSpPr>
        <p:spPr>
          <a:xfrm>
            <a:off x="7454373" y="2219564"/>
            <a:ext cx="159555" cy="139612"/>
          </a:xfrm>
          <a:custGeom>
            <a:avLst/>
            <a:gdLst/>
            <a:ahLst/>
            <a:cxnLst/>
            <a:rect l="l" t="t" r="r" b="b"/>
            <a:pathLst>
              <a:path w="124263" h="108732">
                <a:moveTo>
                  <a:pt x="109537" y="0"/>
                </a:moveTo>
                <a:cubicBezTo>
                  <a:pt x="114300" y="0"/>
                  <a:pt x="114300" y="2857"/>
                  <a:pt x="119062" y="2857"/>
                </a:cubicBezTo>
                <a:cubicBezTo>
                  <a:pt x="119062" y="26670"/>
                  <a:pt x="123825" y="36195"/>
                  <a:pt x="119062" y="49530"/>
                </a:cubicBezTo>
                <a:cubicBezTo>
                  <a:pt x="116205" y="49530"/>
                  <a:pt x="116205" y="45720"/>
                  <a:pt x="116205" y="44768"/>
                </a:cubicBezTo>
                <a:cubicBezTo>
                  <a:pt x="107633" y="45720"/>
                  <a:pt x="116205" y="56198"/>
                  <a:pt x="116205" y="62865"/>
                </a:cubicBezTo>
                <a:cubicBezTo>
                  <a:pt x="112395" y="60960"/>
                  <a:pt x="112395" y="59055"/>
                  <a:pt x="109537" y="59055"/>
                </a:cubicBezTo>
                <a:cubicBezTo>
                  <a:pt x="109537" y="69533"/>
                  <a:pt x="109537" y="79058"/>
                  <a:pt x="109537" y="90488"/>
                </a:cubicBezTo>
                <a:cubicBezTo>
                  <a:pt x="107633" y="88583"/>
                  <a:pt x="106680" y="87630"/>
                  <a:pt x="104775" y="87630"/>
                </a:cubicBezTo>
                <a:cubicBezTo>
                  <a:pt x="98108" y="83820"/>
                  <a:pt x="96202" y="92392"/>
                  <a:pt x="95250" y="92392"/>
                </a:cubicBezTo>
                <a:cubicBezTo>
                  <a:pt x="93345" y="94298"/>
                  <a:pt x="91440" y="90488"/>
                  <a:pt x="88583" y="90488"/>
                </a:cubicBezTo>
                <a:cubicBezTo>
                  <a:pt x="88583" y="88583"/>
                  <a:pt x="80010" y="92392"/>
                  <a:pt x="77152" y="92392"/>
                </a:cubicBezTo>
                <a:cubicBezTo>
                  <a:pt x="75248" y="94298"/>
                  <a:pt x="68580" y="97155"/>
                  <a:pt x="60960" y="95250"/>
                </a:cubicBezTo>
                <a:cubicBezTo>
                  <a:pt x="55245" y="95250"/>
                  <a:pt x="59055" y="106680"/>
                  <a:pt x="55245" y="108585"/>
                </a:cubicBezTo>
                <a:cubicBezTo>
                  <a:pt x="48577" y="105727"/>
                  <a:pt x="42863" y="101918"/>
                  <a:pt x="42863" y="92392"/>
                </a:cubicBezTo>
                <a:cubicBezTo>
                  <a:pt x="37147" y="88583"/>
                  <a:pt x="37147" y="99060"/>
                  <a:pt x="37147" y="99060"/>
                </a:cubicBezTo>
                <a:cubicBezTo>
                  <a:pt x="32385" y="100965"/>
                  <a:pt x="31432" y="95250"/>
                  <a:pt x="31432" y="95250"/>
                </a:cubicBezTo>
                <a:cubicBezTo>
                  <a:pt x="20003" y="97155"/>
                  <a:pt x="8573" y="106680"/>
                  <a:pt x="0" y="101918"/>
                </a:cubicBezTo>
                <a:cubicBezTo>
                  <a:pt x="2857" y="99060"/>
                  <a:pt x="2857" y="95250"/>
                  <a:pt x="2857" y="90488"/>
                </a:cubicBezTo>
                <a:cubicBezTo>
                  <a:pt x="6667" y="87630"/>
                  <a:pt x="9525" y="92392"/>
                  <a:pt x="9525" y="92392"/>
                </a:cubicBezTo>
                <a:cubicBezTo>
                  <a:pt x="13335" y="92392"/>
                  <a:pt x="11430" y="87630"/>
                  <a:pt x="13335" y="87630"/>
                </a:cubicBezTo>
                <a:cubicBezTo>
                  <a:pt x="22860" y="85725"/>
                  <a:pt x="42863" y="88583"/>
                  <a:pt x="55245" y="83820"/>
                </a:cubicBezTo>
                <a:cubicBezTo>
                  <a:pt x="50483" y="69533"/>
                  <a:pt x="63818" y="74295"/>
                  <a:pt x="60960" y="62865"/>
                </a:cubicBezTo>
                <a:cubicBezTo>
                  <a:pt x="66675" y="65723"/>
                  <a:pt x="68580" y="63818"/>
                  <a:pt x="66675" y="56198"/>
                </a:cubicBezTo>
                <a:cubicBezTo>
                  <a:pt x="73343" y="62865"/>
                  <a:pt x="80010" y="51435"/>
                  <a:pt x="84773" y="59055"/>
                </a:cubicBezTo>
                <a:cubicBezTo>
                  <a:pt x="86678" y="58103"/>
                  <a:pt x="83820" y="47625"/>
                  <a:pt x="84773" y="45720"/>
                </a:cubicBezTo>
                <a:cubicBezTo>
                  <a:pt x="88583" y="44768"/>
                  <a:pt x="88583" y="52388"/>
                  <a:pt x="88583" y="52388"/>
                </a:cubicBezTo>
                <a:cubicBezTo>
                  <a:pt x="91440" y="54293"/>
                  <a:pt x="98108" y="51435"/>
                  <a:pt x="91440" y="38100"/>
                </a:cubicBezTo>
                <a:cubicBezTo>
                  <a:pt x="102870" y="34290"/>
                  <a:pt x="96202" y="20955"/>
                  <a:pt x="100965" y="13335"/>
                </a:cubicBezTo>
                <a:cubicBezTo>
                  <a:pt x="102870" y="8573"/>
                  <a:pt x="114300" y="8573"/>
                  <a:pt x="109537" y="0"/>
                </a:cubicBezTo>
                <a:close/>
              </a:path>
            </a:pathLst>
          </a:custGeom>
          <a:solidFill>
            <a:srgbClr val="D9D9D9"/>
          </a:solidFill>
        </p:spPr>
      </p:sp>
      <p:sp>
        <p:nvSpPr>
          <p:cNvPr id="75" name="Shape 73"/>
          <p:cNvSpPr/>
          <p:nvPr>
            <p:custDataLst>
              <p:tags r:id="rId47"/>
            </p:custDataLst>
          </p:nvPr>
        </p:nvSpPr>
        <p:spPr>
          <a:xfrm>
            <a:off x="5472772" y="2228111"/>
            <a:ext cx="28492" cy="31341"/>
          </a:xfrm>
          <a:custGeom>
            <a:avLst/>
            <a:gdLst/>
            <a:ahLst/>
            <a:cxnLst/>
            <a:rect l="l" t="t" r="r" b="b"/>
            <a:pathLst>
              <a:path w="22190" h="24409">
                <a:moveTo>
                  <a:pt x="6667" y="0"/>
                </a:moveTo>
                <a:cubicBezTo>
                  <a:pt x="21908" y="0"/>
                  <a:pt x="17145" y="24765"/>
                  <a:pt x="0" y="20955"/>
                </a:cubicBezTo>
                <a:cubicBezTo>
                  <a:pt x="6667" y="20003"/>
                  <a:pt x="0" y="1905"/>
                  <a:pt x="6667" y="0"/>
                </a:cubicBezTo>
                <a:close/>
              </a:path>
            </a:pathLst>
          </a:custGeom>
          <a:solidFill>
            <a:srgbClr val="D9D9D9"/>
          </a:solidFill>
        </p:spPr>
      </p:sp>
      <p:sp>
        <p:nvSpPr>
          <p:cNvPr id="76" name="Shape 74"/>
          <p:cNvSpPr/>
          <p:nvPr>
            <p:custDataLst>
              <p:tags r:id="rId48"/>
            </p:custDataLst>
          </p:nvPr>
        </p:nvSpPr>
        <p:spPr>
          <a:xfrm>
            <a:off x="5541153" y="2272275"/>
            <a:ext cx="39889" cy="29917"/>
          </a:xfrm>
          <a:custGeom>
            <a:avLst/>
            <a:gdLst/>
            <a:ahLst/>
            <a:cxnLst/>
            <a:rect l="l" t="t" r="r" b="b"/>
            <a:pathLst>
              <a:path w="31066" h="23300">
                <a:moveTo>
                  <a:pt x="24765" y="4763"/>
                </a:moveTo>
                <a:cubicBezTo>
                  <a:pt x="29527" y="8573"/>
                  <a:pt x="31432" y="13335"/>
                  <a:pt x="31432" y="21908"/>
                </a:cubicBezTo>
                <a:cubicBezTo>
                  <a:pt x="27622" y="20003"/>
                  <a:pt x="18098" y="22860"/>
                  <a:pt x="14288" y="21908"/>
                </a:cubicBezTo>
                <a:cubicBezTo>
                  <a:pt x="14288" y="21908"/>
                  <a:pt x="16193" y="18098"/>
                  <a:pt x="14288" y="18098"/>
                </a:cubicBezTo>
                <a:cubicBezTo>
                  <a:pt x="11430" y="16193"/>
                  <a:pt x="2857" y="20003"/>
                  <a:pt x="2857" y="15240"/>
                </a:cubicBezTo>
                <a:cubicBezTo>
                  <a:pt x="0" y="0"/>
                  <a:pt x="24765" y="15240"/>
                  <a:pt x="24765" y="4763"/>
                </a:cubicBezTo>
                <a:close/>
              </a:path>
            </a:pathLst>
          </a:custGeom>
          <a:solidFill>
            <a:srgbClr val="D9D9D9"/>
          </a:solidFill>
        </p:spPr>
      </p:sp>
      <p:sp>
        <p:nvSpPr>
          <p:cNvPr id="77" name="Shape 75"/>
          <p:cNvSpPr/>
          <p:nvPr>
            <p:custDataLst>
              <p:tags r:id="rId49"/>
            </p:custDataLst>
          </p:nvPr>
        </p:nvSpPr>
        <p:spPr>
          <a:xfrm>
            <a:off x="5860260" y="2329259"/>
            <a:ext cx="29916" cy="15671"/>
          </a:xfrm>
          <a:custGeom>
            <a:avLst/>
            <a:gdLst/>
            <a:ahLst/>
            <a:cxnLst/>
            <a:rect l="l" t="t" r="r" b="b"/>
            <a:pathLst>
              <a:path w="23299" h="12205">
                <a:moveTo>
                  <a:pt x="0" y="10478"/>
                </a:moveTo>
                <a:cubicBezTo>
                  <a:pt x="0" y="1905"/>
                  <a:pt x="4763" y="0"/>
                  <a:pt x="13335" y="1905"/>
                </a:cubicBezTo>
                <a:cubicBezTo>
                  <a:pt x="22860" y="0"/>
                  <a:pt x="16193" y="6667"/>
                  <a:pt x="9525" y="4763"/>
                </a:cubicBezTo>
                <a:cubicBezTo>
                  <a:pt x="6667" y="6667"/>
                  <a:pt x="6667" y="12383"/>
                  <a:pt x="0" y="10478"/>
                </a:cubicBezTo>
                <a:close/>
              </a:path>
            </a:pathLst>
          </a:custGeom>
          <a:solidFill>
            <a:srgbClr val="D9D9D9"/>
          </a:solidFill>
        </p:spPr>
      </p:sp>
      <p:sp>
        <p:nvSpPr>
          <p:cNvPr id="78" name="Shape 76"/>
          <p:cNvSpPr/>
          <p:nvPr>
            <p:custDataLst>
              <p:tags r:id="rId50"/>
            </p:custDataLst>
          </p:nvPr>
        </p:nvSpPr>
        <p:spPr>
          <a:xfrm>
            <a:off x="7468619" y="2353477"/>
            <a:ext cx="29916" cy="18520"/>
          </a:xfrm>
          <a:custGeom>
            <a:avLst/>
            <a:gdLst/>
            <a:ahLst/>
            <a:cxnLst/>
            <a:rect l="l" t="t" r="r" b="b"/>
            <a:pathLst>
              <a:path w="23299" h="14424">
                <a:moveTo>
                  <a:pt x="20003" y="1905"/>
                </a:moveTo>
                <a:cubicBezTo>
                  <a:pt x="22860" y="11430"/>
                  <a:pt x="9525" y="2857"/>
                  <a:pt x="13335" y="12383"/>
                </a:cubicBezTo>
                <a:cubicBezTo>
                  <a:pt x="4763" y="14288"/>
                  <a:pt x="0" y="12383"/>
                  <a:pt x="1905" y="4763"/>
                </a:cubicBezTo>
                <a:cubicBezTo>
                  <a:pt x="8573" y="12383"/>
                  <a:pt x="9525" y="0"/>
                  <a:pt x="20003" y="1905"/>
                </a:cubicBezTo>
                <a:close/>
              </a:path>
            </a:pathLst>
          </a:custGeom>
          <a:solidFill>
            <a:srgbClr val="D9D9D9"/>
          </a:solidFill>
        </p:spPr>
      </p:sp>
      <p:sp>
        <p:nvSpPr>
          <p:cNvPr id="79" name="Shape 77"/>
          <p:cNvSpPr/>
          <p:nvPr>
            <p:custDataLst>
              <p:tags r:id="rId51"/>
            </p:custDataLst>
          </p:nvPr>
        </p:nvSpPr>
        <p:spPr>
          <a:xfrm>
            <a:off x="7417335" y="2354903"/>
            <a:ext cx="42737" cy="44163"/>
          </a:xfrm>
          <a:custGeom>
            <a:avLst/>
            <a:gdLst/>
            <a:ahLst/>
            <a:cxnLst/>
            <a:rect l="l" t="t" r="r" b="b"/>
            <a:pathLst>
              <a:path w="33284" h="34395">
                <a:moveTo>
                  <a:pt x="28575" y="6667"/>
                </a:moveTo>
                <a:cubicBezTo>
                  <a:pt x="33337" y="14288"/>
                  <a:pt x="20003" y="22860"/>
                  <a:pt x="28575" y="27622"/>
                </a:cubicBezTo>
                <a:cubicBezTo>
                  <a:pt x="28575" y="34290"/>
                  <a:pt x="15240" y="27622"/>
                  <a:pt x="9525" y="29527"/>
                </a:cubicBezTo>
                <a:cubicBezTo>
                  <a:pt x="9525" y="18098"/>
                  <a:pt x="11430" y="13335"/>
                  <a:pt x="0" y="18098"/>
                </a:cubicBezTo>
                <a:cubicBezTo>
                  <a:pt x="0" y="2857"/>
                  <a:pt x="16193" y="0"/>
                  <a:pt x="28575" y="6667"/>
                </a:cubicBezTo>
                <a:close/>
              </a:path>
            </a:pathLst>
          </a:custGeom>
          <a:solidFill>
            <a:srgbClr val="D9D9D9"/>
          </a:solidFill>
        </p:spPr>
      </p:sp>
      <p:sp>
        <p:nvSpPr>
          <p:cNvPr id="80" name="Shape 78"/>
          <p:cNvSpPr/>
          <p:nvPr>
            <p:custDataLst>
              <p:tags r:id="rId52"/>
            </p:custDataLst>
          </p:nvPr>
        </p:nvSpPr>
        <p:spPr>
          <a:xfrm>
            <a:off x="7269177" y="2511608"/>
            <a:ext cx="25643" cy="39891"/>
          </a:xfrm>
          <a:custGeom>
            <a:avLst/>
            <a:gdLst/>
            <a:ahLst/>
            <a:cxnLst/>
            <a:rect l="l" t="t" r="r" b="b"/>
            <a:pathLst>
              <a:path w="19971" h="31067">
                <a:moveTo>
                  <a:pt x="18098" y="13335"/>
                </a:moveTo>
                <a:cubicBezTo>
                  <a:pt x="18098" y="20955"/>
                  <a:pt x="6667" y="18098"/>
                  <a:pt x="11430" y="31432"/>
                </a:cubicBezTo>
                <a:cubicBezTo>
                  <a:pt x="8573" y="31432"/>
                  <a:pt x="2857" y="31432"/>
                  <a:pt x="0" y="31432"/>
                </a:cubicBezTo>
                <a:cubicBezTo>
                  <a:pt x="0" y="25718"/>
                  <a:pt x="9525" y="14288"/>
                  <a:pt x="1905" y="9525"/>
                </a:cubicBezTo>
                <a:cubicBezTo>
                  <a:pt x="4763" y="2857"/>
                  <a:pt x="20003" y="0"/>
                  <a:pt x="18098" y="13335"/>
                </a:cubicBezTo>
                <a:close/>
              </a:path>
            </a:pathLst>
          </a:custGeom>
          <a:solidFill>
            <a:srgbClr val="D9D9D9"/>
          </a:solidFill>
        </p:spPr>
      </p:sp>
      <p:sp>
        <p:nvSpPr>
          <p:cNvPr id="81" name="Shape 79"/>
          <p:cNvSpPr/>
          <p:nvPr>
            <p:custDataLst>
              <p:tags r:id="rId53"/>
            </p:custDataLst>
          </p:nvPr>
        </p:nvSpPr>
        <p:spPr>
          <a:xfrm>
            <a:off x="3558129" y="2530129"/>
            <a:ext cx="17093" cy="12821"/>
          </a:xfrm>
          <a:custGeom>
            <a:avLst/>
            <a:gdLst/>
            <a:ahLst/>
            <a:cxnLst/>
            <a:rect l="l" t="t" r="r" b="b"/>
            <a:pathLst>
              <a:path w="13313" h="9985">
                <a:moveTo>
                  <a:pt x="0" y="4763"/>
                </a:moveTo>
                <a:cubicBezTo>
                  <a:pt x="0" y="0"/>
                  <a:pt x="6667" y="1905"/>
                  <a:pt x="11430" y="1905"/>
                </a:cubicBezTo>
                <a:cubicBezTo>
                  <a:pt x="13335" y="6667"/>
                  <a:pt x="8573" y="6667"/>
                  <a:pt x="8573" y="9525"/>
                </a:cubicBezTo>
                <a:cubicBezTo>
                  <a:pt x="6667" y="9525"/>
                  <a:pt x="4763" y="9525"/>
                  <a:pt x="1905" y="9525"/>
                </a:cubicBezTo>
                <a:cubicBezTo>
                  <a:pt x="2857" y="6667"/>
                  <a:pt x="1905" y="4763"/>
                  <a:pt x="0" y="4763"/>
                </a:cubicBezTo>
                <a:close/>
              </a:path>
            </a:pathLst>
          </a:custGeom>
          <a:solidFill>
            <a:srgbClr val="D9D9D9"/>
          </a:solidFill>
        </p:spPr>
      </p:sp>
      <p:sp>
        <p:nvSpPr>
          <p:cNvPr id="82" name="Shape 80"/>
          <p:cNvSpPr/>
          <p:nvPr>
            <p:custDataLst>
              <p:tags r:id="rId54"/>
            </p:custDataLst>
          </p:nvPr>
        </p:nvSpPr>
        <p:spPr>
          <a:xfrm>
            <a:off x="3975533" y="2542951"/>
            <a:ext cx="160979" cy="64108"/>
          </a:xfrm>
          <a:custGeom>
            <a:avLst/>
            <a:gdLst/>
            <a:ahLst/>
            <a:cxnLst/>
            <a:rect l="l" t="t" r="r" b="b"/>
            <a:pathLst>
              <a:path w="125372" h="49928">
                <a:moveTo>
                  <a:pt x="123825" y="35243"/>
                </a:moveTo>
                <a:cubicBezTo>
                  <a:pt x="125730" y="49530"/>
                  <a:pt x="97155" y="33337"/>
                  <a:pt x="95250" y="42863"/>
                </a:cubicBezTo>
                <a:cubicBezTo>
                  <a:pt x="89535" y="42863"/>
                  <a:pt x="94298" y="29527"/>
                  <a:pt x="89535" y="28575"/>
                </a:cubicBezTo>
                <a:cubicBezTo>
                  <a:pt x="79058" y="24765"/>
                  <a:pt x="67627" y="24765"/>
                  <a:pt x="56198" y="21908"/>
                </a:cubicBezTo>
                <a:cubicBezTo>
                  <a:pt x="54293" y="20003"/>
                  <a:pt x="52388" y="16193"/>
                  <a:pt x="52388" y="13335"/>
                </a:cubicBezTo>
                <a:cubicBezTo>
                  <a:pt x="40005" y="13335"/>
                  <a:pt x="31432" y="11430"/>
                  <a:pt x="21908" y="13335"/>
                </a:cubicBezTo>
                <a:cubicBezTo>
                  <a:pt x="15240" y="13335"/>
                  <a:pt x="8573" y="21908"/>
                  <a:pt x="0" y="18098"/>
                </a:cubicBezTo>
                <a:cubicBezTo>
                  <a:pt x="0" y="9525"/>
                  <a:pt x="13335" y="13335"/>
                  <a:pt x="13335" y="2857"/>
                </a:cubicBezTo>
                <a:cubicBezTo>
                  <a:pt x="21908" y="1905"/>
                  <a:pt x="36195" y="6667"/>
                  <a:pt x="40005" y="0"/>
                </a:cubicBezTo>
                <a:cubicBezTo>
                  <a:pt x="54293" y="2857"/>
                  <a:pt x="36195" y="2857"/>
                  <a:pt x="49530" y="6667"/>
                </a:cubicBezTo>
                <a:cubicBezTo>
                  <a:pt x="49530" y="6667"/>
                  <a:pt x="58103" y="9525"/>
                  <a:pt x="59055" y="9525"/>
                </a:cubicBezTo>
                <a:cubicBezTo>
                  <a:pt x="60960" y="13335"/>
                  <a:pt x="70485" y="13335"/>
                  <a:pt x="82867" y="13335"/>
                </a:cubicBezTo>
                <a:cubicBezTo>
                  <a:pt x="80962" y="22860"/>
                  <a:pt x="99060" y="15240"/>
                  <a:pt x="92392" y="28575"/>
                </a:cubicBezTo>
                <a:cubicBezTo>
                  <a:pt x="97155" y="24765"/>
                  <a:pt x="100965" y="24765"/>
                  <a:pt x="101918" y="31432"/>
                </a:cubicBezTo>
                <a:cubicBezTo>
                  <a:pt x="108585" y="33337"/>
                  <a:pt x="121920" y="28575"/>
                  <a:pt x="123825" y="35243"/>
                </a:cubicBezTo>
                <a:close/>
              </a:path>
            </a:pathLst>
          </a:custGeom>
          <a:solidFill>
            <a:srgbClr val="D9D9D9"/>
          </a:solidFill>
        </p:spPr>
      </p:sp>
      <p:sp>
        <p:nvSpPr>
          <p:cNvPr id="83" name="Shape 81"/>
          <p:cNvSpPr/>
          <p:nvPr>
            <p:custDataLst>
              <p:tags r:id="rId55"/>
            </p:custDataLst>
          </p:nvPr>
        </p:nvSpPr>
        <p:spPr>
          <a:xfrm>
            <a:off x="4165003" y="2598511"/>
            <a:ext cx="65532" cy="35616"/>
          </a:xfrm>
          <a:custGeom>
            <a:avLst/>
            <a:gdLst/>
            <a:ahLst/>
            <a:cxnLst/>
            <a:rect l="l" t="t" r="r" b="b"/>
            <a:pathLst>
              <a:path w="51037" h="27738">
                <a:moveTo>
                  <a:pt x="1905" y="0"/>
                </a:moveTo>
                <a:cubicBezTo>
                  <a:pt x="8573" y="4763"/>
                  <a:pt x="20003" y="1905"/>
                  <a:pt x="26670" y="2857"/>
                </a:cubicBezTo>
                <a:cubicBezTo>
                  <a:pt x="27622" y="2857"/>
                  <a:pt x="36195" y="14288"/>
                  <a:pt x="39052" y="6667"/>
                </a:cubicBezTo>
                <a:cubicBezTo>
                  <a:pt x="44768" y="8573"/>
                  <a:pt x="40957" y="16193"/>
                  <a:pt x="51435" y="13335"/>
                </a:cubicBezTo>
                <a:cubicBezTo>
                  <a:pt x="51435" y="27622"/>
                  <a:pt x="18098" y="20955"/>
                  <a:pt x="8573" y="20003"/>
                </a:cubicBezTo>
                <a:cubicBezTo>
                  <a:pt x="6667" y="16193"/>
                  <a:pt x="15240" y="16193"/>
                  <a:pt x="15240" y="16193"/>
                </a:cubicBezTo>
                <a:cubicBezTo>
                  <a:pt x="15240" y="11430"/>
                  <a:pt x="0" y="11430"/>
                  <a:pt x="1905" y="0"/>
                </a:cubicBezTo>
                <a:close/>
              </a:path>
            </a:pathLst>
          </a:custGeom>
          <a:solidFill>
            <a:srgbClr val="D9D9D9"/>
          </a:solidFill>
        </p:spPr>
      </p:sp>
      <p:sp>
        <p:nvSpPr>
          <p:cNvPr id="84" name="Shape 82"/>
          <p:cNvSpPr/>
          <p:nvPr>
            <p:custDataLst>
              <p:tags r:id="rId56"/>
            </p:custDataLst>
          </p:nvPr>
        </p:nvSpPr>
        <p:spPr>
          <a:xfrm>
            <a:off x="7083981" y="2602784"/>
            <a:ext cx="31341" cy="22795"/>
          </a:xfrm>
          <a:custGeom>
            <a:avLst/>
            <a:gdLst/>
            <a:ahLst/>
            <a:cxnLst/>
            <a:rect l="l" t="t" r="r" b="b"/>
            <a:pathLst>
              <a:path w="24409" h="17753">
                <a:moveTo>
                  <a:pt x="20955" y="0"/>
                </a:moveTo>
                <a:cubicBezTo>
                  <a:pt x="24765" y="11430"/>
                  <a:pt x="13335" y="9525"/>
                  <a:pt x="14288" y="18098"/>
                </a:cubicBezTo>
                <a:cubicBezTo>
                  <a:pt x="8573" y="16193"/>
                  <a:pt x="0" y="16193"/>
                  <a:pt x="0" y="6667"/>
                </a:cubicBezTo>
                <a:cubicBezTo>
                  <a:pt x="4763" y="7620"/>
                  <a:pt x="4763" y="2857"/>
                  <a:pt x="6667" y="0"/>
                </a:cubicBezTo>
                <a:cubicBezTo>
                  <a:pt x="11430" y="0"/>
                  <a:pt x="16193" y="0"/>
                  <a:pt x="20955" y="0"/>
                </a:cubicBezTo>
                <a:close/>
              </a:path>
            </a:pathLst>
          </a:custGeom>
          <a:solidFill>
            <a:srgbClr val="D9D9D9"/>
          </a:solidFill>
        </p:spPr>
      </p:sp>
      <p:sp>
        <p:nvSpPr>
          <p:cNvPr id="85" name="Shape 83"/>
          <p:cNvSpPr/>
          <p:nvPr>
            <p:custDataLst>
              <p:tags r:id="rId57"/>
            </p:custDataLst>
          </p:nvPr>
        </p:nvSpPr>
        <p:spPr>
          <a:xfrm>
            <a:off x="4140785" y="2611332"/>
            <a:ext cx="24219" cy="18520"/>
          </a:xfrm>
          <a:custGeom>
            <a:avLst/>
            <a:gdLst/>
            <a:ahLst/>
            <a:cxnLst/>
            <a:rect l="l" t="t" r="r" b="b"/>
            <a:pathLst>
              <a:path w="18862" h="14424">
                <a:moveTo>
                  <a:pt x="16193" y="14288"/>
                </a:moveTo>
                <a:cubicBezTo>
                  <a:pt x="12383" y="12383"/>
                  <a:pt x="7620" y="11430"/>
                  <a:pt x="0" y="11430"/>
                </a:cubicBezTo>
                <a:cubicBezTo>
                  <a:pt x="1905" y="6667"/>
                  <a:pt x="19050" y="0"/>
                  <a:pt x="16193" y="14288"/>
                </a:cubicBezTo>
                <a:close/>
              </a:path>
            </a:pathLst>
          </a:custGeom>
          <a:solidFill>
            <a:srgbClr val="D9D9D9"/>
          </a:solidFill>
        </p:spPr>
      </p:sp>
      <p:sp>
        <p:nvSpPr>
          <p:cNvPr id="86" name="Shape 84"/>
          <p:cNvSpPr/>
          <p:nvPr>
            <p:custDataLst>
              <p:tags r:id="rId58"/>
            </p:custDataLst>
          </p:nvPr>
        </p:nvSpPr>
        <p:spPr>
          <a:xfrm>
            <a:off x="4075255" y="2617031"/>
            <a:ext cx="31341" cy="19944"/>
          </a:xfrm>
          <a:custGeom>
            <a:avLst/>
            <a:gdLst/>
            <a:ahLst/>
            <a:cxnLst/>
            <a:rect l="l" t="t" r="r" b="b"/>
            <a:pathLst>
              <a:path w="24409" h="15533">
                <a:moveTo>
                  <a:pt x="2857" y="4763"/>
                </a:moveTo>
                <a:cubicBezTo>
                  <a:pt x="8573" y="6667"/>
                  <a:pt x="24765" y="0"/>
                  <a:pt x="20955" y="10478"/>
                </a:cubicBezTo>
                <a:cubicBezTo>
                  <a:pt x="14288" y="8573"/>
                  <a:pt x="0" y="15240"/>
                  <a:pt x="2857" y="4763"/>
                </a:cubicBezTo>
                <a:close/>
              </a:path>
            </a:pathLst>
          </a:custGeom>
          <a:solidFill>
            <a:srgbClr val="D9D9D9"/>
          </a:solidFill>
        </p:spPr>
      </p:sp>
      <p:sp>
        <p:nvSpPr>
          <p:cNvPr id="87" name="Shape 85"/>
          <p:cNvSpPr/>
          <p:nvPr>
            <p:custDataLst>
              <p:tags r:id="rId59"/>
            </p:custDataLst>
          </p:nvPr>
        </p:nvSpPr>
        <p:spPr>
          <a:xfrm>
            <a:off x="7259204" y="2625577"/>
            <a:ext cx="44163" cy="78353"/>
          </a:xfrm>
          <a:custGeom>
            <a:avLst/>
            <a:gdLst/>
            <a:ahLst/>
            <a:cxnLst/>
            <a:rect l="l" t="t" r="r" b="b"/>
            <a:pathLst>
              <a:path w="34395" h="61023">
                <a:moveTo>
                  <a:pt x="16193" y="0"/>
                </a:moveTo>
                <a:cubicBezTo>
                  <a:pt x="20955" y="0"/>
                  <a:pt x="24765" y="0"/>
                  <a:pt x="29527" y="0"/>
                </a:cubicBezTo>
                <a:cubicBezTo>
                  <a:pt x="32385" y="6667"/>
                  <a:pt x="32385" y="15240"/>
                  <a:pt x="34290" y="21908"/>
                </a:cubicBezTo>
                <a:cubicBezTo>
                  <a:pt x="29527" y="22860"/>
                  <a:pt x="32385" y="33337"/>
                  <a:pt x="26670" y="31432"/>
                </a:cubicBezTo>
                <a:cubicBezTo>
                  <a:pt x="26670" y="36195"/>
                  <a:pt x="26670" y="40005"/>
                  <a:pt x="22860" y="40957"/>
                </a:cubicBezTo>
                <a:cubicBezTo>
                  <a:pt x="20955" y="44768"/>
                  <a:pt x="26670" y="56198"/>
                  <a:pt x="20003" y="56198"/>
                </a:cubicBezTo>
                <a:cubicBezTo>
                  <a:pt x="9525" y="60960"/>
                  <a:pt x="18098" y="47625"/>
                  <a:pt x="9525" y="45720"/>
                </a:cubicBezTo>
                <a:cubicBezTo>
                  <a:pt x="6667" y="45720"/>
                  <a:pt x="4763" y="38100"/>
                  <a:pt x="1905" y="34290"/>
                </a:cubicBezTo>
                <a:cubicBezTo>
                  <a:pt x="0" y="26670"/>
                  <a:pt x="11430" y="27622"/>
                  <a:pt x="8573" y="16193"/>
                </a:cubicBezTo>
                <a:cubicBezTo>
                  <a:pt x="14288" y="22860"/>
                  <a:pt x="14288" y="8573"/>
                  <a:pt x="16193" y="0"/>
                </a:cubicBezTo>
                <a:close/>
              </a:path>
            </a:pathLst>
          </a:custGeom>
          <a:solidFill>
            <a:srgbClr val="D9D9D9"/>
          </a:solidFill>
        </p:spPr>
      </p:sp>
      <p:sp>
        <p:nvSpPr>
          <p:cNvPr id="88" name="Shape 86"/>
          <p:cNvSpPr/>
          <p:nvPr>
            <p:custDataLst>
              <p:tags r:id="rId60"/>
            </p:custDataLst>
          </p:nvPr>
        </p:nvSpPr>
        <p:spPr>
          <a:xfrm>
            <a:off x="7303367" y="2691111"/>
            <a:ext cx="59832" cy="61259"/>
          </a:xfrm>
          <a:custGeom>
            <a:avLst/>
            <a:gdLst/>
            <a:ahLst/>
            <a:cxnLst/>
            <a:rect l="l" t="t" r="r" b="b"/>
            <a:pathLst>
              <a:path w="46598" h="47709">
                <a:moveTo>
                  <a:pt x="24765" y="4763"/>
                </a:moveTo>
                <a:cubicBezTo>
                  <a:pt x="16193" y="15240"/>
                  <a:pt x="33337" y="11430"/>
                  <a:pt x="35243" y="15240"/>
                </a:cubicBezTo>
                <a:cubicBezTo>
                  <a:pt x="36195" y="16193"/>
                  <a:pt x="31432" y="16193"/>
                  <a:pt x="31432" y="16193"/>
                </a:cubicBezTo>
                <a:cubicBezTo>
                  <a:pt x="31432" y="18098"/>
                  <a:pt x="35243" y="22860"/>
                  <a:pt x="35243" y="22860"/>
                </a:cubicBezTo>
                <a:cubicBezTo>
                  <a:pt x="38100" y="29527"/>
                  <a:pt x="46673" y="29527"/>
                  <a:pt x="46673" y="38100"/>
                </a:cubicBezTo>
                <a:cubicBezTo>
                  <a:pt x="40005" y="38100"/>
                  <a:pt x="41910" y="42863"/>
                  <a:pt x="41910" y="47625"/>
                </a:cubicBezTo>
                <a:cubicBezTo>
                  <a:pt x="38100" y="45720"/>
                  <a:pt x="31432" y="42863"/>
                  <a:pt x="31432" y="47625"/>
                </a:cubicBezTo>
                <a:cubicBezTo>
                  <a:pt x="22860" y="45720"/>
                  <a:pt x="24765" y="34290"/>
                  <a:pt x="16193" y="33337"/>
                </a:cubicBezTo>
                <a:cubicBezTo>
                  <a:pt x="16193" y="29527"/>
                  <a:pt x="21908" y="29527"/>
                  <a:pt x="21908" y="26670"/>
                </a:cubicBezTo>
                <a:cubicBezTo>
                  <a:pt x="15240" y="20955"/>
                  <a:pt x="9525" y="11430"/>
                  <a:pt x="0" y="8573"/>
                </a:cubicBezTo>
                <a:cubicBezTo>
                  <a:pt x="8573" y="0"/>
                  <a:pt x="15240" y="2857"/>
                  <a:pt x="24765" y="4763"/>
                </a:cubicBezTo>
                <a:close/>
              </a:path>
            </a:pathLst>
          </a:custGeom>
          <a:solidFill>
            <a:srgbClr val="D9D9D9"/>
          </a:solidFill>
        </p:spPr>
      </p:sp>
      <p:sp>
        <p:nvSpPr>
          <p:cNvPr id="89" name="Shape 87"/>
          <p:cNvSpPr/>
          <p:nvPr>
            <p:custDataLst>
              <p:tags r:id="rId61"/>
            </p:custDataLst>
          </p:nvPr>
        </p:nvSpPr>
        <p:spPr>
          <a:xfrm>
            <a:off x="7280573" y="2716753"/>
            <a:ext cx="12821" cy="8548"/>
          </a:xfrm>
          <a:custGeom>
            <a:avLst/>
            <a:gdLst/>
            <a:ahLst/>
            <a:cxnLst/>
            <a:rect l="l" t="t" r="r" b="b"/>
            <a:pathLst>
              <a:path w="9985" h="6657">
                <a:moveTo>
                  <a:pt x="0" y="0"/>
                </a:moveTo>
                <a:cubicBezTo>
                  <a:pt x="2857" y="0"/>
                  <a:pt x="6667" y="0"/>
                  <a:pt x="9525" y="0"/>
                </a:cubicBezTo>
                <a:cubicBezTo>
                  <a:pt x="9525" y="2857"/>
                  <a:pt x="9525" y="4763"/>
                  <a:pt x="9525" y="6667"/>
                </a:cubicBezTo>
                <a:cubicBezTo>
                  <a:pt x="6667" y="6667"/>
                  <a:pt x="2857" y="6667"/>
                  <a:pt x="0" y="6667"/>
                </a:cubicBezTo>
                <a:cubicBezTo>
                  <a:pt x="0" y="4763"/>
                  <a:pt x="0" y="2857"/>
                  <a:pt x="0" y="0"/>
                </a:cubicBezTo>
                <a:close/>
              </a:path>
            </a:pathLst>
          </a:custGeom>
          <a:solidFill>
            <a:srgbClr val="D9D9D9"/>
          </a:solidFill>
        </p:spPr>
      </p:sp>
      <p:sp>
        <p:nvSpPr>
          <p:cNvPr id="90" name="Shape 88"/>
          <p:cNvSpPr/>
          <p:nvPr>
            <p:custDataLst>
              <p:tags r:id="rId62"/>
            </p:custDataLst>
          </p:nvPr>
        </p:nvSpPr>
        <p:spPr>
          <a:xfrm>
            <a:off x="7299093" y="2726725"/>
            <a:ext cx="34191" cy="51285"/>
          </a:xfrm>
          <a:custGeom>
            <a:avLst/>
            <a:gdLst/>
            <a:ahLst/>
            <a:cxnLst/>
            <a:rect l="l" t="t" r="r" b="b"/>
            <a:pathLst>
              <a:path w="26628" h="39942">
                <a:moveTo>
                  <a:pt x="24765" y="33337"/>
                </a:moveTo>
                <a:cubicBezTo>
                  <a:pt x="26670" y="40005"/>
                  <a:pt x="15240" y="33337"/>
                  <a:pt x="9525" y="35243"/>
                </a:cubicBezTo>
                <a:cubicBezTo>
                  <a:pt x="9525" y="26670"/>
                  <a:pt x="13335" y="16193"/>
                  <a:pt x="0" y="20003"/>
                </a:cubicBezTo>
                <a:cubicBezTo>
                  <a:pt x="11430" y="0"/>
                  <a:pt x="11430" y="35243"/>
                  <a:pt x="24765" y="33337"/>
                </a:cubicBezTo>
                <a:close/>
              </a:path>
            </a:pathLst>
          </a:custGeom>
          <a:solidFill>
            <a:srgbClr val="D9D9D9"/>
          </a:solidFill>
        </p:spPr>
      </p:sp>
      <p:sp>
        <p:nvSpPr>
          <p:cNvPr id="91" name="Shape 89"/>
          <p:cNvSpPr/>
          <p:nvPr>
            <p:custDataLst>
              <p:tags r:id="rId63"/>
            </p:custDataLst>
          </p:nvPr>
        </p:nvSpPr>
        <p:spPr>
          <a:xfrm>
            <a:off x="6619567" y="2769465"/>
            <a:ext cx="34191" cy="56984"/>
          </a:xfrm>
          <a:custGeom>
            <a:avLst/>
            <a:gdLst/>
            <a:ahLst/>
            <a:cxnLst/>
            <a:rect l="l" t="t" r="r" b="b"/>
            <a:pathLst>
              <a:path w="26628" h="44380">
                <a:moveTo>
                  <a:pt x="4763" y="1905"/>
                </a:moveTo>
                <a:cubicBezTo>
                  <a:pt x="9525" y="0"/>
                  <a:pt x="11430" y="8573"/>
                  <a:pt x="13335" y="11430"/>
                </a:cubicBezTo>
                <a:cubicBezTo>
                  <a:pt x="15240" y="13335"/>
                  <a:pt x="16193" y="11430"/>
                  <a:pt x="16193" y="15240"/>
                </a:cubicBezTo>
                <a:cubicBezTo>
                  <a:pt x="16193" y="18098"/>
                  <a:pt x="21908" y="18098"/>
                  <a:pt x="22860" y="20955"/>
                </a:cubicBezTo>
                <a:cubicBezTo>
                  <a:pt x="24765" y="24765"/>
                  <a:pt x="20003" y="22860"/>
                  <a:pt x="20003" y="22860"/>
                </a:cubicBezTo>
                <a:cubicBezTo>
                  <a:pt x="20003" y="26670"/>
                  <a:pt x="26670" y="29527"/>
                  <a:pt x="22860" y="39052"/>
                </a:cubicBezTo>
                <a:cubicBezTo>
                  <a:pt x="18098" y="38100"/>
                  <a:pt x="16193" y="40957"/>
                  <a:pt x="16193" y="44768"/>
                </a:cubicBezTo>
                <a:cubicBezTo>
                  <a:pt x="0" y="39052"/>
                  <a:pt x="1905" y="20955"/>
                  <a:pt x="4763" y="1905"/>
                </a:cubicBezTo>
                <a:close/>
              </a:path>
            </a:pathLst>
          </a:custGeom>
          <a:solidFill>
            <a:srgbClr val="D9D9D9"/>
          </a:solidFill>
        </p:spPr>
      </p:sp>
      <p:sp>
        <p:nvSpPr>
          <p:cNvPr id="92" name="Shape 90"/>
          <p:cNvSpPr/>
          <p:nvPr>
            <p:custDataLst>
              <p:tags r:id="rId64"/>
            </p:custDataLst>
          </p:nvPr>
        </p:nvSpPr>
        <p:spPr>
          <a:xfrm>
            <a:off x="7329011" y="2772312"/>
            <a:ext cx="42737" cy="65532"/>
          </a:xfrm>
          <a:custGeom>
            <a:avLst/>
            <a:gdLst/>
            <a:ahLst/>
            <a:cxnLst/>
            <a:rect l="l" t="t" r="r" b="b"/>
            <a:pathLst>
              <a:path w="33284" h="51037">
                <a:moveTo>
                  <a:pt x="26670" y="0"/>
                </a:moveTo>
                <a:cubicBezTo>
                  <a:pt x="26670" y="11430"/>
                  <a:pt x="26670" y="20955"/>
                  <a:pt x="33337" y="24765"/>
                </a:cubicBezTo>
                <a:cubicBezTo>
                  <a:pt x="33337" y="27622"/>
                  <a:pt x="28575" y="27622"/>
                  <a:pt x="22860" y="27622"/>
                </a:cubicBezTo>
                <a:cubicBezTo>
                  <a:pt x="29527" y="33337"/>
                  <a:pt x="21908" y="38100"/>
                  <a:pt x="22860" y="49530"/>
                </a:cubicBezTo>
                <a:cubicBezTo>
                  <a:pt x="15240" y="51435"/>
                  <a:pt x="16193" y="40957"/>
                  <a:pt x="8573" y="40957"/>
                </a:cubicBezTo>
                <a:cubicBezTo>
                  <a:pt x="6667" y="34290"/>
                  <a:pt x="11430" y="33337"/>
                  <a:pt x="11430" y="27622"/>
                </a:cubicBezTo>
                <a:cubicBezTo>
                  <a:pt x="11430" y="26670"/>
                  <a:pt x="6667" y="22860"/>
                  <a:pt x="11430" y="20955"/>
                </a:cubicBezTo>
                <a:cubicBezTo>
                  <a:pt x="11430" y="18098"/>
                  <a:pt x="8573" y="20003"/>
                  <a:pt x="8573" y="20955"/>
                </a:cubicBezTo>
                <a:cubicBezTo>
                  <a:pt x="0" y="20955"/>
                  <a:pt x="8573" y="9525"/>
                  <a:pt x="15240" y="13335"/>
                </a:cubicBezTo>
                <a:cubicBezTo>
                  <a:pt x="15240" y="8573"/>
                  <a:pt x="18098" y="4763"/>
                  <a:pt x="21908" y="2857"/>
                </a:cubicBezTo>
                <a:cubicBezTo>
                  <a:pt x="21908" y="2857"/>
                  <a:pt x="22860" y="0"/>
                  <a:pt x="26670" y="0"/>
                </a:cubicBezTo>
                <a:close/>
              </a:path>
            </a:pathLst>
          </a:custGeom>
          <a:solidFill>
            <a:srgbClr val="D9D9D9"/>
          </a:solidFill>
        </p:spPr>
      </p:sp>
      <p:sp>
        <p:nvSpPr>
          <p:cNvPr id="93" name="Shape 91"/>
          <p:cNvSpPr/>
          <p:nvPr>
            <p:custDataLst>
              <p:tags r:id="rId65"/>
            </p:custDataLst>
          </p:nvPr>
        </p:nvSpPr>
        <p:spPr>
          <a:xfrm>
            <a:off x="7297669" y="2783709"/>
            <a:ext cx="31341" cy="28492"/>
          </a:xfrm>
          <a:custGeom>
            <a:avLst/>
            <a:gdLst/>
            <a:ahLst/>
            <a:cxnLst/>
            <a:rect l="l" t="t" r="r" b="b"/>
            <a:pathLst>
              <a:path w="24409" h="22190">
                <a:moveTo>
                  <a:pt x="14288" y="0"/>
                </a:moveTo>
                <a:cubicBezTo>
                  <a:pt x="20955" y="0"/>
                  <a:pt x="24765" y="3810"/>
                  <a:pt x="24765" y="10478"/>
                </a:cubicBezTo>
                <a:cubicBezTo>
                  <a:pt x="18098" y="8573"/>
                  <a:pt x="18098" y="12383"/>
                  <a:pt x="20955" y="12383"/>
                </a:cubicBezTo>
                <a:cubicBezTo>
                  <a:pt x="18098" y="15240"/>
                  <a:pt x="9525" y="20955"/>
                  <a:pt x="1905" y="21908"/>
                </a:cubicBezTo>
                <a:cubicBezTo>
                  <a:pt x="0" y="8573"/>
                  <a:pt x="14288" y="12383"/>
                  <a:pt x="14288" y="0"/>
                </a:cubicBezTo>
                <a:close/>
              </a:path>
            </a:pathLst>
          </a:custGeom>
          <a:solidFill>
            <a:srgbClr val="D9D9D9"/>
          </a:solidFill>
        </p:spPr>
      </p:sp>
      <p:sp>
        <p:nvSpPr>
          <p:cNvPr id="94" name="Shape 92"/>
          <p:cNvSpPr/>
          <p:nvPr>
            <p:custDataLst>
              <p:tags r:id="rId66"/>
            </p:custDataLst>
          </p:nvPr>
        </p:nvSpPr>
        <p:spPr>
          <a:xfrm>
            <a:off x="7385993" y="2886281"/>
            <a:ext cx="21369" cy="39891"/>
          </a:xfrm>
          <a:custGeom>
            <a:avLst/>
            <a:gdLst/>
            <a:ahLst/>
            <a:cxnLst/>
            <a:rect l="l" t="t" r="r" b="b"/>
            <a:pathLst>
              <a:path w="16643" h="31067">
                <a:moveTo>
                  <a:pt x="2857" y="0"/>
                </a:moveTo>
                <a:cubicBezTo>
                  <a:pt x="11430" y="0"/>
                  <a:pt x="6667" y="13335"/>
                  <a:pt x="16193" y="9525"/>
                </a:cubicBezTo>
                <a:cubicBezTo>
                  <a:pt x="13335" y="18098"/>
                  <a:pt x="15240" y="31432"/>
                  <a:pt x="0" y="27622"/>
                </a:cubicBezTo>
                <a:cubicBezTo>
                  <a:pt x="0" y="24765"/>
                  <a:pt x="4763" y="25718"/>
                  <a:pt x="6667" y="24765"/>
                </a:cubicBezTo>
                <a:cubicBezTo>
                  <a:pt x="1905" y="13335"/>
                  <a:pt x="1905" y="16193"/>
                  <a:pt x="2857" y="0"/>
                </a:cubicBezTo>
                <a:close/>
              </a:path>
            </a:pathLst>
          </a:custGeom>
          <a:solidFill>
            <a:srgbClr val="D9D9D9"/>
          </a:solidFill>
        </p:spPr>
      </p:sp>
      <p:sp>
        <p:nvSpPr>
          <p:cNvPr id="95" name="Shape 93"/>
          <p:cNvSpPr/>
          <p:nvPr>
            <p:custDataLst>
              <p:tags r:id="rId67"/>
            </p:custDataLst>
          </p:nvPr>
        </p:nvSpPr>
        <p:spPr>
          <a:xfrm>
            <a:off x="7264903" y="2896253"/>
            <a:ext cx="81201" cy="25643"/>
          </a:xfrm>
          <a:custGeom>
            <a:avLst/>
            <a:gdLst/>
            <a:ahLst/>
            <a:cxnLst/>
            <a:rect l="l" t="t" r="r" b="b"/>
            <a:pathLst>
              <a:path w="63241" h="19971">
                <a:moveTo>
                  <a:pt x="61912" y="8573"/>
                </a:moveTo>
                <a:cubicBezTo>
                  <a:pt x="62865" y="16193"/>
                  <a:pt x="49530" y="16193"/>
                  <a:pt x="42863" y="16193"/>
                </a:cubicBezTo>
                <a:cubicBezTo>
                  <a:pt x="29527" y="18098"/>
                  <a:pt x="11430" y="15240"/>
                  <a:pt x="0" y="20003"/>
                </a:cubicBezTo>
                <a:cubicBezTo>
                  <a:pt x="1905" y="0"/>
                  <a:pt x="44768" y="20003"/>
                  <a:pt x="51435" y="4763"/>
                </a:cubicBezTo>
                <a:cubicBezTo>
                  <a:pt x="55245" y="6667"/>
                  <a:pt x="56198" y="8573"/>
                  <a:pt x="61912" y="8573"/>
                </a:cubicBezTo>
                <a:close/>
              </a:path>
            </a:pathLst>
          </a:custGeom>
          <a:solidFill>
            <a:srgbClr val="D9D9D9"/>
          </a:solidFill>
        </p:spPr>
      </p:sp>
      <p:sp>
        <p:nvSpPr>
          <p:cNvPr id="96" name="Shape 94"/>
          <p:cNvSpPr/>
          <p:nvPr>
            <p:custDataLst>
              <p:tags r:id="rId68"/>
            </p:custDataLst>
          </p:nvPr>
        </p:nvSpPr>
        <p:spPr>
          <a:xfrm>
            <a:off x="7438703" y="2927596"/>
            <a:ext cx="51284" cy="32767"/>
          </a:xfrm>
          <a:custGeom>
            <a:avLst/>
            <a:gdLst/>
            <a:ahLst/>
            <a:cxnLst/>
            <a:rect l="l" t="t" r="r" b="b"/>
            <a:pathLst>
              <a:path w="39941" h="25519">
                <a:moveTo>
                  <a:pt x="40005" y="17145"/>
                </a:moveTo>
                <a:cubicBezTo>
                  <a:pt x="36195" y="19050"/>
                  <a:pt x="35243" y="20003"/>
                  <a:pt x="33337" y="23812"/>
                </a:cubicBezTo>
                <a:cubicBezTo>
                  <a:pt x="26670" y="19050"/>
                  <a:pt x="21908" y="25718"/>
                  <a:pt x="15240" y="23812"/>
                </a:cubicBezTo>
                <a:cubicBezTo>
                  <a:pt x="13335" y="23812"/>
                  <a:pt x="15240" y="20003"/>
                  <a:pt x="11430" y="20003"/>
                </a:cubicBezTo>
                <a:cubicBezTo>
                  <a:pt x="8573" y="20003"/>
                  <a:pt x="4763" y="13335"/>
                  <a:pt x="0" y="12383"/>
                </a:cubicBezTo>
                <a:cubicBezTo>
                  <a:pt x="0" y="6667"/>
                  <a:pt x="9525" y="8573"/>
                  <a:pt x="15240" y="4763"/>
                </a:cubicBezTo>
                <a:cubicBezTo>
                  <a:pt x="15240" y="4763"/>
                  <a:pt x="22860" y="0"/>
                  <a:pt x="24765" y="1905"/>
                </a:cubicBezTo>
                <a:cubicBezTo>
                  <a:pt x="24765" y="1905"/>
                  <a:pt x="24765" y="4763"/>
                  <a:pt x="24765" y="4763"/>
                </a:cubicBezTo>
                <a:cubicBezTo>
                  <a:pt x="26670" y="4763"/>
                  <a:pt x="28575" y="1905"/>
                  <a:pt x="26670" y="1905"/>
                </a:cubicBezTo>
                <a:cubicBezTo>
                  <a:pt x="33337" y="3810"/>
                  <a:pt x="38100" y="10478"/>
                  <a:pt x="40005" y="17145"/>
                </a:cubicBezTo>
                <a:close/>
              </a:path>
            </a:pathLst>
          </a:custGeom>
          <a:solidFill>
            <a:srgbClr val="D9D9D9"/>
          </a:solidFill>
        </p:spPr>
      </p:sp>
      <p:sp>
        <p:nvSpPr>
          <p:cNvPr id="97" name="Shape 95"/>
          <p:cNvSpPr/>
          <p:nvPr>
            <p:custDataLst>
              <p:tags r:id="rId69"/>
            </p:custDataLst>
          </p:nvPr>
        </p:nvSpPr>
        <p:spPr>
          <a:xfrm>
            <a:off x="7465769" y="2944691"/>
            <a:ext cx="287767" cy="152435"/>
          </a:xfrm>
          <a:custGeom>
            <a:avLst/>
            <a:gdLst/>
            <a:ahLst/>
            <a:cxnLst/>
            <a:rect l="l" t="t" r="r" b="b"/>
            <a:pathLst>
              <a:path w="224117" h="118718">
                <a:moveTo>
                  <a:pt x="72390" y="59055"/>
                </a:moveTo>
                <a:cubicBezTo>
                  <a:pt x="67627" y="59055"/>
                  <a:pt x="69533" y="51435"/>
                  <a:pt x="60960" y="52388"/>
                </a:cubicBezTo>
                <a:cubicBezTo>
                  <a:pt x="59055" y="47625"/>
                  <a:pt x="56198" y="44768"/>
                  <a:pt x="54293" y="40957"/>
                </a:cubicBezTo>
                <a:cubicBezTo>
                  <a:pt x="40957" y="40005"/>
                  <a:pt x="27622" y="38100"/>
                  <a:pt x="20955" y="31432"/>
                </a:cubicBezTo>
                <a:cubicBezTo>
                  <a:pt x="11430" y="34290"/>
                  <a:pt x="15240" y="31432"/>
                  <a:pt x="2857" y="31432"/>
                </a:cubicBezTo>
                <a:cubicBezTo>
                  <a:pt x="1905" y="26670"/>
                  <a:pt x="4763" y="20003"/>
                  <a:pt x="0" y="20003"/>
                </a:cubicBezTo>
                <a:cubicBezTo>
                  <a:pt x="1905" y="13335"/>
                  <a:pt x="4763" y="20003"/>
                  <a:pt x="8573" y="20003"/>
                </a:cubicBezTo>
                <a:cubicBezTo>
                  <a:pt x="13335" y="18098"/>
                  <a:pt x="15240" y="15240"/>
                  <a:pt x="18098" y="16193"/>
                </a:cubicBezTo>
                <a:cubicBezTo>
                  <a:pt x="24765" y="16193"/>
                  <a:pt x="27622" y="21908"/>
                  <a:pt x="33337" y="21908"/>
                </a:cubicBezTo>
                <a:cubicBezTo>
                  <a:pt x="40005" y="24765"/>
                  <a:pt x="40957" y="15240"/>
                  <a:pt x="45720" y="13335"/>
                </a:cubicBezTo>
                <a:cubicBezTo>
                  <a:pt x="52388" y="8573"/>
                  <a:pt x="63818" y="9525"/>
                  <a:pt x="70485" y="2857"/>
                </a:cubicBezTo>
                <a:cubicBezTo>
                  <a:pt x="76200" y="0"/>
                  <a:pt x="74295" y="8573"/>
                  <a:pt x="76200" y="9525"/>
                </a:cubicBezTo>
                <a:cubicBezTo>
                  <a:pt x="82867" y="13335"/>
                  <a:pt x="100965" y="8573"/>
                  <a:pt x="100965" y="20003"/>
                </a:cubicBezTo>
                <a:cubicBezTo>
                  <a:pt x="103823" y="21908"/>
                  <a:pt x="106680" y="16193"/>
                  <a:pt x="106680" y="16193"/>
                </a:cubicBezTo>
                <a:cubicBezTo>
                  <a:pt x="110490" y="16193"/>
                  <a:pt x="110490" y="21908"/>
                  <a:pt x="113348" y="21908"/>
                </a:cubicBezTo>
                <a:cubicBezTo>
                  <a:pt x="117157" y="24765"/>
                  <a:pt x="123825" y="20003"/>
                  <a:pt x="128588" y="21908"/>
                </a:cubicBezTo>
                <a:cubicBezTo>
                  <a:pt x="130493" y="22860"/>
                  <a:pt x="131445" y="31432"/>
                  <a:pt x="140017" y="27622"/>
                </a:cubicBezTo>
                <a:cubicBezTo>
                  <a:pt x="144780" y="33337"/>
                  <a:pt x="141923" y="33337"/>
                  <a:pt x="140017" y="38100"/>
                </a:cubicBezTo>
                <a:cubicBezTo>
                  <a:pt x="144780" y="38100"/>
                  <a:pt x="146685" y="36195"/>
                  <a:pt x="146685" y="34290"/>
                </a:cubicBezTo>
                <a:cubicBezTo>
                  <a:pt x="149542" y="34290"/>
                  <a:pt x="149542" y="40005"/>
                  <a:pt x="149542" y="44768"/>
                </a:cubicBezTo>
                <a:cubicBezTo>
                  <a:pt x="153353" y="49530"/>
                  <a:pt x="160020" y="49530"/>
                  <a:pt x="164783" y="52388"/>
                </a:cubicBezTo>
                <a:cubicBezTo>
                  <a:pt x="167640" y="54293"/>
                  <a:pt x="180022" y="62865"/>
                  <a:pt x="189548" y="62865"/>
                </a:cubicBezTo>
                <a:cubicBezTo>
                  <a:pt x="191453" y="67627"/>
                  <a:pt x="187643" y="67627"/>
                  <a:pt x="186690" y="70485"/>
                </a:cubicBezTo>
                <a:cubicBezTo>
                  <a:pt x="187643" y="76200"/>
                  <a:pt x="194310" y="74295"/>
                  <a:pt x="196215" y="77152"/>
                </a:cubicBezTo>
                <a:cubicBezTo>
                  <a:pt x="198120" y="79058"/>
                  <a:pt x="194310" y="82867"/>
                  <a:pt x="196215" y="83820"/>
                </a:cubicBezTo>
                <a:cubicBezTo>
                  <a:pt x="199072" y="87630"/>
                  <a:pt x="204787" y="90488"/>
                  <a:pt x="207645" y="95250"/>
                </a:cubicBezTo>
                <a:cubicBezTo>
                  <a:pt x="212408" y="101918"/>
                  <a:pt x="216218" y="110490"/>
                  <a:pt x="223838" y="112395"/>
                </a:cubicBezTo>
                <a:cubicBezTo>
                  <a:pt x="217170" y="119062"/>
                  <a:pt x="205740" y="112395"/>
                  <a:pt x="202883" y="112395"/>
                </a:cubicBezTo>
                <a:cubicBezTo>
                  <a:pt x="196215" y="110490"/>
                  <a:pt x="192405" y="107633"/>
                  <a:pt x="184785" y="99060"/>
                </a:cubicBezTo>
                <a:cubicBezTo>
                  <a:pt x="180975" y="97155"/>
                  <a:pt x="180022" y="94298"/>
                  <a:pt x="178117" y="92392"/>
                </a:cubicBezTo>
                <a:cubicBezTo>
                  <a:pt x="176212" y="90488"/>
                  <a:pt x="174308" y="94298"/>
                  <a:pt x="174308" y="88583"/>
                </a:cubicBezTo>
                <a:cubicBezTo>
                  <a:pt x="174308" y="88583"/>
                  <a:pt x="166688" y="80962"/>
                  <a:pt x="164783" y="80962"/>
                </a:cubicBezTo>
                <a:cubicBezTo>
                  <a:pt x="158115" y="77152"/>
                  <a:pt x="148590" y="82867"/>
                  <a:pt x="140017" y="77152"/>
                </a:cubicBezTo>
                <a:cubicBezTo>
                  <a:pt x="133350" y="83820"/>
                  <a:pt x="131445" y="95250"/>
                  <a:pt x="128588" y="105727"/>
                </a:cubicBezTo>
                <a:cubicBezTo>
                  <a:pt x="126683" y="100965"/>
                  <a:pt x="115253" y="101918"/>
                  <a:pt x="110490" y="99060"/>
                </a:cubicBezTo>
                <a:cubicBezTo>
                  <a:pt x="106680" y="95250"/>
                  <a:pt x="112395" y="90488"/>
                  <a:pt x="100965" y="95250"/>
                </a:cubicBezTo>
                <a:cubicBezTo>
                  <a:pt x="106680" y="80962"/>
                  <a:pt x="85725" y="92392"/>
                  <a:pt x="88583" y="80962"/>
                </a:cubicBezTo>
                <a:cubicBezTo>
                  <a:pt x="80962" y="82867"/>
                  <a:pt x="74295" y="82867"/>
                  <a:pt x="76200" y="92392"/>
                </a:cubicBezTo>
                <a:cubicBezTo>
                  <a:pt x="72390" y="90488"/>
                  <a:pt x="72390" y="85725"/>
                  <a:pt x="67627" y="87630"/>
                </a:cubicBezTo>
                <a:cubicBezTo>
                  <a:pt x="67627" y="80962"/>
                  <a:pt x="72390" y="80962"/>
                  <a:pt x="76200" y="77152"/>
                </a:cubicBezTo>
                <a:cubicBezTo>
                  <a:pt x="80962" y="74295"/>
                  <a:pt x="83820" y="74295"/>
                  <a:pt x="82867" y="65723"/>
                </a:cubicBezTo>
                <a:cubicBezTo>
                  <a:pt x="80962" y="62865"/>
                  <a:pt x="79058" y="70485"/>
                  <a:pt x="79058" y="70485"/>
                </a:cubicBezTo>
                <a:cubicBezTo>
                  <a:pt x="74295" y="69533"/>
                  <a:pt x="76200" y="51435"/>
                  <a:pt x="72390" y="59055"/>
                </a:cubicBezTo>
                <a:close/>
              </a:path>
            </a:pathLst>
          </a:custGeom>
          <a:solidFill>
            <a:srgbClr val="D9D9D9"/>
          </a:solidFill>
        </p:spPr>
      </p:sp>
      <p:sp>
        <p:nvSpPr>
          <p:cNvPr id="98" name="Shape 96"/>
          <p:cNvSpPr/>
          <p:nvPr>
            <p:custDataLst>
              <p:tags r:id="rId70"/>
            </p:custDataLst>
          </p:nvPr>
        </p:nvSpPr>
        <p:spPr>
          <a:xfrm>
            <a:off x="7398813" y="2964635"/>
            <a:ext cx="29916" cy="24219"/>
          </a:xfrm>
          <a:custGeom>
            <a:avLst/>
            <a:gdLst/>
            <a:ahLst/>
            <a:cxnLst/>
            <a:rect l="l" t="t" r="r" b="b"/>
            <a:pathLst>
              <a:path w="23299" h="18862">
                <a:moveTo>
                  <a:pt x="21908" y="6667"/>
                </a:moveTo>
                <a:cubicBezTo>
                  <a:pt x="22860" y="19050"/>
                  <a:pt x="4763" y="9525"/>
                  <a:pt x="0" y="9525"/>
                </a:cubicBezTo>
                <a:cubicBezTo>
                  <a:pt x="2857" y="6667"/>
                  <a:pt x="18098" y="0"/>
                  <a:pt x="21908" y="6667"/>
                </a:cubicBezTo>
                <a:close/>
              </a:path>
            </a:pathLst>
          </a:custGeom>
          <a:solidFill>
            <a:srgbClr val="D9D9D9"/>
          </a:solidFill>
        </p:spPr>
      </p:sp>
      <p:sp>
        <p:nvSpPr>
          <p:cNvPr id="99" name="Shape 97"/>
          <p:cNvSpPr/>
          <p:nvPr>
            <p:custDataLst>
              <p:tags r:id="rId71"/>
            </p:custDataLst>
          </p:nvPr>
        </p:nvSpPr>
        <p:spPr>
          <a:xfrm>
            <a:off x="7363199" y="2970333"/>
            <a:ext cx="18520" cy="9973"/>
          </a:xfrm>
          <a:custGeom>
            <a:avLst/>
            <a:gdLst/>
            <a:ahLst/>
            <a:cxnLst/>
            <a:rect l="l" t="t" r="r" b="b"/>
            <a:pathLst>
              <a:path w="14424" h="7767">
                <a:moveTo>
                  <a:pt x="0" y="4763"/>
                </a:moveTo>
                <a:cubicBezTo>
                  <a:pt x="0" y="0"/>
                  <a:pt x="14288" y="1905"/>
                  <a:pt x="9525" y="7620"/>
                </a:cubicBezTo>
                <a:cubicBezTo>
                  <a:pt x="7620" y="7620"/>
                  <a:pt x="4763" y="7620"/>
                  <a:pt x="2857" y="7620"/>
                </a:cubicBezTo>
                <a:cubicBezTo>
                  <a:pt x="2857" y="6667"/>
                  <a:pt x="1905" y="4763"/>
                  <a:pt x="0" y="4763"/>
                </a:cubicBezTo>
                <a:close/>
              </a:path>
            </a:pathLst>
          </a:custGeom>
          <a:solidFill>
            <a:srgbClr val="D9D9D9"/>
          </a:solidFill>
        </p:spPr>
      </p:sp>
      <p:sp>
        <p:nvSpPr>
          <p:cNvPr id="100" name="Shape 98"/>
          <p:cNvSpPr/>
          <p:nvPr>
            <p:custDataLst>
              <p:tags r:id="rId72"/>
            </p:custDataLst>
          </p:nvPr>
        </p:nvSpPr>
        <p:spPr>
          <a:xfrm>
            <a:off x="7729315" y="2993128"/>
            <a:ext cx="56983" cy="41315"/>
          </a:xfrm>
          <a:custGeom>
            <a:avLst/>
            <a:gdLst/>
            <a:ahLst/>
            <a:cxnLst/>
            <a:rect l="l" t="t" r="r" b="b"/>
            <a:pathLst>
              <a:path w="44379" h="32176">
                <a:moveTo>
                  <a:pt x="34290" y="0"/>
                </a:moveTo>
                <a:cubicBezTo>
                  <a:pt x="38100" y="0"/>
                  <a:pt x="40957" y="0"/>
                  <a:pt x="44768" y="0"/>
                </a:cubicBezTo>
                <a:cubicBezTo>
                  <a:pt x="42863" y="1905"/>
                  <a:pt x="44768" y="6667"/>
                  <a:pt x="44768" y="8573"/>
                </a:cubicBezTo>
                <a:cubicBezTo>
                  <a:pt x="42863" y="11430"/>
                  <a:pt x="38100" y="10478"/>
                  <a:pt x="38100" y="11430"/>
                </a:cubicBezTo>
                <a:cubicBezTo>
                  <a:pt x="36195" y="15240"/>
                  <a:pt x="42863" y="19050"/>
                  <a:pt x="38100" y="21908"/>
                </a:cubicBezTo>
                <a:cubicBezTo>
                  <a:pt x="34290" y="19050"/>
                  <a:pt x="31432" y="19050"/>
                  <a:pt x="31432" y="25718"/>
                </a:cubicBezTo>
                <a:cubicBezTo>
                  <a:pt x="20955" y="21908"/>
                  <a:pt x="0" y="32385"/>
                  <a:pt x="2857" y="15240"/>
                </a:cubicBezTo>
                <a:cubicBezTo>
                  <a:pt x="20003" y="21908"/>
                  <a:pt x="29527" y="13335"/>
                  <a:pt x="34290" y="0"/>
                </a:cubicBezTo>
                <a:close/>
              </a:path>
            </a:pathLst>
          </a:custGeom>
          <a:solidFill>
            <a:srgbClr val="D9D9D9"/>
          </a:solidFill>
        </p:spPr>
      </p:sp>
      <p:sp>
        <p:nvSpPr>
          <p:cNvPr id="101" name="Shape 99"/>
          <p:cNvSpPr/>
          <p:nvPr>
            <p:custDataLst>
              <p:tags r:id="rId73"/>
            </p:custDataLst>
          </p:nvPr>
        </p:nvSpPr>
        <p:spPr>
          <a:xfrm>
            <a:off x="7216465" y="3054385"/>
            <a:ext cx="31341" cy="15671"/>
          </a:xfrm>
          <a:custGeom>
            <a:avLst/>
            <a:gdLst/>
            <a:ahLst/>
            <a:cxnLst/>
            <a:rect l="l" t="t" r="r" b="b"/>
            <a:pathLst>
              <a:path w="24409" h="12205">
                <a:moveTo>
                  <a:pt x="24765" y="1905"/>
                </a:moveTo>
                <a:cubicBezTo>
                  <a:pt x="20003" y="6667"/>
                  <a:pt x="13335" y="12383"/>
                  <a:pt x="0" y="10478"/>
                </a:cubicBezTo>
                <a:cubicBezTo>
                  <a:pt x="1905" y="0"/>
                  <a:pt x="14288" y="1905"/>
                  <a:pt x="24765" y="1905"/>
                </a:cubicBezTo>
                <a:close/>
              </a:path>
            </a:pathLst>
          </a:custGeom>
          <a:solidFill>
            <a:srgbClr val="D9D9D9"/>
          </a:solidFill>
        </p:spPr>
      </p:sp>
      <p:sp>
        <p:nvSpPr>
          <p:cNvPr id="102" name="Shape 100"/>
          <p:cNvSpPr/>
          <p:nvPr>
            <p:custDataLst>
              <p:tags r:id="rId74"/>
            </p:custDataLst>
          </p:nvPr>
        </p:nvSpPr>
        <p:spPr>
          <a:xfrm>
            <a:off x="7264903" y="3054385"/>
            <a:ext cx="32765" cy="11397"/>
          </a:xfrm>
          <a:custGeom>
            <a:avLst/>
            <a:gdLst/>
            <a:ahLst/>
            <a:cxnLst/>
            <a:rect l="l" t="t" r="r" b="b"/>
            <a:pathLst>
              <a:path w="25518" h="8876">
                <a:moveTo>
                  <a:pt x="25718" y="1905"/>
                </a:moveTo>
                <a:cubicBezTo>
                  <a:pt x="21908" y="8573"/>
                  <a:pt x="10478" y="6667"/>
                  <a:pt x="0" y="6667"/>
                </a:cubicBezTo>
                <a:cubicBezTo>
                  <a:pt x="3810" y="0"/>
                  <a:pt x="13335" y="0"/>
                  <a:pt x="25718" y="1905"/>
                </a:cubicBezTo>
                <a:close/>
              </a:path>
            </a:pathLst>
          </a:custGeom>
          <a:solidFill>
            <a:srgbClr val="D9D9D9"/>
          </a:solidFill>
        </p:spPr>
      </p:sp>
      <p:sp>
        <p:nvSpPr>
          <p:cNvPr id="103" name="Shape 101"/>
          <p:cNvSpPr/>
          <p:nvPr>
            <p:custDataLst>
              <p:tags r:id="rId75"/>
            </p:custDataLst>
          </p:nvPr>
        </p:nvSpPr>
        <p:spPr>
          <a:xfrm>
            <a:off x="7324735" y="3054385"/>
            <a:ext cx="52709" cy="34191"/>
          </a:xfrm>
          <a:custGeom>
            <a:avLst/>
            <a:gdLst/>
            <a:ahLst/>
            <a:cxnLst/>
            <a:rect l="l" t="t" r="r" b="b"/>
            <a:pathLst>
              <a:path w="41051" h="26628">
                <a:moveTo>
                  <a:pt x="39052" y="1905"/>
                </a:moveTo>
                <a:cubicBezTo>
                  <a:pt x="40957" y="6667"/>
                  <a:pt x="38100" y="11430"/>
                  <a:pt x="36195" y="13335"/>
                </a:cubicBezTo>
                <a:cubicBezTo>
                  <a:pt x="34290" y="15240"/>
                  <a:pt x="31432" y="11430"/>
                  <a:pt x="29527" y="13335"/>
                </a:cubicBezTo>
                <a:cubicBezTo>
                  <a:pt x="26670" y="18098"/>
                  <a:pt x="16193" y="26670"/>
                  <a:pt x="2857" y="26670"/>
                </a:cubicBezTo>
                <a:cubicBezTo>
                  <a:pt x="0" y="18098"/>
                  <a:pt x="8573" y="18098"/>
                  <a:pt x="11430" y="16193"/>
                </a:cubicBezTo>
                <a:cubicBezTo>
                  <a:pt x="13335" y="15240"/>
                  <a:pt x="16193" y="11430"/>
                  <a:pt x="18098" y="9525"/>
                </a:cubicBezTo>
                <a:cubicBezTo>
                  <a:pt x="20003" y="8573"/>
                  <a:pt x="22860" y="8573"/>
                  <a:pt x="24765" y="2857"/>
                </a:cubicBezTo>
                <a:cubicBezTo>
                  <a:pt x="32385" y="6667"/>
                  <a:pt x="31432" y="0"/>
                  <a:pt x="39052" y="1905"/>
                </a:cubicBezTo>
                <a:close/>
              </a:path>
            </a:pathLst>
          </a:custGeom>
          <a:solidFill>
            <a:srgbClr val="D9D9D9"/>
          </a:solidFill>
        </p:spPr>
      </p:sp>
      <p:sp>
        <p:nvSpPr>
          <p:cNvPr id="104" name="Shape 102"/>
          <p:cNvSpPr/>
          <p:nvPr>
            <p:custDataLst>
              <p:tags r:id="rId76"/>
            </p:custDataLst>
          </p:nvPr>
        </p:nvSpPr>
        <p:spPr>
          <a:xfrm>
            <a:off x="8123928" y="3505988"/>
            <a:ext cx="28492" cy="39891"/>
          </a:xfrm>
          <a:custGeom>
            <a:avLst/>
            <a:gdLst/>
            <a:ahLst/>
            <a:cxnLst/>
            <a:rect l="l" t="t" r="r" b="b"/>
            <a:pathLst>
              <a:path w="22190" h="31067">
                <a:moveTo>
                  <a:pt x="3810" y="0"/>
                </a:moveTo>
                <a:cubicBezTo>
                  <a:pt x="6667" y="0"/>
                  <a:pt x="4763" y="2857"/>
                  <a:pt x="6667" y="6667"/>
                </a:cubicBezTo>
                <a:cubicBezTo>
                  <a:pt x="3810" y="9525"/>
                  <a:pt x="20955" y="11430"/>
                  <a:pt x="15240" y="14288"/>
                </a:cubicBezTo>
                <a:cubicBezTo>
                  <a:pt x="10478" y="20955"/>
                  <a:pt x="21908" y="16193"/>
                  <a:pt x="19050" y="31432"/>
                </a:cubicBezTo>
                <a:cubicBezTo>
                  <a:pt x="13335" y="31432"/>
                  <a:pt x="10478" y="25718"/>
                  <a:pt x="10478" y="31432"/>
                </a:cubicBezTo>
                <a:cubicBezTo>
                  <a:pt x="4763" y="25718"/>
                  <a:pt x="3810" y="13335"/>
                  <a:pt x="0" y="6667"/>
                </a:cubicBezTo>
                <a:cubicBezTo>
                  <a:pt x="3810" y="6667"/>
                  <a:pt x="1905" y="2857"/>
                  <a:pt x="3810" y="0"/>
                </a:cubicBezTo>
                <a:close/>
              </a:path>
            </a:pathLst>
          </a:custGeom>
          <a:solidFill>
            <a:srgbClr val="D9D9D9"/>
          </a:solidFill>
        </p:spPr>
      </p:sp>
      <p:sp>
        <p:nvSpPr>
          <p:cNvPr id="105" name="Shape 103"/>
          <p:cNvSpPr/>
          <p:nvPr>
            <p:custDataLst>
              <p:tags r:id="rId77"/>
            </p:custDataLst>
          </p:nvPr>
        </p:nvSpPr>
        <p:spPr>
          <a:xfrm>
            <a:off x="8131051" y="3541603"/>
            <a:ext cx="65532" cy="86901"/>
          </a:xfrm>
          <a:custGeom>
            <a:avLst/>
            <a:gdLst/>
            <a:ahLst/>
            <a:cxnLst/>
            <a:rect l="l" t="t" r="r" b="b"/>
            <a:pathLst>
              <a:path w="51037" h="67680">
                <a:moveTo>
                  <a:pt x="16193" y="0"/>
                </a:moveTo>
                <a:cubicBezTo>
                  <a:pt x="20003" y="0"/>
                  <a:pt x="20003" y="1905"/>
                  <a:pt x="20003" y="2857"/>
                </a:cubicBezTo>
                <a:cubicBezTo>
                  <a:pt x="20003" y="8573"/>
                  <a:pt x="26670" y="2857"/>
                  <a:pt x="26670" y="2857"/>
                </a:cubicBezTo>
                <a:cubicBezTo>
                  <a:pt x="34290" y="8573"/>
                  <a:pt x="31432" y="20003"/>
                  <a:pt x="51435" y="15240"/>
                </a:cubicBezTo>
                <a:cubicBezTo>
                  <a:pt x="51435" y="20003"/>
                  <a:pt x="51435" y="24765"/>
                  <a:pt x="51435" y="31432"/>
                </a:cubicBezTo>
                <a:cubicBezTo>
                  <a:pt x="47625" y="31432"/>
                  <a:pt x="44768" y="31432"/>
                  <a:pt x="40957" y="31432"/>
                </a:cubicBezTo>
                <a:cubicBezTo>
                  <a:pt x="40957" y="34290"/>
                  <a:pt x="40957" y="36195"/>
                  <a:pt x="38100" y="36195"/>
                </a:cubicBezTo>
                <a:cubicBezTo>
                  <a:pt x="44768" y="44768"/>
                  <a:pt x="36195" y="46673"/>
                  <a:pt x="34290" y="54293"/>
                </a:cubicBezTo>
                <a:cubicBezTo>
                  <a:pt x="34290" y="58103"/>
                  <a:pt x="24765" y="59055"/>
                  <a:pt x="31432" y="60960"/>
                </a:cubicBezTo>
                <a:cubicBezTo>
                  <a:pt x="33337" y="67627"/>
                  <a:pt x="20955" y="62865"/>
                  <a:pt x="16193" y="64770"/>
                </a:cubicBezTo>
                <a:cubicBezTo>
                  <a:pt x="18098" y="59055"/>
                  <a:pt x="13335" y="59055"/>
                  <a:pt x="13335" y="54293"/>
                </a:cubicBezTo>
                <a:cubicBezTo>
                  <a:pt x="13335" y="49530"/>
                  <a:pt x="16193" y="49530"/>
                  <a:pt x="20003" y="49530"/>
                </a:cubicBezTo>
                <a:cubicBezTo>
                  <a:pt x="15240" y="44768"/>
                  <a:pt x="13335" y="36195"/>
                  <a:pt x="1905" y="40005"/>
                </a:cubicBezTo>
                <a:cubicBezTo>
                  <a:pt x="0" y="31432"/>
                  <a:pt x="9525" y="31432"/>
                  <a:pt x="13335" y="27622"/>
                </a:cubicBezTo>
                <a:cubicBezTo>
                  <a:pt x="15240" y="11430"/>
                  <a:pt x="13335" y="11430"/>
                  <a:pt x="16193" y="0"/>
                </a:cubicBezTo>
                <a:close/>
              </a:path>
            </a:pathLst>
          </a:custGeom>
          <a:solidFill>
            <a:srgbClr val="D9D9D9"/>
          </a:solidFill>
        </p:spPr>
      </p:sp>
      <p:sp>
        <p:nvSpPr>
          <p:cNvPr id="106" name="Shape 104"/>
          <p:cNvSpPr/>
          <p:nvPr>
            <p:custDataLst>
              <p:tags r:id="rId78"/>
            </p:custDataLst>
          </p:nvPr>
        </p:nvSpPr>
        <p:spPr>
          <a:xfrm>
            <a:off x="7672333" y="3612832"/>
            <a:ext cx="52709" cy="56984"/>
          </a:xfrm>
          <a:custGeom>
            <a:avLst/>
            <a:gdLst/>
            <a:ahLst/>
            <a:cxnLst/>
            <a:rect l="l" t="t" r="r" b="b"/>
            <a:pathLst>
              <a:path w="41051" h="44380">
                <a:moveTo>
                  <a:pt x="39052" y="1905"/>
                </a:moveTo>
                <a:cubicBezTo>
                  <a:pt x="38100" y="8573"/>
                  <a:pt x="40957" y="13335"/>
                  <a:pt x="39052" y="20003"/>
                </a:cubicBezTo>
                <a:cubicBezTo>
                  <a:pt x="39052" y="20955"/>
                  <a:pt x="36195" y="16193"/>
                  <a:pt x="36195" y="15240"/>
                </a:cubicBezTo>
                <a:cubicBezTo>
                  <a:pt x="36195" y="15240"/>
                  <a:pt x="34290" y="15240"/>
                  <a:pt x="32385" y="18098"/>
                </a:cubicBezTo>
                <a:cubicBezTo>
                  <a:pt x="31432" y="20955"/>
                  <a:pt x="34290" y="27622"/>
                  <a:pt x="32385" y="33337"/>
                </a:cubicBezTo>
                <a:cubicBezTo>
                  <a:pt x="32385" y="33337"/>
                  <a:pt x="27622" y="31432"/>
                  <a:pt x="26670" y="33337"/>
                </a:cubicBezTo>
                <a:cubicBezTo>
                  <a:pt x="26670" y="33337"/>
                  <a:pt x="27622" y="38100"/>
                  <a:pt x="26670" y="39052"/>
                </a:cubicBezTo>
                <a:cubicBezTo>
                  <a:pt x="24765" y="40957"/>
                  <a:pt x="18098" y="39052"/>
                  <a:pt x="18098" y="44768"/>
                </a:cubicBezTo>
                <a:cubicBezTo>
                  <a:pt x="15240" y="42863"/>
                  <a:pt x="13335" y="39052"/>
                  <a:pt x="11430" y="36195"/>
                </a:cubicBezTo>
                <a:cubicBezTo>
                  <a:pt x="9525" y="34290"/>
                  <a:pt x="6667" y="31432"/>
                  <a:pt x="4763" y="29527"/>
                </a:cubicBezTo>
                <a:cubicBezTo>
                  <a:pt x="2857" y="22860"/>
                  <a:pt x="6667" y="15240"/>
                  <a:pt x="0" y="11430"/>
                </a:cubicBezTo>
                <a:cubicBezTo>
                  <a:pt x="2857" y="6667"/>
                  <a:pt x="15240" y="6667"/>
                  <a:pt x="24765" y="4763"/>
                </a:cubicBezTo>
                <a:cubicBezTo>
                  <a:pt x="29527" y="2857"/>
                  <a:pt x="32385" y="0"/>
                  <a:pt x="39052" y="1905"/>
                </a:cubicBezTo>
                <a:close/>
              </a:path>
            </a:pathLst>
          </a:custGeom>
          <a:solidFill>
            <a:srgbClr val="D9D9D9"/>
          </a:solidFill>
        </p:spPr>
      </p:sp>
      <p:sp>
        <p:nvSpPr>
          <p:cNvPr id="107" name="Shape 105"/>
          <p:cNvSpPr/>
          <p:nvPr>
            <p:custDataLst>
              <p:tags r:id="rId79"/>
            </p:custDataLst>
          </p:nvPr>
        </p:nvSpPr>
        <p:spPr>
          <a:xfrm>
            <a:off x="4167853" y="1095545"/>
            <a:ext cx="968719" cy="722279"/>
          </a:xfrm>
          <a:custGeom>
            <a:avLst/>
            <a:gdLst/>
            <a:ahLst/>
            <a:cxnLst/>
            <a:rect l="l" t="t" r="r" b="b"/>
            <a:pathLst>
              <a:path w="754451" h="562520">
                <a:moveTo>
                  <a:pt x="510540" y="57150"/>
                </a:moveTo>
                <a:cubicBezTo>
                  <a:pt x="510540" y="60960"/>
                  <a:pt x="517207" y="59055"/>
                  <a:pt x="517207" y="63818"/>
                </a:cubicBezTo>
                <a:cubicBezTo>
                  <a:pt x="520065" y="65723"/>
                  <a:pt x="525780" y="60960"/>
                  <a:pt x="525780" y="60960"/>
                </a:cubicBezTo>
                <a:cubicBezTo>
                  <a:pt x="530543" y="59055"/>
                  <a:pt x="530543" y="63818"/>
                  <a:pt x="535305" y="63818"/>
                </a:cubicBezTo>
                <a:cubicBezTo>
                  <a:pt x="537210" y="62865"/>
                  <a:pt x="539115" y="60960"/>
                  <a:pt x="541973" y="60960"/>
                </a:cubicBezTo>
                <a:cubicBezTo>
                  <a:pt x="543878" y="59055"/>
                  <a:pt x="546735" y="60960"/>
                  <a:pt x="550545" y="60960"/>
                </a:cubicBezTo>
                <a:cubicBezTo>
                  <a:pt x="561975" y="57150"/>
                  <a:pt x="575310" y="52388"/>
                  <a:pt x="584835" y="57150"/>
                </a:cubicBezTo>
                <a:cubicBezTo>
                  <a:pt x="581025" y="63818"/>
                  <a:pt x="568643" y="59055"/>
                  <a:pt x="564833" y="65723"/>
                </a:cubicBezTo>
                <a:cubicBezTo>
                  <a:pt x="566738" y="72390"/>
                  <a:pt x="571500" y="65723"/>
                  <a:pt x="571500" y="65723"/>
                </a:cubicBezTo>
                <a:cubicBezTo>
                  <a:pt x="578168" y="67627"/>
                  <a:pt x="578168" y="70485"/>
                  <a:pt x="586740" y="65723"/>
                </a:cubicBezTo>
                <a:cubicBezTo>
                  <a:pt x="589598" y="65723"/>
                  <a:pt x="591503" y="63818"/>
                  <a:pt x="593408" y="63818"/>
                </a:cubicBezTo>
                <a:cubicBezTo>
                  <a:pt x="594360" y="62865"/>
                  <a:pt x="607695" y="57150"/>
                  <a:pt x="609600" y="57150"/>
                </a:cubicBezTo>
                <a:cubicBezTo>
                  <a:pt x="614363" y="65723"/>
                  <a:pt x="605790" y="54293"/>
                  <a:pt x="611505" y="54293"/>
                </a:cubicBezTo>
                <a:cubicBezTo>
                  <a:pt x="612457" y="54293"/>
                  <a:pt x="621030" y="54293"/>
                  <a:pt x="621030" y="54293"/>
                </a:cubicBezTo>
                <a:cubicBezTo>
                  <a:pt x="622935" y="52388"/>
                  <a:pt x="627698" y="49530"/>
                  <a:pt x="636270" y="51435"/>
                </a:cubicBezTo>
                <a:cubicBezTo>
                  <a:pt x="636270" y="56198"/>
                  <a:pt x="637223" y="59055"/>
                  <a:pt x="632460" y="60960"/>
                </a:cubicBezTo>
                <a:cubicBezTo>
                  <a:pt x="632460" y="62865"/>
                  <a:pt x="629603" y="63818"/>
                  <a:pt x="627698" y="65723"/>
                </a:cubicBezTo>
                <a:cubicBezTo>
                  <a:pt x="623888" y="70485"/>
                  <a:pt x="622935" y="77152"/>
                  <a:pt x="614363" y="75248"/>
                </a:cubicBezTo>
                <a:cubicBezTo>
                  <a:pt x="616268" y="85725"/>
                  <a:pt x="621030" y="72390"/>
                  <a:pt x="627698" y="75248"/>
                </a:cubicBezTo>
                <a:cubicBezTo>
                  <a:pt x="630555" y="77152"/>
                  <a:pt x="629603" y="70485"/>
                  <a:pt x="630555" y="69533"/>
                </a:cubicBezTo>
                <a:cubicBezTo>
                  <a:pt x="634365" y="67627"/>
                  <a:pt x="645795" y="70485"/>
                  <a:pt x="645795" y="63818"/>
                </a:cubicBezTo>
                <a:cubicBezTo>
                  <a:pt x="652463" y="74295"/>
                  <a:pt x="672465" y="59055"/>
                  <a:pt x="677227" y="65723"/>
                </a:cubicBezTo>
                <a:cubicBezTo>
                  <a:pt x="679133" y="63818"/>
                  <a:pt x="681990" y="60960"/>
                  <a:pt x="684848" y="57150"/>
                </a:cubicBezTo>
                <a:cubicBezTo>
                  <a:pt x="695325" y="60960"/>
                  <a:pt x="701993" y="54293"/>
                  <a:pt x="709613" y="54293"/>
                </a:cubicBezTo>
                <a:cubicBezTo>
                  <a:pt x="708660" y="54293"/>
                  <a:pt x="711518" y="57150"/>
                  <a:pt x="713423" y="57150"/>
                </a:cubicBezTo>
                <a:cubicBezTo>
                  <a:pt x="715328" y="57150"/>
                  <a:pt x="726757" y="56198"/>
                  <a:pt x="727710" y="57150"/>
                </a:cubicBezTo>
                <a:cubicBezTo>
                  <a:pt x="731520" y="60960"/>
                  <a:pt x="729615" y="56198"/>
                  <a:pt x="734377" y="57150"/>
                </a:cubicBezTo>
                <a:cubicBezTo>
                  <a:pt x="740093" y="59055"/>
                  <a:pt x="745807" y="63818"/>
                  <a:pt x="752475" y="63818"/>
                </a:cubicBezTo>
                <a:cubicBezTo>
                  <a:pt x="754380" y="69533"/>
                  <a:pt x="749618" y="67627"/>
                  <a:pt x="745807" y="69533"/>
                </a:cubicBezTo>
                <a:cubicBezTo>
                  <a:pt x="744855" y="70485"/>
                  <a:pt x="742950" y="74295"/>
                  <a:pt x="741045" y="75248"/>
                </a:cubicBezTo>
                <a:cubicBezTo>
                  <a:pt x="733425" y="79058"/>
                  <a:pt x="720090" y="77152"/>
                  <a:pt x="720090" y="87630"/>
                </a:cubicBezTo>
                <a:cubicBezTo>
                  <a:pt x="711518" y="87630"/>
                  <a:pt x="701993" y="87630"/>
                  <a:pt x="698182" y="90488"/>
                </a:cubicBezTo>
                <a:cubicBezTo>
                  <a:pt x="701993" y="95250"/>
                  <a:pt x="708660" y="97155"/>
                  <a:pt x="695325" y="97155"/>
                </a:cubicBezTo>
                <a:cubicBezTo>
                  <a:pt x="695325" y="100013"/>
                  <a:pt x="700088" y="100013"/>
                  <a:pt x="702945" y="100013"/>
                </a:cubicBezTo>
                <a:cubicBezTo>
                  <a:pt x="698182" y="108585"/>
                  <a:pt x="683895" y="106680"/>
                  <a:pt x="681990" y="118110"/>
                </a:cubicBezTo>
                <a:cubicBezTo>
                  <a:pt x="677227" y="118110"/>
                  <a:pt x="683895" y="113348"/>
                  <a:pt x="681990" y="111442"/>
                </a:cubicBezTo>
                <a:cubicBezTo>
                  <a:pt x="680085" y="111442"/>
                  <a:pt x="672465" y="117157"/>
                  <a:pt x="666750" y="118110"/>
                </a:cubicBezTo>
                <a:cubicBezTo>
                  <a:pt x="666750" y="121920"/>
                  <a:pt x="670560" y="120015"/>
                  <a:pt x="673418" y="121920"/>
                </a:cubicBezTo>
                <a:cubicBezTo>
                  <a:pt x="665798" y="128588"/>
                  <a:pt x="670560" y="126683"/>
                  <a:pt x="666750" y="136208"/>
                </a:cubicBezTo>
                <a:cubicBezTo>
                  <a:pt x="666750" y="140017"/>
                  <a:pt x="655320" y="141923"/>
                  <a:pt x="654368" y="142875"/>
                </a:cubicBezTo>
                <a:cubicBezTo>
                  <a:pt x="654368" y="144780"/>
                  <a:pt x="655320" y="151448"/>
                  <a:pt x="654368" y="153353"/>
                </a:cubicBezTo>
                <a:cubicBezTo>
                  <a:pt x="652463" y="154305"/>
                  <a:pt x="645795" y="153353"/>
                  <a:pt x="641985" y="154305"/>
                </a:cubicBezTo>
                <a:cubicBezTo>
                  <a:pt x="643890" y="160020"/>
                  <a:pt x="647700" y="160020"/>
                  <a:pt x="648652" y="164783"/>
                </a:cubicBezTo>
                <a:cubicBezTo>
                  <a:pt x="650558" y="171450"/>
                  <a:pt x="657225" y="167640"/>
                  <a:pt x="660082" y="171450"/>
                </a:cubicBezTo>
                <a:cubicBezTo>
                  <a:pt x="661987" y="171450"/>
                  <a:pt x="660082" y="176212"/>
                  <a:pt x="660082" y="176212"/>
                </a:cubicBezTo>
                <a:cubicBezTo>
                  <a:pt x="663893" y="179070"/>
                  <a:pt x="668655" y="177165"/>
                  <a:pt x="670560" y="179070"/>
                </a:cubicBezTo>
                <a:cubicBezTo>
                  <a:pt x="670560" y="185738"/>
                  <a:pt x="673418" y="185738"/>
                  <a:pt x="673418" y="192405"/>
                </a:cubicBezTo>
                <a:cubicBezTo>
                  <a:pt x="663893" y="195263"/>
                  <a:pt x="654368" y="192405"/>
                  <a:pt x="641985" y="199072"/>
                </a:cubicBezTo>
                <a:cubicBezTo>
                  <a:pt x="650558" y="205740"/>
                  <a:pt x="657225" y="215265"/>
                  <a:pt x="673418" y="213360"/>
                </a:cubicBezTo>
                <a:cubicBezTo>
                  <a:pt x="672465" y="219075"/>
                  <a:pt x="675323" y="219075"/>
                  <a:pt x="679133" y="220028"/>
                </a:cubicBezTo>
                <a:cubicBezTo>
                  <a:pt x="680085" y="226695"/>
                  <a:pt x="673418" y="223838"/>
                  <a:pt x="673418" y="228600"/>
                </a:cubicBezTo>
                <a:cubicBezTo>
                  <a:pt x="673418" y="231458"/>
                  <a:pt x="668655" y="235267"/>
                  <a:pt x="663893" y="235267"/>
                </a:cubicBezTo>
                <a:cubicBezTo>
                  <a:pt x="660082" y="246698"/>
                  <a:pt x="675323" y="240030"/>
                  <a:pt x="673418" y="249555"/>
                </a:cubicBezTo>
                <a:cubicBezTo>
                  <a:pt x="666750" y="249555"/>
                  <a:pt x="666750" y="253365"/>
                  <a:pt x="670560" y="253365"/>
                </a:cubicBezTo>
                <a:cubicBezTo>
                  <a:pt x="666750" y="262890"/>
                  <a:pt x="660082" y="251460"/>
                  <a:pt x="654368" y="253365"/>
                </a:cubicBezTo>
                <a:cubicBezTo>
                  <a:pt x="648652" y="253365"/>
                  <a:pt x="652463" y="262890"/>
                  <a:pt x="645795" y="262890"/>
                </a:cubicBezTo>
                <a:cubicBezTo>
                  <a:pt x="645795" y="267653"/>
                  <a:pt x="647700" y="269558"/>
                  <a:pt x="652463" y="271463"/>
                </a:cubicBezTo>
                <a:cubicBezTo>
                  <a:pt x="650558" y="276225"/>
                  <a:pt x="643890" y="273368"/>
                  <a:pt x="639127" y="274320"/>
                </a:cubicBezTo>
                <a:cubicBezTo>
                  <a:pt x="630555" y="276225"/>
                  <a:pt x="622935" y="282892"/>
                  <a:pt x="614363" y="284797"/>
                </a:cubicBezTo>
                <a:cubicBezTo>
                  <a:pt x="614363" y="287655"/>
                  <a:pt x="621030" y="285750"/>
                  <a:pt x="623888" y="287655"/>
                </a:cubicBezTo>
                <a:cubicBezTo>
                  <a:pt x="627698" y="289560"/>
                  <a:pt x="629603" y="299085"/>
                  <a:pt x="636270" y="296228"/>
                </a:cubicBezTo>
                <a:cubicBezTo>
                  <a:pt x="639127" y="302895"/>
                  <a:pt x="630555" y="302895"/>
                  <a:pt x="630555" y="305753"/>
                </a:cubicBezTo>
                <a:cubicBezTo>
                  <a:pt x="629603" y="309562"/>
                  <a:pt x="634365" y="319088"/>
                  <a:pt x="627698" y="320993"/>
                </a:cubicBezTo>
                <a:cubicBezTo>
                  <a:pt x="630555" y="332423"/>
                  <a:pt x="652463" y="328613"/>
                  <a:pt x="654368" y="341947"/>
                </a:cubicBezTo>
                <a:cubicBezTo>
                  <a:pt x="650558" y="341947"/>
                  <a:pt x="641985" y="343853"/>
                  <a:pt x="641985" y="339090"/>
                </a:cubicBezTo>
                <a:cubicBezTo>
                  <a:pt x="639127" y="340043"/>
                  <a:pt x="641032" y="341947"/>
                  <a:pt x="641985" y="341947"/>
                </a:cubicBezTo>
                <a:cubicBezTo>
                  <a:pt x="634365" y="352425"/>
                  <a:pt x="629603" y="350520"/>
                  <a:pt x="614363" y="348615"/>
                </a:cubicBezTo>
                <a:cubicBezTo>
                  <a:pt x="619125" y="337185"/>
                  <a:pt x="601028" y="346710"/>
                  <a:pt x="605790" y="335280"/>
                </a:cubicBezTo>
                <a:cubicBezTo>
                  <a:pt x="596265" y="334328"/>
                  <a:pt x="596265" y="341947"/>
                  <a:pt x="586740" y="339090"/>
                </a:cubicBezTo>
                <a:cubicBezTo>
                  <a:pt x="591503" y="343853"/>
                  <a:pt x="589598" y="345757"/>
                  <a:pt x="584835" y="345757"/>
                </a:cubicBezTo>
                <a:cubicBezTo>
                  <a:pt x="584835" y="350520"/>
                  <a:pt x="602932" y="350520"/>
                  <a:pt x="586740" y="352425"/>
                </a:cubicBezTo>
                <a:cubicBezTo>
                  <a:pt x="589598" y="358140"/>
                  <a:pt x="598170" y="353378"/>
                  <a:pt x="602932" y="355282"/>
                </a:cubicBezTo>
                <a:cubicBezTo>
                  <a:pt x="609600" y="355282"/>
                  <a:pt x="618173" y="360045"/>
                  <a:pt x="627698" y="357188"/>
                </a:cubicBezTo>
                <a:cubicBezTo>
                  <a:pt x="621030" y="366712"/>
                  <a:pt x="612457" y="375285"/>
                  <a:pt x="605790" y="381953"/>
                </a:cubicBezTo>
                <a:cubicBezTo>
                  <a:pt x="598170" y="380047"/>
                  <a:pt x="593408" y="382905"/>
                  <a:pt x="586740" y="384810"/>
                </a:cubicBezTo>
                <a:cubicBezTo>
                  <a:pt x="586740" y="384810"/>
                  <a:pt x="581025" y="384810"/>
                  <a:pt x="581025" y="384810"/>
                </a:cubicBezTo>
                <a:cubicBezTo>
                  <a:pt x="578168" y="388620"/>
                  <a:pt x="580072" y="384810"/>
                  <a:pt x="575310" y="384810"/>
                </a:cubicBezTo>
                <a:cubicBezTo>
                  <a:pt x="566738" y="384810"/>
                  <a:pt x="558165" y="391478"/>
                  <a:pt x="546735" y="391478"/>
                </a:cubicBezTo>
                <a:cubicBezTo>
                  <a:pt x="541973" y="391478"/>
                  <a:pt x="546735" y="394335"/>
                  <a:pt x="546735" y="394335"/>
                </a:cubicBezTo>
                <a:cubicBezTo>
                  <a:pt x="543878" y="401003"/>
                  <a:pt x="541973" y="396240"/>
                  <a:pt x="532448" y="398145"/>
                </a:cubicBezTo>
                <a:cubicBezTo>
                  <a:pt x="532448" y="400050"/>
                  <a:pt x="535305" y="400050"/>
                  <a:pt x="539115" y="401003"/>
                </a:cubicBezTo>
                <a:cubicBezTo>
                  <a:pt x="539115" y="404813"/>
                  <a:pt x="515302" y="407670"/>
                  <a:pt x="519112" y="398145"/>
                </a:cubicBezTo>
                <a:cubicBezTo>
                  <a:pt x="517207" y="400050"/>
                  <a:pt x="508635" y="398145"/>
                  <a:pt x="507683" y="401003"/>
                </a:cubicBezTo>
                <a:cubicBezTo>
                  <a:pt x="505778" y="402907"/>
                  <a:pt x="508635" y="409575"/>
                  <a:pt x="507683" y="412432"/>
                </a:cubicBezTo>
                <a:cubicBezTo>
                  <a:pt x="507683" y="412432"/>
                  <a:pt x="499110" y="409575"/>
                  <a:pt x="497205" y="412432"/>
                </a:cubicBezTo>
                <a:cubicBezTo>
                  <a:pt x="497205" y="414338"/>
                  <a:pt x="501968" y="418148"/>
                  <a:pt x="501015" y="422910"/>
                </a:cubicBezTo>
                <a:cubicBezTo>
                  <a:pt x="497205" y="425768"/>
                  <a:pt x="496253" y="422910"/>
                  <a:pt x="492443" y="422910"/>
                </a:cubicBezTo>
                <a:cubicBezTo>
                  <a:pt x="492443" y="424815"/>
                  <a:pt x="492443" y="427672"/>
                  <a:pt x="492443" y="430530"/>
                </a:cubicBezTo>
                <a:cubicBezTo>
                  <a:pt x="490537" y="430530"/>
                  <a:pt x="487680" y="430530"/>
                  <a:pt x="485775" y="430530"/>
                </a:cubicBezTo>
                <a:cubicBezTo>
                  <a:pt x="482917" y="432435"/>
                  <a:pt x="485775" y="436245"/>
                  <a:pt x="482917" y="437197"/>
                </a:cubicBezTo>
                <a:cubicBezTo>
                  <a:pt x="478155" y="439103"/>
                  <a:pt x="464820" y="436245"/>
                  <a:pt x="467678" y="445770"/>
                </a:cubicBezTo>
                <a:cubicBezTo>
                  <a:pt x="454343" y="448628"/>
                  <a:pt x="440055" y="450533"/>
                  <a:pt x="424815" y="448628"/>
                </a:cubicBezTo>
                <a:cubicBezTo>
                  <a:pt x="418148" y="454343"/>
                  <a:pt x="415290" y="468630"/>
                  <a:pt x="406718" y="461962"/>
                </a:cubicBezTo>
                <a:cubicBezTo>
                  <a:pt x="406718" y="463868"/>
                  <a:pt x="410528" y="466725"/>
                  <a:pt x="408622" y="470535"/>
                </a:cubicBezTo>
                <a:cubicBezTo>
                  <a:pt x="408622" y="472440"/>
                  <a:pt x="403860" y="470535"/>
                  <a:pt x="403860" y="470535"/>
                </a:cubicBezTo>
                <a:cubicBezTo>
                  <a:pt x="401955" y="472440"/>
                  <a:pt x="406718" y="475298"/>
                  <a:pt x="406718" y="477203"/>
                </a:cubicBezTo>
                <a:cubicBezTo>
                  <a:pt x="406718" y="477203"/>
                  <a:pt x="403860" y="479108"/>
                  <a:pt x="403860" y="480060"/>
                </a:cubicBezTo>
                <a:cubicBezTo>
                  <a:pt x="403860" y="483870"/>
                  <a:pt x="393383" y="490537"/>
                  <a:pt x="400050" y="491490"/>
                </a:cubicBezTo>
                <a:cubicBezTo>
                  <a:pt x="400050" y="496253"/>
                  <a:pt x="395287" y="493395"/>
                  <a:pt x="393383" y="495300"/>
                </a:cubicBezTo>
                <a:cubicBezTo>
                  <a:pt x="392430" y="496253"/>
                  <a:pt x="388620" y="500063"/>
                  <a:pt x="386715" y="501968"/>
                </a:cubicBezTo>
                <a:cubicBezTo>
                  <a:pt x="386715" y="502920"/>
                  <a:pt x="388620" y="506730"/>
                  <a:pt x="386715" y="508635"/>
                </a:cubicBezTo>
                <a:cubicBezTo>
                  <a:pt x="383857" y="511492"/>
                  <a:pt x="386715" y="514350"/>
                  <a:pt x="383857" y="520065"/>
                </a:cubicBezTo>
                <a:cubicBezTo>
                  <a:pt x="383857" y="521018"/>
                  <a:pt x="379095" y="520065"/>
                  <a:pt x="379095" y="520065"/>
                </a:cubicBezTo>
                <a:cubicBezTo>
                  <a:pt x="379095" y="521018"/>
                  <a:pt x="380047" y="524828"/>
                  <a:pt x="381953" y="526732"/>
                </a:cubicBezTo>
                <a:cubicBezTo>
                  <a:pt x="381953" y="531495"/>
                  <a:pt x="379095" y="531495"/>
                  <a:pt x="379095" y="536258"/>
                </a:cubicBezTo>
                <a:cubicBezTo>
                  <a:pt x="379095" y="538163"/>
                  <a:pt x="380047" y="542925"/>
                  <a:pt x="381953" y="541020"/>
                </a:cubicBezTo>
                <a:cubicBezTo>
                  <a:pt x="377190" y="552450"/>
                  <a:pt x="372428" y="556260"/>
                  <a:pt x="361950" y="562928"/>
                </a:cubicBezTo>
                <a:cubicBezTo>
                  <a:pt x="352425" y="562928"/>
                  <a:pt x="347663" y="556260"/>
                  <a:pt x="340995" y="550545"/>
                </a:cubicBezTo>
                <a:cubicBezTo>
                  <a:pt x="332423" y="562928"/>
                  <a:pt x="314325" y="544830"/>
                  <a:pt x="316230" y="544830"/>
                </a:cubicBezTo>
                <a:cubicBezTo>
                  <a:pt x="314325" y="544830"/>
                  <a:pt x="313372" y="550545"/>
                  <a:pt x="314325" y="550545"/>
                </a:cubicBezTo>
                <a:cubicBezTo>
                  <a:pt x="309562" y="549593"/>
                  <a:pt x="309562" y="544830"/>
                  <a:pt x="307658" y="541020"/>
                </a:cubicBezTo>
                <a:cubicBezTo>
                  <a:pt x="304800" y="538163"/>
                  <a:pt x="296228" y="538163"/>
                  <a:pt x="298133" y="529590"/>
                </a:cubicBezTo>
                <a:cubicBezTo>
                  <a:pt x="295275" y="524828"/>
                  <a:pt x="289560" y="522922"/>
                  <a:pt x="286703" y="520065"/>
                </a:cubicBezTo>
                <a:cubicBezTo>
                  <a:pt x="286703" y="516255"/>
                  <a:pt x="289560" y="518160"/>
                  <a:pt x="293370" y="516255"/>
                </a:cubicBezTo>
                <a:cubicBezTo>
                  <a:pt x="291465" y="509587"/>
                  <a:pt x="284797" y="513397"/>
                  <a:pt x="280035" y="508635"/>
                </a:cubicBezTo>
                <a:cubicBezTo>
                  <a:pt x="278130" y="504825"/>
                  <a:pt x="278130" y="500063"/>
                  <a:pt x="273368" y="498157"/>
                </a:cubicBezTo>
                <a:cubicBezTo>
                  <a:pt x="268605" y="504825"/>
                  <a:pt x="273368" y="493395"/>
                  <a:pt x="273368" y="495300"/>
                </a:cubicBezTo>
                <a:cubicBezTo>
                  <a:pt x="273368" y="491490"/>
                  <a:pt x="270510" y="495300"/>
                  <a:pt x="268605" y="491490"/>
                </a:cubicBezTo>
                <a:cubicBezTo>
                  <a:pt x="264795" y="488632"/>
                  <a:pt x="270510" y="483870"/>
                  <a:pt x="264795" y="483870"/>
                </a:cubicBezTo>
                <a:cubicBezTo>
                  <a:pt x="259080" y="483870"/>
                  <a:pt x="263843" y="470535"/>
                  <a:pt x="259080" y="477203"/>
                </a:cubicBezTo>
                <a:cubicBezTo>
                  <a:pt x="255270" y="475298"/>
                  <a:pt x="255270" y="470535"/>
                  <a:pt x="248602" y="470535"/>
                </a:cubicBezTo>
                <a:cubicBezTo>
                  <a:pt x="250507" y="466725"/>
                  <a:pt x="255270" y="465772"/>
                  <a:pt x="255270" y="461962"/>
                </a:cubicBezTo>
                <a:cubicBezTo>
                  <a:pt x="255270" y="457200"/>
                  <a:pt x="248602" y="459105"/>
                  <a:pt x="243840" y="459105"/>
                </a:cubicBezTo>
                <a:cubicBezTo>
                  <a:pt x="240030" y="447675"/>
                  <a:pt x="241935" y="442913"/>
                  <a:pt x="246698" y="430530"/>
                </a:cubicBezTo>
                <a:cubicBezTo>
                  <a:pt x="239078" y="425768"/>
                  <a:pt x="252412" y="421005"/>
                  <a:pt x="240030" y="422910"/>
                </a:cubicBezTo>
                <a:cubicBezTo>
                  <a:pt x="239078" y="418148"/>
                  <a:pt x="245745" y="421005"/>
                  <a:pt x="246698" y="419100"/>
                </a:cubicBezTo>
                <a:cubicBezTo>
                  <a:pt x="246698" y="418148"/>
                  <a:pt x="245745" y="412432"/>
                  <a:pt x="246698" y="412432"/>
                </a:cubicBezTo>
                <a:cubicBezTo>
                  <a:pt x="248602" y="412432"/>
                  <a:pt x="250507" y="416243"/>
                  <a:pt x="252412" y="416243"/>
                </a:cubicBezTo>
                <a:cubicBezTo>
                  <a:pt x="252412" y="409575"/>
                  <a:pt x="252412" y="402907"/>
                  <a:pt x="252412" y="398145"/>
                </a:cubicBezTo>
                <a:cubicBezTo>
                  <a:pt x="257175" y="398145"/>
                  <a:pt x="260033" y="394335"/>
                  <a:pt x="261937" y="391478"/>
                </a:cubicBezTo>
                <a:cubicBezTo>
                  <a:pt x="264795" y="391478"/>
                  <a:pt x="263843" y="394335"/>
                  <a:pt x="264795" y="398145"/>
                </a:cubicBezTo>
                <a:cubicBezTo>
                  <a:pt x="268605" y="394335"/>
                  <a:pt x="268605" y="389573"/>
                  <a:pt x="273368" y="391478"/>
                </a:cubicBezTo>
                <a:cubicBezTo>
                  <a:pt x="277178" y="388620"/>
                  <a:pt x="270510" y="386715"/>
                  <a:pt x="270510" y="384810"/>
                </a:cubicBezTo>
                <a:cubicBezTo>
                  <a:pt x="271463" y="381953"/>
                  <a:pt x="280035" y="381953"/>
                  <a:pt x="280035" y="378143"/>
                </a:cubicBezTo>
                <a:cubicBezTo>
                  <a:pt x="281940" y="373380"/>
                  <a:pt x="270510" y="371475"/>
                  <a:pt x="277178" y="363855"/>
                </a:cubicBezTo>
                <a:cubicBezTo>
                  <a:pt x="263843" y="371475"/>
                  <a:pt x="282892" y="357188"/>
                  <a:pt x="261937" y="360045"/>
                </a:cubicBezTo>
                <a:cubicBezTo>
                  <a:pt x="260033" y="350520"/>
                  <a:pt x="270510" y="352425"/>
                  <a:pt x="280035" y="352425"/>
                </a:cubicBezTo>
                <a:cubicBezTo>
                  <a:pt x="280035" y="348615"/>
                  <a:pt x="273368" y="348615"/>
                  <a:pt x="273368" y="345757"/>
                </a:cubicBezTo>
                <a:cubicBezTo>
                  <a:pt x="275273" y="341947"/>
                  <a:pt x="270510" y="343853"/>
                  <a:pt x="268605" y="341947"/>
                </a:cubicBezTo>
                <a:cubicBezTo>
                  <a:pt x="266700" y="341947"/>
                  <a:pt x="268605" y="337185"/>
                  <a:pt x="268605" y="335280"/>
                </a:cubicBezTo>
                <a:cubicBezTo>
                  <a:pt x="266700" y="335280"/>
                  <a:pt x="260033" y="330518"/>
                  <a:pt x="259080" y="330518"/>
                </a:cubicBezTo>
                <a:cubicBezTo>
                  <a:pt x="257175" y="330518"/>
                  <a:pt x="253365" y="321945"/>
                  <a:pt x="248602" y="317182"/>
                </a:cubicBezTo>
                <a:cubicBezTo>
                  <a:pt x="245745" y="321945"/>
                  <a:pt x="243840" y="327660"/>
                  <a:pt x="240030" y="317182"/>
                </a:cubicBezTo>
                <a:cubicBezTo>
                  <a:pt x="237172" y="319088"/>
                  <a:pt x="237172" y="323850"/>
                  <a:pt x="237172" y="327660"/>
                </a:cubicBezTo>
                <a:cubicBezTo>
                  <a:pt x="232410" y="327660"/>
                  <a:pt x="227647" y="327660"/>
                  <a:pt x="221933" y="327660"/>
                </a:cubicBezTo>
                <a:cubicBezTo>
                  <a:pt x="212408" y="314325"/>
                  <a:pt x="219075" y="303848"/>
                  <a:pt x="221933" y="289560"/>
                </a:cubicBezTo>
                <a:cubicBezTo>
                  <a:pt x="220980" y="287655"/>
                  <a:pt x="219075" y="284797"/>
                  <a:pt x="219075" y="280987"/>
                </a:cubicBezTo>
                <a:cubicBezTo>
                  <a:pt x="216218" y="280987"/>
                  <a:pt x="216218" y="284797"/>
                  <a:pt x="216218" y="287655"/>
                </a:cubicBezTo>
                <a:cubicBezTo>
                  <a:pt x="207645" y="287655"/>
                  <a:pt x="219075" y="269558"/>
                  <a:pt x="205740" y="274320"/>
                </a:cubicBezTo>
                <a:cubicBezTo>
                  <a:pt x="210503" y="269558"/>
                  <a:pt x="210503" y="266700"/>
                  <a:pt x="205740" y="262890"/>
                </a:cubicBezTo>
                <a:cubicBezTo>
                  <a:pt x="205740" y="258128"/>
                  <a:pt x="200978" y="260033"/>
                  <a:pt x="198120" y="260033"/>
                </a:cubicBezTo>
                <a:cubicBezTo>
                  <a:pt x="194310" y="255270"/>
                  <a:pt x="196215" y="248602"/>
                  <a:pt x="194310" y="243840"/>
                </a:cubicBezTo>
                <a:cubicBezTo>
                  <a:pt x="192405" y="240030"/>
                  <a:pt x="184785" y="240030"/>
                  <a:pt x="187643" y="231458"/>
                </a:cubicBezTo>
                <a:cubicBezTo>
                  <a:pt x="182880" y="233362"/>
                  <a:pt x="180975" y="230505"/>
                  <a:pt x="180022" y="228600"/>
                </a:cubicBezTo>
                <a:cubicBezTo>
                  <a:pt x="178117" y="228600"/>
                  <a:pt x="173355" y="230505"/>
                  <a:pt x="173355" y="228600"/>
                </a:cubicBezTo>
                <a:cubicBezTo>
                  <a:pt x="169545" y="223838"/>
                  <a:pt x="144780" y="226695"/>
                  <a:pt x="138113" y="217170"/>
                </a:cubicBezTo>
                <a:cubicBezTo>
                  <a:pt x="126683" y="221933"/>
                  <a:pt x="101918" y="208597"/>
                  <a:pt x="95250" y="217170"/>
                </a:cubicBezTo>
                <a:cubicBezTo>
                  <a:pt x="92392" y="221933"/>
                  <a:pt x="92392" y="215265"/>
                  <a:pt x="87630" y="217170"/>
                </a:cubicBezTo>
                <a:cubicBezTo>
                  <a:pt x="79058" y="217170"/>
                  <a:pt x="72390" y="221933"/>
                  <a:pt x="65723" y="221933"/>
                </a:cubicBezTo>
                <a:cubicBezTo>
                  <a:pt x="65723" y="221933"/>
                  <a:pt x="63818" y="220028"/>
                  <a:pt x="62865" y="220028"/>
                </a:cubicBezTo>
                <a:cubicBezTo>
                  <a:pt x="59055" y="219075"/>
                  <a:pt x="56198" y="220028"/>
                  <a:pt x="52388" y="220028"/>
                </a:cubicBezTo>
                <a:cubicBezTo>
                  <a:pt x="52388" y="213360"/>
                  <a:pt x="51435" y="212408"/>
                  <a:pt x="45720" y="210503"/>
                </a:cubicBezTo>
                <a:cubicBezTo>
                  <a:pt x="45720" y="205740"/>
                  <a:pt x="54293" y="208597"/>
                  <a:pt x="56198" y="207645"/>
                </a:cubicBezTo>
                <a:cubicBezTo>
                  <a:pt x="58103" y="205740"/>
                  <a:pt x="47625" y="199072"/>
                  <a:pt x="62865" y="200978"/>
                </a:cubicBezTo>
                <a:cubicBezTo>
                  <a:pt x="58103" y="192405"/>
                  <a:pt x="34290" y="201930"/>
                  <a:pt x="27622" y="195263"/>
                </a:cubicBezTo>
                <a:cubicBezTo>
                  <a:pt x="34290" y="179070"/>
                  <a:pt x="54293" y="195263"/>
                  <a:pt x="65723" y="182880"/>
                </a:cubicBezTo>
                <a:cubicBezTo>
                  <a:pt x="59055" y="176212"/>
                  <a:pt x="40005" y="180975"/>
                  <a:pt x="31432" y="182880"/>
                </a:cubicBezTo>
                <a:cubicBezTo>
                  <a:pt x="27622" y="179070"/>
                  <a:pt x="29527" y="177165"/>
                  <a:pt x="31432" y="174308"/>
                </a:cubicBezTo>
                <a:cubicBezTo>
                  <a:pt x="29527" y="172403"/>
                  <a:pt x="27622" y="174308"/>
                  <a:pt x="27622" y="176212"/>
                </a:cubicBezTo>
                <a:cubicBezTo>
                  <a:pt x="24765" y="176212"/>
                  <a:pt x="26670" y="172403"/>
                  <a:pt x="24765" y="171450"/>
                </a:cubicBezTo>
                <a:cubicBezTo>
                  <a:pt x="13335" y="172403"/>
                  <a:pt x="8573" y="167640"/>
                  <a:pt x="0" y="164783"/>
                </a:cubicBezTo>
                <a:cubicBezTo>
                  <a:pt x="6667" y="144780"/>
                  <a:pt x="31432" y="149542"/>
                  <a:pt x="45720" y="146685"/>
                </a:cubicBezTo>
                <a:cubicBezTo>
                  <a:pt x="51435" y="144780"/>
                  <a:pt x="49530" y="146685"/>
                  <a:pt x="52388" y="142875"/>
                </a:cubicBezTo>
                <a:cubicBezTo>
                  <a:pt x="52388" y="142875"/>
                  <a:pt x="58103" y="140017"/>
                  <a:pt x="56198" y="140017"/>
                </a:cubicBezTo>
                <a:cubicBezTo>
                  <a:pt x="63818" y="136208"/>
                  <a:pt x="76200" y="140017"/>
                  <a:pt x="80962" y="136208"/>
                </a:cubicBezTo>
                <a:cubicBezTo>
                  <a:pt x="83820" y="135255"/>
                  <a:pt x="80962" y="133350"/>
                  <a:pt x="83820" y="131445"/>
                </a:cubicBezTo>
                <a:cubicBezTo>
                  <a:pt x="85725" y="128588"/>
                  <a:pt x="90488" y="129540"/>
                  <a:pt x="92392" y="128588"/>
                </a:cubicBezTo>
                <a:cubicBezTo>
                  <a:pt x="95250" y="124777"/>
                  <a:pt x="97155" y="121920"/>
                  <a:pt x="101918" y="118110"/>
                </a:cubicBezTo>
                <a:cubicBezTo>
                  <a:pt x="105727" y="108585"/>
                  <a:pt x="92392" y="117157"/>
                  <a:pt x="95250" y="106680"/>
                </a:cubicBezTo>
                <a:cubicBezTo>
                  <a:pt x="90488" y="101918"/>
                  <a:pt x="90488" y="111442"/>
                  <a:pt x="90488" y="111442"/>
                </a:cubicBezTo>
                <a:cubicBezTo>
                  <a:pt x="87630" y="113348"/>
                  <a:pt x="74295" y="105727"/>
                  <a:pt x="65723" y="108585"/>
                </a:cubicBezTo>
                <a:cubicBezTo>
                  <a:pt x="60960" y="100013"/>
                  <a:pt x="72390" y="105727"/>
                  <a:pt x="74295" y="103823"/>
                </a:cubicBezTo>
                <a:cubicBezTo>
                  <a:pt x="74295" y="101918"/>
                  <a:pt x="74295" y="100013"/>
                  <a:pt x="74295" y="100013"/>
                </a:cubicBezTo>
                <a:cubicBezTo>
                  <a:pt x="76200" y="99060"/>
                  <a:pt x="79058" y="100013"/>
                  <a:pt x="80962" y="100013"/>
                </a:cubicBezTo>
                <a:cubicBezTo>
                  <a:pt x="80962" y="99060"/>
                  <a:pt x="81915" y="93345"/>
                  <a:pt x="83820" y="93345"/>
                </a:cubicBezTo>
                <a:cubicBezTo>
                  <a:pt x="87630" y="92392"/>
                  <a:pt x="85725" y="97155"/>
                  <a:pt x="87630" y="97155"/>
                </a:cubicBezTo>
                <a:cubicBezTo>
                  <a:pt x="87630" y="97155"/>
                  <a:pt x="97155" y="95250"/>
                  <a:pt x="95250" y="87630"/>
                </a:cubicBezTo>
                <a:cubicBezTo>
                  <a:pt x="101918" y="87630"/>
                  <a:pt x="101918" y="92392"/>
                  <a:pt x="108585" y="90488"/>
                </a:cubicBezTo>
                <a:cubicBezTo>
                  <a:pt x="113348" y="90488"/>
                  <a:pt x="108585" y="87630"/>
                  <a:pt x="108585" y="87630"/>
                </a:cubicBezTo>
                <a:cubicBezTo>
                  <a:pt x="108585" y="83820"/>
                  <a:pt x="115253" y="85725"/>
                  <a:pt x="113348" y="79058"/>
                </a:cubicBezTo>
                <a:cubicBezTo>
                  <a:pt x="121920" y="79058"/>
                  <a:pt x="128588" y="79058"/>
                  <a:pt x="137160" y="79058"/>
                </a:cubicBezTo>
                <a:cubicBezTo>
                  <a:pt x="142875" y="79058"/>
                  <a:pt x="137160" y="65723"/>
                  <a:pt x="138113" y="60960"/>
                </a:cubicBezTo>
                <a:cubicBezTo>
                  <a:pt x="149542" y="62865"/>
                  <a:pt x="160020" y="65723"/>
                  <a:pt x="169545" y="60960"/>
                </a:cubicBezTo>
                <a:cubicBezTo>
                  <a:pt x="169545" y="57150"/>
                  <a:pt x="166688" y="57150"/>
                  <a:pt x="162878" y="57150"/>
                </a:cubicBezTo>
                <a:cubicBezTo>
                  <a:pt x="166688" y="52388"/>
                  <a:pt x="176212" y="54293"/>
                  <a:pt x="180975" y="51435"/>
                </a:cubicBezTo>
                <a:cubicBezTo>
                  <a:pt x="189548" y="45720"/>
                  <a:pt x="212408" y="49530"/>
                  <a:pt x="230505" y="47625"/>
                </a:cubicBezTo>
                <a:cubicBezTo>
                  <a:pt x="235267" y="47625"/>
                  <a:pt x="237172" y="44768"/>
                  <a:pt x="240030" y="44768"/>
                </a:cubicBezTo>
                <a:cubicBezTo>
                  <a:pt x="248602" y="44768"/>
                  <a:pt x="255270" y="47625"/>
                  <a:pt x="261937" y="44768"/>
                </a:cubicBezTo>
                <a:cubicBezTo>
                  <a:pt x="260033" y="47625"/>
                  <a:pt x="263843" y="56198"/>
                  <a:pt x="264795" y="54293"/>
                </a:cubicBezTo>
                <a:cubicBezTo>
                  <a:pt x="268605" y="49530"/>
                  <a:pt x="264795" y="52388"/>
                  <a:pt x="273368" y="60960"/>
                </a:cubicBezTo>
                <a:cubicBezTo>
                  <a:pt x="280035" y="59055"/>
                  <a:pt x="268605" y="51435"/>
                  <a:pt x="282892" y="54293"/>
                </a:cubicBezTo>
                <a:cubicBezTo>
                  <a:pt x="278130" y="49530"/>
                  <a:pt x="288608" y="42863"/>
                  <a:pt x="273368" y="40957"/>
                </a:cubicBezTo>
                <a:cubicBezTo>
                  <a:pt x="275273" y="36195"/>
                  <a:pt x="298133" y="26670"/>
                  <a:pt x="298133" y="39052"/>
                </a:cubicBezTo>
                <a:cubicBezTo>
                  <a:pt x="307658" y="39052"/>
                  <a:pt x="306705" y="34290"/>
                  <a:pt x="314325" y="39052"/>
                </a:cubicBezTo>
                <a:cubicBezTo>
                  <a:pt x="318135" y="40957"/>
                  <a:pt x="320040" y="42863"/>
                  <a:pt x="322897" y="44768"/>
                </a:cubicBezTo>
                <a:cubicBezTo>
                  <a:pt x="325755" y="47625"/>
                  <a:pt x="336233" y="47625"/>
                  <a:pt x="347663" y="51435"/>
                </a:cubicBezTo>
                <a:cubicBezTo>
                  <a:pt x="347663" y="47625"/>
                  <a:pt x="343853" y="49530"/>
                  <a:pt x="340995" y="47625"/>
                </a:cubicBezTo>
                <a:cubicBezTo>
                  <a:pt x="342900" y="44768"/>
                  <a:pt x="345757" y="40957"/>
                  <a:pt x="350520" y="40957"/>
                </a:cubicBezTo>
                <a:cubicBezTo>
                  <a:pt x="345757" y="34290"/>
                  <a:pt x="332423" y="34290"/>
                  <a:pt x="322897" y="33337"/>
                </a:cubicBezTo>
                <a:cubicBezTo>
                  <a:pt x="322897" y="24765"/>
                  <a:pt x="336233" y="26670"/>
                  <a:pt x="343853" y="26670"/>
                </a:cubicBezTo>
                <a:cubicBezTo>
                  <a:pt x="345757" y="20003"/>
                  <a:pt x="340995" y="20955"/>
                  <a:pt x="336233" y="20003"/>
                </a:cubicBezTo>
                <a:cubicBezTo>
                  <a:pt x="342900" y="8573"/>
                  <a:pt x="354330" y="20003"/>
                  <a:pt x="361950" y="20003"/>
                </a:cubicBezTo>
                <a:cubicBezTo>
                  <a:pt x="368618" y="20955"/>
                  <a:pt x="368618" y="16193"/>
                  <a:pt x="375285" y="18098"/>
                </a:cubicBezTo>
                <a:cubicBezTo>
                  <a:pt x="390525" y="18098"/>
                  <a:pt x="400050" y="24765"/>
                  <a:pt x="411480" y="18098"/>
                </a:cubicBezTo>
                <a:cubicBezTo>
                  <a:pt x="417195" y="15240"/>
                  <a:pt x="422910" y="16193"/>
                  <a:pt x="429578" y="15240"/>
                </a:cubicBezTo>
                <a:cubicBezTo>
                  <a:pt x="435293" y="13335"/>
                  <a:pt x="433388" y="8573"/>
                  <a:pt x="433388" y="4763"/>
                </a:cubicBezTo>
                <a:cubicBezTo>
                  <a:pt x="438150" y="4763"/>
                  <a:pt x="444818" y="6667"/>
                  <a:pt x="449580" y="4763"/>
                </a:cubicBezTo>
                <a:cubicBezTo>
                  <a:pt x="453390" y="4763"/>
                  <a:pt x="454343" y="1905"/>
                  <a:pt x="458152" y="1905"/>
                </a:cubicBezTo>
                <a:cubicBezTo>
                  <a:pt x="464820" y="1905"/>
                  <a:pt x="472440" y="6667"/>
                  <a:pt x="485775" y="4763"/>
                </a:cubicBezTo>
                <a:cubicBezTo>
                  <a:pt x="494347" y="2857"/>
                  <a:pt x="514350" y="0"/>
                  <a:pt x="532448" y="1905"/>
                </a:cubicBezTo>
                <a:cubicBezTo>
                  <a:pt x="537210" y="1905"/>
                  <a:pt x="537210" y="4763"/>
                  <a:pt x="541973" y="4763"/>
                </a:cubicBezTo>
                <a:cubicBezTo>
                  <a:pt x="558165" y="8573"/>
                  <a:pt x="575310" y="1905"/>
                  <a:pt x="575310" y="18098"/>
                </a:cubicBezTo>
                <a:cubicBezTo>
                  <a:pt x="582930" y="20003"/>
                  <a:pt x="582930" y="13335"/>
                  <a:pt x="589598" y="15240"/>
                </a:cubicBezTo>
                <a:cubicBezTo>
                  <a:pt x="589598" y="24765"/>
                  <a:pt x="601028" y="20955"/>
                  <a:pt x="605790" y="26670"/>
                </a:cubicBezTo>
                <a:cubicBezTo>
                  <a:pt x="614363" y="29527"/>
                  <a:pt x="614363" y="22860"/>
                  <a:pt x="621030" y="22860"/>
                </a:cubicBezTo>
                <a:cubicBezTo>
                  <a:pt x="618173" y="34290"/>
                  <a:pt x="632460" y="27622"/>
                  <a:pt x="639127" y="29527"/>
                </a:cubicBezTo>
                <a:cubicBezTo>
                  <a:pt x="634365" y="36195"/>
                  <a:pt x="634365" y="31432"/>
                  <a:pt x="636270" y="40957"/>
                </a:cubicBezTo>
                <a:cubicBezTo>
                  <a:pt x="632460" y="38100"/>
                  <a:pt x="629603" y="39052"/>
                  <a:pt x="630555" y="44768"/>
                </a:cubicBezTo>
                <a:cubicBezTo>
                  <a:pt x="598170" y="47625"/>
                  <a:pt x="558165" y="49530"/>
                  <a:pt x="535305" y="51435"/>
                </a:cubicBezTo>
                <a:cubicBezTo>
                  <a:pt x="532448" y="51435"/>
                  <a:pt x="532448" y="52388"/>
                  <a:pt x="532448" y="54293"/>
                </a:cubicBezTo>
                <a:cubicBezTo>
                  <a:pt x="528638" y="54293"/>
                  <a:pt x="530543" y="51435"/>
                  <a:pt x="532448" y="51435"/>
                </a:cubicBezTo>
                <a:cubicBezTo>
                  <a:pt x="533400" y="49530"/>
                  <a:pt x="526732" y="47625"/>
                  <a:pt x="525780" y="47625"/>
                </a:cubicBezTo>
                <a:cubicBezTo>
                  <a:pt x="525780" y="49530"/>
                  <a:pt x="526732" y="54293"/>
                  <a:pt x="525780" y="54293"/>
                </a:cubicBezTo>
                <a:cubicBezTo>
                  <a:pt x="520065" y="56198"/>
                  <a:pt x="514350" y="52388"/>
                  <a:pt x="510540" y="57150"/>
                </a:cubicBezTo>
                <a:close/>
              </a:path>
            </a:pathLst>
          </a:custGeom>
          <a:solidFill>
            <a:srgbClr val="D9D9D9"/>
          </a:solidFill>
        </p:spPr>
      </p:sp>
      <p:sp>
        <p:nvSpPr>
          <p:cNvPr id="108" name="Shape 106"/>
          <p:cNvSpPr/>
          <p:nvPr>
            <p:custDataLst>
              <p:tags r:id="rId80"/>
            </p:custDataLst>
          </p:nvPr>
        </p:nvSpPr>
        <p:spPr>
          <a:xfrm>
            <a:off x="3875813" y="1115491"/>
            <a:ext cx="474388" cy="257855"/>
          </a:xfrm>
          <a:custGeom>
            <a:avLst/>
            <a:gdLst/>
            <a:ahLst/>
            <a:cxnLst/>
            <a:rect l="l" t="t" r="r" b="b"/>
            <a:pathLst>
              <a:path w="369460" h="200821">
                <a:moveTo>
                  <a:pt x="344805" y="6667"/>
                </a:moveTo>
                <a:cubicBezTo>
                  <a:pt x="340043" y="13335"/>
                  <a:pt x="344805" y="11430"/>
                  <a:pt x="344805" y="20003"/>
                </a:cubicBezTo>
                <a:cubicBezTo>
                  <a:pt x="353378" y="20003"/>
                  <a:pt x="360998" y="20003"/>
                  <a:pt x="369570" y="20003"/>
                </a:cubicBezTo>
                <a:cubicBezTo>
                  <a:pt x="369570" y="24765"/>
                  <a:pt x="365760" y="26670"/>
                  <a:pt x="365760" y="31432"/>
                </a:cubicBezTo>
                <a:cubicBezTo>
                  <a:pt x="364808" y="33337"/>
                  <a:pt x="359093" y="29527"/>
                  <a:pt x="358140" y="31432"/>
                </a:cubicBezTo>
                <a:cubicBezTo>
                  <a:pt x="356235" y="33337"/>
                  <a:pt x="358140" y="38100"/>
                  <a:pt x="358140" y="38100"/>
                </a:cubicBezTo>
                <a:cubicBezTo>
                  <a:pt x="353378" y="39052"/>
                  <a:pt x="346710" y="40957"/>
                  <a:pt x="344805" y="38100"/>
                </a:cubicBezTo>
                <a:cubicBezTo>
                  <a:pt x="340995" y="36195"/>
                  <a:pt x="342900" y="42863"/>
                  <a:pt x="340995" y="44768"/>
                </a:cubicBezTo>
                <a:cubicBezTo>
                  <a:pt x="338137" y="45720"/>
                  <a:pt x="329565" y="40957"/>
                  <a:pt x="329565" y="47625"/>
                </a:cubicBezTo>
                <a:cubicBezTo>
                  <a:pt x="320040" y="45720"/>
                  <a:pt x="304800" y="42863"/>
                  <a:pt x="298133" y="52388"/>
                </a:cubicBezTo>
                <a:cubicBezTo>
                  <a:pt x="301943" y="60960"/>
                  <a:pt x="315278" y="52388"/>
                  <a:pt x="318135" y="49530"/>
                </a:cubicBezTo>
                <a:cubicBezTo>
                  <a:pt x="321945" y="51435"/>
                  <a:pt x="316230" y="54293"/>
                  <a:pt x="318135" y="59055"/>
                </a:cubicBezTo>
                <a:cubicBezTo>
                  <a:pt x="306705" y="59055"/>
                  <a:pt x="300038" y="63818"/>
                  <a:pt x="290513" y="65723"/>
                </a:cubicBezTo>
                <a:cubicBezTo>
                  <a:pt x="285750" y="67627"/>
                  <a:pt x="281940" y="70485"/>
                  <a:pt x="280035" y="74295"/>
                </a:cubicBezTo>
                <a:cubicBezTo>
                  <a:pt x="279083" y="75248"/>
                  <a:pt x="273368" y="74295"/>
                  <a:pt x="272415" y="74295"/>
                </a:cubicBezTo>
                <a:cubicBezTo>
                  <a:pt x="268605" y="75248"/>
                  <a:pt x="270510" y="79058"/>
                  <a:pt x="268605" y="80962"/>
                </a:cubicBezTo>
                <a:cubicBezTo>
                  <a:pt x="265747" y="81915"/>
                  <a:pt x="259080" y="77152"/>
                  <a:pt x="259080" y="83820"/>
                </a:cubicBezTo>
                <a:cubicBezTo>
                  <a:pt x="259080" y="88583"/>
                  <a:pt x="250507" y="85725"/>
                  <a:pt x="250507" y="90488"/>
                </a:cubicBezTo>
                <a:cubicBezTo>
                  <a:pt x="248602" y="97155"/>
                  <a:pt x="240983" y="92392"/>
                  <a:pt x="237172" y="95250"/>
                </a:cubicBezTo>
                <a:cubicBezTo>
                  <a:pt x="234315" y="100013"/>
                  <a:pt x="225742" y="99060"/>
                  <a:pt x="219075" y="101918"/>
                </a:cubicBezTo>
                <a:cubicBezTo>
                  <a:pt x="218123" y="101918"/>
                  <a:pt x="219075" y="105727"/>
                  <a:pt x="216218" y="105727"/>
                </a:cubicBezTo>
                <a:cubicBezTo>
                  <a:pt x="207645" y="105727"/>
                  <a:pt x="212408" y="108585"/>
                  <a:pt x="209550" y="112395"/>
                </a:cubicBezTo>
                <a:cubicBezTo>
                  <a:pt x="209550" y="112395"/>
                  <a:pt x="207645" y="112395"/>
                  <a:pt x="205740" y="112395"/>
                </a:cubicBezTo>
                <a:cubicBezTo>
                  <a:pt x="204787" y="112395"/>
                  <a:pt x="198120" y="117157"/>
                  <a:pt x="187643" y="115253"/>
                </a:cubicBezTo>
                <a:cubicBezTo>
                  <a:pt x="189548" y="118110"/>
                  <a:pt x="200978" y="120015"/>
                  <a:pt x="187643" y="120015"/>
                </a:cubicBezTo>
                <a:cubicBezTo>
                  <a:pt x="189548" y="126683"/>
                  <a:pt x="204787" y="121920"/>
                  <a:pt x="200978" y="133350"/>
                </a:cubicBezTo>
                <a:cubicBezTo>
                  <a:pt x="194310" y="126683"/>
                  <a:pt x="194310" y="133350"/>
                  <a:pt x="194310" y="141923"/>
                </a:cubicBezTo>
                <a:cubicBezTo>
                  <a:pt x="187643" y="133350"/>
                  <a:pt x="184785" y="144780"/>
                  <a:pt x="180022" y="148590"/>
                </a:cubicBezTo>
                <a:cubicBezTo>
                  <a:pt x="173355" y="151448"/>
                  <a:pt x="164783" y="148590"/>
                  <a:pt x="160020" y="154305"/>
                </a:cubicBezTo>
                <a:cubicBezTo>
                  <a:pt x="158115" y="158115"/>
                  <a:pt x="162878" y="156210"/>
                  <a:pt x="162878" y="158115"/>
                </a:cubicBezTo>
                <a:cubicBezTo>
                  <a:pt x="164783" y="160020"/>
                  <a:pt x="153353" y="162878"/>
                  <a:pt x="160020" y="162878"/>
                </a:cubicBezTo>
                <a:cubicBezTo>
                  <a:pt x="157163" y="172403"/>
                  <a:pt x="140017" y="166688"/>
                  <a:pt x="137160" y="176212"/>
                </a:cubicBezTo>
                <a:cubicBezTo>
                  <a:pt x="141923" y="180975"/>
                  <a:pt x="150495" y="182880"/>
                  <a:pt x="160020" y="182880"/>
                </a:cubicBezTo>
                <a:cubicBezTo>
                  <a:pt x="162878" y="192405"/>
                  <a:pt x="144780" y="184785"/>
                  <a:pt x="144780" y="190500"/>
                </a:cubicBezTo>
                <a:cubicBezTo>
                  <a:pt x="144780" y="196215"/>
                  <a:pt x="141923" y="190500"/>
                  <a:pt x="138113" y="190500"/>
                </a:cubicBezTo>
                <a:cubicBezTo>
                  <a:pt x="132398" y="190500"/>
                  <a:pt x="128588" y="200978"/>
                  <a:pt x="120015" y="197167"/>
                </a:cubicBezTo>
                <a:cubicBezTo>
                  <a:pt x="119062" y="194310"/>
                  <a:pt x="113348" y="194310"/>
                  <a:pt x="115253" y="187643"/>
                </a:cubicBezTo>
                <a:cubicBezTo>
                  <a:pt x="99060" y="185738"/>
                  <a:pt x="89535" y="190500"/>
                  <a:pt x="74295" y="187643"/>
                </a:cubicBezTo>
                <a:cubicBezTo>
                  <a:pt x="74295" y="187643"/>
                  <a:pt x="70485" y="184785"/>
                  <a:pt x="70485" y="184785"/>
                </a:cubicBezTo>
                <a:cubicBezTo>
                  <a:pt x="65723" y="184785"/>
                  <a:pt x="64770" y="190500"/>
                  <a:pt x="59055" y="190500"/>
                </a:cubicBezTo>
                <a:cubicBezTo>
                  <a:pt x="44768" y="192405"/>
                  <a:pt x="33337" y="187643"/>
                  <a:pt x="16193" y="184785"/>
                </a:cubicBezTo>
                <a:cubicBezTo>
                  <a:pt x="21908" y="179070"/>
                  <a:pt x="27622" y="176212"/>
                  <a:pt x="38100" y="176212"/>
                </a:cubicBezTo>
                <a:cubicBezTo>
                  <a:pt x="44768" y="174308"/>
                  <a:pt x="38100" y="162878"/>
                  <a:pt x="44768" y="160020"/>
                </a:cubicBezTo>
                <a:cubicBezTo>
                  <a:pt x="52388" y="162878"/>
                  <a:pt x="51435" y="156210"/>
                  <a:pt x="59055" y="158115"/>
                </a:cubicBezTo>
                <a:cubicBezTo>
                  <a:pt x="59055" y="167640"/>
                  <a:pt x="70485" y="166688"/>
                  <a:pt x="80962" y="166688"/>
                </a:cubicBezTo>
                <a:cubicBezTo>
                  <a:pt x="87630" y="164783"/>
                  <a:pt x="77152" y="160973"/>
                  <a:pt x="83820" y="158115"/>
                </a:cubicBezTo>
                <a:cubicBezTo>
                  <a:pt x="82867" y="149542"/>
                  <a:pt x="65723" y="160020"/>
                  <a:pt x="70485" y="144780"/>
                </a:cubicBezTo>
                <a:cubicBezTo>
                  <a:pt x="59055" y="148590"/>
                  <a:pt x="54293" y="153353"/>
                  <a:pt x="40957" y="148590"/>
                </a:cubicBezTo>
                <a:cubicBezTo>
                  <a:pt x="42863" y="141923"/>
                  <a:pt x="49530" y="140017"/>
                  <a:pt x="56198" y="138113"/>
                </a:cubicBezTo>
                <a:cubicBezTo>
                  <a:pt x="59055" y="136208"/>
                  <a:pt x="62865" y="133350"/>
                  <a:pt x="65723" y="130493"/>
                </a:cubicBezTo>
                <a:cubicBezTo>
                  <a:pt x="69533" y="130493"/>
                  <a:pt x="70485" y="128588"/>
                  <a:pt x="70485" y="126683"/>
                </a:cubicBezTo>
                <a:cubicBezTo>
                  <a:pt x="79058" y="124777"/>
                  <a:pt x="83820" y="126683"/>
                  <a:pt x="87630" y="130493"/>
                </a:cubicBezTo>
                <a:cubicBezTo>
                  <a:pt x="90488" y="128588"/>
                  <a:pt x="94298" y="124777"/>
                  <a:pt x="95250" y="120015"/>
                </a:cubicBezTo>
                <a:cubicBezTo>
                  <a:pt x="97155" y="115253"/>
                  <a:pt x="89535" y="120015"/>
                  <a:pt x="87630" y="117157"/>
                </a:cubicBezTo>
                <a:cubicBezTo>
                  <a:pt x="85725" y="117157"/>
                  <a:pt x="83820" y="110490"/>
                  <a:pt x="83820" y="108585"/>
                </a:cubicBezTo>
                <a:cubicBezTo>
                  <a:pt x="82867" y="106680"/>
                  <a:pt x="79058" y="105727"/>
                  <a:pt x="80962" y="101918"/>
                </a:cubicBezTo>
                <a:cubicBezTo>
                  <a:pt x="79058" y="103823"/>
                  <a:pt x="76200" y="105727"/>
                  <a:pt x="70485" y="105727"/>
                </a:cubicBezTo>
                <a:cubicBezTo>
                  <a:pt x="72390" y="99060"/>
                  <a:pt x="70485" y="95250"/>
                  <a:pt x="65723" y="95250"/>
                </a:cubicBezTo>
                <a:cubicBezTo>
                  <a:pt x="67627" y="90488"/>
                  <a:pt x="70485" y="85725"/>
                  <a:pt x="80962" y="87630"/>
                </a:cubicBezTo>
                <a:cubicBezTo>
                  <a:pt x="89535" y="85725"/>
                  <a:pt x="87630" y="97155"/>
                  <a:pt x="99060" y="92392"/>
                </a:cubicBezTo>
                <a:cubicBezTo>
                  <a:pt x="99060" y="97155"/>
                  <a:pt x="100965" y="99060"/>
                  <a:pt x="101918" y="99060"/>
                </a:cubicBezTo>
                <a:cubicBezTo>
                  <a:pt x="112395" y="101918"/>
                  <a:pt x="107633" y="88583"/>
                  <a:pt x="112395" y="87630"/>
                </a:cubicBezTo>
                <a:cubicBezTo>
                  <a:pt x="126683" y="83820"/>
                  <a:pt x="140017" y="79058"/>
                  <a:pt x="148590" y="69533"/>
                </a:cubicBezTo>
                <a:cubicBezTo>
                  <a:pt x="148590" y="60960"/>
                  <a:pt x="143828" y="72390"/>
                  <a:pt x="137160" y="69533"/>
                </a:cubicBezTo>
                <a:cubicBezTo>
                  <a:pt x="132398" y="72390"/>
                  <a:pt x="123825" y="72390"/>
                  <a:pt x="120015" y="77152"/>
                </a:cubicBezTo>
                <a:cubicBezTo>
                  <a:pt x="112395" y="75248"/>
                  <a:pt x="97155" y="79058"/>
                  <a:pt x="83820" y="77152"/>
                </a:cubicBezTo>
                <a:cubicBezTo>
                  <a:pt x="76200" y="77152"/>
                  <a:pt x="72390" y="72390"/>
                  <a:pt x="62865" y="77152"/>
                </a:cubicBezTo>
                <a:cubicBezTo>
                  <a:pt x="59055" y="65723"/>
                  <a:pt x="51435" y="79058"/>
                  <a:pt x="47625" y="69533"/>
                </a:cubicBezTo>
                <a:cubicBezTo>
                  <a:pt x="42863" y="74295"/>
                  <a:pt x="34290" y="65723"/>
                  <a:pt x="22860" y="69533"/>
                </a:cubicBezTo>
                <a:cubicBezTo>
                  <a:pt x="24765" y="59055"/>
                  <a:pt x="13335" y="63818"/>
                  <a:pt x="9525" y="59055"/>
                </a:cubicBezTo>
                <a:cubicBezTo>
                  <a:pt x="8573" y="51435"/>
                  <a:pt x="16193" y="52388"/>
                  <a:pt x="20003" y="49530"/>
                </a:cubicBezTo>
                <a:cubicBezTo>
                  <a:pt x="20003" y="40957"/>
                  <a:pt x="0" y="54293"/>
                  <a:pt x="2857" y="40957"/>
                </a:cubicBezTo>
                <a:cubicBezTo>
                  <a:pt x="18098" y="36195"/>
                  <a:pt x="40957" y="34290"/>
                  <a:pt x="62865" y="31432"/>
                </a:cubicBezTo>
                <a:cubicBezTo>
                  <a:pt x="65723" y="31432"/>
                  <a:pt x="64770" y="27622"/>
                  <a:pt x="65723" y="24765"/>
                </a:cubicBezTo>
                <a:cubicBezTo>
                  <a:pt x="80962" y="27622"/>
                  <a:pt x="94298" y="20955"/>
                  <a:pt x="101918" y="24765"/>
                </a:cubicBezTo>
                <a:cubicBezTo>
                  <a:pt x="105727" y="22860"/>
                  <a:pt x="107633" y="20003"/>
                  <a:pt x="108585" y="16193"/>
                </a:cubicBezTo>
                <a:cubicBezTo>
                  <a:pt x="126683" y="15240"/>
                  <a:pt x="143828" y="9525"/>
                  <a:pt x="158115" y="13335"/>
                </a:cubicBezTo>
                <a:cubicBezTo>
                  <a:pt x="160020" y="13335"/>
                  <a:pt x="160020" y="9525"/>
                  <a:pt x="160020" y="6667"/>
                </a:cubicBezTo>
                <a:cubicBezTo>
                  <a:pt x="173355" y="8573"/>
                  <a:pt x="189548" y="4763"/>
                  <a:pt x="198120" y="9525"/>
                </a:cubicBezTo>
                <a:cubicBezTo>
                  <a:pt x="200025" y="4763"/>
                  <a:pt x="212408" y="9525"/>
                  <a:pt x="212408" y="2857"/>
                </a:cubicBezTo>
                <a:cubicBezTo>
                  <a:pt x="220980" y="6667"/>
                  <a:pt x="232410" y="8573"/>
                  <a:pt x="243840" y="6667"/>
                </a:cubicBezTo>
                <a:cubicBezTo>
                  <a:pt x="243840" y="4763"/>
                  <a:pt x="242888" y="4763"/>
                  <a:pt x="240983" y="2857"/>
                </a:cubicBezTo>
                <a:cubicBezTo>
                  <a:pt x="240983" y="0"/>
                  <a:pt x="243840" y="1905"/>
                  <a:pt x="243840" y="2857"/>
                </a:cubicBezTo>
                <a:cubicBezTo>
                  <a:pt x="257175" y="6667"/>
                  <a:pt x="279083" y="1905"/>
                  <a:pt x="293370" y="2857"/>
                </a:cubicBezTo>
                <a:cubicBezTo>
                  <a:pt x="293370" y="2857"/>
                  <a:pt x="291465" y="9525"/>
                  <a:pt x="293370" y="9525"/>
                </a:cubicBezTo>
                <a:cubicBezTo>
                  <a:pt x="316230" y="9525"/>
                  <a:pt x="318135" y="4763"/>
                  <a:pt x="344805" y="6667"/>
                </a:cubicBezTo>
                <a:close/>
              </a:path>
            </a:pathLst>
          </a:custGeom>
          <a:solidFill>
            <a:srgbClr val="D9D9D9"/>
          </a:solidFill>
        </p:spPr>
      </p:sp>
      <p:sp>
        <p:nvSpPr>
          <p:cNvPr id="109" name="Shape 107"/>
          <p:cNvSpPr/>
          <p:nvPr>
            <p:custDataLst>
              <p:tags r:id="rId81"/>
            </p:custDataLst>
          </p:nvPr>
        </p:nvSpPr>
        <p:spPr>
          <a:xfrm>
            <a:off x="5636601" y="1213788"/>
            <a:ext cx="135336" cy="49863"/>
          </a:xfrm>
          <a:custGeom>
            <a:avLst/>
            <a:gdLst/>
            <a:ahLst/>
            <a:cxnLst/>
            <a:rect l="l" t="t" r="r" b="b"/>
            <a:pathLst>
              <a:path w="105402" h="38834">
                <a:moveTo>
                  <a:pt x="27622" y="4763"/>
                </a:moveTo>
                <a:cubicBezTo>
                  <a:pt x="31432" y="4763"/>
                  <a:pt x="29527" y="7620"/>
                  <a:pt x="27622" y="7620"/>
                </a:cubicBezTo>
                <a:cubicBezTo>
                  <a:pt x="26670" y="14288"/>
                  <a:pt x="40957" y="6667"/>
                  <a:pt x="36195" y="16193"/>
                </a:cubicBezTo>
                <a:cubicBezTo>
                  <a:pt x="42863" y="18098"/>
                  <a:pt x="40957" y="11430"/>
                  <a:pt x="45720" y="11430"/>
                </a:cubicBezTo>
                <a:cubicBezTo>
                  <a:pt x="52388" y="18098"/>
                  <a:pt x="59055" y="4763"/>
                  <a:pt x="60960" y="16193"/>
                </a:cubicBezTo>
                <a:cubicBezTo>
                  <a:pt x="69533" y="14288"/>
                  <a:pt x="80962" y="13335"/>
                  <a:pt x="88583" y="11430"/>
                </a:cubicBezTo>
                <a:cubicBezTo>
                  <a:pt x="87630" y="19050"/>
                  <a:pt x="103823" y="7620"/>
                  <a:pt x="100013" y="16193"/>
                </a:cubicBezTo>
                <a:cubicBezTo>
                  <a:pt x="105727" y="25718"/>
                  <a:pt x="81915" y="22860"/>
                  <a:pt x="95250" y="29527"/>
                </a:cubicBezTo>
                <a:cubicBezTo>
                  <a:pt x="92392" y="35243"/>
                  <a:pt x="76200" y="30480"/>
                  <a:pt x="67627" y="32385"/>
                </a:cubicBezTo>
                <a:cubicBezTo>
                  <a:pt x="60960" y="32385"/>
                  <a:pt x="54293" y="35243"/>
                  <a:pt x="49530" y="39052"/>
                </a:cubicBezTo>
                <a:cubicBezTo>
                  <a:pt x="36195" y="32385"/>
                  <a:pt x="24765" y="27622"/>
                  <a:pt x="18098" y="16193"/>
                </a:cubicBezTo>
                <a:cubicBezTo>
                  <a:pt x="13335" y="14288"/>
                  <a:pt x="1905" y="20955"/>
                  <a:pt x="2857" y="14288"/>
                </a:cubicBezTo>
                <a:cubicBezTo>
                  <a:pt x="0" y="0"/>
                  <a:pt x="26670" y="14288"/>
                  <a:pt x="27622" y="4763"/>
                </a:cubicBezTo>
                <a:close/>
              </a:path>
            </a:pathLst>
          </a:custGeom>
          <a:solidFill>
            <a:srgbClr val="D9D9D9"/>
          </a:solidFill>
        </p:spPr>
      </p:sp>
      <p:sp>
        <p:nvSpPr>
          <p:cNvPr id="110" name="Shape 108"/>
          <p:cNvSpPr/>
          <p:nvPr>
            <p:custDataLst>
              <p:tags r:id="rId82"/>
            </p:custDataLst>
          </p:nvPr>
        </p:nvSpPr>
        <p:spPr>
          <a:xfrm>
            <a:off x="3509693" y="1280747"/>
            <a:ext cx="64107" cy="19944"/>
          </a:xfrm>
          <a:custGeom>
            <a:avLst/>
            <a:gdLst/>
            <a:ahLst/>
            <a:cxnLst/>
            <a:rect l="l" t="t" r="r" b="b"/>
            <a:pathLst>
              <a:path w="49927" h="15533">
                <a:moveTo>
                  <a:pt x="46673" y="1905"/>
                </a:moveTo>
                <a:cubicBezTo>
                  <a:pt x="49530" y="12383"/>
                  <a:pt x="36195" y="10478"/>
                  <a:pt x="28575" y="10478"/>
                </a:cubicBezTo>
                <a:cubicBezTo>
                  <a:pt x="24765" y="12383"/>
                  <a:pt x="24765" y="13335"/>
                  <a:pt x="21908" y="13335"/>
                </a:cubicBezTo>
                <a:cubicBezTo>
                  <a:pt x="16193" y="13335"/>
                  <a:pt x="9525" y="10478"/>
                  <a:pt x="9525" y="13335"/>
                </a:cubicBezTo>
                <a:cubicBezTo>
                  <a:pt x="0" y="15240"/>
                  <a:pt x="15240" y="3810"/>
                  <a:pt x="16193" y="4763"/>
                </a:cubicBezTo>
                <a:cubicBezTo>
                  <a:pt x="21908" y="12383"/>
                  <a:pt x="36195" y="0"/>
                  <a:pt x="46673" y="1905"/>
                </a:cubicBezTo>
                <a:close/>
              </a:path>
            </a:pathLst>
          </a:custGeom>
          <a:solidFill>
            <a:srgbClr val="D9D9D9"/>
          </a:solidFill>
        </p:spPr>
      </p:sp>
      <p:sp>
        <p:nvSpPr>
          <p:cNvPr id="111" name="Shape 109"/>
          <p:cNvSpPr/>
          <p:nvPr>
            <p:custDataLst>
              <p:tags r:id="rId83"/>
            </p:custDataLst>
          </p:nvPr>
        </p:nvSpPr>
        <p:spPr>
          <a:xfrm>
            <a:off x="3758996" y="1280747"/>
            <a:ext cx="56983" cy="38465"/>
          </a:xfrm>
          <a:custGeom>
            <a:avLst/>
            <a:gdLst/>
            <a:ahLst/>
            <a:cxnLst/>
            <a:rect l="l" t="t" r="r" b="b"/>
            <a:pathLst>
              <a:path w="44379" h="29957">
                <a:moveTo>
                  <a:pt x="20955" y="1905"/>
                </a:moveTo>
                <a:cubicBezTo>
                  <a:pt x="20955" y="4763"/>
                  <a:pt x="16193" y="2857"/>
                  <a:pt x="15240" y="4763"/>
                </a:cubicBezTo>
                <a:cubicBezTo>
                  <a:pt x="15240" y="13335"/>
                  <a:pt x="34290" y="0"/>
                  <a:pt x="29527" y="13335"/>
                </a:cubicBezTo>
                <a:cubicBezTo>
                  <a:pt x="33337" y="15240"/>
                  <a:pt x="36195" y="13335"/>
                  <a:pt x="36195" y="9525"/>
                </a:cubicBezTo>
                <a:cubicBezTo>
                  <a:pt x="44768" y="20003"/>
                  <a:pt x="20003" y="21908"/>
                  <a:pt x="18098" y="29527"/>
                </a:cubicBezTo>
                <a:cubicBezTo>
                  <a:pt x="9525" y="22860"/>
                  <a:pt x="11430" y="8573"/>
                  <a:pt x="0" y="8573"/>
                </a:cubicBezTo>
                <a:cubicBezTo>
                  <a:pt x="2857" y="1905"/>
                  <a:pt x="15240" y="4763"/>
                  <a:pt x="20955" y="1905"/>
                </a:cubicBezTo>
                <a:close/>
              </a:path>
            </a:pathLst>
          </a:custGeom>
          <a:solidFill>
            <a:srgbClr val="D9D9D9"/>
          </a:solidFill>
        </p:spPr>
      </p:sp>
      <p:sp>
        <p:nvSpPr>
          <p:cNvPr id="112" name="Shape 110"/>
          <p:cNvSpPr/>
          <p:nvPr>
            <p:custDataLst>
              <p:tags r:id="rId84"/>
            </p:custDataLst>
          </p:nvPr>
        </p:nvSpPr>
        <p:spPr>
          <a:xfrm>
            <a:off x="3787488" y="1393291"/>
            <a:ext cx="48436" cy="25643"/>
          </a:xfrm>
          <a:custGeom>
            <a:avLst/>
            <a:gdLst/>
            <a:ahLst/>
            <a:cxnLst/>
            <a:rect l="l" t="t" r="r" b="b"/>
            <a:pathLst>
              <a:path w="37723" h="19971">
                <a:moveTo>
                  <a:pt x="26670" y="0"/>
                </a:moveTo>
                <a:cubicBezTo>
                  <a:pt x="26670" y="8573"/>
                  <a:pt x="38100" y="6667"/>
                  <a:pt x="32385" y="18098"/>
                </a:cubicBezTo>
                <a:cubicBezTo>
                  <a:pt x="16193" y="20003"/>
                  <a:pt x="6667" y="16193"/>
                  <a:pt x="0" y="9525"/>
                </a:cubicBezTo>
                <a:cubicBezTo>
                  <a:pt x="4763" y="1905"/>
                  <a:pt x="16193" y="1905"/>
                  <a:pt x="26670" y="0"/>
                </a:cubicBezTo>
                <a:close/>
              </a:path>
            </a:pathLst>
          </a:custGeom>
          <a:solidFill>
            <a:srgbClr val="D9D9D9"/>
          </a:solidFill>
        </p:spPr>
      </p:sp>
      <p:sp>
        <p:nvSpPr>
          <p:cNvPr id="113" name="Shape 111"/>
          <p:cNvSpPr/>
          <p:nvPr>
            <p:custDataLst>
              <p:tags r:id="rId85"/>
            </p:custDataLst>
          </p:nvPr>
        </p:nvSpPr>
        <p:spPr>
          <a:xfrm>
            <a:off x="3885784" y="1441727"/>
            <a:ext cx="474388" cy="331935"/>
          </a:xfrm>
          <a:custGeom>
            <a:avLst/>
            <a:gdLst/>
            <a:ahLst/>
            <a:cxnLst/>
            <a:rect l="l" t="t" r="r" b="b"/>
            <a:pathLst>
              <a:path w="369460" h="258515">
                <a:moveTo>
                  <a:pt x="15240" y="18098"/>
                </a:moveTo>
                <a:cubicBezTo>
                  <a:pt x="20003" y="26670"/>
                  <a:pt x="31432" y="6667"/>
                  <a:pt x="36195" y="15240"/>
                </a:cubicBezTo>
                <a:cubicBezTo>
                  <a:pt x="40005" y="15240"/>
                  <a:pt x="38100" y="8573"/>
                  <a:pt x="40005" y="8573"/>
                </a:cubicBezTo>
                <a:cubicBezTo>
                  <a:pt x="42863" y="6667"/>
                  <a:pt x="44768" y="11430"/>
                  <a:pt x="47625" y="11430"/>
                </a:cubicBezTo>
                <a:cubicBezTo>
                  <a:pt x="52388" y="11430"/>
                  <a:pt x="52388" y="0"/>
                  <a:pt x="60960" y="8573"/>
                </a:cubicBezTo>
                <a:cubicBezTo>
                  <a:pt x="59055" y="20955"/>
                  <a:pt x="52388" y="11430"/>
                  <a:pt x="47625" y="18098"/>
                </a:cubicBezTo>
                <a:cubicBezTo>
                  <a:pt x="45720" y="20003"/>
                  <a:pt x="54293" y="20003"/>
                  <a:pt x="54293" y="20003"/>
                </a:cubicBezTo>
                <a:cubicBezTo>
                  <a:pt x="52388" y="24765"/>
                  <a:pt x="49530" y="24765"/>
                  <a:pt x="47625" y="29527"/>
                </a:cubicBezTo>
                <a:cubicBezTo>
                  <a:pt x="47625" y="34290"/>
                  <a:pt x="51435" y="36195"/>
                  <a:pt x="51435" y="39052"/>
                </a:cubicBezTo>
                <a:cubicBezTo>
                  <a:pt x="52388" y="44768"/>
                  <a:pt x="49530" y="54293"/>
                  <a:pt x="58103" y="54293"/>
                </a:cubicBezTo>
                <a:cubicBezTo>
                  <a:pt x="64770" y="52388"/>
                  <a:pt x="58103" y="36195"/>
                  <a:pt x="60960" y="29527"/>
                </a:cubicBezTo>
                <a:cubicBezTo>
                  <a:pt x="76200" y="33337"/>
                  <a:pt x="74295" y="20955"/>
                  <a:pt x="79058" y="15240"/>
                </a:cubicBezTo>
                <a:cubicBezTo>
                  <a:pt x="82867" y="20955"/>
                  <a:pt x="90488" y="8573"/>
                  <a:pt x="94298" y="18098"/>
                </a:cubicBezTo>
                <a:cubicBezTo>
                  <a:pt x="100965" y="18098"/>
                  <a:pt x="97155" y="8573"/>
                  <a:pt x="107633" y="11430"/>
                </a:cubicBezTo>
                <a:cubicBezTo>
                  <a:pt x="105727" y="22860"/>
                  <a:pt x="113348" y="24765"/>
                  <a:pt x="121920" y="26670"/>
                </a:cubicBezTo>
                <a:cubicBezTo>
                  <a:pt x="119062" y="36195"/>
                  <a:pt x="120015" y="34290"/>
                  <a:pt x="125730" y="40957"/>
                </a:cubicBezTo>
                <a:cubicBezTo>
                  <a:pt x="128588" y="38100"/>
                  <a:pt x="132398" y="38100"/>
                  <a:pt x="137160" y="40957"/>
                </a:cubicBezTo>
                <a:cubicBezTo>
                  <a:pt x="143828" y="44768"/>
                  <a:pt x="143828" y="38100"/>
                  <a:pt x="146685" y="36195"/>
                </a:cubicBezTo>
                <a:cubicBezTo>
                  <a:pt x="150495" y="34290"/>
                  <a:pt x="155258" y="38100"/>
                  <a:pt x="155258" y="33337"/>
                </a:cubicBezTo>
                <a:cubicBezTo>
                  <a:pt x="164783" y="36195"/>
                  <a:pt x="168592" y="36195"/>
                  <a:pt x="176212" y="33337"/>
                </a:cubicBezTo>
                <a:cubicBezTo>
                  <a:pt x="176212" y="39052"/>
                  <a:pt x="184785" y="36195"/>
                  <a:pt x="182880" y="36195"/>
                </a:cubicBezTo>
                <a:cubicBezTo>
                  <a:pt x="186690" y="38100"/>
                  <a:pt x="186690" y="42863"/>
                  <a:pt x="189548" y="44768"/>
                </a:cubicBezTo>
                <a:cubicBezTo>
                  <a:pt x="191453" y="45720"/>
                  <a:pt x="196215" y="47625"/>
                  <a:pt x="198120" y="47625"/>
                </a:cubicBezTo>
                <a:cubicBezTo>
                  <a:pt x="200025" y="49530"/>
                  <a:pt x="198120" y="51435"/>
                  <a:pt x="200978" y="51435"/>
                </a:cubicBezTo>
                <a:cubicBezTo>
                  <a:pt x="207645" y="51435"/>
                  <a:pt x="200025" y="56198"/>
                  <a:pt x="204787" y="60960"/>
                </a:cubicBezTo>
                <a:cubicBezTo>
                  <a:pt x="205740" y="62865"/>
                  <a:pt x="207645" y="56198"/>
                  <a:pt x="207645" y="54293"/>
                </a:cubicBezTo>
                <a:cubicBezTo>
                  <a:pt x="212408" y="58103"/>
                  <a:pt x="212408" y="62865"/>
                  <a:pt x="219075" y="63818"/>
                </a:cubicBezTo>
                <a:cubicBezTo>
                  <a:pt x="225742" y="63818"/>
                  <a:pt x="229553" y="60960"/>
                  <a:pt x="236220" y="60960"/>
                </a:cubicBezTo>
                <a:cubicBezTo>
                  <a:pt x="234315" y="72390"/>
                  <a:pt x="254317" y="65723"/>
                  <a:pt x="254317" y="76200"/>
                </a:cubicBezTo>
                <a:cubicBezTo>
                  <a:pt x="257175" y="76200"/>
                  <a:pt x="259080" y="76200"/>
                  <a:pt x="260985" y="72390"/>
                </a:cubicBezTo>
                <a:cubicBezTo>
                  <a:pt x="263843" y="74295"/>
                  <a:pt x="265747" y="79058"/>
                  <a:pt x="265747" y="85725"/>
                </a:cubicBezTo>
                <a:cubicBezTo>
                  <a:pt x="268605" y="85725"/>
                  <a:pt x="268605" y="83820"/>
                  <a:pt x="268605" y="81915"/>
                </a:cubicBezTo>
                <a:cubicBezTo>
                  <a:pt x="273368" y="85725"/>
                  <a:pt x="277178" y="92392"/>
                  <a:pt x="286703" y="90488"/>
                </a:cubicBezTo>
                <a:cubicBezTo>
                  <a:pt x="285750" y="94298"/>
                  <a:pt x="283845" y="97155"/>
                  <a:pt x="286703" y="97155"/>
                </a:cubicBezTo>
                <a:cubicBezTo>
                  <a:pt x="290513" y="101918"/>
                  <a:pt x="279083" y="106680"/>
                  <a:pt x="286703" y="108585"/>
                </a:cubicBezTo>
                <a:cubicBezTo>
                  <a:pt x="283845" y="113348"/>
                  <a:pt x="275273" y="113348"/>
                  <a:pt x="275273" y="121920"/>
                </a:cubicBezTo>
                <a:cubicBezTo>
                  <a:pt x="281940" y="133350"/>
                  <a:pt x="297180" y="118110"/>
                  <a:pt x="300038" y="131445"/>
                </a:cubicBezTo>
                <a:cubicBezTo>
                  <a:pt x="303848" y="130493"/>
                  <a:pt x="301943" y="126683"/>
                  <a:pt x="303848" y="124777"/>
                </a:cubicBezTo>
                <a:cubicBezTo>
                  <a:pt x="306705" y="124777"/>
                  <a:pt x="304800" y="131445"/>
                  <a:pt x="306705" y="133350"/>
                </a:cubicBezTo>
                <a:cubicBezTo>
                  <a:pt x="306705" y="133350"/>
                  <a:pt x="310515" y="140017"/>
                  <a:pt x="310515" y="140017"/>
                </a:cubicBezTo>
                <a:cubicBezTo>
                  <a:pt x="313372" y="140017"/>
                  <a:pt x="316230" y="133350"/>
                  <a:pt x="315278" y="146685"/>
                </a:cubicBezTo>
                <a:cubicBezTo>
                  <a:pt x="322897" y="146685"/>
                  <a:pt x="324803" y="141923"/>
                  <a:pt x="333375" y="142875"/>
                </a:cubicBezTo>
                <a:cubicBezTo>
                  <a:pt x="335280" y="144780"/>
                  <a:pt x="336233" y="148590"/>
                  <a:pt x="336233" y="153353"/>
                </a:cubicBezTo>
                <a:cubicBezTo>
                  <a:pt x="342900" y="153353"/>
                  <a:pt x="353378" y="149542"/>
                  <a:pt x="349568" y="158115"/>
                </a:cubicBezTo>
                <a:cubicBezTo>
                  <a:pt x="360998" y="153353"/>
                  <a:pt x="354330" y="160020"/>
                  <a:pt x="364808" y="160973"/>
                </a:cubicBezTo>
                <a:cubicBezTo>
                  <a:pt x="369570" y="167640"/>
                  <a:pt x="354330" y="171450"/>
                  <a:pt x="356235" y="171450"/>
                </a:cubicBezTo>
                <a:cubicBezTo>
                  <a:pt x="353378" y="173355"/>
                  <a:pt x="358140" y="174308"/>
                  <a:pt x="358140" y="174308"/>
                </a:cubicBezTo>
                <a:cubicBezTo>
                  <a:pt x="351472" y="182880"/>
                  <a:pt x="344805" y="180975"/>
                  <a:pt x="340043" y="192405"/>
                </a:cubicBezTo>
                <a:cubicBezTo>
                  <a:pt x="336233" y="192405"/>
                  <a:pt x="335280" y="192405"/>
                  <a:pt x="333375" y="196215"/>
                </a:cubicBezTo>
                <a:cubicBezTo>
                  <a:pt x="331470" y="194310"/>
                  <a:pt x="318135" y="194310"/>
                  <a:pt x="318135" y="189548"/>
                </a:cubicBezTo>
                <a:cubicBezTo>
                  <a:pt x="318135" y="182880"/>
                  <a:pt x="303848" y="189548"/>
                  <a:pt x="306705" y="176212"/>
                </a:cubicBezTo>
                <a:cubicBezTo>
                  <a:pt x="300038" y="178117"/>
                  <a:pt x="300038" y="174308"/>
                  <a:pt x="300038" y="171450"/>
                </a:cubicBezTo>
                <a:cubicBezTo>
                  <a:pt x="295275" y="171450"/>
                  <a:pt x="291465" y="171450"/>
                  <a:pt x="286703" y="171450"/>
                </a:cubicBezTo>
                <a:cubicBezTo>
                  <a:pt x="280035" y="169545"/>
                  <a:pt x="286703" y="180975"/>
                  <a:pt x="285750" y="185738"/>
                </a:cubicBezTo>
                <a:cubicBezTo>
                  <a:pt x="285750" y="192405"/>
                  <a:pt x="293370" y="192405"/>
                  <a:pt x="293370" y="199072"/>
                </a:cubicBezTo>
                <a:cubicBezTo>
                  <a:pt x="300038" y="194310"/>
                  <a:pt x="304800" y="205740"/>
                  <a:pt x="306705" y="199072"/>
                </a:cubicBezTo>
                <a:cubicBezTo>
                  <a:pt x="310515" y="202883"/>
                  <a:pt x="311468" y="209550"/>
                  <a:pt x="311468" y="217170"/>
                </a:cubicBezTo>
                <a:cubicBezTo>
                  <a:pt x="311468" y="220980"/>
                  <a:pt x="318135" y="219075"/>
                  <a:pt x="318135" y="220980"/>
                </a:cubicBezTo>
                <a:cubicBezTo>
                  <a:pt x="322897" y="227647"/>
                  <a:pt x="315278" y="241935"/>
                  <a:pt x="315278" y="246698"/>
                </a:cubicBezTo>
                <a:cubicBezTo>
                  <a:pt x="308610" y="250507"/>
                  <a:pt x="311468" y="243840"/>
                  <a:pt x="310515" y="241935"/>
                </a:cubicBezTo>
                <a:cubicBezTo>
                  <a:pt x="304800" y="239078"/>
                  <a:pt x="295275" y="240030"/>
                  <a:pt x="293370" y="232410"/>
                </a:cubicBezTo>
                <a:cubicBezTo>
                  <a:pt x="281940" y="233362"/>
                  <a:pt x="283845" y="221933"/>
                  <a:pt x="268605" y="225742"/>
                </a:cubicBezTo>
                <a:cubicBezTo>
                  <a:pt x="270510" y="232410"/>
                  <a:pt x="280035" y="227647"/>
                  <a:pt x="281940" y="232410"/>
                </a:cubicBezTo>
                <a:cubicBezTo>
                  <a:pt x="270510" y="241935"/>
                  <a:pt x="291465" y="237172"/>
                  <a:pt x="281940" y="241935"/>
                </a:cubicBezTo>
                <a:cubicBezTo>
                  <a:pt x="281940" y="245745"/>
                  <a:pt x="290513" y="245745"/>
                  <a:pt x="293370" y="246698"/>
                </a:cubicBezTo>
                <a:cubicBezTo>
                  <a:pt x="295275" y="248602"/>
                  <a:pt x="293370" y="250507"/>
                  <a:pt x="297180" y="250507"/>
                </a:cubicBezTo>
                <a:cubicBezTo>
                  <a:pt x="301943" y="250507"/>
                  <a:pt x="303848" y="251460"/>
                  <a:pt x="303848" y="257175"/>
                </a:cubicBezTo>
                <a:cubicBezTo>
                  <a:pt x="293370" y="258128"/>
                  <a:pt x="288608" y="255270"/>
                  <a:pt x="281940" y="250507"/>
                </a:cubicBezTo>
                <a:cubicBezTo>
                  <a:pt x="277178" y="248602"/>
                  <a:pt x="268605" y="248602"/>
                  <a:pt x="263843" y="243840"/>
                </a:cubicBezTo>
                <a:cubicBezTo>
                  <a:pt x="259080" y="241935"/>
                  <a:pt x="252412" y="239078"/>
                  <a:pt x="247650" y="239078"/>
                </a:cubicBezTo>
                <a:cubicBezTo>
                  <a:pt x="243840" y="239078"/>
                  <a:pt x="243840" y="233362"/>
                  <a:pt x="242888" y="232410"/>
                </a:cubicBezTo>
                <a:cubicBezTo>
                  <a:pt x="237172" y="230505"/>
                  <a:pt x="232410" y="232410"/>
                  <a:pt x="229553" y="228600"/>
                </a:cubicBezTo>
                <a:cubicBezTo>
                  <a:pt x="225742" y="227647"/>
                  <a:pt x="229553" y="221933"/>
                  <a:pt x="225742" y="220980"/>
                </a:cubicBezTo>
                <a:cubicBezTo>
                  <a:pt x="224790" y="217170"/>
                  <a:pt x="218123" y="220980"/>
                  <a:pt x="219075" y="214313"/>
                </a:cubicBezTo>
                <a:cubicBezTo>
                  <a:pt x="205740" y="214313"/>
                  <a:pt x="205740" y="200978"/>
                  <a:pt x="198120" y="196215"/>
                </a:cubicBezTo>
                <a:cubicBezTo>
                  <a:pt x="200978" y="194310"/>
                  <a:pt x="198120" y="184785"/>
                  <a:pt x="200978" y="179070"/>
                </a:cubicBezTo>
                <a:cubicBezTo>
                  <a:pt x="202883" y="179070"/>
                  <a:pt x="207645" y="180975"/>
                  <a:pt x="207645" y="179070"/>
                </a:cubicBezTo>
                <a:cubicBezTo>
                  <a:pt x="207645" y="178117"/>
                  <a:pt x="202883" y="174308"/>
                  <a:pt x="204787" y="171450"/>
                </a:cubicBezTo>
                <a:cubicBezTo>
                  <a:pt x="204787" y="169545"/>
                  <a:pt x="211455" y="171450"/>
                  <a:pt x="211455" y="171450"/>
                </a:cubicBezTo>
                <a:cubicBezTo>
                  <a:pt x="212408" y="169545"/>
                  <a:pt x="209550" y="160973"/>
                  <a:pt x="211455" y="158115"/>
                </a:cubicBezTo>
                <a:cubicBezTo>
                  <a:pt x="211455" y="158115"/>
                  <a:pt x="216218" y="160020"/>
                  <a:pt x="218123" y="158115"/>
                </a:cubicBezTo>
                <a:cubicBezTo>
                  <a:pt x="220980" y="154305"/>
                  <a:pt x="216218" y="146685"/>
                  <a:pt x="219075" y="142875"/>
                </a:cubicBezTo>
                <a:cubicBezTo>
                  <a:pt x="219075" y="140017"/>
                  <a:pt x="214313" y="140017"/>
                  <a:pt x="211455" y="140017"/>
                </a:cubicBezTo>
                <a:cubicBezTo>
                  <a:pt x="211455" y="135255"/>
                  <a:pt x="211455" y="130493"/>
                  <a:pt x="211455" y="124777"/>
                </a:cubicBezTo>
                <a:cubicBezTo>
                  <a:pt x="207645" y="124777"/>
                  <a:pt x="205740" y="124777"/>
                  <a:pt x="204787" y="128588"/>
                </a:cubicBezTo>
                <a:cubicBezTo>
                  <a:pt x="200025" y="124777"/>
                  <a:pt x="202883" y="118110"/>
                  <a:pt x="198120" y="115253"/>
                </a:cubicBezTo>
                <a:cubicBezTo>
                  <a:pt x="198120" y="115253"/>
                  <a:pt x="194310" y="118110"/>
                  <a:pt x="193358" y="118110"/>
                </a:cubicBezTo>
                <a:cubicBezTo>
                  <a:pt x="193358" y="118110"/>
                  <a:pt x="189548" y="115253"/>
                  <a:pt x="189548" y="115253"/>
                </a:cubicBezTo>
                <a:cubicBezTo>
                  <a:pt x="187643" y="115253"/>
                  <a:pt x="184785" y="110490"/>
                  <a:pt x="182880" y="108585"/>
                </a:cubicBezTo>
                <a:cubicBezTo>
                  <a:pt x="180975" y="108585"/>
                  <a:pt x="180022" y="113348"/>
                  <a:pt x="176212" y="112395"/>
                </a:cubicBezTo>
                <a:cubicBezTo>
                  <a:pt x="176212" y="112395"/>
                  <a:pt x="171450" y="105727"/>
                  <a:pt x="164783" y="106680"/>
                </a:cubicBezTo>
                <a:cubicBezTo>
                  <a:pt x="178117" y="92392"/>
                  <a:pt x="148590" y="100013"/>
                  <a:pt x="151448" y="85725"/>
                </a:cubicBezTo>
                <a:cubicBezTo>
                  <a:pt x="144780" y="85725"/>
                  <a:pt x="137160" y="85725"/>
                  <a:pt x="137160" y="94298"/>
                </a:cubicBezTo>
                <a:cubicBezTo>
                  <a:pt x="132398" y="97155"/>
                  <a:pt x="128588" y="90488"/>
                  <a:pt x="128588" y="90488"/>
                </a:cubicBezTo>
                <a:cubicBezTo>
                  <a:pt x="125730" y="90488"/>
                  <a:pt x="123825" y="94298"/>
                  <a:pt x="119062" y="94298"/>
                </a:cubicBezTo>
                <a:cubicBezTo>
                  <a:pt x="113348" y="94298"/>
                  <a:pt x="112395" y="90488"/>
                  <a:pt x="107633" y="90488"/>
                </a:cubicBezTo>
                <a:cubicBezTo>
                  <a:pt x="100965" y="90488"/>
                  <a:pt x="100965" y="94298"/>
                  <a:pt x="94298" y="94298"/>
                </a:cubicBezTo>
                <a:cubicBezTo>
                  <a:pt x="87630" y="94298"/>
                  <a:pt x="85725" y="92392"/>
                  <a:pt x="82867" y="90488"/>
                </a:cubicBezTo>
                <a:cubicBezTo>
                  <a:pt x="67627" y="90488"/>
                  <a:pt x="56198" y="92392"/>
                  <a:pt x="40957" y="87630"/>
                </a:cubicBezTo>
                <a:cubicBezTo>
                  <a:pt x="40005" y="87630"/>
                  <a:pt x="36195" y="81915"/>
                  <a:pt x="36195" y="81915"/>
                </a:cubicBezTo>
                <a:cubicBezTo>
                  <a:pt x="29527" y="80962"/>
                  <a:pt x="24765" y="83820"/>
                  <a:pt x="26670" y="76200"/>
                </a:cubicBezTo>
                <a:cubicBezTo>
                  <a:pt x="21908" y="76200"/>
                  <a:pt x="11430" y="79058"/>
                  <a:pt x="15240" y="69533"/>
                </a:cubicBezTo>
                <a:cubicBezTo>
                  <a:pt x="24765" y="72390"/>
                  <a:pt x="26670" y="65723"/>
                  <a:pt x="33337" y="63818"/>
                </a:cubicBezTo>
                <a:cubicBezTo>
                  <a:pt x="27622" y="58103"/>
                  <a:pt x="11430" y="62865"/>
                  <a:pt x="8573" y="54293"/>
                </a:cubicBezTo>
                <a:cubicBezTo>
                  <a:pt x="4763" y="54293"/>
                  <a:pt x="4763" y="56198"/>
                  <a:pt x="4763" y="58103"/>
                </a:cubicBezTo>
                <a:cubicBezTo>
                  <a:pt x="0" y="56198"/>
                  <a:pt x="8573" y="44768"/>
                  <a:pt x="11430" y="40957"/>
                </a:cubicBezTo>
                <a:cubicBezTo>
                  <a:pt x="8573" y="31432"/>
                  <a:pt x="16193" y="27622"/>
                  <a:pt x="15240" y="18098"/>
                </a:cubicBezTo>
                <a:moveTo>
                  <a:pt x="239078" y="176212"/>
                </a:moveTo>
                <a:cubicBezTo>
                  <a:pt x="239078" y="169545"/>
                  <a:pt x="254317" y="176212"/>
                  <a:pt x="260985" y="174308"/>
                </a:cubicBezTo>
                <a:cubicBezTo>
                  <a:pt x="260985" y="167640"/>
                  <a:pt x="255270" y="167640"/>
                  <a:pt x="254317" y="164783"/>
                </a:cubicBezTo>
                <a:cubicBezTo>
                  <a:pt x="250507" y="160020"/>
                  <a:pt x="242888" y="162878"/>
                  <a:pt x="236220" y="158115"/>
                </a:cubicBezTo>
                <a:cubicBezTo>
                  <a:pt x="237172" y="164783"/>
                  <a:pt x="232410" y="176212"/>
                  <a:pt x="239078" y="176212"/>
                </a:cubicBezTo>
                <a:close/>
              </a:path>
            </a:pathLst>
          </a:custGeom>
          <a:solidFill>
            <a:srgbClr val="D9D9D9"/>
          </a:solidFill>
        </p:spPr>
      </p:sp>
      <p:sp>
        <p:nvSpPr>
          <p:cNvPr id="114" name="Shape 112"/>
          <p:cNvSpPr/>
          <p:nvPr>
            <p:custDataLst>
              <p:tags r:id="rId86"/>
            </p:custDataLst>
          </p:nvPr>
        </p:nvSpPr>
        <p:spPr>
          <a:xfrm>
            <a:off x="3422795" y="1458823"/>
            <a:ext cx="292040" cy="148159"/>
          </a:xfrm>
          <a:custGeom>
            <a:avLst/>
            <a:gdLst/>
            <a:ahLst/>
            <a:cxnLst/>
            <a:rect l="l" t="t" r="r" b="b"/>
            <a:pathLst>
              <a:path w="227445" h="115388">
                <a:moveTo>
                  <a:pt x="24765" y="87630"/>
                </a:moveTo>
                <a:cubicBezTo>
                  <a:pt x="18098" y="87630"/>
                  <a:pt x="26670" y="79058"/>
                  <a:pt x="27622" y="77152"/>
                </a:cubicBezTo>
                <a:cubicBezTo>
                  <a:pt x="27622" y="74295"/>
                  <a:pt x="36195" y="76200"/>
                  <a:pt x="40005" y="74295"/>
                </a:cubicBezTo>
                <a:cubicBezTo>
                  <a:pt x="42863" y="74295"/>
                  <a:pt x="42863" y="72390"/>
                  <a:pt x="45720" y="72390"/>
                </a:cubicBezTo>
                <a:cubicBezTo>
                  <a:pt x="58103" y="70485"/>
                  <a:pt x="72390" y="76200"/>
                  <a:pt x="80962" y="69533"/>
                </a:cubicBezTo>
                <a:cubicBezTo>
                  <a:pt x="77152" y="60960"/>
                  <a:pt x="58103" y="69533"/>
                  <a:pt x="45720" y="65723"/>
                </a:cubicBezTo>
                <a:cubicBezTo>
                  <a:pt x="44768" y="65723"/>
                  <a:pt x="42863" y="62865"/>
                  <a:pt x="42863" y="62865"/>
                </a:cubicBezTo>
                <a:cubicBezTo>
                  <a:pt x="40957" y="62865"/>
                  <a:pt x="38100" y="65723"/>
                  <a:pt x="34290" y="65723"/>
                </a:cubicBezTo>
                <a:cubicBezTo>
                  <a:pt x="27622" y="65723"/>
                  <a:pt x="20955" y="60960"/>
                  <a:pt x="16193" y="62865"/>
                </a:cubicBezTo>
                <a:cubicBezTo>
                  <a:pt x="8573" y="52388"/>
                  <a:pt x="31432" y="56198"/>
                  <a:pt x="31432" y="51435"/>
                </a:cubicBezTo>
                <a:cubicBezTo>
                  <a:pt x="31432" y="44768"/>
                  <a:pt x="38100" y="49530"/>
                  <a:pt x="40005" y="51435"/>
                </a:cubicBezTo>
                <a:cubicBezTo>
                  <a:pt x="40005" y="33337"/>
                  <a:pt x="20955" y="49530"/>
                  <a:pt x="6667" y="44768"/>
                </a:cubicBezTo>
                <a:cubicBezTo>
                  <a:pt x="0" y="40005"/>
                  <a:pt x="13335" y="34290"/>
                  <a:pt x="0" y="34290"/>
                </a:cubicBezTo>
                <a:cubicBezTo>
                  <a:pt x="2857" y="29527"/>
                  <a:pt x="2857" y="20003"/>
                  <a:pt x="16193" y="22860"/>
                </a:cubicBezTo>
                <a:cubicBezTo>
                  <a:pt x="20003" y="22860"/>
                  <a:pt x="16193" y="18098"/>
                  <a:pt x="16193" y="20003"/>
                </a:cubicBezTo>
                <a:cubicBezTo>
                  <a:pt x="20955" y="11430"/>
                  <a:pt x="34290" y="9525"/>
                  <a:pt x="45720" y="6667"/>
                </a:cubicBezTo>
                <a:cubicBezTo>
                  <a:pt x="49530" y="4763"/>
                  <a:pt x="49530" y="0"/>
                  <a:pt x="56198" y="1905"/>
                </a:cubicBezTo>
                <a:cubicBezTo>
                  <a:pt x="56198" y="4763"/>
                  <a:pt x="59055" y="2857"/>
                  <a:pt x="60960" y="4763"/>
                </a:cubicBezTo>
                <a:cubicBezTo>
                  <a:pt x="60960" y="11430"/>
                  <a:pt x="56198" y="16193"/>
                  <a:pt x="67627" y="16193"/>
                </a:cubicBezTo>
                <a:cubicBezTo>
                  <a:pt x="67627" y="20003"/>
                  <a:pt x="63818" y="18098"/>
                  <a:pt x="60960" y="20003"/>
                </a:cubicBezTo>
                <a:cubicBezTo>
                  <a:pt x="60960" y="20955"/>
                  <a:pt x="65723" y="22860"/>
                  <a:pt x="67627" y="22860"/>
                </a:cubicBezTo>
                <a:cubicBezTo>
                  <a:pt x="70485" y="20955"/>
                  <a:pt x="69533" y="16193"/>
                  <a:pt x="70485" y="16193"/>
                </a:cubicBezTo>
                <a:cubicBezTo>
                  <a:pt x="77152" y="13335"/>
                  <a:pt x="82867" y="15240"/>
                  <a:pt x="88583" y="13335"/>
                </a:cubicBezTo>
                <a:cubicBezTo>
                  <a:pt x="92392" y="18098"/>
                  <a:pt x="99060" y="20003"/>
                  <a:pt x="99060" y="27622"/>
                </a:cubicBezTo>
                <a:cubicBezTo>
                  <a:pt x="105727" y="27622"/>
                  <a:pt x="101918" y="20003"/>
                  <a:pt x="110490" y="22860"/>
                </a:cubicBezTo>
                <a:cubicBezTo>
                  <a:pt x="113348" y="20003"/>
                  <a:pt x="117157" y="16193"/>
                  <a:pt x="120015" y="13335"/>
                </a:cubicBezTo>
                <a:cubicBezTo>
                  <a:pt x="121920" y="15240"/>
                  <a:pt x="125730" y="16193"/>
                  <a:pt x="130493" y="16193"/>
                </a:cubicBezTo>
                <a:cubicBezTo>
                  <a:pt x="131445" y="20955"/>
                  <a:pt x="130493" y="24765"/>
                  <a:pt x="131445" y="27622"/>
                </a:cubicBezTo>
                <a:cubicBezTo>
                  <a:pt x="133350" y="33337"/>
                  <a:pt x="141923" y="33337"/>
                  <a:pt x="138113" y="40957"/>
                </a:cubicBezTo>
                <a:cubicBezTo>
                  <a:pt x="144780" y="40005"/>
                  <a:pt x="144780" y="33337"/>
                  <a:pt x="151448" y="31432"/>
                </a:cubicBezTo>
                <a:cubicBezTo>
                  <a:pt x="149542" y="27622"/>
                  <a:pt x="143828" y="27622"/>
                  <a:pt x="141923" y="26670"/>
                </a:cubicBezTo>
                <a:cubicBezTo>
                  <a:pt x="138113" y="20003"/>
                  <a:pt x="143828" y="15240"/>
                  <a:pt x="141923" y="6667"/>
                </a:cubicBezTo>
                <a:cubicBezTo>
                  <a:pt x="146685" y="8573"/>
                  <a:pt x="148590" y="2857"/>
                  <a:pt x="153353" y="4763"/>
                </a:cubicBezTo>
                <a:cubicBezTo>
                  <a:pt x="155258" y="9525"/>
                  <a:pt x="161925" y="18098"/>
                  <a:pt x="166688" y="26670"/>
                </a:cubicBezTo>
                <a:cubicBezTo>
                  <a:pt x="166688" y="26670"/>
                  <a:pt x="173355" y="40005"/>
                  <a:pt x="174308" y="31432"/>
                </a:cubicBezTo>
                <a:cubicBezTo>
                  <a:pt x="180022" y="33337"/>
                  <a:pt x="176212" y="40957"/>
                  <a:pt x="180975" y="40957"/>
                </a:cubicBezTo>
                <a:cubicBezTo>
                  <a:pt x="180975" y="45720"/>
                  <a:pt x="180975" y="49530"/>
                  <a:pt x="178117" y="51435"/>
                </a:cubicBezTo>
                <a:cubicBezTo>
                  <a:pt x="180022" y="56198"/>
                  <a:pt x="191453" y="52388"/>
                  <a:pt x="187643" y="62865"/>
                </a:cubicBezTo>
                <a:cubicBezTo>
                  <a:pt x="199072" y="56198"/>
                  <a:pt x="199072" y="67627"/>
                  <a:pt x="216218" y="65723"/>
                </a:cubicBezTo>
                <a:cubicBezTo>
                  <a:pt x="209550" y="77152"/>
                  <a:pt x="222885" y="72390"/>
                  <a:pt x="223838" y="74295"/>
                </a:cubicBezTo>
                <a:cubicBezTo>
                  <a:pt x="225742" y="76200"/>
                  <a:pt x="219075" y="83820"/>
                  <a:pt x="227647" y="80962"/>
                </a:cubicBezTo>
                <a:cubicBezTo>
                  <a:pt x="222885" y="95250"/>
                  <a:pt x="216218" y="77152"/>
                  <a:pt x="202883" y="80962"/>
                </a:cubicBezTo>
                <a:cubicBezTo>
                  <a:pt x="199072" y="92392"/>
                  <a:pt x="214313" y="88583"/>
                  <a:pt x="209550" y="101918"/>
                </a:cubicBezTo>
                <a:cubicBezTo>
                  <a:pt x="198120" y="105727"/>
                  <a:pt x="184785" y="108585"/>
                  <a:pt x="174308" y="101918"/>
                </a:cubicBezTo>
                <a:cubicBezTo>
                  <a:pt x="164783" y="95250"/>
                  <a:pt x="144780" y="94298"/>
                  <a:pt x="131445" y="101918"/>
                </a:cubicBezTo>
                <a:cubicBezTo>
                  <a:pt x="128588" y="103823"/>
                  <a:pt x="125730" y="101918"/>
                  <a:pt x="117157" y="105727"/>
                </a:cubicBezTo>
                <a:cubicBezTo>
                  <a:pt x="113348" y="106680"/>
                  <a:pt x="113348" y="108585"/>
                  <a:pt x="113348" y="112395"/>
                </a:cubicBezTo>
                <a:cubicBezTo>
                  <a:pt x="105727" y="106680"/>
                  <a:pt x="88583" y="115253"/>
                  <a:pt x="74295" y="112395"/>
                </a:cubicBezTo>
                <a:cubicBezTo>
                  <a:pt x="70485" y="105727"/>
                  <a:pt x="65723" y="100965"/>
                  <a:pt x="60960" y="94298"/>
                </a:cubicBezTo>
                <a:cubicBezTo>
                  <a:pt x="52388" y="92392"/>
                  <a:pt x="38100" y="97155"/>
                  <a:pt x="38100" y="87630"/>
                </a:cubicBezTo>
                <a:cubicBezTo>
                  <a:pt x="34290" y="87630"/>
                  <a:pt x="34290" y="88583"/>
                  <a:pt x="34290" y="90488"/>
                </a:cubicBezTo>
                <a:cubicBezTo>
                  <a:pt x="29527" y="88583"/>
                  <a:pt x="31432" y="83820"/>
                  <a:pt x="34290" y="83820"/>
                </a:cubicBezTo>
                <a:cubicBezTo>
                  <a:pt x="34290" y="77152"/>
                  <a:pt x="24765" y="83820"/>
                  <a:pt x="24765" y="87630"/>
                </a:cubicBezTo>
                <a:close/>
              </a:path>
            </a:pathLst>
          </a:custGeom>
          <a:solidFill>
            <a:srgbClr val="D9D9D9"/>
          </a:solidFill>
        </p:spPr>
      </p:sp>
      <p:sp>
        <p:nvSpPr>
          <p:cNvPr id="115" name="Shape 113"/>
          <p:cNvSpPr/>
          <p:nvPr>
            <p:custDataLst>
              <p:tags r:id="rId87"/>
            </p:custDataLst>
          </p:nvPr>
        </p:nvSpPr>
        <p:spPr>
          <a:xfrm>
            <a:off x="2665307" y="1115907"/>
            <a:ext cx="2089573" cy="2312247"/>
          </a:xfrm>
          <a:custGeom>
            <a:avLst/>
            <a:gdLst/>
            <a:ahLst/>
            <a:cxnLst/>
            <a:rect l="l" t="t" r="r" b="b"/>
            <a:pathLst>
              <a:path w="1627618" h="1887268">
                <a:moveTo>
                  <a:pt x="991552" y="101918"/>
                </a:moveTo>
                <a:cubicBezTo>
                  <a:pt x="993458" y="108585"/>
                  <a:pt x="1002030" y="97155"/>
                  <a:pt x="998220" y="112395"/>
                </a:cubicBezTo>
                <a:cubicBezTo>
                  <a:pt x="1002030" y="112395"/>
                  <a:pt x="1004887" y="112395"/>
                  <a:pt x="1007745" y="112395"/>
                </a:cubicBezTo>
                <a:cubicBezTo>
                  <a:pt x="1011555" y="108585"/>
                  <a:pt x="1014413" y="103823"/>
                  <a:pt x="1013460" y="95250"/>
                </a:cubicBezTo>
                <a:cubicBezTo>
                  <a:pt x="1018223" y="94298"/>
                  <a:pt x="1020127" y="92392"/>
                  <a:pt x="1020127" y="87630"/>
                </a:cubicBezTo>
                <a:cubicBezTo>
                  <a:pt x="1029653" y="90488"/>
                  <a:pt x="1021080" y="77152"/>
                  <a:pt x="1031557" y="80962"/>
                </a:cubicBezTo>
                <a:cubicBezTo>
                  <a:pt x="1031557" y="74295"/>
                  <a:pt x="1031557" y="65723"/>
                  <a:pt x="1031557" y="59055"/>
                </a:cubicBezTo>
                <a:cubicBezTo>
                  <a:pt x="1042988" y="58103"/>
                  <a:pt x="1047750" y="56198"/>
                  <a:pt x="1056323" y="59055"/>
                </a:cubicBezTo>
                <a:cubicBezTo>
                  <a:pt x="1059180" y="60960"/>
                  <a:pt x="1057275" y="65723"/>
                  <a:pt x="1059180" y="67627"/>
                </a:cubicBezTo>
                <a:cubicBezTo>
                  <a:pt x="1061085" y="69533"/>
                  <a:pt x="1063943" y="67627"/>
                  <a:pt x="1065848" y="67627"/>
                </a:cubicBezTo>
                <a:cubicBezTo>
                  <a:pt x="1068705" y="69533"/>
                  <a:pt x="1070610" y="74295"/>
                  <a:pt x="1075373" y="74295"/>
                </a:cubicBezTo>
                <a:cubicBezTo>
                  <a:pt x="1075373" y="83820"/>
                  <a:pt x="1070610" y="87630"/>
                  <a:pt x="1065848" y="90488"/>
                </a:cubicBezTo>
                <a:cubicBezTo>
                  <a:pt x="1072515" y="94298"/>
                  <a:pt x="1068705" y="105727"/>
                  <a:pt x="1077277" y="108585"/>
                </a:cubicBezTo>
                <a:cubicBezTo>
                  <a:pt x="1075373" y="115253"/>
                  <a:pt x="1067752" y="117157"/>
                  <a:pt x="1065848" y="123825"/>
                </a:cubicBezTo>
                <a:cubicBezTo>
                  <a:pt x="1061085" y="123825"/>
                  <a:pt x="1057275" y="128588"/>
                  <a:pt x="1056323" y="123825"/>
                </a:cubicBezTo>
                <a:cubicBezTo>
                  <a:pt x="1050608" y="126683"/>
                  <a:pt x="1050608" y="135255"/>
                  <a:pt x="1047750" y="138113"/>
                </a:cubicBezTo>
                <a:cubicBezTo>
                  <a:pt x="1044892" y="137160"/>
                  <a:pt x="1049655" y="130493"/>
                  <a:pt x="1034415" y="133350"/>
                </a:cubicBezTo>
                <a:cubicBezTo>
                  <a:pt x="1034415" y="130493"/>
                  <a:pt x="1039177" y="130493"/>
                  <a:pt x="1041082" y="130493"/>
                </a:cubicBezTo>
                <a:cubicBezTo>
                  <a:pt x="1034415" y="120015"/>
                  <a:pt x="1022985" y="133350"/>
                  <a:pt x="1013460" y="130493"/>
                </a:cubicBezTo>
                <a:cubicBezTo>
                  <a:pt x="1016317" y="140017"/>
                  <a:pt x="1013460" y="137160"/>
                  <a:pt x="1013460" y="148590"/>
                </a:cubicBezTo>
                <a:cubicBezTo>
                  <a:pt x="1009650" y="148590"/>
                  <a:pt x="1011555" y="144780"/>
                  <a:pt x="1009650" y="141923"/>
                </a:cubicBezTo>
                <a:cubicBezTo>
                  <a:pt x="1002982" y="142875"/>
                  <a:pt x="1004887" y="153353"/>
                  <a:pt x="995362" y="151448"/>
                </a:cubicBezTo>
                <a:cubicBezTo>
                  <a:pt x="996315" y="155258"/>
                  <a:pt x="1002030" y="153353"/>
                  <a:pt x="1002030" y="158115"/>
                </a:cubicBezTo>
                <a:cubicBezTo>
                  <a:pt x="1002030" y="162878"/>
                  <a:pt x="998220" y="164783"/>
                  <a:pt x="998220" y="169545"/>
                </a:cubicBezTo>
                <a:cubicBezTo>
                  <a:pt x="991552" y="162878"/>
                  <a:pt x="982027" y="180975"/>
                  <a:pt x="980122" y="179070"/>
                </a:cubicBezTo>
                <a:cubicBezTo>
                  <a:pt x="978218" y="178117"/>
                  <a:pt x="973455" y="174308"/>
                  <a:pt x="973455" y="184785"/>
                </a:cubicBezTo>
                <a:cubicBezTo>
                  <a:pt x="970598" y="184785"/>
                  <a:pt x="965835" y="184785"/>
                  <a:pt x="962025" y="184785"/>
                </a:cubicBezTo>
                <a:cubicBezTo>
                  <a:pt x="957263" y="185738"/>
                  <a:pt x="959167" y="192405"/>
                  <a:pt x="959167" y="197167"/>
                </a:cubicBezTo>
                <a:cubicBezTo>
                  <a:pt x="953452" y="194310"/>
                  <a:pt x="952500" y="194310"/>
                  <a:pt x="952500" y="200978"/>
                </a:cubicBezTo>
                <a:cubicBezTo>
                  <a:pt x="945832" y="194310"/>
                  <a:pt x="943928" y="199072"/>
                  <a:pt x="937260" y="200978"/>
                </a:cubicBezTo>
                <a:cubicBezTo>
                  <a:pt x="939165" y="202883"/>
                  <a:pt x="941070" y="207645"/>
                  <a:pt x="941070" y="212408"/>
                </a:cubicBezTo>
                <a:cubicBezTo>
                  <a:pt x="932498" y="205740"/>
                  <a:pt x="935355" y="214313"/>
                  <a:pt x="930592" y="221933"/>
                </a:cubicBezTo>
                <a:cubicBezTo>
                  <a:pt x="927735" y="228600"/>
                  <a:pt x="919162" y="235267"/>
                  <a:pt x="917257" y="248602"/>
                </a:cubicBezTo>
                <a:cubicBezTo>
                  <a:pt x="910590" y="253365"/>
                  <a:pt x="907733" y="261937"/>
                  <a:pt x="902970" y="268605"/>
                </a:cubicBezTo>
                <a:cubicBezTo>
                  <a:pt x="902970" y="273368"/>
                  <a:pt x="905827" y="268605"/>
                  <a:pt x="905827" y="268605"/>
                </a:cubicBezTo>
                <a:cubicBezTo>
                  <a:pt x="909638" y="268605"/>
                  <a:pt x="907733" y="270510"/>
                  <a:pt x="909638" y="271463"/>
                </a:cubicBezTo>
                <a:cubicBezTo>
                  <a:pt x="910590" y="271463"/>
                  <a:pt x="914400" y="276225"/>
                  <a:pt x="916305" y="276225"/>
                </a:cubicBezTo>
                <a:cubicBezTo>
                  <a:pt x="917257" y="278130"/>
                  <a:pt x="921068" y="270510"/>
                  <a:pt x="927735" y="276225"/>
                </a:cubicBezTo>
                <a:cubicBezTo>
                  <a:pt x="928688" y="278130"/>
                  <a:pt x="930592" y="280035"/>
                  <a:pt x="934402" y="280035"/>
                </a:cubicBezTo>
                <a:cubicBezTo>
                  <a:pt x="934402" y="284797"/>
                  <a:pt x="934402" y="288608"/>
                  <a:pt x="934402" y="293370"/>
                </a:cubicBezTo>
                <a:cubicBezTo>
                  <a:pt x="934402" y="296228"/>
                  <a:pt x="939165" y="294322"/>
                  <a:pt x="941070" y="298133"/>
                </a:cubicBezTo>
                <a:cubicBezTo>
                  <a:pt x="942023" y="300990"/>
                  <a:pt x="946785" y="300990"/>
                  <a:pt x="945832" y="307658"/>
                </a:cubicBezTo>
                <a:cubicBezTo>
                  <a:pt x="962025" y="306705"/>
                  <a:pt x="973455" y="311468"/>
                  <a:pt x="983932" y="307658"/>
                </a:cubicBezTo>
                <a:cubicBezTo>
                  <a:pt x="984885" y="319088"/>
                  <a:pt x="998220" y="316230"/>
                  <a:pt x="1004887" y="322897"/>
                </a:cubicBezTo>
                <a:cubicBezTo>
                  <a:pt x="1006793" y="324803"/>
                  <a:pt x="1006793" y="322897"/>
                  <a:pt x="1007745" y="325755"/>
                </a:cubicBezTo>
                <a:cubicBezTo>
                  <a:pt x="1007745" y="331470"/>
                  <a:pt x="1011555" y="325755"/>
                  <a:pt x="1009650" y="325755"/>
                </a:cubicBezTo>
                <a:cubicBezTo>
                  <a:pt x="1014413" y="325755"/>
                  <a:pt x="1014413" y="331470"/>
                  <a:pt x="1016317" y="332423"/>
                </a:cubicBezTo>
                <a:cubicBezTo>
                  <a:pt x="1021080" y="334328"/>
                  <a:pt x="1027748" y="331470"/>
                  <a:pt x="1026795" y="339090"/>
                </a:cubicBezTo>
                <a:cubicBezTo>
                  <a:pt x="1042988" y="337185"/>
                  <a:pt x="1050608" y="343853"/>
                  <a:pt x="1065848" y="343853"/>
                </a:cubicBezTo>
                <a:cubicBezTo>
                  <a:pt x="1065848" y="354330"/>
                  <a:pt x="1063943" y="363855"/>
                  <a:pt x="1068705" y="368618"/>
                </a:cubicBezTo>
                <a:cubicBezTo>
                  <a:pt x="1068705" y="368618"/>
                  <a:pt x="1072515" y="373380"/>
                  <a:pt x="1072515" y="372428"/>
                </a:cubicBezTo>
                <a:cubicBezTo>
                  <a:pt x="1072515" y="375285"/>
                  <a:pt x="1068705" y="379095"/>
                  <a:pt x="1068705" y="379095"/>
                </a:cubicBezTo>
                <a:cubicBezTo>
                  <a:pt x="1070610" y="381953"/>
                  <a:pt x="1072515" y="379095"/>
                  <a:pt x="1075373" y="381953"/>
                </a:cubicBezTo>
                <a:cubicBezTo>
                  <a:pt x="1075373" y="381953"/>
                  <a:pt x="1068705" y="390525"/>
                  <a:pt x="1077277" y="386715"/>
                </a:cubicBezTo>
                <a:cubicBezTo>
                  <a:pt x="1075373" y="390525"/>
                  <a:pt x="1074420" y="391478"/>
                  <a:pt x="1075373" y="397193"/>
                </a:cubicBezTo>
                <a:cubicBezTo>
                  <a:pt x="1075373" y="400050"/>
                  <a:pt x="1077277" y="398145"/>
                  <a:pt x="1077277" y="397193"/>
                </a:cubicBezTo>
                <a:cubicBezTo>
                  <a:pt x="1082040" y="397193"/>
                  <a:pt x="1079183" y="401955"/>
                  <a:pt x="1081087" y="403860"/>
                </a:cubicBezTo>
                <a:cubicBezTo>
                  <a:pt x="1082040" y="403860"/>
                  <a:pt x="1085850" y="401955"/>
                  <a:pt x="1086803" y="403860"/>
                </a:cubicBezTo>
                <a:cubicBezTo>
                  <a:pt x="1090613" y="406718"/>
                  <a:pt x="1102043" y="406718"/>
                  <a:pt x="1111568" y="403860"/>
                </a:cubicBezTo>
                <a:cubicBezTo>
                  <a:pt x="1115378" y="390525"/>
                  <a:pt x="1115378" y="383857"/>
                  <a:pt x="1111568" y="372428"/>
                </a:cubicBezTo>
                <a:cubicBezTo>
                  <a:pt x="1113473" y="368618"/>
                  <a:pt x="1106805" y="370522"/>
                  <a:pt x="1105852" y="368618"/>
                </a:cubicBezTo>
                <a:cubicBezTo>
                  <a:pt x="1102043" y="363855"/>
                  <a:pt x="1110615" y="354330"/>
                  <a:pt x="1099185" y="357188"/>
                </a:cubicBezTo>
                <a:cubicBezTo>
                  <a:pt x="1102043" y="354330"/>
                  <a:pt x="1106805" y="354330"/>
                  <a:pt x="1105852" y="347663"/>
                </a:cubicBezTo>
                <a:cubicBezTo>
                  <a:pt x="1118235" y="350520"/>
                  <a:pt x="1117282" y="340995"/>
                  <a:pt x="1126808" y="340995"/>
                </a:cubicBezTo>
                <a:cubicBezTo>
                  <a:pt x="1131570" y="342900"/>
                  <a:pt x="1128713" y="334328"/>
                  <a:pt x="1129665" y="332423"/>
                </a:cubicBezTo>
                <a:cubicBezTo>
                  <a:pt x="1129665" y="332423"/>
                  <a:pt x="1138237" y="336233"/>
                  <a:pt x="1140143" y="332423"/>
                </a:cubicBezTo>
                <a:cubicBezTo>
                  <a:pt x="1131570" y="319088"/>
                  <a:pt x="1143000" y="306705"/>
                  <a:pt x="1136333" y="298133"/>
                </a:cubicBezTo>
                <a:cubicBezTo>
                  <a:pt x="1136333" y="294322"/>
                  <a:pt x="1131570" y="298133"/>
                  <a:pt x="1133475" y="298133"/>
                </a:cubicBezTo>
                <a:cubicBezTo>
                  <a:pt x="1128713" y="294322"/>
                  <a:pt x="1133475" y="288608"/>
                  <a:pt x="1123950" y="289560"/>
                </a:cubicBezTo>
                <a:cubicBezTo>
                  <a:pt x="1124902" y="282892"/>
                  <a:pt x="1120140" y="282892"/>
                  <a:pt x="1120140" y="276225"/>
                </a:cubicBezTo>
                <a:cubicBezTo>
                  <a:pt x="1120140" y="270510"/>
                  <a:pt x="1123950" y="266700"/>
                  <a:pt x="1129665" y="268605"/>
                </a:cubicBezTo>
                <a:cubicBezTo>
                  <a:pt x="1124902" y="264795"/>
                  <a:pt x="1133475" y="246698"/>
                  <a:pt x="1120140" y="246698"/>
                </a:cubicBezTo>
                <a:cubicBezTo>
                  <a:pt x="1123950" y="243840"/>
                  <a:pt x="1123950" y="241935"/>
                  <a:pt x="1123950" y="237172"/>
                </a:cubicBezTo>
                <a:cubicBezTo>
                  <a:pt x="1123950" y="237172"/>
                  <a:pt x="1120140" y="235267"/>
                  <a:pt x="1120140" y="234315"/>
                </a:cubicBezTo>
                <a:cubicBezTo>
                  <a:pt x="1122045" y="234315"/>
                  <a:pt x="1124902" y="234315"/>
                  <a:pt x="1123950" y="230505"/>
                </a:cubicBezTo>
                <a:cubicBezTo>
                  <a:pt x="1123950" y="228600"/>
                  <a:pt x="1120140" y="227647"/>
                  <a:pt x="1120140" y="225742"/>
                </a:cubicBezTo>
                <a:cubicBezTo>
                  <a:pt x="1120140" y="220980"/>
                  <a:pt x="1126808" y="214313"/>
                  <a:pt x="1120140" y="212408"/>
                </a:cubicBezTo>
                <a:cubicBezTo>
                  <a:pt x="1122045" y="207645"/>
                  <a:pt x="1146810" y="205740"/>
                  <a:pt x="1143000" y="215265"/>
                </a:cubicBezTo>
                <a:cubicBezTo>
                  <a:pt x="1154430" y="215265"/>
                  <a:pt x="1171575" y="219075"/>
                  <a:pt x="1176338" y="209550"/>
                </a:cubicBezTo>
                <a:cubicBezTo>
                  <a:pt x="1183005" y="217170"/>
                  <a:pt x="1199198" y="217170"/>
                  <a:pt x="1197293" y="234315"/>
                </a:cubicBezTo>
                <a:cubicBezTo>
                  <a:pt x="1205865" y="234315"/>
                  <a:pt x="1214438" y="234315"/>
                  <a:pt x="1222058" y="234315"/>
                </a:cubicBezTo>
                <a:cubicBezTo>
                  <a:pt x="1221105" y="239078"/>
                  <a:pt x="1223962" y="240030"/>
                  <a:pt x="1228725" y="240030"/>
                </a:cubicBezTo>
                <a:cubicBezTo>
                  <a:pt x="1228725" y="246698"/>
                  <a:pt x="1227773" y="252412"/>
                  <a:pt x="1228725" y="258128"/>
                </a:cubicBezTo>
                <a:cubicBezTo>
                  <a:pt x="1228725" y="264795"/>
                  <a:pt x="1237298" y="271463"/>
                  <a:pt x="1232535" y="273368"/>
                </a:cubicBezTo>
                <a:cubicBezTo>
                  <a:pt x="1232535" y="278130"/>
                  <a:pt x="1237298" y="276225"/>
                  <a:pt x="1240155" y="276225"/>
                </a:cubicBezTo>
                <a:cubicBezTo>
                  <a:pt x="1239202" y="286703"/>
                  <a:pt x="1251585" y="281940"/>
                  <a:pt x="1243965" y="289560"/>
                </a:cubicBezTo>
                <a:cubicBezTo>
                  <a:pt x="1257300" y="291465"/>
                  <a:pt x="1260158" y="284797"/>
                  <a:pt x="1271588" y="286703"/>
                </a:cubicBezTo>
                <a:cubicBezTo>
                  <a:pt x="1271588" y="282892"/>
                  <a:pt x="1269683" y="281940"/>
                  <a:pt x="1268730" y="280035"/>
                </a:cubicBezTo>
                <a:cubicBezTo>
                  <a:pt x="1269683" y="273368"/>
                  <a:pt x="1273493" y="273368"/>
                  <a:pt x="1278255" y="276225"/>
                </a:cubicBezTo>
                <a:cubicBezTo>
                  <a:pt x="1273493" y="266700"/>
                  <a:pt x="1284923" y="268605"/>
                  <a:pt x="1286828" y="264795"/>
                </a:cubicBezTo>
                <a:cubicBezTo>
                  <a:pt x="1287780" y="261937"/>
                  <a:pt x="1283017" y="261937"/>
                  <a:pt x="1283017" y="261937"/>
                </a:cubicBezTo>
                <a:cubicBezTo>
                  <a:pt x="1283017" y="258128"/>
                  <a:pt x="1289685" y="257175"/>
                  <a:pt x="1296352" y="255270"/>
                </a:cubicBezTo>
                <a:cubicBezTo>
                  <a:pt x="1289685" y="261937"/>
                  <a:pt x="1294448" y="261937"/>
                  <a:pt x="1301115" y="271463"/>
                </a:cubicBezTo>
                <a:cubicBezTo>
                  <a:pt x="1306830" y="275273"/>
                  <a:pt x="1309687" y="282892"/>
                  <a:pt x="1321117" y="282892"/>
                </a:cubicBezTo>
                <a:cubicBezTo>
                  <a:pt x="1319213" y="286703"/>
                  <a:pt x="1314450" y="284797"/>
                  <a:pt x="1314450" y="289560"/>
                </a:cubicBezTo>
                <a:cubicBezTo>
                  <a:pt x="1316355" y="293370"/>
                  <a:pt x="1321117" y="293370"/>
                  <a:pt x="1321117" y="298133"/>
                </a:cubicBezTo>
                <a:cubicBezTo>
                  <a:pt x="1324927" y="300038"/>
                  <a:pt x="1323023" y="293370"/>
                  <a:pt x="1324927" y="293370"/>
                </a:cubicBezTo>
                <a:cubicBezTo>
                  <a:pt x="1330643" y="289560"/>
                  <a:pt x="1321117" y="304800"/>
                  <a:pt x="1332548" y="300990"/>
                </a:cubicBezTo>
                <a:cubicBezTo>
                  <a:pt x="1327785" y="309562"/>
                  <a:pt x="1334452" y="313372"/>
                  <a:pt x="1325880" y="319088"/>
                </a:cubicBezTo>
                <a:cubicBezTo>
                  <a:pt x="1327785" y="325755"/>
                  <a:pt x="1336358" y="322897"/>
                  <a:pt x="1339215" y="325755"/>
                </a:cubicBezTo>
                <a:cubicBezTo>
                  <a:pt x="1339215" y="327660"/>
                  <a:pt x="1334452" y="331470"/>
                  <a:pt x="1336358" y="332423"/>
                </a:cubicBezTo>
                <a:cubicBezTo>
                  <a:pt x="1337310" y="334328"/>
                  <a:pt x="1343025" y="334328"/>
                  <a:pt x="1345883" y="336233"/>
                </a:cubicBezTo>
                <a:cubicBezTo>
                  <a:pt x="1347788" y="336233"/>
                  <a:pt x="1348740" y="340995"/>
                  <a:pt x="1350645" y="340995"/>
                </a:cubicBezTo>
                <a:cubicBezTo>
                  <a:pt x="1355408" y="343853"/>
                  <a:pt x="1362075" y="345757"/>
                  <a:pt x="1367790" y="350520"/>
                </a:cubicBezTo>
                <a:cubicBezTo>
                  <a:pt x="1370648" y="352425"/>
                  <a:pt x="1373505" y="339090"/>
                  <a:pt x="1375410" y="347663"/>
                </a:cubicBezTo>
                <a:cubicBezTo>
                  <a:pt x="1375410" y="355282"/>
                  <a:pt x="1368742" y="355282"/>
                  <a:pt x="1361123" y="357188"/>
                </a:cubicBezTo>
                <a:cubicBezTo>
                  <a:pt x="1365885" y="361950"/>
                  <a:pt x="1375410" y="365760"/>
                  <a:pt x="1385888" y="365760"/>
                </a:cubicBezTo>
                <a:cubicBezTo>
                  <a:pt x="1383983" y="370522"/>
                  <a:pt x="1386840" y="372428"/>
                  <a:pt x="1391602" y="372428"/>
                </a:cubicBezTo>
                <a:cubicBezTo>
                  <a:pt x="1390650" y="379095"/>
                  <a:pt x="1391602" y="381953"/>
                  <a:pt x="1397317" y="381953"/>
                </a:cubicBezTo>
                <a:cubicBezTo>
                  <a:pt x="1395412" y="385763"/>
                  <a:pt x="1393508" y="390525"/>
                  <a:pt x="1393508" y="397193"/>
                </a:cubicBezTo>
                <a:cubicBezTo>
                  <a:pt x="1388745" y="398145"/>
                  <a:pt x="1382077" y="398145"/>
                  <a:pt x="1375410" y="403860"/>
                </a:cubicBezTo>
                <a:cubicBezTo>
                  <a:pt x="1373505" y="403860"/>
                  <a:pt x="1375410" y="404813"/>
                  <a:pt x="1372553" y="406718"/>
                </a:cubicBezTo>
                <a:cubicBezTo>
                  <a:pt x="1368742" y="406718"/>
                  <a:pt x="1367790" y="406718"/>
                  <a:pt x="1367790" y="408622"/>
                </a:cubicBezTo>
                <a:cubicBezTo>
                  <a:pt x="1365885" y="415290"/>
                  <a:pt x="1359218" y="410528"/>
                  <a:pt x="1361123" y="408622"/>
                </a:cubicBezTo>
                <a:cubicBezTo>
                  <a:pt x="1359218" y="410528"/>
                  <a:pt x="1355408" y="413385"/>
                  <a:pt x="1354455" y="415290"/>
                </a:cubicBezTo>
                <a:cubicBezTo>
                  <a:pt x="1354455" y="416243"/>
                  <a:pt x="1352550" y="422910"/>
                  <a:pt x="1350645" y="424815"/>
                </a:cubicBezTo>
                <a:cubicBezTo>
                  <a:pt x="1348740" y="426720"/>
                  <a:pt x="1337310" y="422910"/>
                  <a:pt x="1345883" y="428625"/>
                </a:cubicBezTo>
                <a:cubicBezTo>
                  <a:pt x="1341120" y="433388"/>
                  <a:pt x="1330643" y="429578"/>
                  <a:pt x="1325880" y="429578"/>
                </a:cubicBezTo>
                <a:cubicBezTo>
                  <a:pt x="1319213" y="431482"/>
                  <a:pt x="1314450" y="431482"/>
                  <a:pt x="1307783" y="429578"/>
                </a:cubicBezTo>
                <a:cubicBezTo>
                  <a:pt x="1303020" y="429578"/>
                  <a:pt x="1303020" y="428625"/>
                  <a:pt x="1300163" y="428625"/>
                </a:cubicBezTo>
                <a:cubicBezTo>
                  <a:pt x="1284923" y="424815"/>
                  <a:pt x="1271588" y="428625"/>
                  <a:pt x="1258253" y="429578"/>
                </a:cubicBezTo>
                <a:cubicBezTo>
                  <a:pt x="1248727" y="434340"/>
                  <a:pt x="1245870" y="446723"/>
                  <a:pt x="1232535" y="449580"/>
                </a:cubicBezTo>
                <a:cubicBezTo>
                  <a:pt x="1239202" y="456247"/>
                  <a:pt x="1225867" y="456247"/>
                  <a:pt x="1222058" y="461010"/>
                </a:cubicBezTo>
                <a:cubicBezTo>
                  <a:pt x="1223962" y="464820"/>
                  <a:pt x="1225867" y="465772"/>
                  <a:pt x="1225867" y="470535"/>
                </a:cubicBezTo>
                <a:cubicBezTo>
                  <a:pt x="1230630" y="467678"/>
                  <a:pt x="1230630" y="461010"/>
                  <a:pt x="1233488" y="458152"/>
                </a:cubicBezTo>
                <a:cubicBezTo>
                  <a:pt x="1237298" y="456247"/>
                  <a:pt x="1246823" y="458152"/>
                  <a:pt x="1246823" y="451485"/>
                </a:cubicBezTo>
                <a:cubicBezTo>
                  <a:pt x="1246823" y="441007"/>
                  <a:pt x="1251585" y="459105"/>
                  <a:pt x="1253490" y="446723"/>
                </a:cubicBezTo>
                <a:cubicBezTo>
                  <a:pt x="1257300" y="442913"/>
                  <a:pt x="1258253" y="449580"/>
                  <a:pt x="1258253" y="449580"/>
                </a:cubicBezTo>
                <a:cubicBezTo>
                  <a:pt x="1262063" y="447675"/>
                  <a:pt x="1260158" y="442913"/>
                  <a:pt x="1262063" y="442913"/>
                </a:cubicBezTo>
                <a:cubicBezTo>
                  <a:pt x="1268730" y="441007"/>
                  <a:pt x="1273493" y="442913"/>
                  <a:pt x="1283017" y="442913"/>
                </a:cubicBezTo>
                <a:cubicBezTo>
                  <a:pt x="1284923" y="446723"/>
                  <a:pt x="1286828" y="444818"/>
                  <a:pt x="1286828" y="442913"/>
                </a:cubicBezTo>
                <a:cubicBezTo>
                  <a:pt x="1291590" y="441007"/>
                  <a:pt x="1291590" y="459105"/>
                  <a:pt x="1283017" y="454343"/>
                </a:cubicBezTo>
                <a:cubicBezTo>
                  <a:pt x="1291590" y="462915"/>
                  <a:pt x="1278255" y="464820"/>
                  <a:pt x="1280160" y="476250"/>
                </a:cubicBezTo>
                <a:cubicBezTo>
                  <a:pt x="1282065" y="479108"/>
                  <a:pt x="1283017" y="481012"/>
                  <a:pt x="1283017" y="485775"/>
                </a:cubicBezTo>
                <a:cubicBezTo>
                  <a:pt x="1286828" y="483870"/>
                  <a:pt x="1289685" y="482917"/>
                  <a:pt x="1289685" y="485775"/>
                </a:cubicBezTo>
                <a:cubicBezTo>
                  <a:pt x="1289685" y="489585"/>
                  <a:pt x="1293495" y="487680"/>
                  <a:pt x="1296352" y="489585"/>
                </a:cubicBezTo>
                <a:cubicBezTo>
                  <a:pt x="1298258" y="489585"/>
                  <a:pt x="1301115" y="494347"/>
                  <a:pt x="1301115" y="495300"/>
                </a:cubicBezTo>
                <a:cubicBezTo>
                  <a:pt x="1303020" y="495300"/>
                  <a:pt x="1306830" y="494347"/>
                  <a:pt x="1307783" y="495300"/>
                </a:cubicBezTo>
                <a:cubicBezTo>
                  <a:pt x="1309687" y="495300"/>
                  <a:pt x="1311592" y="497205"/>
                  <a:pt x="1311592" y="497205"/>
                </a:cubicBezTo>
                <a:cubicBezTo>
                  <a:pt x="1316355" y="499110"/>
                  <a:pt x="1319213" y="490537"/>
                  <a:pt x="1324927" y="497205"/>
                </a:cubicBezTo>
                <a:cubicBezTo>
                  <a:pt x="1327785" y="499110"/>
                  <a:pt x="1324927" y="492443"/>
                  <a:pt x="1325880" y="492443"/>
                </a:cubicBezTo>
                <a:cubicBezTo>
                  <a:pt x="1327785" y="490537"/>
                  <a:pt x="1332548" y="492443"/>
                  <a:pt x="1332548" y="492443"/>
                </a:cubicBezTo>
                <a:cubicBezTo>
                  <a:pt x="1334452" y="489585"/>
                  <a:pt x="1330643" y="485775"/>
                  <a:pt x="1332548" y="482917"/>
                </a:cubicBezTo>
                <a:cubicBezTo>
                  <a:pt x="1337310" y="481012"/>
                  <a:pt x="1339215" y="485775"/>
                  <a:pt x="1339215" y="489585"/>
                </a:cubicBezTo>
                <a:cubicBezTo>
                  <a:pt x="1341120" y="494347"/>
                  <a:pt x="1348740" y="490537"/>
                  <a:pt x="1345883" y="501015"/>
                </a:cubicBezTo>
                <a:cubicBezTo>
                  <a:pt x="1341120" y="501968"/>
                  <a:pt x="1339215" y="497205"/>
                  <a:pt x="1336358" y="497205"/>
                </a:cubicBezTo>
                <a:cubicBezTo>
                  <a:pt x="1330643" y="499110"/>
                  <a:pt x="1330643" y="505778"/>
                  <a:pt x="1325880" y="507683"/>
                </a:cubicBezTo>
                <a:cubicBezTo>
                  <a:pt x="1324927" y="508635"/>
                  <a:pt x="1319213" y="507683"/>
                  <a:pt x="1318260" y="507683"/>
                </a:cubicBezTo>
                <a:cubicBezTo>
                  <a:pt x="1311592" y="508635"/>
                  <a:pt x="1312545" y="515302"/>
                  <a:pt x="1301115" y="513397"/>
                </a:cubicBezTo>
                <a:cubicBezTo>
                  <a:pt x="1296352" y="512445"/>
                  <a:pt x="1298258" y="520065"/>
                  <a:pt x="1296352" y="521970"/>
                </a:cubicBezTo>
                <a:cubicBezTo>
                  <a:pt x="1294448" y="523875"/>
                  <a:pt x="1291590" y="520065"/>
                  <a:pt x="1293495" y="519112"/>
                </a:cubicBezTo>
                <a:cubicBezTo>
                  <a:pt x="1286828" y="523875"/>
                  <a:pt x="1287780" y="530543"/>
                  <a:pt x="1278255" y="528638"/>
                </a:cubicBezTo>
                <a:cubicBezTo>
                  <a:pt x="1283017" y="521970"/>
                  <a:pt x="1276350" y="525780"/>
                  <a:pt x="1278255" y="517207"/>
                </a:cubicBezTo>
                <a:cubicBezTo>
                  <a:pt x="1283017" y="513397"/>
                  <a:pt x="1286828" y="507683"/>
                  <a:pt x="1293495" y="513397"/>
                </a:cubicBezTo>
                <a:cubicBezTo>
                  <a:pt x="1294448" y="503873"/>
                  <a:pt x="1287780" y="503873"/>
                  <a:pt x="1283017" y="501015"/>
                </a:cubicBezTo>
                <a:cubicBezTo>
                  <a:pt x="1276350" y="499110"/>
                  <a:pt x="1271588" y="510540"/>
                  <a:pt x="1264920" y="510540"/>
                </a:cubicBezTo>
                <a:cubicBezTo>
                  <a:pt x="1264920" y="510540"/>
                  <a:pt x="1257300" y="512445"/>
                  <a:pt x="1255395" y="513397"/>
                </a:cubicBezTo>
                <a:cubicBezTo>
                  <a:pt x="1253490" y="515302"/>
                  <a:pt x="1253490" y="515302"/>
                  <a:pt x="1253490" y="519112"/>
                </a:cubicBezTo>
                <a:cubicBezTo>
                  <a:pt x="1235392" y="517207"/>
                  <a:pt x="1237298" y="528638"/>
                  <a:pt x="1222058" y="521970"/>
                </a:cubicBezTo>
                <a:cubicBezTo>
                  <a:pt x="1227773" y="526732"/>
                  <a:pt x="1230630" y="528638"/>
                  <a:pt x="1215390" y="528638"/>
                </a:cubicBezTo>
                <a:cubicBezTo>
                  <a:pt x="1208723" y="533400"/>
                  <a:pt x="1207770" y="549593"/>
                  <a:pt x="1215390" y="553403"/>
                </a:cubicBezTo>
                <a:cubicBezTo>
                  <a:pt x="1215390" y="560070"/>
                  <a:pt x="1207770" y="556260"/>
                  <a:pt x="1210627" y="564833"/>
                </a:cubicBezTo>
                <a:cubicBezTo>
                  <a:pt x="1207770" y="566738"/>
                  <a:pt x="1203960" y="564833"/>
                  <a:pt x="1201103" y="564833"/>
                </a:cubicBezTo>
                <a:cubicBezTo>
                  <a:pt x="1197293" y="566738"/>
                  <a:pt x="1197293" y="569595"/>
                  <a:pt x="1194435" y="571500"/>
                </a:cubicBezTo>
                <a:cubicBezTo>
                  <a:pt x="1189673" y="574357"/>
                  <a:pt x="1181100" y="573405"/>
                  <a:pt x="1176338" y="578168"/>
                </a:cubicBezTo>
                <a:cubicBezTo>
                  <a:pt x="1174432" y="580072"/>
                  <a:pt x="1171575" y="581025"/>
                  <a:pt x="1169670" y="584835"/>
                </a:cubicBezTo>
                <a:cubicBezTo>
                  <a:pt x="1166812" y="587693"/>
                  <a:pt x="1166812" y="594360"/>
                  <a:pt x="1161098" y="599123"/>
                </a:cubicBezTo>
                <a:cubicBezTo>
                  <a:pt x="1158240" y="602932"/>
                  <a:pt x="1151573" y="602932"/>
                  <a:pt x="1154430" y="614363"/>
                </a:cubicBezTo>
                <a:cubicBezTo>
                  <a:pt x="1147763" y="614363"/>
                  <a:pt x="1147763" y="605790"/>
                  <a:pt x="1143000" y="605790"/>
                </a:cubicBezTo>
                <a:cubicBezTo>
                  <a:pt x="1140143" y="605790"/>
                  <a:pt x="1140143" y="610552"/>
                  <a:pt x="1136333" y="610552"/>
                </a:cubicBezTo>
                <a:cubicBezTo>
                  <a:pt x="1147763" y="623888"/>
                  <a:pt x="1146810" y="634365"/>
                  <a:pt x="1147763" y="652463"/>
                </a:cubicBezTo>
                <a:cubicBezTo>
                  <a:pt x="1142048" y="648652"/>
                  <a:pt x="1144905" y="655320"/>
                  <a:pt x="1143000" y="657225"/>
                </a:cubicBezTo>
                <a:cubicBezTo>
                  <a:pt x="1142048" y="659130"/>
                  <a:pt x="1136333" y="657225"/>
                  <a:pt x="1136333" y="657225"/>
                </a:cubicBezTo>
                <a:cubicBezTo>
                  <a:pt x="1133475" y="660082"/>
                  <a:pt x="1133475" y="661987"/>
                  <a:pt x="1129665" y="663893"/>
                </a:cubicBezTo>
                <a:cubicBezTo>
                  <a:pt x="1126808" y="666750"/>
                  <a:pt x="1123950" y="671513"/>
                  <a:pt x="1120140" y="673418"/>
                </a:cubicBezTo>
                <a:cubicBezTo>
                  <a:pt x="1117282" y="675323"/>
                  <a:pt x="1111568" y="671513"/>
                  <a:pt x="1108710" y="677227"/>
                </a:cubicBezTo>
                <a:cubicBezTo>
                  <a:pt x="1102043" y="678180"/>
                  <a:pt x="1099185" y="684848"/>
                  <a:pt x="1097280" y="691515"/>
                </a:cubicBezTo>
                <a:cubicBezTo>
                  <a:pt x="1088707" y="691515"/>
                  <a:pt x="1090613" y="701993"/>
                  <a:pt x="1081087" y="700088"/>
                </a:cubicBezTo>
                <a:cubicBezTo>
                  <a:pt x="1083945" y="711518"/>
                  <a:pt x="1074420" y="734377"/>
                  <a:pt x="1086803" y="734377"/>
                </a:cubicBezTo>
                <a:cubicBezTo>
                  <a:pt x="1081087" y="745807"/>
                  <a:pt x="1092518" y="745807"/>
                  <a:pt x="1090613" y="762952"/>
                </a:cubicBezTo>
                <a:cubicBezTo>
                  <a:pt x="1090613" y="765810"/>
                  <a:pt x="1093470" y="763905"/>
                  <a:pt x="1097280" y="765810"/>
                </a:cubicBezTo>
                <a:cubicBezTo>
                  <a:pt x="1092518" y="774382"/>
                  <a:pt x="1097280" y="774382"/>
                  <a:pt x="1097280" y="786765"/>
                </a:cubicBezTo>
                <a:cubicBezTo>
                  <a:pt x="1090613" y="786765"/>
                  <a:pt x="1085850" y="788670"/>
                  <a:pt x="1083945" y="792480"/>
                </a:cubicBezTo>
                <a:cubicBezTo>
                  <a:pt x="1079183" y="792480"/>
                  <a:pt x="1082040" y="786765"/>
                  <a:pt x="1081087" y="783907"/>
                </a:cubicBezTo>
                <a:cubicBezTo>
                  <a:pt x="1079183" y="781050"/>
                  <a:pt x="1074420" y="782002"/>
                  <a:pt x="1072515" y="781050"/>
                </a:cubicBezTo>
                <a:cubicBezTo>
                  <a:pt x="1070610" y="779145"/>
                  <a:pt x="1072515" y="772478"/>
                  <a:pt x="1065848" y="774382"/>
                </a:cubicBezTo>
                <a:cubicBezTo>
                  <a:pt x="1067752" y="767715"/>
                  <a:pt x="1070610" y="761048"/>
                  <a:pt x="1059180" y="759143"/>
                </a:cubicBezTo>
                <a:cubicBezTo>
                  <a:pt x="1063943" y="743903"/>
                  <a:pt x="1057275" y="745807"/>
                  <a:pt x="1056323" y="731520"/>
                </a:cubicBezTo>
                <a:cubicBezTo>
                  <a:pt x="1054418" y="731520"/>
                  <a:pt x="1052512" y="734377"/>
                  <a:pt x="1050608" y="734377"/>
                </a:cubicBezTo>
                <a:cubicBezTo>
                  <a:pt x="1050608" y="732473"/>
                  <a:pt x="1050608" y="729615"/>
                  <a:pt x="1050608" y="727710"/>
                </a:cubicBezTo>
                <a:cubicBezTo>
                  <a:pt x="1045845" y="729615"/>
                  <a:pt x="1029653" y="732473"/>
                  <a:pt x="1026795" y="727710"/>
                </a:cubicBezTo>
                <a:cubicBezTo>
                  <a:pt x="1022985" y="725805"/>
                  <a:pt x="1022985" y="722948"/>
                  <a:pt x="1020127" y="722948"/>
                </a:cubicBezTo>
                <a:cubicBezTo>
                  <a:pt x="1018223" y="721043"/>
                  <a:pt x="1013460" y="725805"/>
                  <a:pt x="1007745" y="724852"/>
                </a:cubicBezTo>
                <a:cubicBezTo>
                  <a:pt x="1007745" y="724852"/>
                  <a:pt x="1020127" y="714375"/>
                  <a:pt x="1007745" y="720090"/>
                </a:cubicBezTo>
                <a:cubicBezTo>
                  <a:pt x="1006793" y="720090"/>
                  <a:pt x="1007745" y="721043"/>
                  <a:pt x="1004887" y="722948"/>
                </a:cubicBezTo>
                <a:cubicBezTo>
                  <a:pt x="996315" y="722948"/>
                  <a:pt x="983932" y="722948"/>
                  <a:pt x="977265" y="720090"/>
                </a:cubicBezTo>
                <a:cubicBezTo>
                  <a:pt x="970598" y="718185"/>
                  <a:pt x="975360" y="729615"/>
                  <a:pt x="973455" y="734377"/>
                </a:cubicBezTo>
                <a:cubicBezTo>
                  <a:pt x="957263" y="731520"/>
                  <a:pt x="937260" y="731520"/>
                  <a:pt x="917257" y="727710"/>
                </a:cubicBezTo>
                <a:cubicBezTo>
                  <a:pt x="916305" y="729615"/>
                  <a:pt x="916305" y="731520"/>
                  <a:pt x="912495" y="731520"/>
                </a:cubicBezTo>
                <a:cubicBezTo>
                  <a:pt x="909638" y="732473"/>
                  <a:pt x="909638" y="738188"/>
                  <a:pt x="905827" y="738188"/>
                </a:cubicBezTo>
                <a:cubicBezTo>
                  <a:pt x="902970" y="738188"/>
                  <a:pt x="904875" y="741045"/>
                  <a:pt x="902970" y="743903"/>
                </a:cubicBezTo>
                <a:cubicBezTo>
                  <a:pt x="899160" y="743903"/>
                  <a:pt x="894398" y="742950"/>
                  <a:pt x="891540" y="743903"/>
                </a:cubicBezTo>
                <a:cubicBezTo>
                  <a:pt x="887730" y="743903"/>
                  <a:pt x="887730" y="750570"/>
                  <a:pt x="881063" y="749618"/>
                </a:cubicBezTo>
                <a:cubicBezTo>
                  <a:pt x="882968" y="756285"/>
                  <a:pt x="878205" y="770573"/>
                  <a:pt x="884873" y="770573"/>
                </a:cubicBezTo>
                <a:cubicBezTo>
                  <a:pt x="881063" y="775335"/>
                  <a:pt x="880110" y="781050"/>
                  <a:pt x="874395" y="783907"/>
                </a:cubicBezTo>
                <a:cubicBezTo>
                  <a:pt x="876300" y="792480"/>
                  <a:pt x="874395" y="800100"/>
                  <a:pt x="874395" y="808673"/>
                </a:cubicBezTo>
                <a:cubicBezTo>
                  <a:pt x="876300" y="811530"/>
                  <a:pt x="878205" y="813435"/>
                  <a:pt x="878205" y="817245"/>
                </a:cubicBezTo>
                <a:cubicBezTo>
                  <a:pt x="878205" y="824865"/>
                  <a:pt x="881063" y="833437"/>
                  <a:pt x="874395" y="838200"/>
                </a:cubicBezTo>
                <a:cubicBezTo>
                  <a:pt x="874395" y="842963"/>
                  <a:pt x="882968" y="840105"/>
                  <a:pt x="884873" y="841057"/>
                </a:cubicBezTo>
                <a:cubicBezTo>
                  <a:pt x="884873" y="842963"/>
                  <a:pt x="881063" y="846773"/>
                  <a:pt x="881063" y="847725"/>
                </a:cubicBezTo>
                <a:cubicBezTo>
                  <a:pt x="881063" y="846773"/>
                  <a:pt x="884873" y="851535"/>
                  <a:pt x="884873" y="851535"/>
                </a:cubicBezTo>
                <a:cubicBezTo>
                  <a:pt x="885825" y="854393"/>
                  <a:pt x="889635" y="851535"/>
                  <a:pt x="891540" y="854393"/>
                </a:cubicBezTo>
                <a:cubicBezTo>
                  <a:pt x="891540" y="854393"/>
                  <a:pt x="889635" y="860107"/>
                  <a:pt x="891540" y="860107"/>
                </a:cubicBezTo>
                <a:cubicBezTo>
                  <a:pt x="891540" y="861060"/>
                  <a:pt x="892493" y="860107"/>
                  <a:pt x="894398" y="860107"/>
                </a:cubicBezTo>
                <a:cubicBezTo>
                  <a:pt x="894398" y="861060"/>
                  <a:pt x="892493" y="865823"/>
                  <a:pt x="894398" y="865823"/>
                </a:cubicBezTo>
                <a:cubicBezTo>
                  <a:pt x="896302" y="867727"/>
                  <a:pt x="902970" y="872490"/>
                  <a:pt x="902970" y="879158"/>
                </a:cubicBezTo>
                <a:cubicBezTo>
                  <a:pt x="927735" y="881063"/>
                  <a:pt x="941070" y="874395"/>
                  <a:pt x="952500" y="879158"/>
                </a:cubicBezTo>
                <a:cubicBezTo>
                  <a:pt x="955357" y="878205"/>
                  <a:pt x="955357" y="874395"/>
                  <a:pt x="959167" y="872490"/>
                </a:cubicBezTo>
                <a:cubicBezTo>
                  <a:pt x="960120" y="869632"/>
                  <a:pt x="965835" y="864870"/>
                  <a:pt x="966787" y="858203"/>
                </a:cubicBezTo>
                <a:cubicBezTo>
                  <a:pt x="968693" y="854393"/>
                  <a:pt x="971550" y="851535"/>
                  <a:pt x="966787" y="851535"/>
                </a:cubicBezTo>
                <a:cubicBezTo>
                  <a:pt x="975360" y="841057"/>
                  <a:pt x="996315" y="835343"/>
                  <a:pt x="1013460" y="841057"/>
                </a:cubicBezTo>
                <a:cubicBezTo>
                  <a:pt x="1006793" y="849630"/>
                  <a:pt x="1004887" y="861060"/>
                  <a:pt x="998220" y="869632"/>
                </a:cubicBezTo>
                <a:cubicBezTo>
                  <a:pt x="995362" y="878205"/>
                  <a:pt x="1002982" y="878205"/>
                  <a:pt x="1002030" y="883920"/>
                </a:cubicBezTo>
                <a:cubicBezTo>
                  <a:pt x="995362" y="885825"/>
                  <a:pt x="991552" y="892493"/>
                  <a:pt x="988695" y="901065"/>
                </a:cubicBezTo>
                <a:cubicBezTo>
                  <a:pt x="988695" y="902018"/>
                  <a:pt x="988695" y="903923"/>
                  <a:pt x="984885" y="902018"/>
                </a:cubicBezTo>
                <a:cubicBezTo>
                  <a:pt x="984885" y="910590"/>
                  <a:pt x="1000125" y="901065"/>
                  <a:pt x="995362" y="912495"/>
                </a:cubicBezTo>
                <a:cubicBezTo>
                  <a:pt x="1002030" y="912495"/>
                  <a:pt x="1004887" y="907733"/>
                  <a:pt x="1013460" y="908685"/>
                </a:cubicBezTo>
                <a:cubicBezTo>
                  <a:pt x="1011555" y="915353"/>
                  <a:pt x="1020127" y="914400"/>
                  <a:pt x="1020127" y="919162"/>
                </a:cubicBezTo>
                <a:cubicBezTo>
                  <a:pt x="1036320" y="912495"/>
                  <a:pt x="1038225" y="923925"/>
                  <a:pt x="1056323" y="922020"/>
                </a:cubicBezTo>
                <a:cubicBezTo>
                  <a:pt x="1049655" y="928688"/>
                  <a:pt x="1061085" y="939165"/>
                  <a:pt x="1050608" y="943928"/>
                </a:cubicBezTo>
                <a:cubicBezTo>
                  <a:pt x="1056323" y="950595"/>
                  <a:pt x="1052512" y="968693"/>
                  <a:pt x="1050608" y="976312"/>
                </a:cubicBezTo>
                <a:cubicBezTo>
                  <a:pt x="1050608" y="981075"/>
                  <a:pt x="1056323" y="982980"/>
                  <a:pt x="1062990" y="982980"/>
                </a:cubicBezTo>
                <a:cubicBezTo>
                  <a:pt x="1061085" y="989648"/>
                  <a:pt x="1068705" y="987742"/>
                  <a:pt x="1068705" y="993458"/>
                </a:cubicBezTo>
                <a:cubicBezTo>
                  <a:pt x="1068705" y="996315"/>
                  <a:pt x="1079183" y="993458"/>
                  <a:pt x="1077277" y="998220"/>
                </a:cubicBezTo>
                <a:cubicBezTo>
                  <a:pt x="1088707" y="989648"/>
                  <a:pt x="1106805" y="999173"/>
                  <a:pt x="1115378" y="994410"/>
                </a:cubicBezTo>
                <a:cubicBezTo>
                  <a:pt x="1115378" y="998220"/>
                  <a:pt x="1115378" y="999173"/>
                  <a:pt x="1115378" y="1001078"/>
                </a:cubicBezTo>
                <a:cubicBezTo>
                  <a:pt x="1120140" y="1001078"/>
                  <a:pt x="1129665" y="994410"/>
                  <a:pt x="1129665" y="1004887"/>
                </a:cubicBezTo>
                <a:cubicBezTo>
                  <a:pt x="1133475" y="1002982"/>
                  <a:pt x="1135380" y="1001078"/>
                  <a:pt x="1140143" y="1001078"/>
                </a:cubicBezTo>
                <a:cubicBezTo>
                  <a:pt x="1142048" y="999173"/>
                  <a:pt x="1143000" y="998220"/>
                  <a:pt x="1144905" y="994410"/>
                </a:cubicBezTo>
                <a:cubicBezTo>
                  <a:pt x="1146810" y="993458"/>
                  <a:pt x="1147763" y="996315"/>
                  <a:pt x="1147763" y="993458"/>
                </a:cubicBezTo>
                <a:cubicBezTo>
                  <a:pt x="1147763" y="987742"/>
                  <a:pt x="1153477" y="994410"/>
                  <a:pt x="1154430" y="989648"/>
                </a:cubicBezTo>
                <a:cubicBezTo>
                  <a:pt x="1154430" y="987742"/>
                  <a:pt x="1154430" y="982980"/>
                  <a:pt x="1154430" y="982980"/>
                </a:cubicBezTo>
                <a:cubicBezTo>
                  <a:pt x="1156335" y="981075"/>
                  <a:pt x="1158240" y="986790"/>
                  <a:pt x="1158240" y="986790"/>
                </a:cubicBezTo>
                <a:cubicBezTo>
                  <a:pt x="1160145" y="984885"/>
                  <a:pt x="1161098" y="981075"/>
                  <a:pt x="1164908" y="980122"/>
                </a:cubicBezTo>
                <a:cubicBezTo>
                  <a:pt x="1166812" y="978218"/>
                  <a:pt x="1171575" y="975360"/>
                  <a:pt x="1176338" y="969645"/>
                </a:cubicBezTo>
                <a:cubicBezTo>
                  <a:pt x="1178243" y="969645"/>
                  <a:pt x="1179195" y="968693"/>
                  <a:pt x="1179195" y="964883"/>
                </a:cubicBezTo>
                <a:cubicBezTo>
                  <a:pt x="1183005" y="968693"/>
                  <a:pt x="1214438" y="969645"/>
                  <a:pt x="1197293" y="973455"/>
                </a:cubicBezTo>
                <a:cubicBezTo>
                  <a:pt x="1199198" y="978218"/>
                  <a:pt x="1205865" y="976312"/>
                  <a:pt x="1210627" y="976312"/>
                </a:cubicBezTo>
                <a:cubicBezTo>
                  <a:pt x="1212533" y="976312"/>
                  <a:pt x="1212533" y="973455"/>
                  <a:pt x="1212533" y="969645"/>
                </a:cubicBezTo>
                <a:cubicBezTo>
                  <a:pt x="1221105" y="969645"/>
                  <a:pt x="1228725" y="969645"/>
                  <a:pt x="1237298" y="969645"/>
                </a:cubicBezTo>
                <a:cubicBezTo>
                  <a:pt x="1233488" y="980122"/>
                  <a:pt x="1250633" y="976312"/>
                  <a:pt x="1258253" y="980122"/>
                </a:cubicBezTo>
                <a:cubicBezTo>
                  <a:pt x="1260158" y="980122"/>
                  <a:pt x="1258253" y="982980"/>
                  <a:pt x="1262063" y="982980"/>
                </a:cubicBezTo>
                <a:cubicBezTo>
                  <a:pt x="1264920" y="982980"/>
                  <a:pt x="1264920" y="986790"/>
                  <a:pt x="1268730" y="986790"/>
                </a:cubicBezTo>
                <a:cubicBezTo>
                  <a:pt x="1275398" y="986790"/>
                  <a:pt x="1276350" y="982980"/>
                  <a:pt x="1280160" y="982980"/>
                </a:cubicBezTo>
                <a:cubicBezTo>
                  <a:pt x="1296352" y="981075"/>
                  <a:pt x="1311592" y="984885"/>
                  <a:pt x="1325880" y="986790"/>
                </a:cubicBezTo>
                <a:cubicBezTo>
                  <a:pt x="1325880" y="991552"/>
                  <a:pt x="1329690" y="998220"/>
                  <a:pt x="1329690" y="993458"/>
                </a:cubicBezTo>
                <a:cubicBezTo>
                  <a:pt x="1332548" y="993458"/>
                  <a:pt x="1330643" y="994410"/>
                  <a:pt x="1329690" y="994410"/>
                </a:cubicBezTo>
                <a:cubicBezTo>
                  <a:pt x="1329690" y="1002982"/>
                  <a:pt x="1337310" y="996315"/>
                  <a:pt x="1343025" y="1001078"/>
                </a:cubicBezTo>
                <a:cubicBezTo>
                  <a:pt x="1343025" y="1002982"/>
                  <a:pt x="1341120" y="1007745"/>
                  <a:pt x="1343025" y="1007745"/>
                </a:cubicBezTo>
                <a:cubicBezTo>
                  <a:pt x="1345883" y="1009650"/>
                  <a:pt x="1350645" y="1005840"/>
                  <a:pt x="1354455" y="1007745"/>
                </a:cubicBezTo>
                <a:cubicBezTo>
                  <a:pt x="1352550" y="1014413"/>
                  <a:pt x="1355408" y="1016317"/>
                  <a:pt x="1361123" y="1019175"/>
                </a:cubicBezTo>
                <a:cubicBezTo>
                  <a:pt x="1365885" y="1023937"/>
                  <a:pt x="1370648" y="1027748"/>
                  <a:pt x="1372553" y="1036320"/>
                </a:cubicBezTo>
                <a:cubicBezTo>
                  <a:pt x="1391602" y="1034415"/>
                  <a:pt x="1400175" y="1043940"/>
                  <a:pt x="1415415" y="1037272"/>
                </a:cubicBezTo>
                <a:cubicBezTo>
                  <a:pt x="1411605" y="1050608"/>
                  <a:pt x="1433513" y="1037272"/>
                  <a:pt x="1428750" y="1050608"/>
                </a:cubicBezTo>
                <a:cubicBezTo>
                  <a:pt x="1438275" y="1045845"/>
                  <a:pt x="1438275" y="1059180"/>
                  <a:pt x="1446848" y="1060132"/>
                </a:cubicBezTo>
                <a:cubicBezTo>
                  <a:pt x="1449705" y="1060132"/>
                  <a:pt x="1449705" y="1068705"/>
                  <a:pt x="1456373" y="1065848"/>
                </a:cubicBezTo>
                <a:cubicBezTo>
                  <a:pt x="1446848" y="1073468"/>
                  <a:pt x="1459230" y="1072515"/>
                  <a:pt x="1458278" y="1082040"/>
                </a:cubicBezTo>
                <a:cubicBezTo>
                  <a:pt x="1458278" y="1086803"/>
                  <a:pt x="1464945" y="1084898"/>
                  <a:pt x="1467802" y="1086803"/>
                </a:cubicBezTo>
                <a:cubicBezTo>
                  <a:pt x="1469708" y="1088707"/>
                  <a:pt x="1467802" y="1096327"/>
                  <a:pt x="1474470" y="1093470"/>
                </a:cubicBezTo>
                <a:cubicBezTo>
                  <a:pt x="1463040" y="1104900"/>
                  <a:pt x="1489710" y="1108710"/>
                  <a:pt x="1481137" y="1118235"/>
                </a:cubicBezTo>
                <a:cubicBezTo>
                  <a:pt x="1485900" y="1116330"/>
                  <a:pt x="1489710" y="1118235"/>
                  <a:pt x="1489710" y="1124902"/>
                </a:cubicBezTo>
                <a:cubicBezTo>
                  <a:pt x="1505902" y="1121093"/>
                  <a:pt x="1525905" y="1126808"/>
                  <a:pt x="1531620" y="1139190"/>
                </a:cubicBezTo>
                <a:cubicBezTo>
                  <a:pt x="1546860" y="1139190"/>
                  <a:pt x="1555433" y="1144905"/>
                  <a:pt x="1571625" y="1143000"/>
                </a:cubicBezTo>
                <a:cubicBezTo>
                  <a:pt x="1573530" y="1144905"/>
                  <a:pt x="1566862" y="1145857"/>
                  <a:pt x="1566862" y="1145857"/>
                </a:cubicBezTo>
                <a:cubicBezTo>
                  <a:pt x="1569720" y="1151573"/>
                  <a:pt x="1589723" y="1147763"/>
                  <a:pt x="1599248" y="1149668"/>
                </a:cubicBezTo>
                <a:cubicBezTo>
                  <a:pt x="1599248" y="1151573"/>
                  <a:pt x="1604963" y="1151573"/>
                  <a:pt x="1605915" y="1151573"/>
                </a:cubicBezTo>
                <a:cubicBezTo>
                  <a:pt x="1605915" y="1157288"/>
                  <a:pt x="1612583" y="1156335"/>
                  <a:pt x="1616393" y="1157288"/>
                </a:cubicBezTo>
                <a:cubicBezTo>
                  <a:pt x="1616393" y="1159193"/>
                  <a:pt x="1614488" y="1163002"/>
                  <a:pt x="1616393" y="1163955"/>
                </a:cubicBezTo>
                <a:cubicBezTo>
                  <a:pt x="1616393" y="1165860"/>
                  <a:pt x="1621155" y="1163002"/>
                  <a:pt x="1621155" y="1163955"/>
                </a:cubicBezTo>
                <a:cubicBezTo>
                  <a:pt x="1624012" y="1165860"/>
                  <a:pt x="1621155" y="1172528"/>
                  <a:pt x="1627823" y="1170623"/>
                </a:cubicBezTo>
                <a:cubicBezTo>
                  <a:pt x="1627823" y="1202055"/>
                  <a:pt x="1627823" y="1233488"/>
                  <a:pt x="1627823" y="1264920"/>
                </a:cubicBezTo>
                <a:cubicBezTo>
                  <a:pt x="1614488" y="1261110"/>
                  <a:pt x="1627823" y="1283017"/>
                  <a:pt x="1616393" y="1278255"/>
                </a:cubicBezTo>
                <a:cubicBezTo>
                  <a:pt x="1614488" y="1287780"/>
                  <a:pt x="1612583" y="1297305"/>
                  <a:pt x="1612583" y="1309687"/>
                </a:cubicBezTo>
                <a:cubicBezTo>
                  <a:pt x="1612583" y="1314450"/>
                  <a:pt x="1617345" y="1325880"/>
                  <a:pt x="1616393" y="1339215"/>
                </a:cubicBezTo>
                <a:cubicBezTo>
                  <a:pt x="1616393" y="1339215"/>
                  <a:pt x="1612583" y="1340167"/>
                  <a:pt x="1612583" y="1342073"/>
                </a:cubicBezTo>
                <a:cubicBezTo>
                  <a:pt x="1610677" y="1343978"/>
                  <a:pt x="1612583" y="1346835"/>
                  <a:pt x="1612583" y="1348740"/>
                </a:cubicBezTo>
                <a:cubicBezTo>
                  <a:pt x="1610677" y="1350645"/>
                  <a:pt x="1603058" y="1351598"/>
                  <a:pt x="1605915" y="1363980"/>
                </a:cubicBezTo>
                <a:cubicBezTo>
                  <a:pt x="1599248" y="1364933"/>
                  <a:pt x="1596390" y="1369695"/>
                  <a:pt x="1591627" y="1373505"/>
                </a:cubicBezTo>
                <a:cubicBezTo>
                  <a:pt x="1589723" y="1375410"/>
                  <a:pt x="1592580" y="1380173"/>
                  <a:pt x="1591627" y="1382077"/>
                </a:cubicBezTo>
                <a:cubicBezTo>
                  <a:pt x="1589723" y="1383030"/>
                  <a:pt x="1584960" y="1382077"/>
                  <a:pt x="1584960" y="1382077"/>
                </a:cubicBezTo>
                <a:cubicBezTo>
                  <a:pt x="1583055" y="1383030"/>
                  <a:pt x="1586865" y="1388745"/>
                  <a:pt x="1584960" y="1388745"/>
                </a:cubicBezTo>
                <a:cubicBezTo>
                  <a:pt x="1581150" y="1389698"/>
                  <a:pt x="1573530" y="1388745"/>
                  <a:pt x="1571625" y="1394460"/>
                </a:cubicBezTo>
                <a:cubicBezTo>
                  <a:pt x="1571625" y="1398270"/>
                  <a:pt x="1566862" y="1396365"/>
                  <a:pt x="1560195" y="1400175"/>
                </a:cubicBezTo>
                <a:cubicBezTo>
                  <a:pt x="1558290" y="1401128"/>
                  <a:pt x="1555433" y="1406842"/>
                  <a:pt x="1553527" y="1406842"/>
                </a:cubicBezTo>
                <a:cubicBezTo>
                  <a:pt x="1551623" y="1406842"/>
                  <a:pt x="1549717" y="1403033"/>
                  <a:pt x="1548765" y="1403033"/>
                </a:cubicBezTo>
                <a:cubicBezTo>
                  <a:pt x="1548765" y="1403033"/>
                  <a:pt x="1546860" y="1406842"/>
                  <a:pt x="1544955" y="1406842"/>
                </a:cubicBezTo>
                <a:cubicBezTo>
                  <a:pt x="1540192" y="1406842"/>
                  <a:pt x="1538287" y="1407795"/>
                  <a:pt x="1538287" y="1412558"/>
                </a:cubicBezTo>
                <a:cubicBezTo>
                  <a:pt x="1526858" y="1407795"/>
                  <a:pt x="1520190" y="1421130"/>
                  <a:pt x="1513523" y="1424940"/>
                </a:cubicBezTo>
                <a:cubicBezTo>
                  <a:pt x="1512570" y="1425892"/>
                  <a:pt x="1508760" y="1424940"/>
                  <a:pt x="1507808" y="1424940"/>
                </a:cubicBezTo>
                <a:cubicBezTo>
                  <a:pt x="1505902" y="1425892"/>
                  <a:pt x="1502093" y="1429703"/>
                  <a:pt x="1502093" y="1430655"/>
                </a:cubicBezTo>
                <a:cubicBezTo>
                  <a:pt x="1501140" y="1432560"/>
                  <a:pt x="1495425" y="1436370"/>
                  <a:pt x="1495425" y="1437323"/>
                </a:cubicBezTo>
                <a:cubicBezTo>
                  <a:pt x="1494473" y="1439227"/>
                  <a:pt x="1501140" y="1445895"/>
                  <a:pt x="1492567" y="1443990"/>
                </a:cubicBezTo>
                <a:cubicBezTo>
                  <a:pt x="1494473" y="1457325"/>
                  <a:pt x="1487805" y="1463992"/>
                  <a:pt x="1489710" y="1477327"/>
                </a:cubicBezTo>
                <a:cubicBezTo>
                  <a:pt x="1481137" y="1473518"/>
                  <a:pt x="1485900" y="1483995"/>
                  <a:pt x="1483042" y="1486853"/>
                </a:cubicBezTo>
                <a:cubicBezTo>
                  <a:pt x="1483042" y="1486853"/>
                  <a:pt x="1477327" y="1485900"/>
                  <a:pt x="1477327" y="1486853"/>
                </a:cubicBezTo>
                <a:cubicBezTo>
                  <a:pt x="1476375" y="1488758"/>
                  <a:pt x="1483042" y="1491615"/>
                  <a:pt x="1477327" y="1491615"/>
                </a:cubicBezTo>
                <a:cubicBezTo>
                  <a:pt x="1472565" y="1491615"/>
                  <a:pt x="1472565" y="1504950"/>
                  <a:pt x="1464945" y="1504950"/>
                </a:cubicBezTo>
                <a:cubicBezTo>
                  <a:pt x="1464945" y="1504950"/>
                  <a:pt x="1459230" y="1509712"/>
                  <a:pt x="1458278" y="1511617"/>
                </a:cubicBezTo>
                <a:cubicBezTo>
                  <a:pt x="1454467" y="1515428"/>
                  <a:pt x="1451610" y="1524952"/>
                  <a:pt x="1443038" y="1529715"/>
                </a:cubicBezTo>
                <a:cubicBezTo>
                  <a:pt x="1443038" y="1533525"/>
                  <a:pt x="1443038" y="1538287"/>
                  <a:pt x="1443038" y="1541145"/>
                </a:cubicBezTo>
                <a:cubicBezTo>
                  <a:pt x="1438275" y="1544955"/>
                  <a:pt x="1433513" y="1545908"/>
                  <a:pt x="1434465" y="1554480"/>
                </a:cubicBezTo>
                <a:cubicBezTo>
                  <a:pt x="1428750" y="1554480"/>
                  <a:pt x="1423035" y="1554480"/>
                  <a:pt x="1418273" y="1554480"/>
                </a:cubicBezTo>
                <a:cubicBezTo>
                  <a:pt x="1418273" y="1556385"/>
                  <a:pt x="1423035" y="1556385"/>
                  <a:pt x="1424940" y="1558290"/>
                </a:cubicBezTo>
                <a:cubicBezTo>
                  <a:pt x="1424940" y="1561148"/>
                  <a:pt x="1420177" y="1559243"/>
                  <a:pt x="1415415" y="1559243"/>
                </a:cubicBezTo>
                <a:cubicBezTo>
                  <a:pt x="1411605" y="1563052"/>
                  <a:pt x="1409700" y="1565910"/>
                  <a:pt x="1409700" y="1572578"/>
                </a:cubicBezTo>
                <a:cubicBezTo>
                  <a:pt x="1404938" y="1569720"/>
                  <a:pt x="1403985" y="1569720"/>
                  <a:pt x="1403985" y="1576388"/>
                </a:cubicBezTo>
                <a:cubicBezTo>
                  <a:pt x="1400175" y="1576388"/>
                  <a:pt x="1402080" y="1570673"/>
                  <a:pt x="1400175" y="1569720"/>
                </a:cubicBezTo>
                <a:cubicBezTo>
                  <a:pt x="1395412" y="1569720"/>
                  <a:pt x="1391602" y="1569720"/>
                  <a:pt x="1391602" y="1565910"/>
                </a:cubicBezTo>
                <a:cubicBezTo>
                  <a:pt x="1388745" y="1567815"/>
                  <a:pt x="1388745" y="1572578"/>
                  <a:pt x="1382077" y="1572578"/>
                </a:cubicBezTo>
                <a:cubicBezTo>
                  <a:pt x="1380173" y="1579245"/>
                  <a:pt x="1386840" y="1581150"/>
                  <a:pt x="1388745" y="1587818"/>
                </a:cubicBezTo>
                <a:cubicBezTo>
                  <a:pt x="1388745" y="1595437"/>
                  <a:pt x="1377315" y="1601153"/>
                  <a:pt x="1385888" y="1605915"/>
                </a:cubicBezTo>
                <a:cubicBezTo>
                  <a:pt x="1383983" y="1613535"/>
                  <a:pt x="1368742" y="1605915"/>
                  <a:pt x="1367790" y="1612583"/>
                </a:cubicBezTo>
                <a:cubicBezTo>
                  <a:pt x="1362075" y="1612583"/>
                  <a:pt x="1365885" y="1617345"/>
                  <a:pt x="1363980" y="1619250"/>
                </a:cubicBezTo>
                <a:cubicBezTo>
                  <a:pt x="1361123" y="1620202"/>
                  <a:pt x="1348740" y="1619250"/>
                  <a:pt x="1350645" y="1626870"/>
                </a:cubicBezTo>
                <a:cubicBezTo>
                  <a:pt x="1343978" y="1622108"/>
                  <a:pt x="1323023" y="1622108"/>
                  <a:pt x="1321117" y="1630680"/>
                </a:cubicBezTo>
                <a:cubicBezTo>
                  <a:pt x="1321117" y="1633538"/>
                  <a:pt x="1324927" y="1631633"/>
                  <a:pt x="1324927" y="1630680"/>
                </a:cubicBezTo>
                <a:cubicBezTo>
                  <a:pt x="1330643" y="1630680"/>
                  <a:pt x="1323023" y="1638300"/>
                  <a:pt x="1318260" y="1637348"/>
                </a:cubicBezTo>
                <a:cubicBezTo>
                  <a:pt x="1319213" y="1643063"/>
                  <a:pt x="1307783" y="1653540"/>
                  <a:pt x="1314450" y="1655445"/>
                </a:cubicBezTo>
                <a:cubicBezTo>
                  <a:pt x="1314450" y="1656398"/>
                  <a:pt x="1309687" y="1658303"/>
                  <a:pt x="1307783" y="1658303"/>
                </a:cubicBezTo>
                <a:cubicBezTo>
                  <a:pt x="1307783" y="1658303"/>
                  <a:pt x="1304925" y="1655445"/>
                  <a:pt x="1304925" y="1655445"/>
                </a:cubicBezTo>
                <a:cubicBezTo>
                  <a:pt x="1303020" y="1655445"/>
                  <a:pt x="1294448" y="1663065"/>
                  <a:pt x="1296352" y="1651635"/>
                </a:cubicBezTo>
                <a:cubicBezTo>
                  <a:pt x="1293495" y="1653540"/>
                  <a:pt x="1291590" y="1660208"/>
                  <a:pt x="1289685" y="1655445"/>
                </a:cubicBezTo>
                <a:cubicBezTo>
                  <a:pt x="1284923" y="1656398"/>
                  <a:pt x="1291590" y="1673543"/>
                  <a:pt x="1293495" y="1680210"/>
                </a:cubicBezTo>
                <a:cubicBezTo>
                  <a:pt x="1294448" y="1687830"/>
                  <a:pt x="1287780" y="1684973"/>
                  <a:pt x="1286828" y="1692592"/>
                </a:cubicBezTo>
                <a:cubicBezTo>
                  <a:pt x="1286828" y="1696402"/>
                  <a:pt x="1286828" y="1703070"/>
                  <a:pt x="1278255" y="1701165"/>
                </a:cubicBezTo>
                <a:cubicBezTo>
                  <a:pt x="1276350" y="1704023"/>
                  <a:pt x="1283017" y="1705927"/>
                  <a:pt x="1283017" y="1707833"/>
                </a:cubicBezTo>
                <a:cubicBezTo>
                  <a:pt x="1284923" y="1712595"/>
                  <a:pt x="1278255" y="1705927"/>
                  <a:pt x="1278255" y="1707833"/>
                </a:cubicBezTo>
                <a:cubicBezTo>
                  <a:pt x="1275398" y="1709737"/>
                  <a:pt x="1275398" y="1717358"/>
                  <a:pt x="1278255" y="1716405"/>
                </a:cubicBezTo>
                <a:cubicBezTo>
                  <a:pt x="1276350" y="1721167"/>
                  <a:pt x="1275398" y="1717358"/>
                  <a:pt x="1271588" y="1716405"/>
                </a:cubicBezTo>
                <a:cubicBezTo>
                  <a:pt x="1271588" y="1716405"/>
                  <a:pt x="1269683" y="1721167"/>
                  <a:pt x="1268730" y="1719263"/>
                </a:cubicBezTo>
                <a:cubicBezTo>
                  <a:pt x="1263967" y="1712595"/>
                  <a:pt x="1269683" y="1721167"/>
                  <a:pt x="1264920" y="1725930"/>
                </a:cubicBezTo>
                <a:cubicBezTo>
                  <a:pt x="1260158" y="1730693"/>
                  <a:pt x="1258253" y="1724025"/>
                  <a:pt x="1253490" y="1728788"/>
                </a:cubicBezTo>
                <a:cubicBezTo>
                  <a:pt x="1248727" y="1737360"/>
                  <a:pt x="1266825" y="1735455"/>
                  <a:pt x="1255395" y="1741170"/>
                </a:cubicBezTo>
                <a:cubicBezTo>
                  <a:pt x="1257300" y="1744028"/>
                  <a:pt x="1262063" y="1744028"/>
                  <a:pt x="1264920" y="1744028"/>
                </a:cubicBezTo>
                <a:cubicBezTo>
                  <a:pt x="1263967" y="1750695"/>
                  <a:pt x="1264920" y="1753552"/>
                  <a:pt x="1271588" y="1753552"/>
                </a:cubicBezTo>
                <a:cubicBezTo>
                  <a:pt x="1276350" y="1760220"/>
                  <a:pt x="1264920" y="1764030"/>
                  <a:pt x="1264920" y="1764983"/>
                </a:cubicBezTo>
                <a:cubicBezTo>
                  <a:pt x="1264920" y="1766887"/>
                  <a:pt x="1266825" y="1770698"/>
                  <a:pt x="1268730" y="1768792"/>
                </a:cubicBezTo>
                <a:cubicBezTo>
                  <a:pt x="1264920" y="1773555"/>
                  <a:pt x="1266825" y="1768792"/>
                  <a:pt x="1264920" y="1768792"/>
                </a:cubicBezTo>
                <a:cubicBezTo>
                  <a:pt x="1260158" y="1768792"/>
                  <a:pt x="1262063" y="1775460"/>
                  <a:pt x="1253490" y="1775460"/>
                </a:cubicBezTo>
                <a:cubicBezTo>
                  <a:pt x="1257300" y="1780223"/>
                  <a:pt x="1255395" y="1782127"/>
                  <a:pt x="1246823" y="1782127"/>
                </a:cubicBezTo>
                <a:cubicBezTo>
                  <a:pt x="1248727" y="1789748"/>
                  <a:pt x="1242060" y="1788795"/>
                  <a:pt x="1243965" y="1796415"/>
                </a:cubicBezTo>
                <a:cubicBezTo>
                  <a:pt x="1232535" y="1798320"/>
                  <a:pt x="1245870" y="1809750"/>
                  <a:pt x="1233488" y="1803083"/>
                </a:cubicBezTo>
                <a:cubicBezTo>
                  <a:pt x="1235392" y="1809750"/>
                  <a:pt x="1232535" y="1816418"/>
                  <a:pt x="1233488" y="1824990"/>
                </a:cubicBezTo>
                <a:cubicBezTo>
                  <a:pt x="1235392" y="1825942"/>
                  <a:pt x="1237298" y="1827848"/>
                  <a:pt x="1237298" y="1827848"/>
                </a:cubicBezTo>
                <a:cubicBezTo>
                  <a:pt x="1237298" y="1831657"/>
                  <a:pt x="1232535" y="1832610"/>
                  <a:pt x="1237298" y="1839277"/>
                </a:cubicBezTo>
                <a:cubicBezTo>
                  <a:pt x="1242060" y="1843088"/>
                  <a:pt x="1237298" y="1845945"/>
                  <a:pt x="1240155" y="1854517"/>
                </a:cubicBezTo>
                <a:cubicBezTo>
                  <a:pt x="1243965" y="1861185"/>
                  <a:pt x="1250633" y="1864042"/>
                  <a:pt x="1253490" y="1870710"/>
                </a:cubicBezTo>
                <a:cubicBezTo>
                  <a:pt x="1260158" y="1875472"/>
                  <a:pt x="1264920" y="1865948"/>
                  <a:pt x="1271588" y="1872615"/>
                </a:cubicBezTo>
                <a:cubicBezTo>
                  <a:pt x="1273493" y="1884045"/>
                  <a:pt x="1262063" y="1877377"/>
                  <a:pt x="1255395" y="1879283"/>
                </a:cubicBezTo>
                <a:cubicBezTo>
                  <a:pt x="1243965" y="1882140"/>
                  <a:pt x="1228725" y="1886903"/>
                  <a:pt x="1219200" y="1885950"/>
                </a:cubicBezTo>
                <a:cubicBezTo>
                  <a:pt x="1219200" y="1885950"/>
                  <a:pt x="1219200" y="1880235"/>
                  <a:pt x="1219200" y="1879283"/>
                </a:cubicBezTo>
                <a:cubicBezTo>
                  <a:pt x="1205865" y="1882140"/>
                  <a:pt x="1203007" y="1874520"/>
                  <a:pt x="1190625" y="1872615"/>
                </a:cubicBezTo>
                <a:cubicBezTo>
                  <a:pt x="1190625" y="1870710"/>
                  <a:pt x="1190625" y="1867852"/>
                  <a:pt x="1190625" y="1864042"/>
                </a:cubicBezTo>
                <a:cubicBezTo>
                  <a:pt x="1189673" y="1856423"/>
                  <a:pt x="1179195" y="1862137"/>
                  <a:pt x="1179195" y="1854517"/>
                </a:cubicBezTo>
                <a:cubicBezTo>
                  <a:pt x="1179195" y="1852612"/>
                  <a:pt x="1176338" y="1850708"/>
                  <a:pt x="1176338" y="1849755"/>
                </a:cubicBezTo>
                <a:cubicBezTo>
                  <a:pt x="1176338" y="1845945"/>
                  <a:pt x="1172528" y="1845945"/>
                  <a:pt x="1172528" y="1845945"/>
                </a:cubicBezTo>
                <a:cubicBezTo>
                  <a:pt x="1172528" y="1843088"/>
                  <a:pt x="1179195" y="1836420"/>
                  <a:pt x="1172528" y="1836420"/>
                </a:cubicBezTo>
                <a:cubicBezTo>
                  <a:pt x="1167765" y="1836420"/>
                  <a:pt x="1172528" y="1832610"/>
                  <a:pt x="1172528" y="1829753"/>
                </a:cubicBezTo>
                <a:cubicBezTo>
                  <a:pt x="1172528" y="1825942"/>
                  <a:pt x="1167765" y="1825942"/>
                  <a:pt x="1166812" y="1824990"/>
                </a:cubicBezTo>
                <a:cubicBezTo>
                  <a:pt x="1166812" y="1821180"/>
                  <a:pt x="1171575" y="1821180"/>
                  <a:pt x="1169670" y="1818323"/>
                </a:cubicBezTo>
                <a:cubicBezTo>
                  <a:pt x="1169670" y="1818323"/>
                  <a:pt x="1167765" y="1816418"/>
                  <a:pt x="1166812" y="1814513"/>
                </a:cubicBezTo>
                <a:cubicBezTo>
                  <a:pt x="1166812" y="1811655"/>
                  <a:pt x="1164908" y="1806892"/>
                  <a:pt x="1161098" y="1804988"/>
                </a:cubicBezTo>
                <a:cubicBezTo>
                  <a:pt x="1160145" y="1801178"/>
                  <a:pt x="1164908" y="1800225"/>
                  <a:pt x="1164908" y="1796415"/>
                </a:cubicBezTo>
                <a:cubicBezTo>
                  <a:pt x="1163002" y="1795462"/>
                  <a:pt x="1158240" y="1791652"/>
                  <a:pt x="1158240" y="1793558"/>
                </a:cubicBezTo>
                <a:cubicBezTo>
                  <a:pt x="1158240" y="1791652"/>
                  <a:pt x="1169670" y="1786890"/>
                  <a:pt x="1161098" y="1783080"/>
                </a:cubicBezTo>
                <a:cubicBezTo>
                  <a:pt x="1161098" y="1782127"/>
                  <a:pt x="1164908" y="1782127"/>
                  <a:pt x="1166812" y="1782127"/>
                </a:cubicBezTo>
                <a:cubicBezTo>
                  <a:pt x="1166812" y="1773555"/>
                  <a:pt x="1166812" y="1766887"/>
                  <a:pt x="1166812" y="1759268"/>
                </a:cubicBezTo>
                <a:cubicBezTo>
                  <a:pt x="1164908" y="1757363"/>
                  <a:pt x="1161098" y="1755458"/>
                  <a:pt x="1158240" y="1753552"/>
                </a:cubicBezTo>
                <a:cubicBezTo>
                  <a:pt x="1161098" y="1744028"/>
                  <a:pt x="1167765" y="1735455"/>
                  <a:pt x="1164908" y="1725930"/>
                </a:cubicBezTo>
                <a:cubicBezTo>
                  <a:pt x="1172528" y="1728788"/>
                  <a:pt x="1171575" y="1721167"/>
                  <a:pt x="1179195" y="1722120"/>
                </a:cubicBezTo>
                <a:cubicBezTo>
                  <a:pt x="1179195" y="1714500"/>
                  <a:pt x="1179195" y="1704023"/>
                  <a:pt x="1179195" y="1694498"/>
                </a:cubicBezTo>
                <a:cubicBezTo>
                  <a:pt x="1194435" y="1696402"/>
                  <a:pt x="1187768" y="1674495"/>
                  <a:pt x="1194435" y="1667827"/>
                </a:cubicBezTo>
                <a:cubicBezTo>
                  <a:pt x="1192530" y="1669733"/>
                  <a:pt x="1189673" y="1671638"/>
                  <a:pt x="1187768" y="1667827"/>
                </a:cubicBezTo>
                <a:cubicBezTo>
                  <a:pt x="1183005" y="1669733"/>
                  <a:pt x="1179195" y="1676400"/>
                  <a:pt x="1179195" y="1685925"/>
                </a:cubicBezTo>
                <a:cubicBezTo>
                  <a:pt x="1174432" y="1683067"/>
                  <a:pt x="1169670" y="1681162"/>
                  <a:pt x="1169670" y="1673543"/>
                </a:cubicBezTo>
                <a:cubicBezTo>
                  <a:pt x="1164908" y="1669733"/>
                  <a:pt x="1179195" y="1663065"/>
                  <a:pt x="1176338" y="1662113"/>
                </a:cubicBezTo>
                <a:cubicBezTo>
                  <a:pt x="1169670" y="1656398"/>
                  <a:pt x="1178243" y="1663065"/>
                  <a:pt x="1183005" y="1658303"/>
                </a:cubicBezTo>
                <a:cubicBezTo>
                  <a:pt x="1184910" y="1642110"/>
                  <a:pt x="1178243" y="1628775"/>
                  <a:pt x="1179195" y="1615440"/>
                </a:cubicBezTo>
                <a:cubicBezTo>
                  <a:pt x="1179195" y="1615440"/>
                  <a:pt x="1184910" y="1615440"/>
                  <a:pt x="1185863" y="1615440"/>
                </a:cubicBezTo>
                <a:cubicBezTo>
                  <a:pt x="1183005" y="1601153"/>
                  <a:pt x="1185863" y="1599248"/>
                  <a:pt x="1185863" y="1581150"/>
                </a:cubicBezTo>
                <a:cubicBezTo>
                  <a:pt x="1192530" y="1572578"/>
                  <a:pt x="1203007" y="1563052"/>
                  <a:pt x="1197293" y="1551623"/>
                </a:cubicBezTo>
                <a:cubicBezTo>
                  <a:pt x="1208723" y="1564958"/>
                  <a:pt x="1199198" y="1527810"/>
                  <a:pt x="1210627" y="1541145"/>
                </a:cubicBezTo>
                <a:cubicBezTo>
                  <a:pt x="1208723" y="1534477"/>
                  <a:pt x="1208723" y="1527810"/>
                  <a:pt x="1207770" y="1520190"/>
                </a:cubicBezTo>
                <a:cubicBezTo>
                  <a:pt x="1205865" y="1516380"/>
                  <a:pt x="1201103" y="1511617"/>
                  <a:pt x="1201103" y="1508760"/>
                </a:cubicBezTo>
                <a:cubicBezTo>
                  <a:pt x="1201103" y="1503998"/>
                  <a:pt x="1203007" y="1502093"/>
                  <a:pt x="1203960" y="1498283"/>
                </a:cubicBezTo>
                <a:cubicBezTo>
                  <a:pt x="1203960" y="1491615"/>
                  <a:pt x="1201103" y="1482090"/>
                  <a:pt x="1210627" y="1488758"/>
                </a:cubicBezTo>
                <a:cubicBezTo>
                  <a:pt x="1208723" y="1480185"/>
                  <a:pt x="1210627" y="1472565"/>
                  <a:pt x="1212533" y="1465898"/>
                </a:cubicBezTo>
                <a:cubicBezTo>
                  <a:pt x="1215390" y="1459230"/>
                  <a:pt x="1214438" y="1462088"/>
                  <a:pt x="1212533" y="1455420"/>
                </a:cubicBezTo>
                <a:cubicBezTo>
                  <a:pt x="1212533" y="1452562"/>
                  <a:pt x="1221105" y="1443990"/>
                  <a:pt x="1215390" y="1441133"/>
                </a:cubicBezTo>
                <a:cubicBezTo>
                  <a:pt x="1214438" y="1437323"/>
                  <a:pt x="1215390" y="1437323"/>
                  <a:pt x="1215390" y="1430655"/>
                </a:cubicBezTo>
                <a:cubicBezTo>
                  <a:pt x="1217295" y="1427798"/>
                  <a:pt x="1215390" y="1423035"/>
                  <a:pt x="1215390" y="1419225"/>
                </a:cubicBezTo>
                <a:cubicBezTo>
                  <a:pt x="1217295" y="1414463"/>
                  <a:pt x="1219200" y="1412558"/>
                  <a:pt x="1219200" y="1409700"/>
                </a:cubicBezTo>
                <a:cubicBezTo>
                  <a:pt x="1221105" y="1398270"/>
                  <a:pt x="1217295" y="1386840"/>
                  <a:pt x="1219200" y="1376363"/>
                </a:cubicBezTo>
                <a:cubicBezTo>
                  <a:pt x="1219200" y="1371600"/>
                  <a:pt x="1222058" y="1369695"/>
                  <a:pt x="1222058" y="1366837"/>
                </a:cubicBezTo>
                <a:cubicBezTo>
                  <a:pt x="1221105" y="1357313"/>
                  <a:pt x="1212533" y="1348740"/>
                  <a:pt x="1212533" y="1339215"/>
                </a:cubicBezTo>
                <a:cubicBezTo>
                  <a:pt x="1212533" y="1333500"/>
                  <a:pt x="1208723" y="1340167"/>
                  <a:pt x="1203960" y="1339215"/>
                </a:cubicBezTo>
                <a:cubicBezTo>
                  <a:pt x="1199198" y="1332548"/>
                  <a:pt x="1190625" y="1323975"/>
                  <a:pt x="1183005" y="1323975"/>
                </a:cubicBezTo>
                <a:cubicBezTo>
                  <a:pt x="1181100" y="1323975"/>
                  <a:pt x="1178243" y="1315403"/>
                  <a:pt x="1176338" y="1317308"/>
                </a:cubicBezTo>
                <a:cubicBezTo>
                  <a:pt x="1171575" y="1322070"/>
                  <a:pt x="1176338" y="1315403"/>
                  <a:pt x="1172528" y="1314450"/>
                </a:cubicBezTo>
                <a:cubicBezTo>
                  <a:pt x="1167765" y="1310640"/>
                  <a:pt x="1160145" y="1317308"/>
                  <a:pt x="1166812" y="1309687"/>
                </a:cubicBezTo>
                <a:cubicBezTo>
                  <a:pt x="1166812" y="1303020"/>
                  <a:pt x="1158240" y="1307783"/>
                  <a:pt x="1154430" y="1305877"/>
                </a:cubicBezTo>
                <a:cubicBezTo>
                  <a:pt x="1153477" y="1303973"/>
                  <a:pt x="1156335" y="1299210"/>
                  <a:pt x="1154430" y="1299210"/>
                </a:cubicBezTo>
                <a:cubicBezTo>
                  <a:pt x="1153477" y="1297305"/>
                  <a:pt x="1149668" y="1297305"/>
                  <a:pt x="1147763" y="1296352"/>
                </a:cubicBezTo>
                <a:cubicBezTo>
                  <a:pt x="1144905" y="1292542"/>
                  <a:pt x="1140143" y="1284923"/>
                  <a:pt x="1140143" y="1274445"/>
                </a:cubicBezTo>
                <a:cubicBezTo>
                  <a:pt x="1140143" y="1271588"/>
                  <a:pt x="1135380" y="1272540"/>
                  <a:pt x="1133475" y="1271588"/>
                </a:cubicBezTo>
                <a:cubicBezTo>
                  <a:pt x="1129665" y="1269683"/>
                  <a:pt x="1133475" y="1256348"/>
                  <a:pt x="1126808" y="1256348"/>
                </a:cubicBezTo>
                <a:cubicBezTo>
                  <a:pt x="1122045" y="1256348"/>
                  <a:pt x="1118235" y="1238250"/>
                  <a:pt x="1115378" y="1231583"/>
                </a:cubicBezTo>
                <a:cubicBezTo>
                  <a:pt x="1111568" y="1226820"/>
                  <a:pt x="1106805" y="1220152"/>
                  <a:pt x="1102043" y="1213485"/>
                </a:cubicBezTo>
                <a:cubicBezTo>
                  <a:pt x="1100138" y="1210627"/>
                  <a:pt x="1097280" y="1208723"/>
                  <a:pt x="1097280" y="1206818"/>
                </a:cubicBezTo>
                <a:cubicBezTo>
                  <a:pt x="1095375" y="1205865"/>
                  <a:pt x="1097280" y="1202055"/>
                  <a:pt x="1097280" y="1200150"/>
                </a:cubicBezTo>
                <a:cubicBezTo>
                  <a:pt x="1095375" y="1197293"/>
                  <a:pt x="1092518" y="1200150"/>
                  <a:pt x="1090613" y="1197293"/>
                </a:cubicBezTo>
                <a:cubicBezTo>
                  <a:pt x="1090613" y="1197293"/>
                  <a:pt x="1085850" y="1174432"/>
                  <a:pt x="1083945" y="1192530"/>
                </a:cubicBezTo>
                <a:cubicBezTo>
                  <a:pt x="1077277" y="1188720"/>
                  <a:pt x="1082040" y="1172528"/>
                  <a:pt x="1081087" y="1163955"/>
                </a:cubicBezTo>
                <a:cubicBezTo>
                  <a:pt x="1088707" y="1163955"/>
                  <a:pt x="1088707" y="1156335"/>
                  <a:pt x="1093470" y="1151573"/>
                </a:cubicBezTo>
                <a:cubicBezTo>
                  <a:pt x="1095375" y="1143000"/>
                  <a:pt x="1086803" y="1145857"/>
                  <a:pt x="1083945" y="1143000"/>
                </a:cubicBezTo>
                <a:cubicBezTo>
                  <a:pt x="1083945" y="1133475"/>
                  <a:pt x="1088707" y="1129665"/>
                  <a:pt x="1086803" y="1118235"/>
                </a:cubicBezTo>
                <a:cubicBezTo>
                  <a:pt x="1088707" y="1116330"/>
                  <a:pt x="1092518" y="1115378"/>
                  <a:pt x="1097280" y="1115378"/>
                </a:cubicBezTo>
                <a:cubicBezTo>
                  <a:pt x="1097280" y="1113473"/>
                  <a:pt x="1095375" y="1108710"/>
                  <a:pt x="1097280" y="1106805"/>
                </a:cubicBezTo>
                <a:cubicBezTo>
                  <a:pt x="1097280" y="1104900"/>
                  <a:pt x="1102043" y="1106805"/>
                  <a:pt x="1102043" y="1106805"/>
                </a:cubicBezTo>
                <a:cubicBezTo>
                  <a:pt x="1103948" y="1104900"/>
                  <a:pt x="1102043" y="1102995"/>
                  <a:pt x="1102043" y="1102995"/>
                </a:cubicBezTo>
                <a:cubicBezTo>
                  <a:pt x="1103948" y="1102043"/>
                  <a:pt x="1110615" y="1096327"/>
                  <a:pt x="1108710" y="1096327"/>
                </a:cubicBezTo>
                <a:cubicBezTo>
                  <a:pt x="1108710" y="1096327"/>
                  <a:pt x="1105852" y="1096327"/>
                  <a:pt x="1105852" y="1096327"/>
                </a:cubicBezTo>
                <a:cubicBezTo>
                  <a:pt x="1105852" y="1096327"/>
                  <a:pt x="1106805" y="1091565"/>
                  <a:pt x="1108710" y="1093470"/>
                </a:cubicBezTo>
                <a:cubicBezTo>
                  <a:pt x="1115378" y="1102043"/>
                  <a:pt x="1110615" y="1088707"/>
                  <a:pt x="1118235" y="1086803"/>
                </a:cubicBezTo>
                <a:cubicBezTo>
                  <a:pt x="1123950" y="1086803"/>
                  <a:pt x="1120140" y="1080135"/>
                  <a:pt x="1123950" y="1075373"/>
                </a:cubicBezTo>
                <a:cubicBezTo>
                  <a:pt x="1123950" y="1075373"/>
                  <a:pt x="1138237" y="1063943"/>
                  <a:pt x="1129665" y="1057275"/>
                </a:cubicBezTo>
                <a:cubicBezTo>
                  <a:pt x="1126808" y="1052512"/>
                  <a:pt x="1129665" y="1055370"/>
                  <a:pt x="1129665" y="1050608"/>
                </a:cubicBezTo>
                <a:cubicBezTo>
                  <a:pt x="1129665" y="1043940"/>
                  <a:pt x="1123950" y="1021080"/>
                  <a:pt x="1126808" y="1014413"/>
                </a:cubicBezTo>
                <a:cubicBezTo>
                  <a:pt x="1111568" y="1016317"/>
                  <a:pt x="1111568" y="1002982"/>
                  <a:pt x="1097280" y="1007745"/>
                </a:cubicBezTo>
                <a:cubicBezTo>
                  <a:pt x="1092518" y="1009650"/>
                  <a:pt x="1097280" y="1012507"/>
                  <a:pt x="1093470" y="1019175"/>
                </a:cubicBezTo>
                <a:cubicBezTo>
                  <a:pt x="1077277" y="1021080"/>
                  <a:pt x="1070610" y="1011555"/>
                  <a:pt x="1056323" y="1011555"/>
                </a:cubicBezTo>
                <a:cubicBezTo>
                  <a:pt x="1056323" y="1004887"/>
                  <a:pt x="1047750" y="1005840"/>
                  <a:pt x="1050608" y="998220"/>
                </a:cubicBezTo>
                <a:cubicBezTo>
                  <a:pt x="1045845" y="996315"/>
                  <a:pt x="1041082" y="998220"/>
                  <a:pt x="1038225" y="994410"/>
                </a:cubicBezTo>
                <a:cubicBezTo>
                  <a:pt x="1038225" y="994410"/>
                  <a:pt x="1039177" y="989648"/>
                  <a:pt x="1038225" y="989648"/>
                </a:cubicBezTo>
                <a:cubicBezTo>
                  <a:pt x="1038225" y="987742"/>
                  <a:pt x="1032510" y="989648"/>
                  <a:pt x="1031557" y="989648"/>
                </a:cubicBezTo>
                <a:cubicBezTo>
                  <a:pt x="1029653" y="986790"/>
                  <a:pt x="1031557" y="980122"/>
                  <a:pt x="1026795" y="980122"/>
                </a:cubicBezTo>
                <a:cubicBezTo>
                  <a:pt x="1026795" y="971550"/>
                  <a:pt x="1031557" y="973455"/>
                  <a:pt x="1026795" y="968693"/>
                </a:cubicBezTo>
                <a:cubicBezTo>
                  <a:pt x="1024890" y="964883"/>
                  <a:pt x="1022985" y="966787"/>
                  <a:pt x="1022985" y="968693"/>
                </a:cubicBezTo>
                <a:cubicBezTo>
                  <a:pt x="1018223" y="964883"/>
                  <a:pt x="1016317" y="958215"/>
                  <a:pt x="1007745" y="958215"/>
                </a:cubicBezTo>
                <a:cubicBezTo>
                  <a:pt x="1011555" y="948690"/>
                  <a:pt x="996315" y="957263"/>
                  <a:pt x="1002030" y="946785"/>
                </a:cubicBezTo>
                <a:cubicBezTo>
                  <a:pt x="998220" y="944880"/>
                  <a:pt x="982027" y="944880"/>
                  <a:pt x="984885" y="946785"/>
                </a:cubicBezTo>
                <a:cubicBezTo>
                  <a:pt x="982027" y="944880"/>
                  <a:pt x="984885" y="942023"/>
                  <a:pt x="983932" y="940118"/>
                </a:cubicBezTo>
                <a:cubicBezTo>
                  <a:pt x="982027" y="939165"/>
                  <a:pt x="978218" y="940118"/>
                  <a:pt x="977265" y="940118"/>
                </a:cubicBezTo>
                <a:cubicBezTo>
                  <a:pt x="973455" y="939165"/>
                  <a:pt x="966787" y="935355"/>
                  <a:pt x="959167" y="937260"/>
                </a:cubicBezTo>
                <a:cubicBezTo>
                  <a:pt x="962025" y="925830"/>
                  <a:pt x="952500" y="932498"/>
                  <a:pt x="945832" y="926782"/>
                </a:cubicBezTo>
                <a:cubicBezTo>
                  <a:pt x="945832" y="926782"/>
                  <a:pt x="946785" y="922020"/>
                  <a:pt x="945832" y="922020"/>
                </a:cubicBezTo>
                <a:cubicBezTo>
                  <a:pt x="945832" y="920115"/>
                  <a:pt x="941070" y="922020"/>
                  <a:pt x="941070" y="922020"/>
                </a:cubicBezTo>
                <a:cubicBezTo>
                  <a:pt x="939165" y="920115"/>
                  <a:pt x="941070" y="917257"/>
                  <a:pt x="941070" y="915353"/>
                </a:cubicBezTo>
                <a:cubicBezTo>
                  <a:pt x="939165" y="914400"/>
                  <a:pt x="934402" y="915353"/>
                  <a:pt x="934402" y="915353"/>
                </a:cubicBezTo>
                <a:cubicBezTo>
                  <a:pt x="932498" y="914400"/>
                  <a:pt x="934402" y="910590"/>
                  <a:pt x="934402" y="908685"/>
                </a:cubicBezTo>
                <a:cubicBezTo>
                  <a:pt x="930592" y="907733"/>
                  <a:pt x="930592" y="912495"/>
                  <a:pt x="930592" y="912495"/>
                </a:cubicBezTo>
                <a:cubicBezTo>
                  <a:pt x="928688" y="912495"/>
                  <a:pt x="922972" y="908685"/>
                  <a:pt x="921068" y="905827"/>
                </a:cubicBezTo>
                <a:cubicBezTo>
                  <a:pt x="917257" y="910590"/>
                  <a:pt x="916305" y="905827"/>
                  <a:pt x="912495" y="905827"/>
                </a:cubicBezTo>
                <a:cubicBezTo>
                  <a:pt x="907733" y="907733"/>
                  <a:pt x="902970" y="912495"/>
                  <a:pt x="896302" y="912495"/>
                </a:cubicBezTo>
                <a:cubicBezTo>
                  <a:pt x="889635" y="912495"/>
                  <a:pt x="889635" y="908685"/>
                  <a:pt x="884873" y="908685"/>
                </a:cubicBezTo>
                <a:cubicBezTo>
                  <a:pt x="876300" y="908685"/>
                  <a:pt x="880110" y="914400"/>
                  <a:pt x="873443" y="908685"/>
                </a:cubicBezTo>
                <a:cubicBezTo>
                  <a:pt x="867727" y="907733"/>
                  <a:pt x="864870" y="908685"/>
                  <a:pt x="856298" y="905827"/>
                </a:cubicBezTo>
                <a:cubicBezTo>
                  <a:pt x="855345" y="905827"/>
                  <a:pt x="855345" y="901065"/>
                  <a:pt x="853440" y="901065"/>
                </a:cubicBezTo>
                <a:cubicBezTo>
                  <a:pt x="851535" y="899160"/>
                  <a:pt x="849630" y="901065"/>
                  <a:pt x="848677" y="901065"/>
                </a:cubicBezTo>
                <a:cubicBezTo>
                  <a:pt x="843915" y="899160"/>
                  <a:pt x="830580" y="897255"/>
                  <a:pt x="838200" y="890587"/>
                </a:cubicBezTo>
                <a:cubicBezTo>
                  <a:pt x="830580" y="890587"/>
                  <a:pt x="828675" y="883920"/>
                  <a:pt x="820102" y="883920"/>
                </a:cubicBezTo>
                <a:cubicBezTo>
                  <a:pt x="819150" y="882968"/>
                  <a:pt x="817245" y="879158"/>
                  <a:pt x="817245" y="876300"/>
                </a:cubicBezTo>
                <a:cubicBezTo>
                  <a:pt x="803910" y="874395"/>
                  <a:pt x="801053" y="864870"/>
                  <a:pt x="785813" y="862965"/>
                </a:cubicBezTo>
                <a:cubicBezTo>
                  <a:pt x="783907" y="853440"/>
                  <a:pt x="777240" y="847725"/>
                  <a:pt x="781050" y="833437"/>
                </a:cubicBezTo>
                <a:cubicBezTo>
                  <a:pt x="779145" y="820102"/>
                  <a:pt x="762952" y="826770"/>
                  <a:pt x="770573" y="813435"/>
                </a:cubicBezTo>
                <a:cubicBezTo>
                  <a:pt x="767715" y="813435"/>
                  <a:pt x="765810" y="815340"/>
                  <a:pt x="764858" y="817245"/>
                </a:cubicBezTo>
                <a:cubicBezTo>
                  <a:pt x="761048" y="817245"/>
                  <a:pt x="762952" y="813435"/>
                  <a:pt x="761048" y="811530"/>
                </a:cubicBezTo>
                <a:cubicBezTo>
                  <a:pt x="759143" y="808673"/>
                  <a:pt x="752475" y="808673"/>
                  <a:pt x="752475" y="802005"/>
                </a:cubicBezTo>
                <a:cubicBezTo>
                  <a:pt x="752475" y="799148"/>
                  <a:pt x="745807" y="799148"/>
                  <a:pt x="742950" y="799148"/>
                </a:cubicBezTo>
                <a:cubicBezTo>
                  <a:pt x="742950" y="797243"/>
                  <a:pt x="747712" y="795338"/>
                  <a:pt x="745807" y="792480"/>
                </a:cubicBezTo>
                <a:cubicBezTo>
                  <a:pt x="745807" y="792480"/>
                  <a:pt x="742950" y="786765"/>
                  <a:pt x="742950" y="786765"/>
                </a:cubicBezTo>
                <a:cubicBezTo>
                  <a:pt x="741045" y="785813"/>
                  <a:pt x="738188" y="786765"/>
                  <a:pt x="738188" y="786765"/>
                </a:cubicBezTo>
                <a:cubicBezTo>
                  <a:pt x="734377" y="783907"/>
                  <a:pt x="736283" y="779145"/>
                  <a:pt x="734377" y="777240"/>
                </a:cubicBezTo>
                <a:cubicBezTo>
                  <a:pt x="726757" y="770573"/>
                  <a:pt x="718185" y="768668"/>
                  <a:pt x="715328" y="756285"/>
                </a:cubicBezTo>
                <a:cubicBezTo>
                  <a:pt x="709613" y="750570"/>
                  <a:pt x="709613" y="757238"/>
                  <a:pt x="703898" y="752475"/>
                </a:cubicBezTo>
                <a:cubicBezTo>
                  <a:pt x="704850" y="745807"/>
                  <a:pt x="698182" y="745807"/>
                  <a:pt x="697230" y="743903"/>
                </a:cubicBezTo>
                <a:cubicBezTo>
                  <a:pt x="695325" y="739140"/>
                  <a:pt x="698182" y="727710"/>
                  <a:pt x="688657" y="727710"/>
                </a:cubicBezTo>
                <a:cubicBezTo>
                  <a:pt x="690562" y="713423"/>
                  <a:pt x="681990" y="706755"/>
                  <a:pt x="672465" y="702945"/>
                </a:cubicBezTo>
                <a:cubicBezTo>
                  <a:pt x="670560" y="706755"/>
                  <a:pt x="668655" y="709613"/>
                  <a:pt x="666750" y="713423"/>
                </a:cubicBezTo>
                <a:cubicBezTo>
                  <a:pt x="663893" y="720090"/>
                  <a:pt x="673418" y="721043"/>
                  <a:pt x="675323" y="724852"/>
                </a:cubicBezTo>
                <a:cubicBezTo>
                  <a:pt x="677227" y="725805"/>
                  <a:pt x="675323" y="731520"/>
                  <a:pt x="675323" y="731520"/>
                </a:cubicBezTo>
                <a:cubicBezTo>
                  <a:pt x="675323" y="731520"/>
                  <a:pt x="679133" y="731520"/>
                  <a:pt x="679133" y="731520"/>
                </a:cubicBezTo>
                <a:cubicBezTo>
                  <a:pt x="680085" y="736283"/>
                  <a:pt x="675323" y="742950"/>
                  <a:pt x="681990" y="743903"/>
                </a:cubicBezTo>
                <a:cubicBezTo>
                  <a:pt x="686753" y="743903"/>
                  <a:pt x="683895" y="752475"/>
                  <a:pt x="688657" y="759143"/>
                </a:cubicBezTo>
                <a:cubicBezTo>
                  <a:pt x="688657" y="761048"/>
                  <a:pt x="690562" y="759143"/>
                  <a:pt x="691515" y="762952"/>
                </a:cubicBezTo>
                <a:cubicBezTo>
                  <a:pt x="691515" y="767715"/>
                  <a:pt x="700088" y="765810"/>
                  <a:pt x="697230" y="777240"/>
                </a:cubicBezTo>
                <a:cubicBezTo>
                  <a:pt x="698182" y="781050"/>
                  <a:pt x="703898" y="781050"/>
                  <a:pt x="706755" y="781050"/>
                </a:cubicBezTo>
                <a:cubicBezTo>
                  <a:pt x="703898" y="783907"/>
                  <a:pt x="709613" y="785813"/>
                  <a:pt x="709613" y="786765"/>
                </a:cubicBezTo>
                <a:cubicBezTo>
                  <a:pt x="709613" y="788670"/>
                  <a:pt x="706755" y="793433"/>
                  <a:pt x="706755" y="792480"/>
                </a:cubicBezTo>
                <a:cubicBezTo>
                  <a:pt x="708660" y="797243"/>
                  <a:pt x="716280" y="795338"/>
                  <a:pt x="713423" y="804862"/>
                </a:cubicBezTo>
                <a:cubicBezTo>
                  <a:pt x="708660" y="802005"/>
                  <a:pt x="706755" y="797243"/>
                  <a:pt x="697230" y="799148"/>
                </a:cubicBezTo>
                <a:cubicBezTo>
                  <a:pt x="701993" y="786765"/>
                  <a:pt x="690562" y="788670"/>
                  <a:pt x="691515" y="781050"/>
                </a:cubicBezTo>
                <a:cubicBezTo>
                  <a:pt x="690562" y="775335"/>
                  <a:pt x="684848" y="774382"/>
                  <a:pt x="681990" y="770573"/>
                </a:cubicBezTo>
                <a:cubicBezTo>
                  <a:pt x="679133" y="768668"/>
                  <a:pt x="677227" y="765810"/>
                  <a:pt x="675323" y="762952"/>
                </a:cubicBezTo>
                <a:cubicBezTo>
                  <a:pt x="670560" y="761048"/>
                  <a:pt x="665798" y="761048"/>
                  <a:pt x="663893" y="756285"/>
                </a:cubicBezTo>
                <a:cubicBezTo>
                  <a:pt x="663893" y="747712"/>
                  <a:pt x="665798" y="752475"/>
                  <a:pt x="668655" y="752475"/>
                </a:cubicBezTo>
                <a:cubicBezTo>
                  <a:pt x="672465" y="739140"/>
                  <a:pt x="659130" y="742950"/>
                  <a:pt x="661035" y="731520"/>
                </a:cubicBezTo>
                <a:cubicBezTo>
                  <a:pt x="654368" y="729615"/>
                  <a:pt x="652463" y="724852"/>
                  <a:pt x="645795" y="724852"/>
                </a:cubicBezTo>
                <a:cubicBezTo>
                  <a:pt x="645795" y="718185"/>
                  <a:pt x="650558" y="718185"/>
                  <a:pt x="645795" y="709613"/>
                </a:cubicBezTo>
                <a:cubicBezTo>
                  <a:pt x="643890" y="707708"/>
                  <a:pt x="642938" y="706755"/>
                  <a:pt x="642938" y="706755"/>
                </a:cubicBezTo>
                <a:cubicBezTo>
                  <a:pt x="639127" y="700088"/>
                  <a:pt x="641032" y="689610"/>
                  <a:pt x="625793" y="691515"/>
                </a:cubicBezTo>
                <a:cubicBezTo>
                  <a:pt x="629603" y="688657"/>
                  <a:pt x="629603" y="686753"/>
                  <a:pt x="625793" y="681990"/>
                </a:cubicBezTo>
                <a:cubicBezTo>
                  <a:pt x="625793" y="681990"/>
                  <a:pt x="623888" y="677227"/>
                  <a:pt x="623888" y="677227"/>
                </a:cubicBezTo>
                <a:cubicBezTo>
                  <a:pt x="622935" y="675323"/>
                  <a:pt x="616268" y="677227"/>
                  <a:pt x="614363" y="677227"/>
                </a:cubicBezTo>
                <a:cubicBezTo>
                  <a:pt x="612457" y="673418"/>
                  <a:pt x="621030" y="673418"/>
                  <a:pt x="621030" y="673418"/>
                </a:cubicBezTo>
                <a:cubicBezTo>
                  <a:pt x="619125" y="666750"/>
                  <a:pt x="601028" y="663893"/>
                  <a:pt x="593408" y="660082"/>
                </a:cubicBezTo>
                <a:cubicBezTo>
                  <a:pt x="591503" y="659130"/>
                  <a:pt x="591503" y="657225"/>
                  <a:pt x="589598" y="655320"/>
                </a:cubicBezTo>
                <a:cubicBezTo>
                  <a:pt x="587693" y="650558"/>
                  <a:pt x="586740" y="648652"/>
                  <a:pt x="582930" y="645795"/>
                </a:cubicBezTo>
                <a:cubicBezTo>
                  <a:pt x="581978" y="641985"/>
                  <a:pt x="581978" y="634365"/>
                  <a:pt x="578168" y="627698"/>
                </a:cubicBezTo>
                <a:cubicBezTo>
                  <a:pt x="576262" y="625793"/>
                  <a:pt x="571500" y="625793"/>
                  <a:pt x="571500" y="623888"/>
                </a:cubicBezTo>
                <a:cubicBezTo>
                  <a:pt x="569595" y="619125"/>
                  <a:pt x="573405" y="612457"/>
                  <a:pt x="564833" y="614363"/>
                </a:cubicBezTo>
                <a:cubicBezTo>
                  <a:pt x="566738" y="602932"/>
                  <a:pt x="560070" y="596265"/>
                  <a:pt x="553403" y="587693"/>
                </a:cubicBezTo>
                <a:cubicBezTo>
                  <a:pt x="550545" y="582930"/>
                  <a:pt x="550545" y="574357"/>
                  <a:pt x="543878" y="578168"/>
                </a:cubicBezTo>
                <a:cubicBezTo>
                  <a:pt x="548640" y="541973"/>
                  <a:pt x="541973" y="520065"/>
                  <a:pt x="543878" y="476250"/>
                </a:cubicBezTo>
                <a:cubicBezTo>
                  <a:pt x="543878" y="474345"/>
                  <a:pt x="540068" y="474345"/>
                  <a:pt x="540068" y="470535"/>
                </a:cubicBezTo>
                <a:cubicBezTo>
                  <a:pt x="539115" y="469582"/>
                  <a:pt x="537210" y="465772"/>
                  <a:pt x="533400" y="464820"/>
                </a:cubicBezTo>
                <a:cubicBezTo>
                  <a:pt x="533400" y="462915"/>
                  <a:pt x="532448" y="461010"/>
                  <a:pt x="528638" y="461010"/>
                </a:cubicBezTo>
                <a:cubicBezTo>
                  <a:pt x="526732" y="446723"/>
                  <a:pt x="514350" y="438150"/>
                  <a:pt x="503873" y="428625"/>
                </a:cubicBezTo>
                <a:cubicBezTo>
                  <a:pt x="502920" y="426720"/>
                  <a:pt x="501015" y="424815"/>
                  <a:pt x="501015" y="421958"/>
                </a:cubicBezTo>
                <a:cubicBezTo>
                  <a:pt x="502920" y="422910"/>
                  <a:pt x="508635" y="426720"/>
                  <a:pt x="510540" y="421958"/>
                </a:cubicBezTo>
                <a:cubicBezTo>
                  <a:pt x="515302" y="421958"/>
                  <a:pt x="514350" y="429578"/>
                  <a:pt x="521970" y="428625"/>
                </a:cubicBezTo>
                <a:cubicBezTo>
                  <a:pt x="523875" y="429578"/>
                  <a:pt x="525780" y="434340"/>
                  <a:pt x="525780" y="440055"/>
                </a:cubicBezTo>
                <a:cubicBezTo>
                  <a:pt x="540068" y="438150"/>
                  <a:pt x="543878" y="447675"/>
                  <a:pt x="553403" y="451485"/>
                </a:cubicBezTo>
                <a:cubicBezTo>
                  <a:pt x="551497" y="462915"/>
                  <a:pt x="558165" y="465772"/>
                  <a:pt x="561975" y="470535"/>
                </a:cubicBezTo>
                <a:cubicBezTo>
                  <a:pt x="564833" y="469582"/>
                  <a:pt x="566738" y="464820"/>
                  <a:pt x="564833" y="461010"/>
                </a:cubicBezTo>
                <a:cubicBezTo>
                  <a:pt x="564833" y="458152"/>
                  <a:pt x="560070" y="458152"/>
                  <a:pt x="558165" y="454343"/>
                </a:cubicBezTo>
                <a:cubicBezTo>
                  <a:pt x="557213" y="449580"/>
                  <a:pt x="557213" y="446723"/>
                  <a:pt x="557213" y="442913"/>
                </a:cubicBezTo>
                <a:cubicBezTo>
                  <a:pt x="555307" y="441007"/>
                  <a:pt x="553403" y="440055"/>
                  <a:pt x="553403" y="440055"/>
                </a:cubicBezTo>
                <a:cubicBezTo>
                  <a:pt x="551497" y="438150"/>
                  <a:pt x="555307" y="434340"/>
                  <a:pt x="557213" y="436245"/>
                </a:cubicBezTo>
                <a:cubicBezTo>
                  <a:pt x="551497" y="429578"/>
                  <a:pt x="544830" y="431482"/>
                  <a:pt x="546735" y="424815"/>
                </a:cubicBezTo>
                <a:cubicBezTo>
                  <a:pt x="532448" y="426720"/>
                  <a:pt x="530543" y="415290"/>
                  <a:pt x="515302" y="415290"/>
                </a:cubicBezTo>
                <a:cubicBezTo>
                  <a:pt x="521018" y="404813"/>
                  <a:pt x="505778" y="413385"/>
                  <a:pt x="510540" y="403860"/>
                </a:cubicBezTo>
                <a:cubicBezTo>
                  <a:pt x="507683" y="400050"/>
                  <a:pt x="502920" y="403860"/>
                  <a:pt x="497205" y="397193"/>
                </a:cubicBezTo>
                <a:cubicBezTo>
                  <a:pt x="497205" y="393383"/>
                  <a:pt x="501015" y="393383"/>
                  <a:pt x="503873" y="393383"/>
                </a:cubicBezTo>
                <a:cubicBezTo>
                  <a:pt x="507683" y="385763"/>
                  <a:pt x="492443" y="390525"/>
                  <a:pt x="494347" y="390525"/>
                </a:cubicBezTo>
                <a:cubicBezTo>
                  <a:pt x="490537" y="388620"/>
                  <a:pt x="494347" y="385763"/>
                  <a:pt x="490537" y="383857"/>
                </a:cubicBezTo>
                <a:cubicBezTo>
                  <a:pt x="490537" y="383857"/>
                  <a:pt x="485775" y="385763"/>
                  <a:pt x="485775" y="383857"/>
                </a:cubicBezTo>
                <a:cubicBezTo>
                  <a:pt x="483870" y="381953"/>
                  <a:pt x="489585" y="380047"/>
                  <a:pt x="489585" y="379095"/>
                </a:cubicBezTo>
                <a:cubicBezTo>
                  <a:pt x="487680" y="373380"/>
                  <a:pt x="483870" y="379095"/>
                  <a:pt x="479108" y="379095"/>
                </a:cubicBezTo>
                <a:cubicBezTo>
                  <a:pt x="472440" y="373380"/>
                  <a:pt x="476250" y="367665"/>
                  <a:pt x="472440" y="361950"/>
                </a:cubicBezTo>
                <a:cubicBezTo>
                  <a:pt x="471488" y="360998"/>
                  <a:pt x="467678" y="359093"/>
                  <a:pt x="464820" y="360998"/>
                </a:cubicBezTo>
                <a:cubicBezTo>
                  <a:pt x="474345" y="342900"/>
                  <a:pt x="440055" y="354330"/>
                  <a:pt x="442913" y="336233"/>
                </a:cubicBezTo>
                <a:cubicBezTo>
                  <a:pt x="444818" y="336233"/>
                  <a:pt x="447675" y="336233"/>
                  <a:pt x="451485" y="336233"/>
                </a:cubicBezTo>
                <a:cubicBezTo>
                  <a:pt x="453390" y="327660"/>
                  <a:pt x="438150" y="337185"/>
                  <a:pt x="442913" y="325755"/>
                </a:cubicBezTo>
                <a:cubicBezTo>
                  <a:pt x="436245" y="325755"/>
                  <a:pt x="429578" y="325755"/>
                  <a:pt x="422910" y="325755"/>
                </a:cubicBezTo>
                <a:cubicBezTo>
                  <a:pt x="431482" y="320993"/>
                  <a:pt x="420053" y="319088"/>
                  <a:pt x="426720" y="316230"/>
                </a:cubicBezTo>
                <a:cubicBezTo>
                  <a:pt x="428625" y="311468"/>
                  <a:pt x="418148" y="311468"/>
                  <a:pt x="420053" y="314325"/>
                </a:cubicBezTo>
                <a:cubicBezTo>
                  <a:pt x="415290" y="307658"/>
                  <a:pt x="420053" y="306705"/>
                  <a:pt x="415290" y="298133"/>
                </a:cubicBezTo>
                <a:cubicBezTo>
                  <a:pt x="408622" y="298133"/>
                  <a:pt x="401955" y="298133"/>
                  <a:pt x="397193" y="298133"/>
                </a:cubicBezTo>
                <a:cubicBezTo>
                  <a:pt x="399097" y="294322"/>
                  <a:pt x="400050" y="291465"/>
                  <a:pt x="401955" y="286703"/>
                </a:cubicBezTo>
                <a:cubicBezTo>
                  <a:pt x="400050" y="280035"/>
                  <a:pt x="393383" y="284797"/>
                  <a:pt x="399097" y="276225"/>
                </a:cubicBezTo>
                <a:cubicBezTo>
                  <a:pt x="388620" y="278130"/>
                  <a:pt x="381953" y="281940"/>
                  <a:pt x="368618" y="280035"/>
                </a:cubicBezTo>
                <a:cubicBezTo>
                  <a:pt x="368618" y="271463"/>
                  <a:pt x="360998" y="268605"/>
                  <a:pt x="352425" y="264795"/>
                </a:cubicBezTo>
                <a:cubicBezTo>
                  <a:pt x="350520" y="263843"/>
                  <a:pt x="345757" y="263843"/>
                  <a:pt x="343853" y="261937"/>
                </a:cubicBezTo>
                <a:cubicBezTo>
                  <a:pt x="342900" y="261937"/>
                  <a:pt x="343853" y="257175"/>
                  <a:pt x="343853" y="255270"/>
                </a:cubicBezTo>
                <a:cubicBezTo>
                  <a:pt x="342900" y="253365"/>
                  <a:pt x="336233" y="257175"/>
                  <a:pt x="338137" y="252412"/>
                </a:cubicBezTo>
                <a:cubicBezTo>
                  <a:pt x="327660" y="248602"/>
                  <a:pt x="306705" y="258128"/>
                  <a:pt x="301943" y="252412"/>
                </a:cubicBezTo>
                <a:cubicBezTo>
                  <a:pt x="301943" y="252412"/>
                  <a:pt x="301943" y="248602"/>
                  <a:pt x="301943" y="248602"/>
                </a:cubicBezTo>
                <a:cubicBezTo>
                  <a:pt x="298133" y="248602"/>
                  <a:pt x="295275" y="252412"/>
                  <a:pt x="295275" y="252412"/>
                </a:cubicBezTo>
                <a:cubicBezTo>
                  <a:pt x="291465" y="252412"/>
                  <a:pt x="291465" y="241935"/>
                  <a:pt x="280035" y="246698"/>
                </a:cubicBezTo>
                <a:cubicBezTo>
                  <a:pt x="280035" y="239078"/>
                  <a:pt x="264795" y="241935"/>
                  <a:pt x="273368" y="234315"/>
                </a:cubicBezTo>
                <a:cubicBezTo>
                  <a:pt x="271463" y="234315"/>
                  <a:pt x="270510" y="237172"/>
                  <a:pt x="266700" y="237172"/>
                </a:cubicBezTo>
                <a:cubicBezTo>
                  <a:pt x="264795" y="237172"/>
                  <a:pt x="263843" y="234315"/>
                  <a:pt x="263843" y="234315"/>
                </a:cubicBezTo>
                <a:cubicBezTo>
                  <a:pt x="259080" y="235267"/>
                  <a:pt x="253365" y="241935"/>
                  <a:pt x="248602" y="237172"/>
                </a:cubicBezTo>
                <a:cubicBezTo>
                  <a:pt x="241935" y="237172"/>
                  <a:pt x="246698" y="248602"/>
                  <a:pt x="245745" y="252412"/>
                </a:cubicBezTo>
                <a:cubicBezTo>
                  <a:pt x="243840" y="252412"/>
                  <a:pt x="240983" y="248602"/>
                  <a:pt x="237172" y="248602"/>
                </a:cubicBezTo>
                <a:cubicBezTo>
                  <a:pt x="232410" y="250507"/>
                  <a:pt x="235267" y="255270"/>
                  <a:pt x="234315" y="255270"/>
                </a:cubicBezTo>
                <a:cubicBezTo>
                  <a:pt x="230505" y="257175"/>
                  <a:pt x="219075" y="255270"/>
                  <a:pt x="216218" y="258128"/>
                </a:cubicBezTo>
                <a:cubicBezTo>
                  <a:pt x="212408" y="260033"/>
                  <a:pt x="212408" y="263843"/>
                  <a:pt x="209550" y="264795"/>
                </a:cubicBezTo>
                <a:cubicBezTo>
                  <a:pt x="203835" y="264795"/>
                  <a:pt x="202883" y="261937"/>
                  <a:pt x="196215" y="261937"/>
                </a:cubicBezTo>
                <a:cubicBezTo>
                  <a:pt x="200978" y="257175"/>
                  <a:pt x="209550" y="255270"/>
                  <a:pt x="205740" y="243840"/>
                </a:cubicBezTo>
                <a:cubicBezTo>
                  <a:pt x="210503" y="243840"/>
                  <a:pt x="212408" y="240030"/>
                  <a:pt x="212408" y="237172"/>
                </a:cubicBezTo>
                <a:cubicBezTo>
                  <a:pt x="210503" y="234315"/>
                  <a:pt x="205740" y="234315"/>
                  <a:pt x="202883" y="234315"/>
                </a:cubicBezTo>
                <a:cubicBezTo>
                  <a:pt x="199072" y="237172"/>
                  <a:pt x="199072" y="241935"/>
                  <a:pt x="194310" y="246698"/>
                </a:cubicBezTo>
                <a:cubicBezTo>
                  <a:pt x="191453" y="248602"/>
                  <a:pt x="191453" y="252412"/>
                  <a:pt x="187643" y="252412"/>
                </a:cubicBezTo>
                <a:cubicBezTo>
                  <a:pt x="184785" y="252412"/>
                  <a:pt x="184785" y="260033"/>
                  <a:pt x="178117" y="258128"/>
                </a:cubicBezTo>
                <a:cubicBezTo>
                  <a:pt x="180022" y="263843"/>
                  <a:pt x="176212" y="264795"/>
                  <a:pt x="173355" y="264795"/>
                </a:cubicBezTo>
                <a:cubicBezTo>
                  <a:pt x="173355" y="268605"/>
                  <a:pt x="173355" y="273368"/>
                  <a:pt x="173355" y="276225"/>
                </a:cubicBezTo>
                <a:cubicBezTo>
                  <a:pt x="162878" y="280035"/>
                  <a:pt x="160973" y="289560"/>
                  <a:pt x="153353" y="294322"/>
                </a:cubicBezTo>
                <a:cubicBezTo>
                  <a:pt x="153353" y="296228"/>
                  <a:pt x="148590" y="294322"/>
                  <a:pt x="148590" y="294322"/>
                </a:cubicBezTo>
                <a:cubicBezTo>
                  <a:pt x="146685" y="296228"/>
                  <a:pt x="148590" y="300990"/>
                  <a:pt x="148590" y="300990"/>
                </a:cubicBezTo>
                <a:cubicBezTo>
                  <a:pt x="146685" y="300990"/>
                  <a:pt x="135255" y="300990"/>
                  <a:pt x="138113" y="304800"/>
                </a:cubicBezTo>
                <a:cubicBezTo>
                  <a:pt x="144780" y="309562"/>
                  <a:pt x="130493" y="307658"/>
                  <a:pt x="126683" y="314325"/>
                </a:cubicBezTo>
                <a:cubicBezTo>
                  <a:pt x="124777" y="314325"/>
                  <a:pt x="121920" y="324803"/>
                  <a:pt x="120015" y="322897"/>
                </a:cubicBezTo>
                <a:cubicBezTo>
                  <a:pt x="117157" y="319088"/>
                  <a:pt x="119062" y="320993"/>
                  <a:pt x="117157" y="325755"/>
                </a:cubicBezTo>
                <a:cubicBezTo>
                  <a:pt x="112395" y="325755"/>
                  <a:pt x="108585" y="325755"/>
                  <a:pt x="105727" y="325755"/>
                </a:cubicBezTo>
                <a:cubicBezTo>
                  <a:pt x="99060" y="329565"/>
                  <a:pt x="110490" y="331470"/>
                  <a:pt x="95250" y="332423"/>
                </a:cubicBezTo>
                <a:cubicBezTo>
                  <a:pt x="88583" y="332423"/>
                  <a:pt x="83820" y="332423"/>
                  <a:pt x="77152" y="336233"/>
                </a:cubicBezTo>
                <a:cubicBezTo>
                  <a:pt x="72390" y="337185"/>
                  <a:pt x="72390" y="345757"/>
                  <a:pt x="63818" y="340995"/>
                </a:cubicBezTo>
                <a:cubicBezTo>
                  <a:pt x="63818" y="332423"/>
                  <a:pt x="74295" y="336233"/>
                  <a:pt x="80962" y="332423"/>
                </a:cubicBezTo>
                <a:cubicBezTo>
                  <a:pt x="81915" y="331470"/>
                  <a:pt x="81915" y="332423"/>
                  <a:pt x="81915" y="329565"/>
                </a:cubicBezTo>
                <a:cubicBezTo>
                  <a:pt x="83820" y="324803"/>
                  <a:pt x="90488" y="325755"/>
                  <a:pt x="95250" y="325755"/>
                </a:cubicBezTo>
                <a:cubicBezTo>
                  <a:pt x="100965" y="325755"/>
                  <a:pt x="97155" y="319088"/>
                  <a:pt x="99060" y="316230"/>
                </a:cubicBezTo>
                <a:cubicBezTo>
                  <a:pt x="100965" y="314325"/>
                  <a:pt x="101918" y="322897"/>
                  <a:pt x="106680" y="314325"/>
                </a:cubicBezTo>
                <a:cubicBezTo>
                  <a:pt x="108585" y="313372"/>
                  <a:pt x="110490" y="314325"/>
                  <a:pt x="110490" y="311468"/>
                </a:cubicBezTo>
                <a:cubicBezTo>
                  <a:pt x="110490" y="306705"/>
                  <a:pt x="119062" y="307658"/>
                  <a:pt x="123825" y="304800"/>
                </a:cubicBezTo>
                <a:cubicBezTo>
                  <a:pt x="123825" y="300038"/>
                  <a:pt x="123825" y="294322"/>
                  <a:pt x="123825" y="289560"/>
                </a:cubicBezTo>
                <a:cubicBezTo>
                  <a:pt x="133350" y="300038"/>
                  <a:pt x="123825" y="280035"/>
                  <a:pt x="135255" y="282892"/>
                </a:cubicBezTo>
                <a:cubicBezTo>
                  <a:pt x="137160" y="275273"/>
                  <a:pt x="121920" y="284797"/>
                  <a:pt x="126683" y="273368"/>
                </a:cubicBezTo>
                <a:cubicBezTo>
                  <a:pt x="123825" y="281940"/>
                  <a:pt x="103823" y="271463"/>
                  <a:pt x="101918" y="280035"/>
                </a:cubicBezTo>
                <a:cubicBezTo>
                  <a:pt x="97155" y="281940"/>
                  <a:pt x="100965" y="275273"/>
                  <a:pt x="99060" y="273368"/>
                </a:cubicBezTo>
                <a:cubicBezTo>
                  <a:pt x="94298" y="271463"/>
                  <a:pt x="85725" y="276225"/>
                  <a:pt x="80962" y="273368"/>
                </a:cubicBezTo>
                <a:cubicBezTo>
                  <a:pt x="83820" y="266700"/>
                  <a:pt x="76200" y="270510"/>
                  <a:pt x="74295" y="268605"/>
                </a:cubicBezTo>
                <a:cubicBezTo>
                  <a:pt x="72390" y="264795"/>
                  <a:pt x="76200" y="263843"/>
                  <a:pt x="77152" y="264795"/>
                </a:cubicBezTo>
                <a:cubicBezTo>
                  <a:pt x="70485" y="257175"/>
                  <a:pt x="65723" y="258128"/>
                  <a:pt x="60960" y="248602"/>
                </a:cubicBezTo>
                <a:cubicBezTo>
                  <a:pt x="58103" y="253365"/>
                  <a:pt x="47625" y="252412"/>
                  <a:pt x="40005" y="252412"/>
                </a:cubicBezTo>
                <a:cubicBezTo>
                  <a:pt x="40005" y="248602"/>
                  <a:pt x="40957" y="246698"/>
                  <a:pt x="42863" y="246698"/>
                </a:cubicBezTo>
                <a:cubicBezTo>
                  <a:pt x="40957" y="240030"/>
                  <a:pt x="31432" y="241935"/>
                  <a:pt x="34290" y="230505"/>
                </a:cubicBezTo>
                <a:cubicBezTo>
                  <a:pt x="33337" y="227647"/>
                  <a:pt x="27622" y="223838"/>
                  <a:pt x="27622" y="227647"/>
                </a:cubicBezTo>
                <a:cubicBezTo>
                  <a:pt x="20003" y="227647"/>
                  <a:pt x="26670" y="219075"/>
                  <a:pt x="27622" y="215265"/>
                </a:cubicBezTo>
                <a:cubicBezTo>
                  <a:pt x="27622" y="214313"/>
                  <a:pt x="26670" y="210503"/>
                  <a:pt x="27622" y="209550"/>
                </a:cubicBezTo>
                <a:cubicBezTo>
                  <a:pt x="27622" y="209550"/>
                  <a:pt x="33337" y="210503"/>
                  <a:pt x="34290" y="209550"/>
                </a:cubicBezTo>
                <a:cubicBezTo>
                  <a:pt x="36195" y="207645"/>
                  <a:pt x="34290" y="202883"/>
                  <a:pt x="36195" y="200978"/>
                </a:cubicBezTo>
                <a:cubicBezTo>
                  <a:pt x="44768" y="199072"/>
                  <a:pt x="56198" y="197167"/>
                  <a:pt x="60960" y="194310"/>
                </a:cubicBezTo>
                <a:cubicBezTo>
                  <a:pt x="65723" y="191453"/>
                  <a:pt x="69533" y="192405"/>
                  <a:pt x="74295" y="191453"/>
                </a:cubicBezTo>
                <a:cubicBezTo>
                  <a:pt x="79058" y="189548"/>
                  <a:pt x="69533" y="182880"/>
                  <a:pt x="85725" y="184785"/>
                </a:cubicBezTo>
                <a:cubicBezTo>
                  <a:pt x="83820" y="178117"/>
                  <a:pt x="83820" y="171450"/>
                  <a:pt x="80962" y="160020"/>
                </a:cubicBezTo>
                <a:cubicBezTo>
                  <a:pt x="74295" y="153353"/>
                  <a:pt x="56198" y="171450"/>
                  <a:pt x="49530" y="162878"/>
                </a:cubicBezTo>
                <a:cubicBezTo>
                  <a:pt x="44768" y="158115"/>
                  <a:pt x="47625" y="166688"/>
                  <a:pt x="36195" y="166688"/>
                </a:cubicBezTo>
                <a:cubicBezTo>
                  <a:pt x="34290" y="160973"/>
                  <a:pt x="22860" y="164783"/>
                  <a:pt x="15240" y="160020"/>
                </a:cubicBezTo>
                <a:cubicBezTo>
                  <a:pt x="15240" y="160020"/>
                  <a:pt x="20955" y="155258"/>
                  <a:pt x="15240" y="155258"/>
                </a:cubicBezTo>
                <a:cubicBezTo>
                  <a:pt x="9525" y="153353"/>
                  <a:pt x="4763" y="151448"/>
                  <a:pt x="2857" y="141923"/>
                </a:cubicBezTo>
                <a:cubicBezTo>
                  <a:pt x="20955" y="142875"/>
                  <a:pt x="0" y="133350"/>
                  <a:pt x="20955" y="135255"/>
                </a:cubicBezTo>
                <a:cubicBezTo>
                  <a:pt x="24765" y="135255"/>
                  <a:pt x="22860" y="133350"/>
                  <a:pt x="20955" y="133350"/>
                </a:cubicBezTo>
                <a:cubicBezTo>
                  <a:pt x="22860" y="126683"/>
                  <a:pt x="27622" y="133350"/>
                  <a:pt x="27622" y="133350"/>
                </a:cubicBezTo>
                <a:cubicBezTo>
                  <a:pt x="33337" y="133350"/>
                  <a:pt x="34290" y="128588"/>
                  <a:pt x="40005" y="130493"/>
                </a:cubicBezTo>
                <a:cubicBezTo>
                  <a:pt x="40957" y="130493"/>
                  <a:pt x="42863" y="135255"/>
                  <a:pt x="45720" y="135255"/>
                </a:cubicBezTo>
                <a:cubicBezTo>
                  <a:pt x="52388" y="137160"/>
                  <a:pt x="59055" y="133350"/>
                  <a:pt x="67627" y="135255"/>
                </a:cubicBezTo>
                <a:cubicBezTo>
                  <a:pt x="72390" y="137160"/>
                  <a:pt x="72390" y="138113"/>
                  <a:pt x="77152" y="135255"/>
                </a:cubicBezTo>
                <a:cubicBezTo>
                  <a:pt x="80962" y="135255"/>
                  <a:pt x="77152" y="133350"/>
                  <a:pt x="77152" y="130493"/>
                </a:cubicBezTo>
                <a:cubicBezTo>
                  <a:pt x="80962" y="130493"/>
                  <a:pt x="81915" y="128588"/>
                  <a:pt x="81915" y="126683"/>
                </a:cubicBezTo>
                <a:cubicBezTo>
                  <a:pt x="83820" y="118110"/>
                  <a:pt x="69533" y="128588"/>
                  <a:pt x="74295" y="117157"/>
                </a:cubicBezTo>
                <a:cubicBezTo>
                  <a:pt x="65723" y="115253"/>
                  <a:pt x="58103" y="113348"/>
                  <a:pt x="49530" y="112395"/>
                </a:cubicBezTo>
                <a:cubicBezTo>
                  <a:pt x="52388" y="105727"/>
                  <a:pt x="52388" y="106680"/>
                  <a:pt x="45720" y="101918"/>
                </a:cubicBezTo>
                <a:cubicBezTo>
                  <a:pt x="44768" y="101918"/>
                  <a:pt x="44768" y="99060"/>
                  <a:pt x="42863" y="99060"/>
                </a:cubicBezTo>
                <a:cubicBezTo>
                  <a:pt x="40957" y="97155"/>
                  <a:pt x="34290" y="99060"/>
                  <a:pt x="31432" y="95250"/>
                </a:cubicBezTo>
                <a:cubicBezTo>
                  <a:pt x="31432" y="95250"/>
                  <a:pt x="36195" y="85725"/>
                  <a:pt x="31432" y="87630"/>
                </a:cubicBezTo>
                <a:cubicBezTo>
                  <a:pt x="29527" y="87630"/>
                  <a:pt x="31432" y="90488"/>
                  <a:pt x="27622" y="90488"/>
                </a:cubicBezTo>
                <a:cubicBezTo>
                  <a:pt x="24765" y="88583"/>
                  <a:pt x="22860" y="85725"/>
                  <a:pt x="18098" y="87630"/>
                </a:cubicBezTo>
                <a:cubicBezTo>
                  <a:pt x="24765" y="77152"/>
                  <a:pt x="38100" y="76200"/>
                  <a:pt x="49530" y="70485"/>
                </a:cubicBezTo>
                <a:cubicBezTo>
                  <a:pt x="45720" y="60960"/>
                  <a:pt x="58103" y="60960"/>
                  <a:pt x="60960" y="56198"/>
                </a:cubicBezTo>
                <a:cubicBezTo>
                  <a:pt x="63818" y="52388"/>
                  <a:pt x="60960" y="45720"/>
                  <a:pt x="63818" y="44768"/>
                </a:cubicBezTo>
                <a:cubicBezTo>
                  <a:pt x="72390" y="51435"/>
                  <a:pt x="72390" y="45720"/>
                  <a:pt x="85725" y="45720"/>
                </a:cubicBezTo>
                <a:cubicBezTo>
                  <a:pt x="92392" y="38100"/>
                  <a:pt x="101918" y="31432"/>
                  <a:pt x="120015" y="34290"/>
                </a:cubicBezTo>
                <a:cubicBezTo>
                  <a:pt x="123825" y="36195"/>
                  <a:pt x="121920" y="29527"/>
                  <a:pt x="123825" y="27622"/>
                </a:cubicBezTo>
                <a:cubicBezTo>
                  <a:pt x="128588" y="24765"/>
                  <a:pt x="140017" y="31432"/>
                  <a:pt x="141923" y="22860"/>
                </a:cubicBezTo>
                <a:cubicBezTo>
                  <a:pt x="144780" y="20955"/>
                  <a:pt x="146685" y="27622"/>
                  <a:pt x="148590" y="27622"/>
                </a:cubicBezTo>
                <a:cubicBezTo>
                  <a:pt x="153353" y="29527"/>
                  <a:pt x="158115" y="26670"/>
                  <a:pt x="156210" y="34290"/>
                </a:cubicBezTo>
                <a:cubicBezTo>
                  <a:pt x="169545" y="34290"/>
                  <a:pt x="182880" y="34290"/>
                  <a:pt x="196215" y="34290"/>
                </a:cubicBezTo>
                <a:cubicBezTo>
                  <a:pt x="182880" y="47625"/>
                  <a:pt x="217170" y="29527"/>
                  <a:pt x="205740" y="44768"/>
                </a:cubicBezTo>
                <a:cubicBezTo>
                  <a:pt x="212408" y="44768"/>
                  <a:pt x="217170" y="42863"/>
                  <a:pt x="217170" y="38100"/>
                </a:cubicBezTo>
                <a:cubicBezTo>
                  <a:pt x="223838" y="44768"/>
                  <a:pt x="237172" y="40957"/>
                  <a:pt x="245745" y="44768"/>
                </a:cubicBezTo>
                <a:cubicBezTo>
                  <a:pt x="246698" y="44768"/>
                  <a:pt x="245745" y="45720"/>
                  <a:pt x="248602" y="45720"/>
                </a:cubicBezTo>
                <a:cubicBezTo>
                  <a:pt x="252412" y="45720"/>
                  <a:pt x="252412" y="49530"/>
                  <a:pt x="255270" y="49530"/>
                </a:cubicBezTo>
                <a:cubicBezTo>
                  <a:pt x="263843" y="51435"/>
                  <a:pt x="264795" y="44768"/>
                  <a:pt x="270510" y="49530"/>
                </a:cubicBezTo>
                <a:cubicBezTo>
                  <a:pt x="271463" y="51435"/>
                  <a:pt x="306705" y="51435"/>
                  <a:pt x="309562" y="52388"/>
                </a:cubicBezTo>
                <a:cubicBezTo>
                  <a:pt x="314325" y="56198"/>
                  <a:pt x="332423" y="58103"/>
                  <a:pt x="343853" y="59055"/>
                </a:cubicBezTo>
                <a:cubicBezTo>
                  <a:pt x="347663" y="62865"/>
                  <a:pt x="352425" y="65723"/>
                  <a:pt x="352425" y="70485"/>
                </a:cubicBezTo>
                <a:cubicBezTo>
                  <a:pt x="363855" y="72390"/>
                  <a:pt x="368618" y="79058"/>
                  <a:pt x="377190" y="74295"/>
                </a:cubicBezTo>
                <a:cubicBezTo>
                  <a:pt x="379095" y="83820"/>
                  <a:pt x="393383" y="79058"/>
                  <a:pt x="401955" y="80962"/>
                </a:cubicBezTo>
                <a:cubicBezTo>
                  <a:pt x="401955" y="77152"/>
                  <a:pt x="399097" y="77152"/>
                  <a:pt x="397193" y="77152"/>
                </a:cubicBezTo>
                <a:cubicBezTo>
                  <a:pt x="401955" y="70485"/>
                  <a:pt x="410528" y="63818"/>
                  <a:pt x="420053" y="62865"/>
                </a:cubicBezTo>
                <a:cubicBezTo>
                  <a:pt x="420053" y="67627"/>
                  <a:pt x="422910" y="69533"/>
                  <a:pt x="422910" y="65723"/>
                </a:cubicBezTo>
                <a:cubicBezTo>
                  <a:pt x="426720" y="65723"/>
                  <a:pt x="426720" y="70485"/>
                  <a:pt x="429578" y="70485"/>
                </a:cubicBezTo>
                <a:cubicBezTo>
                  <a:pt x="436245" y="72390"/>
                  <a:pt x="436245" y="67627"/>
                  <a:pt x="436245" y="62865"/>
                </a:cubicBezTo>
                <a:cubicBezTo>
                  <a:pt x="442913" y="60960"/>
                  <a:pt x="444818" y="63818"/>
                  <a:pt x="447675" y="65723"/>
                </a:cubicBezTo>
                <a:cubicBezTo>
                  <a:pt x="451485" y="62865"/>
                  <a:pt x="447675" y="58103"/>
                  <a:pt x="454343" y="52388"/>
                </a:cubicBezTo>
                <a:cubicBezTo>
                  <a:pt x="460057" y="52388"/>
                  <a:pt x="462915" y="58103"/>
                  <a:pt x="464820" y="52388"/>
                </a:cubicBezTo>
                <a:cubicBezTo>
                  <a:pt x="469582" y="54293"/>
                  <a:pt x="465772" y="59055"/>
                  <a:pt x="461010" y="59055"/>
                </a:cubicBezTo>
                <a:cubicBezTo>
                  <a:pt x="464820" y="67627"/>
                  <a:pt x="485775" y="51435"/>
                  <a:pt x="490537" y="62865"/>
                </a:cubicBezTo>
                <a:cubicBezTo>
                  <a:pt x="501015" y="62865"/>
                  <a:pt x="483870" y="52388"/>
                  <a:pt x="494347" y="52388"/>
                </a:cubicBezTo>
                <a:cubicBezTo>
                  <a:pt x="496253" y="49530"/>
                  <a:pt x="499110" y="45720"/>
                  <a:pt x="503873" y="45720"/>
                </a:cubicBezTo>
                <a:cubicBezTo>
                  <a:pt x="503873" y="49530"/>
                  <a:pt x="503873" y="52388"/>
                  <a:pt x="503873" y="56198"/>
                </a:cubicBezTo>
                <a:cubicBezTo>
                  <a:pt x="510540" y="49530"/>
                  <a:pt x="512445" y="60960"/>
                  <a:pt x="519112" y="62865"/>
                </a:cubicBezTo>
                <a:cubicBezTo>
                  <a:pt x="528638" y="62865"/>
                  <a:pt x="535305" y="60960"/>
                  <a:pt x="537210" y="56198"/>
                </a:cubicBezTo>
                <a:cubicBezTo>
                  <a:pt x="541973" y="59055"/>
                  <a:pt x="550545" y="59055"/>
                  <a:pt x="546735" y="67627"/>
                </a:cubicBezTo>
                <a:cubicBezTo>
                  <a:pt x="553403" y="65723"/>
                  <a:pt x="561975" y="63818"/>
                  <a:pt x="561975" y="56198"/>
                </a:cubicBezTo>
                <a:cubicBezTo>
                  <a:pt x="569595" y="60960"/>
                  <a:pt x="573405" y="54293"/>
                  <a:pt x="580072" y="62865"/>
                </a:cubicBezTo>
                <a:cubicBezTo>
                  <a:pt x="587693" y="62865"/>
                  <a:pt x="594360" y="62865"/>
                  <a:pt x="601028" y="62865"/>
                </a:cubicBezTo>
                <a:cubicBezTo>
                  <a:pt x="602932" y="62865"/>
                  <a:pt x="598170" y="67627"/>
                  <a:pt x="600075" y="67627"/>
                </a:cubicBezTo>
                <a:cubicBezTo>
                  <a:pt x="598170" y="67627"/>
                  <a:pt x="607695" y="70485"/>
                  <a:pt x="604837" y="70485"/>
                </a:cubicBezTo>
                <a:cubicBezTo>
                  <a:pt x="607695" y="72390"/>
                  <a:pt x="609600" y="67627"/>
                  <a:pt x="614363" y="67627"/>
                </a:cubicBezTo>
                <a:cubicBezTo>
                  <a:pt x="614363" y="69533"/>
                  <a:pt x="614363" y="74295"/>
                  <a:pt x="614363" y="74295"/>
                </a:cubicBezTo>
                <a:cubicBezTo>
                  <a:pt x="622935" y="79058"/>
                  <a:pt x="636270" y="72390"/>
                  <a:pt x="645795" y="74295"/>
                </a:cubicBezTo>
                <a:cubicBezTo>
                  <a:pt x="645795" y="77152"/>
                  <a:pt x="650558" y="77152"/>
                  <a:pt x="654368" y="77152"/>
                </a:cubicBezTo>
                <a:cubicBezTo>
                  <a:pt x="648652" y="88583"/>
                  <a:pt x="665798" y="79058"/>
                  <a:pt x="663893" y="87630"/>
                </a:cubicBezTo>
                <a:cubicBezTo>
                  <a:pt x="665798" y="94298"/>
                  <a:pt x="657225" y="90488"/>
                  <a:pt x="657225" y="95250"/>
                </a:cubicBezTo>
                <a:cubicBezTo>
                  <a:pt x="655320" y="100013"/>
                  <a:pt x="661035" y="101918"/>
                  <a:pt x="661035" y="105727"/>
                </a:cubicBezTo>
                <a:cubicBezTo>
                  <a:pt x="693420" y="101918"/>
                  <a:pt x="721995" y="100013"/>
                  <a:pt x="745807" y="112395"/>
                </a:cubicBezTo>
                <a:cubicBezTo>
                  <a:pt x="744855" y="113348"/>
                  <a:pt x="742950" y="117157"/>
                  <a:pt x="742950" y="120015"/>
                </a:cubicBezTo>
                <a:cubicBezTo>
                  <a:pt x="749618" y="120015"/>
                  <a:pt x="749618" y="117157"/>
                  <a:pt x="756285" y="117157"/>
                </a:cubicBezTo>
                <a:cubicBezTo>
                  <a:pt x="752475" y="106680"/>
                  <a:pt x="754380" y="110490"/>
                  <a:pt x="752475" y="99060"/>
                </a:cubicBezTo>
                <a:cubicBezTo>
                  <a:pt x="754380" y="94298"/>
                  <a:pt x="777240" y="94298"/>
                  <a:pt x="770573" y="90488"/>
                </a:cubicBezTo>
                <a:cubicBezTo>
                  <a:pt x="772478" y="83820"/>
                  <a:pt x="776287" y="88583"/>
                  <a:pt x="781050" y="90488"/>
                </a:cubicBezTo>
                <a:cubicBezTo>
                  <a:pt x="781050" y="94298"/>
                  <a:pt x="785813" y="92392"/>
                  <a:pt x="785813" y="95250"/>
                </a:cubicBezTo>
                <a:cubicBezTo>
                  <a:pt x="799148" y="99060"/>
                  <a:pt x="806768" y="94298"/>
                  <a:pt x="817245" y="95250"/>
                </a:cubicBezTo>
                <a:cubicBezTo>
                  <a:pt x="817245" y="95250"/>
                  <a:pt x="817245" y="99060"/>
                  <a:pt x="820102" y="99060"/>
                </a:cubicBezTo>
                <a:cubicBezTo>
                  <a:pt x="822008" y="99060"/>
                  <a:pt x="823913" y="101918"/>
                  <a:pt x="826770" y="101918"/>
                </a:cubicBezTo>
                <a:cubicBezTo>
                  <a:pt x="837248" y="101918"/>
                  <a:pt x="846773" y="95250"/>
                  <a:pt x="862965" y="99060"/>
                </a:cubicBezTo>
                <a:cubicBezTo>
                  <a:pt x="871538" y="92392"/>
                  <a:pt x="869632" y="87630"/>
                  <a:pt x="873443" y="80962"/>
                </a:cubicBezTo>
                <a:cubicBezTo>
                  <a:pt x="869632" y="70485"/>
                  <a:pt x="862012" y="74295"/>
                  <a:pt x="860107" y="70485"/>
                </a:cubicBezTo>
                <a:cubicBezTo>
                  <a:pt x="862012" y="56198"/>
                  <a:pt x="889635" y="63818"/>
                  <a:pt x="896302" y="67627"/>
                </a:cubicBezTo>
                <a:cubicBezTo>
                  <a:pt x="896302" y="72390"/>
                  <a:pt x="892493" y="74295"/>
                  <a:pt x="887730" y="74295"/>
                </a:cubicBezTo>
                <a:cubicBezTo>
                  <a:pt x="894398" y="80962"/>
                  <a:pt x="887730" y="81915"/>
                  <a:pt x="884873" y="87630"/>
                </a:cubicBezTo>
                <a:cubicBezTo>
                  <a:pt x="882968" y="94298"/>
                  <a:pt x="889635" y="92392"/>
                  <a:pt x="894398" y="92392"/>
                </a:cubicBezTo>
                <a:cubicBezTo>
                  <a:pt x="889635" y="101918"/>
                  <a:pt x="896302" y="103823"/>
                  <a:pt x="891540" y="112395"/>
                </a:cubicBezTo>
                <a:cubicBezTo>
                  <a:pt x="899160" y="117157"/>
                  <a:pt x="905827" y="97155"/>
                  <a:pt x="902970" y="99060"/>
                </a:cubicBezTo>
                <a:cubicBezTo>
                  <a:pt x="904875" y="97155"/>
                  <a:pt x="912495" y="106680"/>
                  <a:pt x="909638" y="92392"/>
                </a:cubicBezTo>
                <a:cubicBezTo>
                  <a:pt x="922972" y="95250"/>
                  <a:pt x="919162" y="80962"/>
                  <a:pt x="927735" y="77152"/>
                </a:cubicBezTo>
                <a:cubicBezTo>
                  <a:pt x="923925" y="69533"/>
                  <a:pt x="919162" y="62865"/>
                  <a:pt x="905827" y="62865"/>
                </a:cubicBezTo>
                <a:cubicBezTo>
                  <a:pt x="912495" y="58103"/>
                  <a:pt x="899160" y="49530"/>
                  <a:pt x="891540" y="45720"/>
                </a:cubicBezTo>
                <a:cubicBezTo>
                  <a:pt x="891540" y="42863"/>
                  <a:pt x="891540" y="38100"/>
                  <a:pt x="887730" y="38100"/>
                </a:cubicBezTo>
                <a:cubicBezTo>
                  <a:pt x="887730" y="31432"/>
                  <a:pt x="896302" y="27622"/>
                  <a:pt x="896302" y="22860"/>
                </a:cubicBezTo>
                <a:cubicBezTo>
                  <a:pt x="896302" y="20955"/>
                  <a:pt x="904875" y="18098"/>
                  <a:pt x="902970" y="16193"/>
                </a:cubicBezTo>
                <a:cubicBezTo>
                  <a:pt x="894398" y="8573"/>
                  <a:pt x="914400" y="18098"/>
                  <a:pt x="905827" y="9525"/>
                </a:cubicBezTo>
                <a:cubicBezTo>
                  <a:pt x="905827" y="0"/>
                  <a:pt x="914400" y="13335"/>
                  <a:pt x="916305" y="13335"/>
                </a:cubicBezTo>
                <a:cubicBezTo>
                  <a:pt x="919162" y="15240"/>
                  <a:pt x="923925" y="11430"/>
                  <a:pt x="927735" y="13335"/>
                </a:cubicBezTo>
                <a:cubicBezTo>
                  <a:pt x="928688" y="13335"/>
                  <a:pt x="922972" y="18098"/>
                  <a:pt x="923925" y="20003"/>
                </a:cubicBezTo>
                <a:cubicBezTo>
                  <a:pt x="925830" y="20003"/>
                  <a:pt x="932498" y="18098"/>
                  <a:pt x="934402" y="20003"/>
                </a:cubicBezTo>
                <a:cubicBezTo>
                  <a:pt x="935355" y="20955"/>
                  <a:pt x="932498" y="26670"/>
                  <a:pt x="934402" y="27622"/>
                </a:cubicBezTo>
                <a:cubicBezTo>
                  <a:pt x="934402" y="29527"/>
                  <a:pt x="939165" y="27622"/>
                  <a:pt x="941070" y="27622"/>
                </a:cubicBezTo>
                <a:cubicBezTo>
                  <a:pt x="942023" y="36195"/>
                  <a:pt x="934402" y="33337"/>
                  <a:pt x="941070" y="40957"/>
                </a:cubicBezTo>
                <a:cubicBezTo>
                  <a:pt x="941070" y="42863"/>
                  <a:pt x="943928" y="42863"/>
                  <a:pt x="942023" y="45720"/>
                </a:cubicBezTo>
                <a:cubicBezTo>
                  <a:pt x="942023" y="45720"/>
                  <a:pt x="941070" y="47625"/>
                  <a:pt x="941070" y="49530"/>
                </a:cubicBezTo>
                <a:cubicBezTo>
                  <a:pt x="939165" y="54293"/>
                  <a:pt x="937260" y="56198"/>
                  <a:pt x="937260" y="59055"/>
                </a:cubicBezTo>
                <a:cubicBezTo>
                  <a:pt x="935355" y="63818"/>
                  <a:pt x="957263" y="65723"/>
                  <a:pt x="952500" y="56198"/>
                </a:cubicBezTo>
                <a:cubicBezTo>
                  <a:pt x="959167" y="56198"/>
                  <a:pt x="955357" y="63818"/>
                  <a:pt x="963930" y="62865"/>
                </a:cubicBezTo>
                <a:cubicBezTo>
                  <a:pt x="959167" y="67627"/>
                  <a:pt x="966787" y="67627"/>
                  <a:pt x="963930" y="77152"/>
                </a:cubicBezTo>
                <a:cubicBezTo>
                  <a:pt x="978218" y="79058"/>
                  <a:pt x="975360" y="67627"/>
                  <a:pt x="984885" y="74295"/>
                </a:cubicBezTo>
                <a:cubicBezTo>
                  <a:pt x="988695" y="76200"/>
                  <a:pt x="988695" y="72390"/>
                  <a:pt x="988695" y="70485"/>
                </a:cubicBezTo>
                <a:cubicBezTo>
                  <a:pt x="996315" y="74295"/>
                  <a:pt x="984885" y="74295"/>
                  <a:pt x="991552" y="80962"/>
                </a:cubicBezTo>
                <a:cubicBezTo>
                  <a:pt x="991552" y="80962"/>
                  <a:pt x="998220" y="83820"/>
                  <a:pt x="998220" y="83820"/>
                </a:cubicBezTo>
                <a:cubicBezTo>
                  <a:pt x="998220" y="88583"/>
                  <a:pt x="986790" y="92392"/>
                  <a:pt x="991552" y="101918"/>
                </a:cubicBezTo>
                <a:moveTo>
                  <a:pt x="625793" y="135255"/>
                </a:moveTo>
                <a:cubicBezTo>
                  <a:pt x="625793" y="130493"/>
                  <a:pt x="630555" y="128588"/>
                  <a:pt x="625793" y="126683"/>
                </a:cubicBezTo>
                <a:cubicBezTo>
                  <a:pt x="625793" y="128588"/>
                  <a:pt x="625793" y="130493"/>
                  <a:pt x="623888" y="130493"/>
                </a:cubicBezTo>
                <a:cubicBezTo>
                  <a:pt x="622935" y="126683"/>
                  <a:pt x="623888" y="120015"/>
                  <a:pt x="621030" y="120015"/>
                </a:cubicBezTo>
                <a:cubicBezTo>
                  <a:pt x="616268" y="124777"/>
                  <a:pt x="602932" y="135255"/>
                  <a:pt x="596265" y="126683"/>
                </a:cubicBezTo>
                <a:cubicBezTo>
                  <a:pt x="594360" y="118110"/>
                  <a:pt x="609600" y="128588"/>
                  <a:pt x="604837" y="117157"/>
                </a:cubicBezTo>
                <a:cubicBezTo>
                  <a:pt x="602932" y="117157"/>
                  <a:pt x="600075" y="117157"/>
                  <a:pt x="600075" y="113348"/>
                </a:cubicBezTo>
                <a:cubicBezTo>
                  <a:pt x="593408" y="112395"/>
                  <a:pt x="591503" y="118110"/>
                  <a:pt x="586740" y="120015"/>
                </a:cubicBezTo>
                <a:cubicBezTo>
                  <a:pt x="580072" y="121920"/>
                  <a:pt x="573405" y="121920"/>
                  <a:pt x="564833" y="123825"/>
                </a:cubicBezTo>
                <a:cubicBezTo>
                  <a:pt x="564833" y="123825"/>
                  <a:pt x="564833" y="126683"/>
                  <a:pt x="561975" y="126683"/>
                </a:cubicBezTo>
                <a:cubicBezTo>
                  <a:pt x="551497" y="130493"/>
                  <a:pt x="541973" y="130493"/>
                  <a:pt x="532448" y="130493"/>
                </a:cubicBezTo>
                <a:cubicBezTo>
                  <a:pt x="532448" y="135255"/>
                  <a:pt x="526732" y="138113"/>
                  <a:pt x="532448" y="138113"/>
                </a:cubicBezTo>
                <a:cubicBezTo>
                  <a:pt x="532448" y="135255"/>
                  <a:pt x="535305" y="137160"/>
                  <a:pt x="533400" y="141923"/>
                </a:cubicBezTo>
                <a:cubicBezTo>
                  <a:pt x="548640" y="142875"/>
                  <a:pt x="566738" y="130493"/>
                  <a:pt x="571500" y="141923"/>
                </a:cubicBezTo>
                <a:cubicBezTo>
                  <a:pt x="564833" y="135255"/>
                  <a:pt x="568643" y="142875"/>
                  <a:pt x="561975" y="144780"/>
                </a:cubicBezTo>
                <a:cubicBezTo>
                  <a:pt x="557213" y="144780"/>
                  <a:pt x="551497" y="146685"/>
                  <a:pt x="550545" y="151448"/>
                </a:cubicBezTo>
                <a:cubicBezTo>
                  <a:pt x="566738" y="153353"/>
                  <a:pt x="575310" y="148590"/>
                  <a:pt x="589598" y="148590"/>
                </a:cubicBezTo>
                <a:cubicBezTo>
                  <a:pt x="589598" y="151448"/>
                  <a:pt x="589598" y="156210"/>
                  <a:pt x="593408" y="158115"/>
                </a:cubicBezTo>
                <a:cubicBezTo>
                  <a:pt x="593408" y="153353"/>
                  <a:pt x="598170" y="155258"/>
                  <a:pt x="601028" y="155258"/>
                </a:cubicBezTo>
                <a:cubicBezTo>
                  <a:pt x="602932" y="148590"/>
                  <a:pt x="604837" y="142875"/>
                  <a:pt x="607695" y="141923"/>
                </a:cubicBezTo>
                <a:cubicBezTo>
                  <a:pt x="614363" y="137160"/>
                  <a:pt x="612457" y="141923"/>
                  <a:pt x="621030" y="141923"/>
                </a:cubicBezTo>
                <a:cubicBezTo>
                  <a:pt x="621030" y="138113"/>
                  <a:pt x="621030" y="135255"/>
                  <a:pt x="625793" y="135255"/>
                </a:cubicBezTo>
                <a:moveTo>
                  <a:pt x="647700" y="240030"/>
                </a:moveTo>
                <a:cubicBezTo>
                  <a:pt x="650558" y="232410"/>
                  <a:pt x="661035" y="235267"/>
                  <a:pt x="663893" y="230505"/>
                </a:cubicBezTo>
                <a:cubicBezTo>
                  <a:pt x="663893" y="230505"/>
                  <a:pt x="668655" y="232410"/>
                  <a:pt x="668655" y="230505"/>
                </a:cubicBezTo>
                <a:cubicBezTo>
                  <a:pt x="673418" y="228600"/>
                  <a:pt x="680085" y="230505"/>
                  <a:pt x="684848" y="227647"/>
                </a:cubicBezTo>
                <a:cubicBezTo>
                  <a:pt x="684848" y="227647"/>
                  <a:pt x="686753" y="221933"/>
                  <a:pt x="688657" y="221933"/>
                </a:cubicBezTo>
                <a:cubicBezTo>
                  <a:pt x="695325" y="215265"/>
                  <a:pt x="701993" y="223838"/>
                  <a:pt x="703898" y="219075"/>
                </a:cubicBezTo>
                <a:cubicBezTo>
                  <a:pt x="701993" y="219075"/>
                  <a:pt x="700088" y="215265"/>
                  <a:pt x="703898" y="215265"/>
                </a:cubicBezTo>
                <a:cubicBezTo>
                  <a:pt x="709613" y="215265"/>
                  <a:pt x="709613" y="212408"/>
                  <a:pt x="713423" y="215265"/>
                </a:cubicBezTo>
                <a:cubicBezTo>
                  <a:pt x="715328" y="217170"/>
                  <a:pt x="716280" y="212408"/>
                  <a:pt x="715328" y="212408"/>
                </a:cubicBezTo>
                <a:cubicBezTo>
                  <a:pt x="709613" y="214313"/>
                  <a:pt x="716280" y="205740"/>
                  <a:pt x="721995" y="212408"/>
                </a:cubicBezTo>
                <a:cubicBezTo>
                  <a:pt x="722948" y="207645"/>
                  <a:pt x="727710" y="203835"/>
                  <a:pt x="727710" y="197167"/>
                </a:cubicBezTo>
                <a:cubicBezTo>
                  <a:pt x="716280" y="194310"/>
                  <a:pt x="715328" y="202883"/>
                  <a:pt x="703898" y="200978"/>
                </a:cubicBezTo>
                <a:cubicBezTo>
                  <a:pt x="703898" y="205740"/>
                  <a:pt x="700088" y="207645"/>
                  <a:pt x="697230" y="209550"/>
                </a:cubicBezTo>
                <a:cubicBezTo>
                  <a:pt x="686753" y="214313"/>
                  <a:pt x="690562" y="207645"/>
                  <a:pt x="681990" y="209550"/>
                </a:cubicBezTo>
                <a:cubicBezTo>
                  <a:pt x="680085" y="209550"/>
                  <a:pt x="680085" y="212408"/>
                  <a:pt x="675323" y="212408"/>
                </a:cubicBezTo>
                <a:cubicBezTo>
                  <a:pt x="672465" y="212408"/>
                  <a:pt x="670560" y="207645"/>
                  <a:pt x="663893" y="209550"/>
                </a:cubicBezTo>
                <a:cubicBezTo>
                  <a:pt x="661987" y="207645"/>
                  <a:pt x="663893" y="203835"/>
                  <a:pt x="661035" y="202883"/>
                </a:cubicBezTo>
                <a:cubicBezTo>
                  <a:pt x="661035" y="207645"/>
                  <a:pt x="659130" y="210503"/>
                  <a:pt x="657225" y="212408"/>
                </a:cubicBezTo>
                <a:cubicBezTo>
                  <a:pt x="657225" y="217170"/>
                  <a:pt x="661987" y="215265"/>
                  <a:pt x="663893" y="219075"/>
                </a:cubicBezTo>
                <a:cubicBezTo>
                  <a:pt x="654368" y="215265"/>
                  <a:pt x="654368" y="221933"/>
                  <a:pt x="650558" y="225742"/>
                </a:cubicBezTo>
                <a:cubicBezTo>
                  <a:pt x="647700" y="228600"/>
                  <a:pt x="639127" y="225742"/>
                  <a:pt x="639127" y="230505"/>
                </a:cubicBezTo>
                <a:cubicBezTo>
                  <a:pt x="639127" y="239078"/>
                  <a:pt x="623888" y="228600"/>
                  <a:pt x="629603" y="240030"/>
                </a:cubicBezTo>
                <a:cubicBezTo>
                  <a:pt x="636270" y="240030"/>
                  <a:pt x="642938" y="240030"/>
                  <a:pt x="647700" y="240030"/>
                </a:cubicBezTo>
                <a:moveTo>
                  <a:pt x="873443" y="360998"/>
                </a:moveTo>
                <a:cubicBezTo>
                  <a:pt x="869632" y="360998"/>
                  <a:pt x="869632" y="361950"/>
                  <a:pt x="869632" y="361950"/>
                </a:cubicBezTo>
                <a:cubicBezTo>
                  <a:pt x="867727" y="363855"/>
                  <a:pt x="860107" y="365760"/>
                  <a:pt x="860107" y="365760"/>
                </a:cubicBezTo>
                <a:cubicBezTo>
                  <a:pt x="858203" y="368618"/>
                  <a:pt x="862965" y="379095"/>
                  <a:pt x="856298" y="379095"/>
                </a:cubicBezTo>
                <a:cubicBezTo>
                  <a:pt x="856298" y="375285"/>
                  <a:pt x="858203" y="368618"/>
                  <a:pt x="853440" y="368618"/>
                </a:cubicBezTo>
                <a:cubicBezTo>
                  <a:pt x="853440" y="373380"/>
                  <a:pt x="853440" y="377190"/>
                  <a:pt x="853440" y="381953"/>
                </a:cubicBezTo>
                <a:cubicBezTo>
                  <a:pt x="858203" y="381953"/>
                  <a:pt x="864870" y="381953"/>
                  <a:pt x="869632" y="381953"/>
                </a:cubicBezTo>
                <a:cubicBezTo>
                  <a:pt x="866775" y="385763"/>
                  <a:pt x="874395" y="390525"/>
                  <a:pt x="874395" y="393383"/>
                </a:cubicBezTo>
                <a:cubicBezTo>
                  <a:pt x="878205" y="403860"/>
                  <a:pt x="880110" y="400050"/>
                  <a:pt x="884873" y="406718"/>
                </a:cubicBezTo>
                <a:cubicBezTo>
                  <a:pt x="881063" y="406718"/>
                  <a:pt x="878205" y="406718"/>
                  <a:pt x="878205" y="411480"/>
                </a:cubicBezTo>
                <a:cubicBezTo>
                  <a:pt x="878205" y="416243"/>
                  <a:pt x="882968" y="416243"/>
                  <a:pt x="881063" y="421958"/>
                </a:cubicBezTo>
                <a:cubicBezTo>
                  <a:pt x="885825" y="421958"/>
                  <a:pt x="889635" y="421958"/>
                  <a:pt x="894398" y="421958"/>
                </a:cubicBezTo>
                <a:cubicBezTo>
                  <a:pt x="898207" y="418148"/>
                  <a:pt x="898207" y="410528"/>
                  <a:pt x="896302" y="403860"/>
                </a:cubicBezTo>
                <a:cubicBezTo>
                  <a:pt x="892493" y="401955"/>
                  <a:pt x="889635" y="400050"/>
                  <a:pt x="887730" y="397193"/>
                </a:cubicBezTo>
                <a:cubicBezTo>
                  <a:pt x="892493" y="380047"/>
                  <a:pt x="887730" y="388620"/>
                  <a:pt x="884873" y="383857"/>
                </a:cubicBezTo>
                <a:cubicBezTo>
                  <a:pt x="880110" y="379095"/>
                  <a:pt x="881063" y="367665"/>
                  <a:pt x="878205" y="360998"/>
                </a:cubicBezTo>
                <a:cubicBezTo>
                  <a:pt x="876300" y="360998"/>
                  <a:pt x="874395" y="359093"/>
                  <a:pt x="873443" y="360998"/>
                </a:cubicBezTo>
                <a:moveTo>
                  <a:pt x="991552" y="454343"/>
                </a:moveTo>
                <a:cubicBezTo>
                  <a:pt x="982027" y="451485"/>
                  <a:pt x="984885" y="459105"/>
                  <a:pt x="980122" y="461010"/>
                </a:cubicBezTo>
                <a:cubicBezTo>
                  <a:pt x="978218" y="459105"/>
                  <a:pt x="977265" y="458152"/>
                  <a:pt x="973455" y="458152"/>
                </a:cubicBezTo>
                <a:cubicBezTo>
                  <a:pt x="973455" y="469582"/>
                  <a:pt x="962025" y="462915"/>
                  <a:pt x="959167" y="467678"/>
                </a:cubicBezTo>
                <a:cubicBezTo>
                  <a:pt x="955357" y="469582"/>
                  <a:pt x="959167" y="470535"/>
                  <a:pt x="955357" y="474345"/>
                </a:cubicBezTo>
                <a:cubicBezTo>
                  <a:pt x="953452" y="474345"/>
                  <a:pt x="948690" y="472440"/>
                  <a:pt x="948690" y="476250"/>
                </a:cubicBezTo>
                <a:cubicBezTo>
                  <a:pt x="953452" y="477203"/>
                  <a:pt x="948690" y="481012"/>
                  <a:pt x="948690" y="485775"/>
                </a:cubicBezTo>
                <a:cubicBezTo>
                  <a:pt x="955357" y="490537"/>
                  <a:pt x="957263" y="481012"/>
                  <a:pt x="962025" y="479108"/>
                </a:cubicBezTo>
                <a:cubicBezTo>
                  <a:pt x="966787" y="477203"/>
                  <a:pt x="973455" y="481012"/>
                  <a:pt x="980122" y="479108"/>
                </a:cubicBezTo>
                <a:cubicBezTo>
                  <a:pt x="983932" y="479108"/>
                  <a:pt x="983932" y="477203"/>
                  <a:pt x="988695" y="476250"/>
                </a:cubicBezTo>
                <a:cubicBezTo>
                  <a:pt x="996315" y="476250"/>
                  <a:pt x="1004887" y="479108"/>
                  <a:pt x="1007745" y="482917"/>
                </a:cubicBezTo>
                <a:cubicBezTo>
                  <a:pt x="1004887" y="483870"/>
                  <a:pt x="1002030" y="482917"/>
                  <a:pt x="1002030" y="485775"/>
                </a:cubicBezTo>
                <a:cubicBezTo>
                  <a:pt x="1002982" y="483870"/>
                  <a:pt x="1004887" y="489585"/>
                  <a:pt x="1004887" y="489585"/>
                </a:cubicBezTo>
                <a:cubicBezTo>
                  <a:pt x="1006793" y="489585"/>
                  <a:pt x="1007745" y="485775"/>
                  <a:pt x="1007745" y="485775"/>
                </a:cubicBezTo>
                <a:cubicBezTo>
                  <a:pt x="1020127" y="487680"/>
                  <a:pt x="1014413" y="487680"/>
                  <a:pt x="1022985" y="482917"/>
                </a:cubicBezTo>
                <a:cubicBezTo>
                  <a:pt x="1032510" y="477203"/>
                  <a:pt x="1038225" y="485775"/>
                  <a:pt x="1044892" y="479108"/>
                </a:cubicBezTo>
                <a:cubicBezTo>
                  <a:pt x="1036320" y="477203"/>
                  <a:pt x="1045845" y="465772"/>
                  <a:pt x="1038225" y="474345"/>
                </a:cubicBezTo>
                <a:cubicBezTo>
                  <a:pt x="1032510" y="479108"/>
                  <a:pt x="1031557" y="461010"/>
                  <a:pt x="1031557" y="461010"/>
                </a:cubicBezTo>
                <a:cubicBezTo>
                  <a:pt x="1031557" y="459105"/>
                  <a:pt x="1022985" y="461010"/>
                  <a:pt x="1026795" y="454343"/>
                </a:cubicBezTo>
                <a:cubicBezTo>
                  <a:pt x="1021080" y="454343"/>
                  <a:pt x="1014413" y="454343"/>
                  <a:pt x="1009650" y="454343"/>
                </a:cubicBezTo>
                <a:cubicBezTo>
                  <a:pt x="1011555" y="451485"/>
                  <a:pt x="1014413" y="449580"/>
                  <a:pt x="1009650" y="446723"/>
                </a:cubicBezTo>
                <a:cubicBezTo>
                  <a:pt x="1000125" y="449580"/>
                  <a:pt x="1002982" y="446723"/>
                  <a:pt x="991552" y="446723"/>
                </a:cubicBezTo>
                <a:cubicBezTo>
                  <a:pt x="989648" y="449580"/>
                  <a:pt x="988695" y="451485"/>
                  <a:pt x="991552" y="454343"/>
                </a:cubicBezTo>
                <a:moveTo>
                  <a:pt x="1075373" y="531495"/>
                </a:moveTo>
                <a:cubicBezTo>
                  <a:pt x="1072515" y="531495"/>
                  <a:pt x="1070610" y="531495"/>
                  <a:pt x="1072515" y="528638"/>
                </a:cubicBezTo>
                <a:cubicBezTo>
                  <a:pt x="1085850" y="531495"/>
                  <a:pt x="1072515" y="508635"/>
                  <a:pt x="1083945" y="510540"/>
                </a:cubicBezTo>
                <a:cubicBezTo>
                  <a:pt x="1090613" y="517207"/>
                  <a:pt x="1092518" y="508635"/>
                  <a:pt x="1102043" y="510540"/>
                </a:cubicBezTo>
                <a:cubicBezTo>
                  <a:pt x="1097280" y="492443"/>
                  <a:pt x="1075373" y="489585"/>
                  <a:pt x="1056323" y="492443"/>
                </a:cubicBezTo>
                <a:cubicBezTo>
                  <a:pt x="1054418" y="490537"/>
                  <a:pt x="1052512" y="489585"/>
                  <a:pt x="1052512" y="485775"/>
                </a:cubicBezTo>
                <a:cubicBezTo>
                  <a:pt x="1045845" y="483870"/>
                  <a:pt x="1044892" y="492443"/>
                  <a:pt x="1038225" y="492443"/>
                </a:cubicBezTo>
                <a:cubicBezTo>
                  <a:pt x="1034415" y="492443"/>
                  <a:pt x="1032510" y="487680"/>
                  <a:pt x="1029653" y="489585"/>
                </a:cubicBezTo>
                <a:cubicBezTo>
                  <a:pt x="1024890" y="490537"/>
                  <a:pt x="1022985" y="494347"/>
                  <a:pt x="1020127" y="495300"/>
                </a:cubicBezTo>
                <a:cubicBezTo>
                  <a:pt x="1014413" y="497205"/>
                  <a:pt x="1011555" y="495300"/>
                  <a:pt x="1007745" y="497205"/>
                </a:cubicBezTo>
                <a:cubicBezTo>
                  <a:pt x="1007745" y="503873"/>
                  <a:pt x="1004887" y="505778"/>
                  <a:pt x="1002030" y="507683"/>
                </a:cubicBezTo>
                <a:cubicBezTo>
                  <a:pt x="1002030" y="531495"/>
                  <a:pt x="996315" y="533400"/>
                  <a:pt x="998220" y="560070"/>
                </a:cubicBezTo>
                <a:cubicBezTo>
                  <a:pt x="1009650" y="562928"/>
                  <a:pt x="1002982" y="551497"/>
                  <a:pt x="1013460" y="553403"/>
                </a:cubicBezTo>
                <a:cubicBezTo>
                  <a:pt x="1013460" y="548640"/>
                  <a:pt x="1014413" y="543878"/>
                  <a:pt x="1016317" y="541973"/>
                </a:cubicBezTo>
                <a:cubicBezTo>
                  <a:pt x="1021080" y="533400"/>
                  <a:pt x="1018223" y="525780"/>
                  <a:pt x="1020127" y="517207"/>
                </a:cubicBezTo>
                <a:cubicBezTo>
                  <a:pt x="1020127" y="515302"/>
                  <a:pt x="1024890" y="512445"/>
                  <a:pt x="1026795" y="510540"/>
                </a:cubicBezTo>
                <a:cubicBezTo>
                  <a:pt x="1027748" y="507683"/>
                  <a:pt x="1024890" y="501015"/>
                  <a:pt x="1029653" y="501015"/>
                </a:cubicBezTo>
                <a:cubicBezTo>
                  <a:pt x="1034415" y="501015"/>
                  <a:pt x="1038225" y="501015"/>
                  <a:pt x="1041082" y="497205"/>
                </a:cubicBezTo>
                <a:cubicBezTo>
                  <a:pt x="1036320" y="508635"/>
                  <a:pt x="1050608" y="501015"/>
                  <a:pt x="1050608" y="507683"/>
                </a:cubicBezTo>
                <a:cubicBezTo>
                  <a:pt x="1052512" y="517207"/>
                  <a:pt x="1052512" y="513397"/>
                  <a:pt x="1050608" y="521970"/>
                </a:cubicBezTo>
                <a:cubicBezTo>
                  <a:pt x="1052512" y="523875"/>
                  <a:pt x="1056323" y="521970"/>
                  <a:pt x="1056323" y="525780"/>
                </a:cubicBezTo>
                <a:cubicBezTo>
                  <a:pt x="1054418" y="526732"/>
                  <a:pt x="1050608" y="525780"/>
                  <a:pt x="1050608" y="528638"/>
                </a:cubicBezTo>
                <a:cubicBezTo>
                  <a:pt x="1061085" y="525780"/>
                  <a:pt x="1070610" y="538163"/>
                  <a:pt x="1075373" y="531495"/>
                </a:cubicBezTo>
                <a:moveTo>
                  <a:pt x="1129665" y="519112"/>
                </a:moveTo>
                <a:cubicBezTo>
                  <a:pt x="1129665" y="519112"/>
                  <a:pt x="1129665" y="525780"/>
                  <a:pt x="1129665" y="525780"/>
                </a:cubicBezTo>
                <a:cubicBezTo>
                  <a:pt x="1124902" y="530543"/>
                  <a:pt x="1111568" y="517207"/>
                  <a:pt x="1105852" y="521970"/>
                </a:cubicBezTo>
                <a:cubicBezTo>
                  <a:pt x="1106805" y="528638"/>
                  <a:pt x="1102043" y="528638"/>
                  <a:pt x="1099185" y="531495"/>
                </a:cubicBezTo>
                <a:cubicBezTo>
                  <a:pt x="1106805" y="540068"/>
                  <a:pt x="1108710" y="535305"/>
                  <a:pt x="1118235" y="535305"/>
                </a:cubicBezTo>
                <a:cubicBezTo>
                  <a:pt x="1124902" y="535305"/>
                  <a:pt x="1135380" y="537210"/>
                  <a:pt x="1140143" y="531495"/>
                </a:cubicBezTo>
                <a:cubicBezTo>
                  <a:pt x="1138237" y="531495"/>
                  <a:pt x="1136333" y="528638"/>
                  <a:pt x="1140143" y="528638"/>
                </a:cubicBezTo>
                <a:cubicBezTo>
                  <a:pt x="1142048" y="528638"/>
                  <a:pt x="1144905" y="528638"/>
                  <a:pt x="1144905" y="525780"/>
                </a:cubicBezTo>
                <a:cubicBezTo>
                  <a:pt x="1138237" y="525780"/>
                  <a:pt x="1135380" y="520065"/>
                  <a:pt x="1129665" y="519112"/>
                </a:cubicBezTo>
                <a:moveTo>
                  <a:pt x="1086803" y="543878"/>
                </a:moveTo>
                <a:cubicBezTo>
                  <a:pt x="1085850" y="543878"/>
                  <a:pt x="1085850" y="538163"/>
                  <a:pt x="1081087" y="541973"/>
                </a:cubicBezTo>
                <a:cubicBezTo>
                  <a:pt x="1081087" y="541973"/>
                  <a:pt x="1082040" y="546735"/>
                  <a:pt x="1081087" y="546735"/>
                </a:cubicBezTo>
                <a:cubicBezTo>
                  <a:pt x="1075373" y="546735"/>
                  <a:pt x="1070610" y="546735"/>
                  <a:pt x="1065848" y="546735"/>
                </a:cubicBezTo>
                <a:cubicBezTo>
                  <a:pt x="1070610" y="558165"/>
                  <a:pt x="1056323" y="548640"/>
                  <a:pt x="1056323" y="556260"/>
                </a:cubicBezTo>
                <a:cubicBezTo>
                  <a:pt x="1059180" y="556260"/>
                  <a:pt x="1062990" y="556260"/>
                  <a:pt x="1065848" y="556260"/>
                </a:cubicBezTo>
                <a:cubicBezTo>
                  <a:pt x="1065848" y="560070"/>
                  <a:pt x="1062990" y="560070"/>
                  <a:pt x="1062990" y="562928"/>
                </a:cubicBezTo>
                <a:cubicBezTo>
                  <a:pt x="1070610" y="564833"/>
                  <a:pt x="1068705" y="556260"/>
                  <a:pt x="1075373" y="556260"/>
                </a:cubicBezTo>
                <a:cubicBezTo>
                  <a:pt x="1079183" y="558165"/>
                  <a:pt x="1083945" y="560070"/>
                  <a:pt x="1090613" y="560070"/>
                </a:cubicBezTo>
                <a:cubicBezTo>
                  <a:pt x="1088707" y="546735"/>
                  <a:pt x="1110615" y="556260"/>
                  <a:pt x="1105852" y="541973"/>
                </a:cubicBezTo>
                <a:cubicBezTo>
                  <a:pt x="1095375" y="538163"/>
                  <a:pt x="1090613" y="544830"/>
                  <a:pt x="1086803" y="543878"/>
                </a:cubicBezTo>
                <a:close/>
              </a:path>
            </a:pathLst>
          </a:custGeom>
          <a:solidFill>
            <a:srgbClr val="D9D9D9"/>
          </a:solidFill>
        </p:spPr>
      </p:sp>
      <p:sp>
        <p:nvSpPr>
          <p:cNvPr id="116" name="Shape 114"/>
          <p:cNvSpPr/>
          <p:nvPr>
            <p:custDataLst>
              <p:tags r:id="rId88"/>
            </p:custDataLst>
          </p:nvPr>
        </p:nvSpPr>
        <p:spPr>
          <a:xfrm>
            <a:off x="5233443" y="1857712"/>
            <a:ext cx="128213" cy="195172"/>
          </a:xfrm>
          <a:custGeom>
            <a:avLst/>
            <a:gdLst/>
            <a:ahLst/>
            <a:cxnLst/>
            <a:rect l="l" t="t" r="r" b="b"/>
            <a:pathLst>
              <a:path w="99854" h="152003">
                <a:moveTo>
                  <a:pt x="26670" y="15240"/>
                </a:moveTo>
                <a:cubicBezTo>
                  <a:pt x="29527" y="21908"/>
                  <a:pt x="42863" y="11430"/>
                  <a:pt x="49530" y="11430"/>
                </a:cubicBezTo>
                <a:cubicBezTo>
                  <a:pt x="53340" y="16193"/>
                  <a:pt x="53340" y="22860"/>
                  <a:pt x="51435" y="31432"/>
                </a:cubicBezTo>
                <a:cubicBezTo>
                  <a:pt x="44768" y="31432"/>
                  <a:pt x="38100" y="34290"/>
                  <a:pt x="36195" y="40005"/>
                </a:cubicBezTo>
                <a:cubicBezTo>
                  <a:pt x="40005" y="46673"/>
                  <a:pt x="46673" y="49530"/>
                  <a:pt x="55245" y="49530"/>
                </a:cubicBezTo>
                <a:cubicBezTo>
                  <a:pt x="55245" y="60960"/>
                  <a:pt x="68580" y="58103"/>
                  <a:pt x="64770" y="71438"/>
                </a:cubicBezTo>
                <a:cubicBezTo>
                  <a:pt x="64770" y="74295"/>
                  <a:pt x="71438" y="72390"/>
                  <a:pt x="71438" y="78105"/>
                </a:cubicBezTo>
                <a:cubicBezTo>
                  <a:pt x="71438" y="82867"/>
                  <a:pt x="81915" y="79058"/>
                  <a:pt x="82867" y="82867"/>
                </a:cubicBezTo>
                <a:cubicBezTo>
                  <a:pt x="81915" y="87630"/>
                  <a:pt x="78105" y="90488"/>
                  <a:pt x="76200" y="96202"/>
                </a:cubicBezTo>
                <a:cubicBezTo>
                  <a:pt x="84773" y="94298"/>
                  <a:pt x="91440" y="94298"/>
                  <a:pt x="96202" y="99060"/>
                </a:cubicBezTo>
                <a:cubicBezTo>
                  <a:pt x="91440" y="102870"/>
                  <a:pt x="100013" y="112395"/>
                  <a:pt x="96202" y="117157"/>
                </a:cubicBezTo>
                <a:cubicBezTo>
                  <a:pt x="95250" y="117157"/>
                  <a:pt x="89535" y="115253"/>
                  <a:pt x="89535" y="117157"/>
                </a:cubicBezTo>
                <a:cubicBezTo>
                  <a:pt x="88583" y="120967"/>
                  <a:pt x="93345" y="119062"/>
                  <a:pt x="96202" y="120967"/>
                </a:cubicBezTo>
                <a:cubicBezTo>
                  <a:pt x="93345" y="123825"/>
                  <a:pt x="88583" y="123825"/>
                  <a:pt x="89535" y="128588"/>
                </a:cubicBezTo>
                <a:cubicBezTo>
                  <a:pt x="84773" y="130493"/>
                  <a:pt x="84773" y="135255"/>
                  <a:pt x="80010" y="135255"/>
                </a:cubicBezTo>
                <a:cubicBezTo>
                  <a:pt x="69533" y="134302"/>
                  <a:pt x="62865" y="130493"/>
                  <a:pt x="49530" y="132398"/>
                </a:cubicBezTo>
                <a:cubicBezTo>
                  <a:pt x="42863" y="139065"/>
                  <a:pt x="46673" y="139065"/>
                  <a:pt x="36195" y="135255"/>
                </a:cubicBezTo>
                <a:cubicBezTo>
                  <a:pt x="33337" y="141923"/>
                  <a:pt x="15240" y="152400"/>
                  <a:pt x="15240" y="135255"/>
                </a:cubicBezTo>
                <a:cubicBezTo>
                  <a:pt x="18098" y="137160"/>
                  <a:pt x="20003" y="132398"/>
                  <a:pt x="21908" y="132398"/>
                </a:cubicBezTo>
                <a:cubicBezTo>
                  <a:pt x="22860" y="132398"/>
                  <a:pt x="24765" y="135255"/>
                  <a:pt x="24765" y="135255"/>
                </a:cubicBezTo>
                <a:cubicBezTo>
                  <a:pt x="28575" y="134302"/>
                  <a:pt x="24765" y="130493"/>
                  <a:pt x="26670" y="128588"/>
                </a:cubicBezTo>
                <a:cubicBezTo>
                  <a:pt x="31432" y="125730"/>
                  <a:pt x="38100" y="128588"/>
                  <a:pt x="46673" y="125730"/>
                </a:cubicBezTo>
                <a:cubicBezTo>
                  <a:pt x="42863" y="110490"/>
                  <a:pt x="29527" y="121920"/>
                  <a:pt x="21908" y="117157"/>
                </a:cubicBezTo>
                <a:cubicBezTo>
                  <a:pt x="21908" y="110490"/>
                  <a:pt x="21908" y="103823"/>
                  <a:pt x="21908" y="99060"/>
                </a:cubicBezTo>
                <a:cubicBezTo>
                  <a:pt x="26670" y="99060"/>
                  <a:pt x="33337" y="96202"/>
                  <a:pt x="26670" y="96202"/>
                </a:cubicBezTo>
                <a:cubicBezTo>
                  <a:pt x="29527" y="85725"/>
                  <a:pt x="35243" y="99060"/>
                  <a:pt x="40005" y="96202"/>
                </a:cubicBezTo>
                <a:cubicBezTo>
                  <a:pt x="46673" y="96202"/>
                  <a:pt x="35243" y="82867"/>
                  <a:pt x="42863" y="78105"/>
                </a:cubicBezTo>
                <a:cubicBezTo>
                  <a:pt x="41910" y="71438"/>
                  <a:pt x="31432" y="74295"/>
                  <a:pt x="33337" y="64770"/>
                </a:cubicBezTo>
                <a:cubicBezTo>
                  <a:pt x="31432" y="67627"/>
                  <a:pt x="26670" y="67627"/>
                  <a:pt x="21908" y="67627"/>
                </a:cubicBezTo>
                <a:cubicBezTo>
                  <a:pt x="21908" y="62865"/>
                  <a:pt x="21908" y="58103"/>
                  <a:pt x="21908" y="53340"/>
                </a:cubicBezTo>
                <a:cubicBezTo>
                  <a:pt x="21908" y="46673"/>
                  <a:pt x="9525" y="51435"/>
                  <a:pt x="8573" y="46673"/>
                </a:cubicBezTo>
                <a:cubicBezTo>
                  <a:pt x="15240" y="34290"/>
                  <a:pt x="13335" y="16193"/>
                  <a:pt x="0" y="15240"/>
                </a:cubicBezTo>
                <a:cubicBezTo>
                  <a:pt x="4763" y="9525"/>
                  <a:pt x="13335" y="8573"/>
                  <a:pt x="15240" y="0"/>
                </a:cubicBezTo>
                <a:cubicBezTo>
                  <a:pt x="24765" y="0"/>
                  <a:pt x="33337" y="0"/>
                  <a:pt x="42863" y="0"/>
                </a:cubicBezTo>
                <a:cubicBezTo>
                  <a:pt x="36195" y="4763"/>
                  <a:pt x="31432" y="9525"/>
                  <a:pt x="26670" y="15240"/>
                </a:cubicBezTo>
                <a:close/>
              </a:path>
            </a:pathLst>
          </a:custGeom>
          <a:solidFill>
            <a:srgbClr val="D9D9D9"/>
          </a:solidFill>
        </p:spPr>
      </p:sp>
      <p:sp>
        <p:nvSpPr>
          <p:cNvPr id="117" name="Shape 115"/>
          <p:cNvSpPr/>
          <p:nvPr>
            <p:custDataLst>
              <p:tags r:id="rId89"/>
            </p:custDataLst>
          </p:nvPr>
        </p:nvSpPr>
        <p:spPr>
          <a:xfrm>
            <a:off x="2847263" y="1866260"/>
            <a:ext cx="35615" cy="28492"/>
          </a:xfrm>
          <a:custGeom>
            <a:avLst/>
            <a:gdLst/>
            <a:ahLst/>
            <a:cxnLst/>
            <a:rect l="l" t="t" r="r" b="b"/>
            <a:pathLst>
              <a:path w="27737" h="22190">
                <a:moveTo>
                  <a:pt x="24765" y="3810"/>
                </a:moveTo>
                <a:cubicBezTo>
                  <a:pt x="20955" y="6667"/>
                  <a:pt x="22860" y="12383"/>
                  <a:pt x="27622" y="15240"/>
                </a:cubicBezTo>
                <a:cubicBezTo>
                  <a:pt x="24765" y="20955"/>
                  <a:pt x="18098" y="20955"/>
                  <a:pt x="13335" y="21908"/>
                </a:cubicBezTo>
                <a:cubicBezTo>
                  <a:pt x="13335" y="20955"/>
                  <a:pt x="13335" y="17145"/>
                  <a:pt x="13335" y="15240"/>
                </a:cubicBezTo>
                <a:cubicBezTo>
                  <a:pt x="9525" y="15240"/>
                  <a:pt x="9525" y="19050"/>
                  <a:pt x="6667" y="19050"/>
                </a:cubicBezTo>
                <a:cubicBezTo>
                  <a:pt x="0" y="15240"/>
                  <a:pt x="8573" y="17145"/>
                  <a:pt x="9525" y="15240"/>
                </a:cubicBezTo>
                <a:cubicBezTo>
                  <a:pt x="11430" y="13335"/>
                  <a:pt x="18098" y="0"/>
                  <a:pt x="24765" y="3810"/>
                </a:cubicBezTo>
                <a:close/>
              </a:path>
            </a:pathLst>
          </a:custGeom>
          <a:solidFill>
            <a:srgbClr val="D9D9D9"/>
          </a:solidFill>
        </p:spPr>
      </p:sp>
      <p:sp>
        <p:nvSpPr>
          <p:cNvPr id="118" name="Shape 116"/>
          <p:cNvSpPr/>
          <p:nvPr>
            <p:custDataLst>
              <p:tags r:id="rId90"/>
            </p:custDataLst>
          </p:nvPr>
        </p:nvSpPr>
        <p:spPr>
          <a:xfrm>
            <a:off x="7582584" y="2183948"/>
            <a:ext cx="21369" cy="22795"/>
          </a:xfrm>
          <a:custGeom>
            <a:avLst/>
            <a:gdLst/>
            <a:ahLst/>
            <a:cxnLst/>
            <a:rect l="l" t="t" r="r" b="b"/>
            <a:pathLst>
              <a:path w="16643" h="17753">
                <a:moveTo>
                  <a:pt x="4763" y="4763"/>
                </a:moveTo>
                <a:cubicBezTo>
                  <a:pt x="6667" y="0"/>
                  <a:pt x="8573" y="4763"/>
                  <a:pt x="16193" y="1905"/>
                </a:cubicBezTo>
                <a:cubicBezTo>
                  <a:pt x="13335" y="7620"/>
                  <a:pt x="13335" y="18098"/>
                  <a:pt x="1905" y="16193"/>
                </a:cubicBezTo>
                <a:cubicBezTo>
                  <a:pt x="0" y="13335"/>
                  <a:pt x="13335" y="6667"/>
                  <a:pt x="4763" y="4763"/>
                </a:cubicBezTo>
                <a:close/>
              </a:path>
            </a:pathLst>
          </a:custGeom>
          <a:solidFill>
            <a:srgbClr val="D9D9D9"/>
          </a:solidFill>
        </p:spPr>
      </p:sp>
      <p:sp>
        <p:nvSpPr>
          <p:cNvPr id="119" name="Shape 117"/>
          <p:cNvSpPr/>
          <p:nvPr>
            <p:custDataLst>
              <p:tags r:id="rId91"/>
            </p:custDataLst>
          </p:nvPr>
        </p:nvSpPr>
        <p:spPr>
          <a:xfrm>
            <a:off x="7085404" y="2805080"/>
            <a:ext cx="158129" cy="183775"/>
          </a:xfrm>
          <a:custGeom>
            <a:avLst/>
            <a:gdLst/>
            <a:ahLst/>
            <a:cxnLst/>
            <a:rect l="l" t="t" r="r" b="b"/>
            <a:pathLst>
              <a:path w="123153" h="143126">
                <a:moveTo>
                  <a:pt x="98108" y="8573"/>
                </a:moveTo>
                <a:cubicBezTo>
                  <a:pt x="101918" y="0"/>
                  <a:pt x="106680" y="15240"/>
                  <a:pt x="111442" y="15240"/>
                </a:cubicBezTo>
                <a:cubicBezTo>
                  <a:pt x="115253" y="16193"/>
                  <a:pt x="118110" y="22860"/>
                  <a:pt x="122873" y="22860"/>
                </a:cubicBezTo>
                <a:cubicBezTo>
                  <a:pt x="121920" y="31432"/>
                  <a:pt x="121920" y="39052"/>
                  <a:pt x="111442" y="39052"/>
                </a:cubicBezTo>
                <a:cubicBezTo>
                  <a:pt x="110490" y="44768"/>
                  <a:pt x="115253" y="57150"/>
                  <a:pt x="108585" y="57150"/>
                </a:cubicBezTo>
                <a:cubicBezTo>
                  <a:pt x="108585" y="60960"/>
                  <a:pt x="113348" y="60960"/>
                  <a:pt x="115253" y="62865"/>
                </a:cubicBezTo>
                <a:cubicBezTo>
                  <a:pt x="115253" y="65723"/>
                  <a:pt x="113348" y="70485"/>
                  <a:pt x="115253" y="72390"/>
                </a:cubicBezTo>
                <a:cubicBezTo>
                  <a:pt x="116205" y="75248"/>
                  <a:pt x="120015" y="75248"/>
                  <a:pt x="120015" y="79058"/>
                </a:cubicBezTo>
                <a:cubicBezTo>
                  <a:pt x="120015" y="85725"/>
                  <a:pt x="110490" y="92392"/>
                  <a:pt x="104775" y="87630"/>
                </a:cubicBezTo>
                <a:cubicBezTo>
                  <a:pt x="106680" y="95250"/>
                  <a:pt x="110490" y="97155"/>
                  <a:pt x="101918" y="103823"/>
                </a:cubicBezTo>
                <a:cubicBezTo>
                  <a:pt x="101918" y="103823"/>
                  <a:pt x="103823" y="108585"/>
                  <a:pt x="101918" y="108585"/>
                </a:cubicBezTo>
                <a:cubicBezTo>
                  <a:pt x="101918" y="110490"/>
                  <a:pt x="97155" y="108585"/>
                  <a:pt x="97155" y="108585"/>
                </a:cubicBezTo>
                <a:cubicBezTo>
                  <a:pt x="93345" y="113348"/>
                  <a:pt x="95250" y="124777"/>
                  <a:pt x="86678" y="121920"/>
                </a:cubicBezTo>
                <a:cubicBezTo>
                  <a:pt x="92392" y="126683"/>
                  <a:pt x="83820" y="129540"/>
                  <a:pt x="86678" y="140017"/>
                </a:cubicBezTo>
                <a:cubicBezTo>
                  <a:pt x="70485" y="142875"/>
                  <a:pt x="67627" y="133350"/>
                  <a:pt x="56198" y="129540"/>
                </a:cubicBezTo>
                <a:cubicBezTo>
                  <a:pt x="54293" y="129540"/>
                  <a:pt x="54293" y="135255"/>
                  <a:pt x="52388" y="136208"/>
                </a:cubicBezTo>
                <a:cubicBezTo>
                  <a:pt x="47625" y="140017"/>
                  <a:pt x="45720" y="131445"/>
                  <a:pt x="44768" y="129540"/>
                </a:cubicBezTo>
                <a:cubicBezTo>
                  <a:pt x="39052" y="129540"/>
                  <a:pt x="32385" y="133350"/>
                  <a:pt x="29527" y="129540"/>
                </a:cubicBezTo>
                <a:cubicBezTo>
                  <a:pt x="26670" y="129540"/>
                  <a:pt x="29527" y="121920"/>
                  <a:pt x="20003" y="128588"/>
                </a:cubicBezTo>
                <a:cubicBezTo>
                  <a:pt x="16193" y="120015"/>
                  <a:pt x="16193" y="110490"/>
                  <a:pt x="6667" y="108585"/>
                </a:cubicBezTo>
                <a:cubicBezTo>
                  <a:pt x="6667" y="103823"/>
                  <a:pt x="11430" y="101918"/>
                  <a:pt x="9525" y="97155"/>
                </a:cubicBezTo>
                <a:cubicBezTo>
                  <a:pt x="9525" y="92392"/>
                  <a:pt x="6667" y="97155"/>
                  <a:pt x="6667" y="97155"/>
                </a:cubicBezTo>
                <a:cubicBezTo>
                  <a:pt x="0" y="92392"/>
                  <a:pt x="6667" y="83820"/>
                  <a:pt x="4763" y="72390"/>
                </a:cubicBezTo>
                <a:cubicBezTo>
                  <a:pt x="16193" y="72390"/>
                  <a:pt x="26670" y="72390"/>
                  <a:pt x="34290" y="69533"/>
                </a:cubicBezTo>
                <a:cubicBezTo>
                  <a:pt x="34290" y="63818"/>
                  <a:pt x="39052" y="60960"/>
                  <a:pt x="34290" y="60960"/>
                </a:cubicBezTo>
                <a:cubicBezTo>
                  <a:pt x="38100" y="56198"/>
                  <a:pt x="62865" y="49530"/>
                  <a:pt x="56198" y="44768"/>
                </a:cubicBezTo>
                <a:cubicBezTo>
                  <a:pt x="60960" y="40957"/>
                  <a:pt x="67627" y="39052"/>
                  <a:pt x="75248" y="39052"/>
                </a:cubicBezTo>
                <a:cubicBezTo>
                  <a:pt x="79058" y="39052"/>
                  <a:pt x="75248" y="33337"/>
                  <a:pt x="77152" y="29527"/>
                </a:cubicBezTo>
                <a:cubicBezTo>
                  <a:pt x="79058" y="27622"/>
                  <a:pt x="83820" y="29527"/>
                  <a:pt x="83820" y="29527"/>
                </a:cubicBezTo>
                <a:cubicBezTo>
                  <a:pt x="85725" y="26670"/>
                  <a:pt x="83820" y="20955"/>
                  <a:pt x="90488" y="22860"/>
                </a:cubicBezTo>
                <a:cubicBezTo>
                  <a:pt x="85725" y="9525"/>
                  <a:pt x="98108" y="13335"/>
                  <a:pt x="101918" y="8573"/>
                </a:cubicBezTo>
                <a:cubicBezTo>
                  <a:pt x="101918" y="8573"/>
                  <a:pt x="100013" y="8573"/>
                  <a:pt x="98108" y="8573"/>
                </a:cubicBezTo>
                <a:close/>
              </a:path>
            </a:pathLst>
          </a:custGeom>
          <a:solidFill>
            <a:srgbClr val="D9D9D9"/>
          </a:solidFill>
        </p:spPr>
      </p:sp>
      <p:sp>
        <p:nvSpPr>
          <p:cNvPr id="120" name="Shape 118"/>
          <p:cNvSpPr/>
          <p:nvPr>
            <p:custDataLst>
              <p:tags r:id="rId92"/>
            </p:custDataLst>
          </p:nvPr>
        </p:nvSpPr>
        <p:spPr>
          <a:xfrm>
            <a:off x="7247807" y="2936143"/>
            <a:ext cx="72655" cy="82627"/>
          </a:xfrm>
          <a:custGeom>
            <a:avLst/>
            <a:gdLst/>
            <a:ahLst/>
            <a:cxnLst/>
            <a:rect l="l" t="t" r="r" b="b"/>
            <a:pathLst>
              <a:path w="56584" h="64351">
                <a:moveTo>
                  <a:pt x="49530" y="1905"/>
                </a:moveTo>
                <a:cubicBezTo>
                  <a:pt x="56198" y="15240"/>
                  <a:pt x="35243" y="8573"/>
                  <a:pt x="40005" y="13335"/>
                </a:cubicBezTo>
                <a:cubicBezTo>
                  <a:pt x="44768" y="18098"/>
                  <a:pt x="41910" y="15240"/>
                  <a:pt x="38100" y="13335"/>
                </a:cubicBezTo>
                <a:cubicBezTo>
                  <a:pt x="38100" y="18098"/>
                  <a:pt x="38100" y="20003"/>
                  <a:pt x="40005" y="22860"/>
                </a:cubicBezTo>
                <a:cubicBezTo>
                  <a:pt x="41910" y="24765"/>
                  <a:pt x="46673" y="27622"/>
                  <a:pt x="46673" y="27622"/>
                </a:cubicBezTo>
                <a:cubicBezTo>
                  <a:pt x="49530" y="36195"/>
                  <a:pt x="46673" y="46673"/>
                  <a:pt x="49530" y="56198"/>
                </a:cubicBezTo>
                <a:cubicBezTo>
                  <a:pt x="46673" y="56198"/>
                  <a:pt x="41910" y="56198"/>
                  <a:pt x="38100" y="56198"/>
                </a:cubicBezTo>
                <a:cubicBezTo>
                  <a:pt x="33337" y="46673"/>
                  <a:pt x="28575" y="38100"/>
                  <a:pt x="28575" y="26670"/>
                </a:cubicBezTo>
                <a:cubicBezTo>
                  <a:pt x="21908" y="26670"/>
                  <a:pt x="26670" y="38100"/>
                  <a:pt x="16193" y="34290"/>
                </a:cubicBezTo>
                <a:cubicBezTo>
                  <a:pt x="16193" y="40957"/>
                  <a:pt x="16193" y="47625"/>
                  <a:pt x="16193" y="52388"/>
                </a:cubicBezTo>
                <a:cubicBezTo>
                  <a:pt x="16193" y="60960"/>
                  <a:pt x="6667" y="56198"/>
                  <a:pt x="6667" y="62865"/>
                </a:cubicBezTo>
                <a:cubicBezTo>
                  <a:pt x="1905" y="64770"/>
                  <a:pt x="1905" y="52388"/>
                  <a:pt x="2857" y="47625"/>
                </a:cubicBezTo>
                <a:cubicBezTo>
                  <a:pt x="2857" y="46673"/>
                  <a:pt x="6667" y="44768"/>
                  <a:pt x="6667" y="44768"/>
                </a:cubicBezTo>
                <a:cubicBezTo>
                  <a:pt x="6667" y="40957"/>
                  <a:pt x="2857" y="42863"/>
                  <a:pt x="2857" y="40957"/>
                </a:cubicBezTo>
                <a:cubicBezTo>
                  <a:pt x="2857" y="40005"/>
                  <a:pt x="8573" y="33337"/>
                  <a:pt x="6667" y="27622"/>
                </a:cubicBezTo>
                <a:cubicBezTo>
                  <a:pt x="8573" y="22860"/>
                  <a:pt x="2857" y="22860"/>
                  <a:pt x="0" y="22860"/>
                </a:cubicBezTo>
                <a:cubicBezTo>
                  <a:pt x="2857" y="11430"/>
                  <a:pt x="8573" y="0"/>
                  <a:pt x="24765" y="1905"/>
                </a:cubicBezTo>
                <a:cubicBezTo>
                  <a:pt x="15240" y="11430"/>
                  <a:pt x="42863" y="1905"/>
                  <a:pt x="49530" y="1905"/>
                </a:cubicBezTo>
                <a:close/>
              </a:path>
            </a:pathLst>
          </a:custGeom>
          <a:solidFill>
            <a:srgbClr val="D9D9D9"/>
          </a:solidFill>
        </p:spPr>
      </p:sp>
      <p:sp>
        <p:nvSpPr>
          <p:cNvPr id="121" name="Shape 119"/>
          <p:cNvSpPr/>
          <p:nvPr>
            <p:custDataLst>
              <p:tags r:id="rId93"/>
            </p:custDataLst>
          </p:nvPr>
        </p:nvSpPr>
        <p:spPr>
          <a:xfrm>
            <a:off x="7032695" y="3017345"/>
            <a:ext cx="166676" cy="48436"/>
          </a:xfrm>
          <a:custGeom>
            <a:avLst/>
            <a:gdLst/>
            <a:ahLst/>
            <a:cxnLst/>
            <a:rect l="l" t="t" r="r" b="b"/>
            <a:pathLst>
              <a:path w="129810" h="37723">
                <a:moveTo>
                  <a:pt x="2857" y="11430"/>
                </a:moveTo>
                <a:cubicBezTo>
                  <a:pt x="0" y="1905"/>
                  <a:pt x="13335" y="8573"/>
                  <a:pt x="15240" y="2857"/>
                </a:cubicBezTo>
                <a:cubicBezTo>
                  <a:pt x="20955" y="0"/>
                  <a:pt x="18098" y="6667"/>
                  <a:pt x="20955" y="9525"/>
                </a:cubicBezTo>
                <a:cubicBezTo>
                  <a:pt x="22860" y="9525"/>
                  <a:pt x="27622" y="8573"/>
                  <a:pt x="26670" y="11430"/>
                </a:cubicBezTo>
                <a:cubicBezTo>
                  <a:pt x="40957" y="8573"/>
                  <a:pt x="45720" y="9525"/>
                  <a:pt x="57150" y="18098"/>
                </a:cubicBezTo>
                <a:cubicBezTo>
                  <a:pt x="68580" y="11430"/>
                  <a:pt x="72390" y="14288"/>
                  <a:pt x="88583" y="14288"/>
                </a:cubicBezTo>
                <a:cubicBezTo>
                  <a:pt x="93345" y="14288"/>
                  <a:pt x="93345" y="18098"/>
                  <a:pt x="93345" y="20955"/>
                </a:cubicBezTo>
                <a:cubicBezTo>
                  <a:pt x="99060" y="20955"/>
                  <a:pt x="103823" y="20955"/>
                  <a:pt x="103823" y="24765"/>
                </a:cubicBezTo>
                <a:cubicBezTo>
                  <a:pt x="111442" y="20003"/>
                  <a:pt x="118110" y="31432"/>
                  <a:pt x="118110" y="24765"/>
                </a:cubicBezTo>
                <a:cubicBezTo>
                  <a:pt x="129540" y="24765"/>
                  <a:pt x="111442" y="34290"/>
                  <a:pt x="121920" y="32385"/>
                </a:cubicBezTo>
                <a:cubicBezTo>
                  <a:pt x="120015" y="38100"/>
                  <a:pt x="120015" y="32385"/>
                  <a:pt x="116205" y="32385"/>
                </a:cubicBezTo>
                <a:cubicBezTo>
                  <a:pt x="92392" y="38100"/>
                  <a:pt x="74295" y="27622"/>
                  <a:pt x="54293" y="24765"/>
                </a:cubicBezTo>
                <a:cubicBezTo>
                  <a:pt x="49530" y="22860"/>
                  <a:pt x="44768" y="24765"/>
                  <a:pt x="39052" y="24765"/>
                </a:cubicBezTo>
                <a:cubicBezTo>
                  <a:pt x="31432" y="22860"/>
                  <a:pt x="24765" y="20003"/>
                  <a:pt x="18098" y="18098"/>
                </a:cubicBezTo>
                <a:cubicBezTo>
                  <a:pt x="11430" y="16193"/>
                  <a:pt x="2857" y="20003"/>
                  <a:pt x="2857" y="11430"/>
                </a:cubicBezTo>
                <a:close/>
              </a:path>
            </a:pathLst>
          </a:custGeom>
          <a:solidFill>
            <a:srgbClr val="D9D9D9"/>
          </a:solidFill>
        </p:spPr>
      </p:sp>
      <p:sp>
        <p:nvSpPr>
          <p:cNvPr id="122" name="Shape 120"/>
          <p:cNvSpPr/>
          <p:nvPr>
            <p:custDataLst>
              <p:tags r:id="rId94"/>
            </p:custDataLst>
          </p:nvPr>
        </p:nvSpPr>
        <p:spPr>
          <a:xfrm>
            <a:off x="7254929" y="3074329"/>
            <a:ext cx="25643" cy="9973"/>
          </a:xfrm>
          <a:custGeom>
            <a:avLst/>
            <a:gdLst/>
            <a:ahLst/>
            <a:cxnLst/>
            <a:rect l="l" t="t" r="r" b="b"/>
            <a:pathLst>
              <a:path w="19971" h="7767">
                <a:moveTo>
                  <a:pt x="8573" y="4763"/>
                </a:moveTo>
                <a:cubicBezTo>
                  <a:pt x="13335" y="4763"/>
                  <a:pt x="20003" y="2857"/>
                  <a:pt x="20003" y="7620"/>
                </a:cubicBezTo>
                <a:cubicBezTo>
                  <a:pt x="16193" y="7620"/>
                  <a:pt x="11430" y="7620"/>
                  <a:pt x="8573" y="7620"/>
                </a:cubicBezTo>
                <a:cubicBezTo>
                  <a:pt x="8573" y="4763"/>
                  <a:pt x="4763" y="4763"/>
                  <a:pt x="4763" y="4763"/>
                </a:cubicBezTo>
                <a:cubicBezTo>
                  <a:pt x="0" y="0"/>
                  <a:pt x="6667" y="1905"/>
                  <a:pt x="8573" y="4763"/>
                </a:cubicBezTo>
                <a:close/>
              </a:path>
            </a:pathLst>
          </a:custGeom>
          <a:solidFill>
            <a:srgbClr val="D9D9D9"/>
          </a:solidFill>
        </p:spPr>
      </p:sp>
      <p:sp>
        <p:nvSpPr>
          <p:cNvPr id="123" name="Shape 121"/>
          <p:cNvSpPr/>
          <p:nvPr>
            <p:custDataLst>
              <p:tags r:id="rId95"/>
            </p:custDataLst>
          </p:nvPr>
        </p:nvSpPr>
        <p:spPr>
          <a:xfrm>
            <a:off x="8008536" y="3615680"/>
            <a:ext cx="122515" cy="123941"/>
          </a:xfrm>
          <a:custGeom>
            <a:avLst/>
            <a:gdLst/>
            <a:ahLst/>
            <a:cxnLst/>
            <a:rect l="l" t="t" r="r" b="b"/>
            <a:pathLst>
              <a:path w="95416" h="96527">
                <a:moveTo>
                  <a:pt x="1905" y="83820"/>
                </a:moveTo>
                <a:cubicBezTo>
                  <a:pt x="0" y="78105"/>
                  <a:pt x="4763" y="73343"/>
                  <a:pt x="8573" y="70485"/>
                </a:cubicBezTo>
                <a:cubicBezTo>
                  <a:pt x="8573" y="70485"/>
                  <a:pt x="13335" y="68580"/>
                  <a:pt x="13335" y="66675"/>
                </a:cubicBezTo>
                <a:cubicBezTo>
                  <a:pt x="15240" y="66675"/>
                  <a:pt x="13335" y="61912"/>
                  <a:pt x="13335" y="61912"/>
                </a:cubicBezTo>
                <a:cubicBezTo>
                  <a:pt x="15240" y="60960"/>
                  <a:pt x="20003" y="61912"/>
                  <a:pt x="20003" y="61912"/>
                </a:cubicBezTo>
                <a:cubicBezTo>
                  <a:pt x="20955" y="60960"/>
                  <a:pt x="20955" y="55245"/>
                  <a:pt x="22860" y="55245"/>
                </a:cubicBezTo>
                <a:cubicBezTo>
                  <a:pt x="26670" y="54293"/>
                  <a:pt x="33337" y="55245"/>
                  <a:pt x="34290" y="52388"/>
                </a:cubicBezTo>
                <a:cubicBezTo>
                  <a:pt x="38100" y="47625"/>
                  <a:pt x="34290" y="47625"/>
                  <a:pt x="40957" y="45720"/>
                </a:cubicBezTo>
                <a:cubicBezTo>
                  <a:pt x="47625" y="45720"/>
                  <a:pt x="44768" y="40957"/>
                  <a:pt x="47625" y="38100"/>
                </a:cubicBezTo>
                <a:cubicBezTo>
                  <a:pt x="47625" y="36195"/>
                  <a:pt x="57150" y="43815"/>
                  <a:pt x="54293" y="31432"/>
                </a:cubicBezTo>
                <a:cubicBezTo>
                  <a:pt x="59055" y="29527"/>
                  <a:pt x="59055" y="34290"/>
                  <a:pt x="62865" y="34290"/>
                </a:cubicBezTo>
                <a:cubicBezTo>
                  <a:pt x="62865" y="27622"/>
                  <a:pt x="59055" y="27622"/>
                  <a:pt x="59055" y="20955"/>
                </a:cubicBezTo>
                <a:cubicBezTo>
                  <a:pt x="70485" y="24765"/>
                  <a:pt x="69533" y="11430"/>
                  <a:pt x="72390" y="6667"/>
                </a:cubicBezTo>
                <a:cubicBezTo>
                  <a:pt x="74295" y="2857"/>
                  <a:pt x="81915" y="6667"/>
                  <a:pt x="80962" y="0"/>
                </a:cubicBezTo>
                <a:cubicBezTo>
                  <a:pt x="83820" y="1905"/>
                  <a:pt x="83820" y="8573"/>
                  <a:pt x="90488" y="6667"/>
                </a:cubicBezTo>
                <a:cubicBezTo>
                  <a:pt x="87630" y="14288"/>
                  <a:pt x="95250" y="14288"/>
                  <a:pt x="93345" y="20955"/>
                </a:cubicBezTo>
                <a:cubicBezTo>
                  <a:pt x="88583" y="20955"/>
                  <a:pt x="92392" y="27622"/>
                  <a:pt x="90488" y="31432"/>
                </a:cubicBezTo>
                <a:cubicBezTo>
                  <a:pt x="90488" y="31432"/>
                  <a:pt x="85725" y="29527"/>
                  <a:pt x="83820" y="31432"/>
                </a:cubicBezTo>
                <a:cubicBezTo>
                  <a:pt x="81915" y="32385"/>
                  <a:pt x="81915" y="39052"/>
                  <a:pt x="80962" y="45720"/>
                </a:cubicBezTo>
                <a:cubicBezTo>
                  <a:pt x="75248" y="50483"/>
                  <a:pt x="75248" y="43815"/>
                  <a:pt x="69533" y="49530"/>
                </a:cubicBezTo>
                <a:cubicBezTo>
                  <a:pt x="60960" y="54293"/>
                  <a:pt x="62865" y="63818"/>
                  <a:pt x="59055" y="70485"/>
                </a:cubicBezTo>
                <a:cubicBezTo>
                  <a:pt x="59055" y="72390"/>
                  <a:pt x="51435" y="73343"/>
                  <a:pt x="54293" y="83820"/>
                </a:cubicBezTo>
                <a:cubicBezTo>
                  <a:pt x="47625" y="81915"/>
                  <a:pt x="47625" y="84773"/>
                  <a:pt x="47625" y="88583"/>
                </a:cubicBezTo>
                <a:cubicBezTo>
                  <a:pt x="39052" y="80010"/>
                  <a:pt x="24765" y="96202"/>
                  <a:pt x="22860" y="80010"/>
                </a:cubicBezTo>
                <a:cubicBezTo>
                  <a:pt x="20955" y="80010"/>
                  <a:pt x="15240" y="84773"/>
                  <a:pt x="11430" y="83820"/>
                </a:cubicBezTo>
                <a:cubicBezTo>
                  <a:pt x="9525" y="83820"/>
                  <a:pt x="6667" y="77152"/>
                  <a:pt x="8573" y="77152"/>
                </a:cubicBezTo>
                <a:cubicBezTo>
                  <a:pt x="1905" y="77152"/>
                  <a:pt x="15240" y="88583"/>
                  <a:pt x="1905" y="83820"/>
                </a:cubicBezTo>
                <a:close/>
              </a:path>
            </a:pathLst>
          </a:custGeom>
          <a:solidFill>
            <a:srgbClr val="D9D9D9"/>
          </a:solidFill>
        </p:spPr>
      </p:sp>
      <p:sp>
        <p:nvSpPr>
          <p:cNvPr id="124" name="Shape 122"/>
          <p:cNvSpPr/>
          <p:nvPr>
            <p:custDataLst>
              <p:tags r:id="rId96"/>
            </p:custDataLst>
          </p:nvPr>
        </p:nvSpPr>
        <p:spPr>
          <a:xfrm>
            <a:off x="3787488" y="1188145"/>
            <a:ext cx="172376" cy="128215"/>
          </a:xfrm>
          <a:custGeom>
            <a:avLst/>
            <a:gdLst/>
            <a:ahLst/>
            <a:cxnLst/>
            <a:rect l="l" t="t" r="r" b="b"/>
            <a:pathLst>
              <a:path w="134249" h="99855">
                <a:moveTo>
                  <a:pt x="36195" y="0"/>
                </a:moveTo>
                <a:cubicBezTo>
                  <a:pt x="40957" y="4763"/>
                  <a:pt x="49530" y="4763"/>
                  <a:pt x="50483" y="13335"/>
                </a:cubicBezTo>
                <a:cubicBezTo>
                  <a:pt x="57150" y="9525"/>
                  <a:pt x="59055" y="14288"/>
                  <a:pt x="60960" y="14288"/>
                </a:cubicBezTo>
                <a:cubicBezTo>
                  <a:pt x="61912" y="16193"/>
                  <a:pt x="65723" y="14288"/>
                  <a:pt x="66675" y="14288"/>
                </a:cubicBezTo>
                <a:cubicBezTo>
                  <a:pt x="66675" y="16193"/>
                  <a:pt x="66675" y="20955"/>
                  <a:pt x="70485" y="18098"/>
                </a:cubicBezTo>
                <a:cubicBezTo>
                  <a:pt x="75248" y="13335"/>
                  <a:pt x="73343" y="20955"/>
                  <a:pt x="79058" y="24765"/>
                </a:cubicBezTo>
                <a:cubicBezTo>
                  <a:pt x="80010" y="25718"/>
                  <a:pt x="84773" y="22860"/>
                  <a:pt x="88583" y="24765"/>
                </a:cubicBezTo>
                <a:cubicBezTo>
                  <a:pt x="90488" y="25718"/>
                  <a:pt x="95250" y="34290"/>
                  <a:pt x="106680" y="31432"/>
                </a:cubicBezTo>
                <a:cubicBezTo>
                  <a:pt x="106680" y="34290"/>
                  <a:pt x="106680" y="36195"/>
                  <a:pt x="106680" y="39052"/>
                </a:cubicBezTo>
                <a:cubicBezTo>
                  <a:pt x="107633" y="40957"/>
                  <a:pt x="113348" y="38100"/>
                  <a:pt x="116205" y="39052"/>
                </a:cubicBezTo>
                <a:cubicBezTo>
                  <a:pt x="116205" y="40957"/>
                  <a:pt x="114300" y="45720"/>
                  <a:pt x="116205" y="45720"/>
                </a:cubicBezTo>
                <a:cubicBezTo>
                  <a:pt x="119062" y="49530"/>
                  <a:pt x="127635" y="52388"/>
                  <a:pt x="134302" y="59055"/>
                </a:cubicBezTo>
                <a:cubicBezTo>
                  <a:pt x="134302" y="60960"/>
                  <a:pt x="132398" y="66675"/>
                  <a:pt x="131445" y="66675"/>
                </a:cubicBezTo>
                <a:cubicBezTo>
                  <a:pt x="127635" y="68580"/>
                  <a:pt x="124777" y="63818"/>
                  <a:pt x="124777" y="63818"/>
                </a:cubicBezTo>
                <a:cubicBezTo>
                  <a:pt x="119062" y="66675"/>
                  <a:pt x="116205" y="72390"/>
                  <a:pt x="109537" y="73343"/>
                </a:cubicBezTo>
                <a:cubicBezTo>
                  <a:pt x="106680" y="73343"/>
                  <a:pt x="106680" y="77152"/>
                  <a:pt x="106680" y="80010"/>
                </a:cubicBezTo>
                <a:cubicBezTo>
                  <a:pt x="101918" y="78105"/>
                  <a:pt x="100013" y="81915"/>
                  <a:pt x="100013" y="84773"/>
                </a:cubicBezTo>
                <a:cubicBezTo>
                  <a:pt x="90488" y="86678"/>
                  <a:pt x="88583" y="78105"/>
                  <a:pt x="81915" y="84773"/>
                </a:cubicBezTo>
                <a:cubicBezTo>
                  <a:pt x="79058" y="86678"/>
                  <a:pt x="80010" y="88583"/>
                  <a:pt x="81915" y="88583"/>
                </a:cubicBezTo>
                <a:cubicBezTo>
                  <a:pt x="80010" y="100013"/>
                  <a:pt x="70485" y="80010"/>
                  <a:pt x="70485" y="91440"/>
                </a:cubicBezTo>
                <a:cubicBezTo>
                  <a:pt x="66675" y="91440"/>
                  <a:pt x="66675" y="88583"/>
                  <a:pt x="66675" y="84773"/>
                </a:cubicBezTo>
                <a:cubicBezTo>
                  <a:pt x="60960" y="91440"/>
                  <a:pt x="57150" y="83820"/>
                  <a:pt x="49530" y="84773"/>
                </a:cubicBezTo>
                <a:cubicBezTo>
                  <a:pt x="49530" y="80010"/>
                  <a:pt x="45720" y="80010"/>
                  <a:pt x="42863" y="80010"/>
                </a:cubicBezTo>
                <a:cubicBezTo>
                  <a:pt x="42863" y="75248"/>
                  <a:pt x="50483" y="78105"/>
                  <a:pt x="50483" y="73343"/>
                </a:cubicBezTo>
                <a:cubicBezTo>
                  <a:pt x="52388" y="66675"/>
                  <a:pt x="40957" y="72390"/>
                  <a:pt x="36195" y="70485"/>
                </a:cubicBezTo>
                <a:cubicBezTo>
                  <a:pt x="34290" y="61912"/>
                  <a:pt x="40957" y="65723"/>
                  <a:pt x="45720" y="63818"/>
                </a:cubicBezTo>
                <a:cubicBezTo>
                  <a:pt x="45720" y="63818"/>
                  <a:pt x="50483" y="59055"/>
                  <a:pt x="50483" y="59055"/>
                </a:cubicBezTo>
                <a:cubicBezTo>
                  <a:pt x="54293" y="57150"/>
                  <a:pt x="55245" y="61912"/>
                  <a:pt x="60960" y="60960"/>
                </a:cubicBezTo>
                <a:cubicBezTo>
                  <a:pt x="60960" y="55245"/>
                  <a:pt x="57150" y="55245"/>
                  <a:pt x="57150" y="52388"/>
                </a:cubicBezTo>
                <a:cubicBezTo>
                  <a:pt x="54293" y="54293"/>
                  <a:pt x="36195" y="52388"/>
                  <a:pt x="29527" y="59055"/>
                </a:cubicBezTo>
                <a:cubicBezTo>
                  <a:pt x="24765" y="63818"/>
                  <a:pt x="29527" y="57150"/>
                  <a:pt x="20955" y="55245"/>
                </a:cubicBezTo>
                <a:cubicBezTo>
                  <a:pt x="11430" y="52388"/>
                  <a:pt x="4763" y="57150"/>
                  <a:pt x="14288" y="49530"/>
                </a:cubicBezTo>
                <a:cubicBezTo>
                  <a:pt x="14288" y="42863"/>
                  <a:pt x="4763" y="47625"/>
                  <a:pt x="2857" y="42863"/>
                </a:cubicBezTo>
                <a:cubicBezTo>
                  <a:pt x="6667" y="36195"/>
                  <a:pt x="13335" y="27622"/>
                  <a:pt x="0" y="34290"/>
                </a:cubicBezTo>
                <a:cubicBezTo>
                  <a:pt x="0" y="29527"/>
                  <a:pt x="2857" y="27622"/>
                  <a:pt x="8573" y="27622"/>
                </a:cubicBezTo>
                <a:cubicBezTo>
                  <a:pt x="11430" y="25718"/>
                  <a:pt x="11430" y="20955"/>
                  <a:pt x="14288" y="20955"/>
                </a:cubicBezTo>
                <a:cubicBezTo>
                  <a:pt x="20003" y="20955"/>
                  <a:pt x="14288" y="14288"/>
                  <a:pt x="18098" y="13335"/>
                </a:cubicBezTo>
                <a:cubicBezTo>
                  <a:pt x="18098" y="11430"/>
                  <a:pt x="22860" y="13335"/>
                  <a:pt x="24765" y="13335"/>
                </a:cubicBezTo>
                <a:cubicBezTo>
                  <a:pt x="27622" y="11430"/>
                  <a:pt x="26670" y="6667"/>
                  <a:pt x="29527" y="6667"/>
                </a:cubicBezTo>
                <a:cubicBezTo>
                  <a:pt x="31432" y="2857"/>
                  <a:pt x="36195" y="4763"/>
                  <a:pt x="36195" y="0"/>
                </a:cubicBezTo>
                <a:close/>
              </a:path>
            </a:pathLst>
          </a:custGeom>
          <a:solidFill>
            <a:srgbClr val="D9D9D9"/>
          </a:solidFill>
        </p:spPr>
      </p:sp>
      <p:sp>
        <p:nvSpPr>
          <p:cNvPr id="125" name="Shape 123"/>
          <p:cNvSpPr/>
          <p:nvPr>
            <p:custDataLst>
              <p:tags r:id="rId97"/>
            </p:custDataLst>
          </p:nvPr>
        </p:nvSpPr>
        <p:spPr>
          <a:xfrm>
            <a:off x="5509812" y="1235159"/>
            <a:ext cx="229357" cy="115393"/>
          </a:xfrm>
          <a:custGeom>
            <a:avLst/>
            <a:gdLst/>
            <a:ahLst/>
            <a:cxnLst/>
            <a:rect l="l" t="t" r="r" b="b"/>
            <a:pathLst>
              <a:path w="178627" h="89870">
                <a:moveTo>
                  <a:pt x="60960" y="61912"/>
                </a:moveTo>
                <a:cubicBezTo>
                  <a:pt x="60960" y="55245"/>
                  <a:pt x="55245" y="65723"/>
                  <a:pt x="55245" y="65723"/>
                </a:cubicBezTo>
                <a:cubicBezTo>
                  <a:pt x="50483" y="65723"/>
                  <a:pt x="47625" y="59055"/>
                  <a:pt x="39052" y="61912"/>
                </a:cubicBezTo>
                <a:cubicBezTo>
                  <a:pt x="40957" y="55245"/>
                  <a:pt x="45720" y="57150"/>
                  <a:pt x="49530" y="55245"/>
                </a:cubicBezTo>
                <a:cubicBezTo>
                  <a:pt x="55245" y="52388"/>
                  <a:pt x="59055" y="43815"/>
                  <a:pt x="67627" y="43815"/>
                </a:cubicBezTo>
                <a:cubicBezTo>
                  <a:pt x="65723" y="40957"/>
                  <a:pt x="60960" y="40957"/>
                  <a:pt x="60960" y="34290"/>
                </a:cubicBezTo>
                <a:cubicBezTo>
                  <a:pt x="55245" y="32385"/>
                  <a:pt x="49530" y="42863"/>
                  <a:pt x="45720" y="34290"/>
                </a:cubicBezTo>
                <a:cubicBezTo>
                  <a:pt x="40957" y="39052"/>
                  <a:pt x="38100" y="43815"/>
                  <a:pt x="31432" y="45720"/>
                </a:cubicBezTo>
                <a:cubicBezTo>
                  <a:pt x="20955" y="47625"/>
                  <a:pt x="20003" y="40957"/>
                  <a:pt x="9525" y="43815"/>
                </a:cubicBezTo>
                <a:cubicBezTo>
                  <a:pt x="16193" y="37147"/>
                  <a:pt x="16193" y="31432"/>
                  <a:pt x="13335" y="22860"/>
                </a:cubicBezTo>
                <a:cubicBezTo>
                  <a:pt x="8573" y="20955"/>
                  <a:pt x="6667" y="22860"/>
                  <a:pt x="6667" y="24765"/>
                </a:cubicBezTo>
                <a:cubicBezTo>
                  <a:pt x="0" y="25718"/>
                  <a:pt x="4763" y="14288"/>
                  <a:pt x="2857" y="9525"/>
                </a:cubicBezTo>
                <a:cubicBezTo>
                  <a:pt x="6667" y="9525"/>
                  <a:pt x="8573" y="9525"/>
                  <a:pt x="9525" y="13335"/>
                </a:cubicBezTo>
                <a:cubicBezTo>
                  <a:pt x="11430" y="6667"/>
                  <a:pt x="26670" y="13335"/>
                  <a:pt x="27622" y="6667"/>
                </a:cubicBezTo>
                <a:cubicBezTo>
                  <a:pt x="31432" y="6667"/>
                  <a:pt x="31432" y="13335"/>
                  <a:pt x="31432" y="16193"/>
                </a:cubicBezTo>
                <a:cubicBezTo>
                  <a:pt x="42863" y="18098"/>
                  <a:pt x="54293" y="0"/>
                  <a:pt x="55245" y="20003"/>
                </a:cubicBezTo>
                <a:cubicBezTo>
                  <a:pt x="63818" y="20003"/>
                  <a:pt x="65723" y="14288"/>
                  <a:pt x="63818" y="6667"/>
                </a:cubicBezTo>
                <a:cubicBezTo>
                  <a:pt x="72390" y="9525"/>
                  <a:pt x="83820" y="8573"/>
                  <a:pt x="95250" y="9525"/>
                </a:cubicBezTo>
                <a:cubicBezTo>
                  <a:pt x="97155" y="9525"/>
                  <a:pt x="98108" y="14288"/>
                  <a:pt x="98108" y="9525"/>
                </a:cubicBezTo>
                <a:cubicBezTo>
                  <a:pt x="102870" y="11430"/>
                  <a:pt x="98108" y="24765"/>
                  <a:pt x="109537" y="20003"/>
                </a:cubicBezTo>
                <a:cubicBezTo>
                  <a:pt x="109537" y="20955"/>
                  <a:pt x="106680" y="20955"/>
                  <a:pt x="106680" y="24765"/>
                </a:cubicBezTo>
                <a:cubicBezTo>
                  <a:pt x="111442" y="22860"/>
                  <a:pt x="122873" y="29527"/>
                  <a:pt x="122873" y="22860"/>
                </a:cubicBezTo>
                <a:cubicBezTo>
                  <a:pt x="124777" y="24765"/>
                  <a:pt x="127635" y="31432"/>
                  <a:pt x="140970" y="27622"/>
                </a:cubicBezTo>
                <a:cubicBezTo>
                  <a:pt x="136208" y="34290"/>
                  <a:pt x="139065" y="32385"/>
                  <a:pt x="143828" y="34290"/>
                </a:cubicBezTo>
                <a:cubicBezTo>
                  <a:pt x="145733" y="34290"/>
                  <a:pt x="143828" y="37147"/>
                  <a:pt x="147637" y="37147"/>
                </a:cubicBezTo>
                <a:cubicBezTo>
                  <a:pt x="150495" y="37147"/>
                  <a:pt x="147637" y="40957"/>
                  <a:pt x="150495" y="43815"/>
                </a:cubicBezTo>
                <a:cubicBezTo>
                  <a:pt x="150495" y="43815"/>
                  <a:pt x="155258" y="42863"/>
                  <a:pt x="155258" y="43815"/>
                </a:cubicBezTo>
                <a:cubicBezTo>
                  <a:pt x="157163" y="43815"/>
                  <a:pt x="155258" y="48577"/>
                  <a:pt x="155258" y="48577"/>
                </a:cubicBezTo>
                <a:cubicBezTo>
                  <a:pt x="157163" y="50483"/>
                  <a:pt x="161925" y="48577"/>
                  <a:pt x="161925" y="48577"/>
                </a:cubicBezTo>
                <a:cubicBezTo>
                  <a:pt x="163830" y="52388"/>
                  <a:pt x="161925" y="57150"/>
                  <a:pt x="165735" y="59055"/>
                </a:cubicBezTo>
                <a:cubicBezTo>
                  <a:pt x="170497" y="59055"/>
                  <a:pt x="173355" y="54293"/>
                  <a:pt x="173355" y="59055"/>
                </a:cubicBezTo>
                <a:cubicBezTo>
                  <a:pt x="179070" y="66675"/>
                  <a:pt x="166688" y="61912"/>
                  <a:pt x="165735" y="65723"/>
                </a:cubicBezTo>
                <a:cubicBezTo>
                  <a:pt x="165735" y="65723"/>
                  <a:pt x="165735" y="66675"/>
                  <a:pt x="165735" y="66675"/>
                </a:cubicBezTo>
                <a:cubicBezTo>
                  <a:pt x="157163" y="70485"/>
                  <a:pt x="143828" y="65723"/>
                  <a:pt x="134302" y="66675"/>
                </a:cubicBezTo>
                <a:cubicBezTo>
                  <a:pt x="131445" y="59055"/>
                  <a:pt x="134302" y="60007"/>
                  <a:pt x="134302" y="48577"/>
                </a:cubicBezTo>
                <a:cubicBezTo>
                  <a:pt x="131445" y="40957"/>
                  <a:pt x="111442" y="40957"/>
                  <a:pt x="104775" y="45720"/>
                </a:cubicBezTo>
                <a:cubicBezTo>
                  <a:pt x="100013" y="45720"/>
                  <a:pt x="102870" y="52388"/>
                  <a:pt x="101918" y="55245"/>
                </a:cubicBezTo>
                <a:cubicBezTo>
                  <a:pt x="100013" y="57150"/>
                  <a:pt x="95250" y="54293"/>
                  <a:pt x="95250" y="55245"/>
                </a:cubicBezTo>
                <a:cubicBezTo>
                  <a:pt x="93345" y="59055"/>
                  <a:pt x="95250" y="63818"/>
                  <a:pt x="88583" y="61912"/>
                </a:cubicBezTo>
                <a:cubicBezTo>
                  <a:pt x="88583" y="63818"/>
                  <a:pt x="90488" y="65723"/>
                  <a:pt x="91440" y="65723"/>
                </a:cubicBezTo>
                <a:cubicBezTo>
                  <a:pt x="91440" y="68580"/>
                  <a:pt x="86678" y="66675"/>
                  <a:pt x="83820" y="66675"/>
                </a:cubicBezTo>
                <a:cubicBezTo>
                  <a:pt x="79058" y="77152"/>
                  <a:pt x="81915" y="75248"/>
                  <a:pt x="83820" y="86678"/>
                </a:cubicBezTo>
                <a:cubicBezTo>
                  <a:pt x="72390" y="88583"/>
                  <a:pt x="43815" y="89535"/>
                  <a:pt x="42863" y="73343"/>
                </a:cubicBezTo>
                <a:cubicBezTo>
                  <a:pt x="49530" y="73343"/>
                  <a:pt x="50483" y="71438"/>
                  <a:pt x="52388" y="66675"/>
                </a:cubicBezTo>
                <a:cubicBezTo>
                  <a:pt x="60960" y="66675"/>
                  <a:pt x="59055" y="73343"/>
                  <a:pt x="63818" y="66675"/>
                </a:cubicBezTo>
                <a:cubicBezTo>
                  <a:pt x="61912" y="65723"/>
                  <a:pt x="55245" y="63818"/>
                  <a:pt x="60960" y="61912"/>
                </a:cubicBezTo>
                <a:close/>
              </a:path>
            </a:pathLst>
          </a:custGeom>
          <a:solidFill>
            <a:srgbClr val="D9D9D9"/>
          </a:solidFill>
        </p:spPr>
      </p:sp>
      <p:sp>
        <p:nvSpPr>
          <p:cNvPr id="126" name="Shape 124"/>
          <p:cNvSpPr/>
          <p:nvPr>
            <p:custDataLst>
              <p:tags r:id="rId98"/>
            </p:custDataLst>
          </p:nvPr>
        </p:nvSpPr>
        <p:spPr>
          <a:xfrm>
            <a:off x="3364385" y="1324908"/>
            <a:ext cx="106844" cy="56984"/>
          </a:xfrm>
          <a:custGeom>
            <a:avLst/>
            <a:gdLst/>
            <a:ahLst/>
            <a:cxnLst/>
            <a:rect l="l" t="t" r="r" b="b"/>
            <a:pathLst>
              <a:path w="83212" h="44380">
                <a:moveTo>
                  <a:pt x="82867" y="6667"/>
                </a:moveTo>
                <a:cubicBezTo>
                  <a:pt x="81915" y="8573"/>
                  <a:pt x="82867" y="15240"/>
                  <a:pt x="82867" y="16193"/>
                </a:cubicBezTo>
                <a:cubicBezTo>
                  <a:pt x="81915" y="16193"/>
                  <a:pt x="77152" y="15240"/>
                  <a:pt x="77152" y="16193"/>
                </a:cubicBezTo>
                <a:cubicBezTo>
                  <a:pt x="77152" y="16193"/>
                  <a:pt x="80010" y="24765"/>
                  <a:pt x="77152" y="24765"/>
                </a:cubicBezTo>
                <a:cubicBezTo>
                  <a:pt x="73343" y="26670"/>
                  <a:pt x="68580" y="20003"/>
                  <a:pt x="66675" y="31432"/>
                </a:cubicBezTo>
                <a:cubicBezTo>
                  <a:pt x="61912" y="31432"/>
                  <a:pt x="65723" y="20955"/>
                  <a:pt x="59055" y="20955"/>
                </a:cubicBezTo>
                <a:cubicBezTo>
                  <a:pt x="52388" y="20003"/>
                  <a:pt x="54293" y="27622"/>
                  <a:pt x="48577" y="27622"/>
                </a:cubicBezTo>
                <a:cubicBezTo>
                  <a:pt x="45720" y="33337"/>
                  <a:pt x="36195" y="31432"/>
                  <a:pt x="37147" y="40957"/>
                </a:cubicBezTo>
                <a:cubicBezTo>
                  <a:pt x="24765" y="44768"/>
                  <a:pt x="18098" y="40957"/>
                  <a:pt x="2857" y="40957"/>
                </a:cubicBezTo>
                <a:cubicBezTo>
                  <a:pt x="2857" y="34290"/>
                  <a:pt x="0" y="34290"/>
                  <a:pt x="0" y="27622"/>
                </a:cubicBezTo>
                <a:cubicBezTo>
                  <a:pt x="2857" y="31432"/>
                  <a:pt x="6667" y="31432"/>
                  <a:pt x="13335" y="31432"/>
                </a:cubicBezTo>
                <a:cubicBezTo>
                  <a:pt x="18098" y="31432"/>
                  <a:pt x="18098" y="22860"/>
                  <a:pt x="24765" y="20955"/>
                </a:cubicBezTo>
                <a:cubicBezTo>
                  <a:pt x="25718" y="20955"/>
                  <a:pt x="29527" y="15240"/>
                  <a:pt x="31432" y="16193"/>
                </a:cubicBezTo>
                <a:cubicBezTo>
                  <a:pt x="37147" y="20955"/>
                  <a:pt x="31432" y="13335"/>
                  <a:pt x="39052" y="13335"/>
                </a:cubicBezTo>
                <a:cubicBezTo>
                  <a:pt x="40957" y="13335"/>
                  <a:pt x="42863" y="13335"/>
                  <a:pt x="42863" y="13335"/>
                </a:cubicBezTo>
                <a:cubicBezTo>
                  <a:pt x="43815" y="11430"/>
                  <a:pt x="48577" y="6667"/>
                  <a:pt x="48577" y="6667"/>
                </a:cubicBezTo>
                <a:cubicBezTo>
                  <a:pt x="52388" y="4763"/>
                  <a:pt x="57150" y="8573"/>
                  <a:pt x="61912" y="6667"/>
                </a:cubicBezTo>
                <a:cubicBezTo>
                  <a:pt x="63818" y="6667"/>
                  <a:pt x="75248" y="0"/>
                  <a:pt x="82867" y="6667"/>
                </a:cubicBezTo>
                <a:close/>
              </a:path>
            </a:pathLst>
          </a:custGeom>
          <a:solidFill>
            <a:srgbClr val="D9D9D9"/>
          </a:solidFill>
        </p:spPr>
      </p:sp>
      <p:sp>
        <p:nvSpPr>
          <p:cNvPr id="127" name="Shape 125"/>
          <p:cNvSpPr/>
          <p:nvPr>
            <p:custDataLst>
              <p:tags r:id="rId99"/>
            </p:custDataLst>
          </p:nvPr>
        </p:nvSpPr>
        <p:spPr>
          <a:xfrm>
            <a:off x="3659275" y="1349128"/>
            <a:ext cx="111117" cy="56984"/>
          </a:xfrm>
          <a:custGeom>
            <a:avLst/>
            <a:gdLst/>
            <a:ahLst/>
            <a:cxnLst/>
            <a:rect l="l" t="t" r="r" b="b"/>
            <a:pathLst>
              <a:path w="86540" h="44380">
                <a:moveTo>
                  <a:pt x="78105" y="2857"/>
                </a:moveTo>
                <a:cubicBezTo>
                  <a:pt x="73343" y="20003"/>
                  <a:pt x="86678" y="20003"/>
                  <a:pt x="86678" y="31432"/>
                </a:cubicBezTo>
                <a:cubicBezTo>
                  <a:pt x="84773" y="33337"/>
                  <a:pt x="81915" y="26670"/>
                  <a:pt x="81915" y="27622"/>
                </a:cubicBezTo>
                <a:cubicBezTo>
                  <a:pt x="80010" y="29527"/>
                  <a:pt x="81915" y="36195"/>
                  <a:pt x="81915" y="38100"/>
                </a:cubicBezTo>
                <a:cubicBezTo>
                  <a:pt x="78105" y="39052"/>
                  <a:pt x="73343" y="39052"/>
                  <a:pt x="68580" y="40957"/>
                </a:cubicBezTo>
                <a:cubicBezTo>
                  <a:pt x="66675" y="40957"/>
                  <a:pt x="68580" y="44768"/>
                  <a:pt x="64770" y="44768"/>
                </a:cubicBezTo>
                <a:cubicBezTo>
                  <a:pt x="61912" y="44768"/>
                  <a:pt x="58103" y="44768"/>
                  <a:pt x="56198" y="44768"/>
                </a:cubicBezTo>
                <a:cubicBezTo>
                  <a:pt x="51435" y="39052"/>
                  <a:pt x="51435" y="36195"/>
                  <a:pt x="56198" y="31432"/>
                </a:cubicBezTo>
                <a:cubicBezTo>
                  <a:pt x="44768" y="36195"/>
                  <a:pt x="38100" y="27622"/>
                  <a:pt x="24765" y="27622"/>
                </a:cubicBezTo>
                <a:cubicBezTo>
                  <a:pt x="21908" y="18098"/>
                  <a:pt x="6667" y="20003"/>
                  <a:pt x="0" y="13335"/>
                </a:cubicBezTo>
                <a:cubicBezTo>
                  <a:pt x="1905" y="13335"/>
                  <a:pt x="1905" y="6667"/>
                  <a:pt x="2857" y="6667"/>
                </a:cubicBezTo>
                <a:cubicBezTo>
                  <a:pt x="8573" y="4763"/>
                  <a:pt x="8573" y="9525"/>
                  <a:pt x="9525" y="9525"/>
                </a:cubicBezTo>
                <a:cubicBezTo>
                  <a:pt x="13335" y="9525"/>
                  <a:pt x="21908" y="13335"/>
                  <a:pt x="24765" y="16193"/>
                </a:cubicBezTo>
                <a:cubicBezTo>
                  <a:pt x="24765" y="16193"/>
                  <a:pt x="29527" y="15240"/>
                  <a:pt x="31432" y="16193"/>
                </a:cubicBezTo>
                <a:cubicBezTo>
                  <a:pt x="33337" y="18098"/>
                  <a:pt x="29527" y="22860"/>
                  <a:pt x="35243" y="22860"/>
                </a:cubicBezTo>
                <a:cubicBezTo>
                  <a:pt x="42863" y="20003"/>
                  <a:pt x="29527" y="15240"/>
                  <a:pt x="36195" y="9525"/>
                </a:cubicBezTo>
                <a:cubicBezTo>
                  <a:pt x="42863" y="6667"/>
                  <a:pt x="42863" y="16193"/>
                  <a:pt x="42863" y="16193"/>
                </a:cubicBezTo>
                <a:cubicBezTo>
                  <a:pt x="55245" y="16193"/>
                  <a:pt x="60007" y="0"/>
                  <a:pt x="78105" y="2857"/>
                </a:cubicBezTo>
                <a:close/>
              </a:path>
            </a:pathLst>
          </a:custGeom>
          <a:solidFill>
            <a:srgbClr val="D9D9D9"/>
          </a:solidFill>
        </p:spPr>
      </p:sp>
      <p:sp>
        <p:nvSpPr>
          <p:cNvPr id="128" name="Shape 126"/>
          <p:cNvSpPr/>
          <p:nvPr>
            <p:custDataLst>
              <p:tags r:id="rId100"/>
            </p:custDataLst>
          </p:nvPr>
        </p:nvSpPr>
        <p:spPr>
          <a:xfrm>
            <a:off x="3449860" y="1350551"/>
            <a:ext cx="195168" cy="74080"/>
          </a:xfrm>
          <a:custGeom>
            <a:avLst/>
            <a:gdLst/>
            <a:ahLst/>
            <a:cxnLst/>
            <a:rect l="l" t="t" r="r" b="b"/>
            <a:pathLst>
              <a:path w="152000" h="57694">
                <a:moveTo>
                  <a:pt x="67627" y="20955"/>
                </a:moveTo>
                <a:cubicBezTo>
                  <a:pt x="64770" y="31432"/>
                  <a:pt x="92392" y="26670"/>
                  <a:pt x="99060" y="33337"/>
                </a:cubicBezTo>
                <a:cubicBezTo>
                  <a:pt x="103823" y="20003"/>
                  <a:pt x="78105" y="18098"/>
                  <a:pt x="99060" y="18098"/>
                </a:cubicBezTo>
                <a:cubicBezTo>
                  <a:pt x="103823" y="6667"/>
                  <a:pt x="85725" y="16193"/>
                  <a:pt x="89535" y="4763"/>
                </a:cubicBezTo>
                <a:cubicBezTo>
                  <a:pt x="99060" y="6667"/>
                  <a:pt x="100965" y="0"/>
                  <a:pt x="110490" y="1905"/>
                </a:cubicBezTo>
                <a:cubicBezTo>
                  <a:pt x="108585" y="8573"/>
                  <a:pt x="115253" y="6667"/>
                  <a:pt x="117157" y="8573"/>
                </a:cubicBezTo>
                <a:cubicBezTo>
                  <a:pt x="119062" y="9525"/>
                  <a:pt x="115253" y="13335"/>
                  <a:pt x="117157" y="15240"/>
                </a:cubicBezTo>
                <a:cubicBezTo>
                  <a:pt x="120967" y="16193"/>
                  <a:pt x="125730" y="18098"/>
                  <a:pt x="130493" y="22860"/>
                </a:cubicBezTo>
                <a:cubicBezTo>
                  <a:pt x="132398" y="20955"/>
                  <a:pt x="132398" y="16193"/>
                  <a:pt x="139065" y="18098"/>
                </a:cubicBezTo>
                <a:cubicBezTo>
                  <a:pt x="143828" y="18098"/>
                  <a:pt x="146685" y="20955"/>
                  <a:pt x="148590" y="22860"/>
                </a:cubicBezTo>
                <a:cubicBezTo>
                  <a:pt x="148590" y="24765"/>
                  <a:pt x="152400" y="29527"/>
                  <a:pt x="152400" y="29527"/>
                </a:cubicBezTo>
                <a:cubicBezTo>
                  <a:pt x="146685" y="34290"/>
                  <a:pt x="152400" y="33337"/>
                  <a:pt x="148590" y="42863"/>
                </a:cubicBezTo>
                <a:cubicBezTo>
                  <a:pt x="141923" y="34290"/>
                  <a:pt x="135255" y="44768"/>
                  <a:pt x="130493" y="44768"/>
                </a:cubicBezTo>
                <a:cubicBezTo>
                  <a:pt x="123825" y="45720"/>
                  <a:pt x="123825" y="42863"/>
                  <a:pt x="117157" y="42863"/>
                </a:cubicBezTo>
                <a:cubicBezTo>
                  <a:pt x="108585" y="42863"/>
                  <a:pt x="96202" y="45720"/>
                  <a:pt x="89535" y="47625"/>
                </a:cubicBezTo>
                <a:cubicBezTo>
                  <a:pt x="89535" y="49530"/>
                  <a:pt x="83820" y="47625"/>
                  <a:pt x="83820" y="47625"/>
                </a:cubicBezTo>
                <a:cubicBezTo>
                  <a:pt x="80962" y="51435"/>
                  <a:pt x="79058" y="49530"/>
                  <a:pt x="74295" y="51435"/>
                </a:cubicBezTo>
                <a:cubicBezTo>
                  <a:pt x="71438" y="52388"/>
                  <a:pt x="54293" y="56198"/>
                  <a:pt x="42863" y="58103"/>
                </a:cubicBezTo>
                <a:cubicBezTo>
                  <a:pt x="44768" y="45720"/>
                  <a:pt x="59055" y="49530"/>
                  <a:pt x="71438" y="47625"/>
                </a:cubicBezTo>
                <a:cubicBezTo>
                  <a:pt x="72390" y="34290"/>
                  <a:pt x="60960" y="42863"/>
                  <a:pt x="56198" y="42863"/>
                </a:cubicBezTo>
                <a:cubicBezTo>
                  <a:pt x="49530" y="40957"/>
                  <a:pt x="49530" y="40005"/>
                  <a:pt x="42863" y="36195"/>
                </a:cubicBezTo>
                <a:cubicBezTo>
                  <a:pt x="38100" y="34290"/>
                  <a:pt x="36195" y="40957"/>
                  <a:pt x="31432" y="42863"/>
                </a:cubicBezTo>
                <a:cubicBezTo>
                  <a:pt x="26670" y="42863"/>
                  <a:pt x="26670" y="40005"/>
                  <a:pt x="21908" y="40005"/>
                </a:cubicBezTo>
                <a:cubicBezTo>
                  <a:pt x="15240" y="38100"/>
                  <a:pt x="4763" y="40957"/>
                  <a:pt x="0" y="36195"/>
                </a:cubicBezTo>
                <a:cubicBezTo>
                  <a:pt x="0" y="33337"/>
                  <a:pt x="4763" y="31432"/>
                  <a:pt x="6667" y="29527"/>
                </a:cubicBezTo>
                <a:cubicBezTo>
                  <a:pt x="6667" y="27622"/>
                  <a:pt x="8573" y="20955"/>
                  <a:pt x="9525" y="20955"/>
                </a:cubicBezTo>
                <a:cubicBezTo>
                  <a:pt x="13335" y="18098"/>
                  <a:pt x="18098" y="20955"/>
                  <a:pt x="21908" y="18098"/>
                </a:cubicBezTo>
                <a:cubicBezTo>
                  <a:pt x="22860" y="16193"/>
                  <a:pt x="11430" y="13335"/>
                  <a:pt x="18098" y="11430"/>
                </a:cubicBezTo>
                <a:cubicBezTo>
                  <a:pt x="21908" y="11430"/>
                  <a:pt x="22860" y="11430"/>
                  <a:pt x="24765" y="11430"/>
                </a:cubicBezTo>
                <a:cubicBezTo>
                  <a:pt x="27622" y="9525"/>
                  <a:pt x="31432" y="8573"/>
                  <a:pt x="34290" y="8573"/>
                </a:cubicBezTo>
                <a:cubicBezTo>
                  <a:pt x="36195" y="8573"/>
                  <a:pt x="47625" y="9525"/>
                  <a:pt x="49530" y="11430"/>
                </a:cubicBezTo>
                <a:cubicBezTo>
                  <a:pt x="51435" y="13335"/>
                  <a:pt x="49530" y="16193"/>
                  <a:pt x="53340" y="18098"/>
                </a:cubicBezTo>
                <a:cubicBezTo>
                  <a:pt x="54293" y="18098"/>
                  <a:pt x="58103" y="16193"/>
                  <a:pt x="59055" y="18098"/>
                </a:cubicBezTo>
                <a:cubicBezTo>
                  <a:pt x="60960" y="20003"/>
                  <a:pt x="53340" y="27622"/>
                  <a:pt x="59055" y="26670"/>
                </a:cubicBezTo>
                <a:cubicBezTo>
                  <a:pt x="60960" y="26670"/>
                  <a:pt x="62865" y="18098"/>
                  <a:pt x="67627" y="20955"/>
                </a:cubicBezTo>
                <a:close/>
              </a:path>
            </a:pathLst>
          </a:custGeom>
          <a:solidFill>
            <a:srgbClr val="D9D9D9"/>
          </a:solidFill>
        </p:spPr>
      </p:sp>
      <p:sp>
        <p:nvSpPr>
          <p:cNvPr id="129" name="Shape 127"/>
          <p:cNvSpPr/>
          <p:nvPr>
            <p:custDataLst>
              <p:tags r:id="rId101"/>
            </p:custDataLst>
          </p:nvPr>
        </p:nvSpPr>
        <p:spPr>
          <a:xfrm>
            <a:off x="3317375" y="1427481"/>
            <a:ext cx="153856" cy="102572"/>
          </a:xfrm>
          <a:custGeom>
            <a:avLst/>
            <a:gdLst/>
            <a:ahLst/>
            <a:cxnLst/>
            <a:rect l="l" t="t" r="r" b="b"/>
            <a:pathLst>
              <a:path w="119825" h="79884">
                <a:moveTo>
                  <a:pt x="15240" y="1905"/>
                </a:moveTo>
                <a:cubicBezTo>
                  <a:pt x="34290" y="1905"/>
                  <a:pt x="54293" y="0"/>
                  <a:pt x="67627" y="4763"/>
                </a:cubicBezTo>
                <a:cubicBezTo>
                  <a:pt x="68580" y="4763"/>
                  <a:pt x="72390" y="2857"/>
                  <a:pt x="74295" y="4763"/>
                </a:cubicBezTo>
                <a:cubicBezTo>
                  <a:pt x="75248" y="8573"/>
                  <a:pt x="81915" y="4763"/>
                  <a:pt x="85725" y="8573"/>
                </a:cubicBezTo>
                <a:cubicBezTo>
                  <a:pt x="90488" y="13335"/>
                  <a:pt x="85725" y="2857"/>
                  <a:pt x="98108" y="8573"/>
                </a:cubicBezTo>
                <a:cubicBezTo>
                  <a:pt x="98108" y="8573"/>
                  <a:pt x="98108" y="9525"/>
                  <a:pt x="100013" y="9525"/>
                </a:cubicBezTo>
                <a:cubicBezTo>
                  <a:pt x="103823" y="9525"/>
                  <a:pt x="120015" y="14288"/>
                  <a:pt x="120015" y="22860"/>
                </a:cubicBezTo>
                <a:cubicBezTo>
                  <a:pt x="108585" y="24765"/>
                  <a:pt x="98108" y="25718"/>
                  <a:pt x="92392" y="29527"/>
                </a:cubicBezTo>
                <a:cubicBezTo>
                  <a:pt x="88583" y="29527"/>
                  <a:pt x="90488" y="34290"/>
                  <a:pt x="88583" y="34290"/>
                </a:cubicBezTo>
                <a:cubicBezTo>
                  <a:pt x="86678" y="36195"/>
                  <a:pt x="83820" y="31432"/>
                  <a:pt x="81915" y="31432"/>
                </a:cubicBezTo>
                <a:cubicBezTo>
                  <a:pt x="83820" y="31432"/>
                  <a:pt x="79058" y="37147"/>
                  <a:pt x="79058" y="34290"/>
                </a:cubicBezTo>
                <a:cubicBezTo>
                  <a:pt x="79058" y="36195"/>
                  <a:pt x="81915" y="39052"/>
                  <a:pt x="81915" y="37147"/>
                </a:cubicBezTo>
                <a:cubicBezTo>
                  <a:pt x="80010" y="40957"/>
                  <a:pt x="77152" y="39052"/>
                  <a:pt x="75248" y="40957"/>
                </a:cubicBezTo>
                <a:cubicBezTo>
                  <a:pt x="75248" y="42863"/>
                  <a:pt x="77152" y="45720"/>
                  <a:pt x="75248" y="47625"/>
                </a:cubicBezTo>
                <a:cubicBezTo>
                  <a:pt x="75248" y="47625"/>
                  <a:pt x="70485" y="45720"/>
                  <a:pt x="70485" y="47625"/>
                </a:cubicBezTo>
                <a:cubicBezTo>
                  <a:pt x="68580" y="48577"/>
                  <a:pt x="67627" y="52388"/>
                  <a:pt x="63818" y="52388"/>
                </a:cubicBezTo>
                <a:cubicBezTo>
                  <a:pt x="63818" y="57150"/>
                  <a:pt x="63818" y="60007"/>
                  <a:pt x="63818" y="64770"/>
                </a:cubicBezTo>
                <a:cubicBezTo>
                  <a:pt x="49530" y="64770"/>
                  <a:pt x="50483" y="80010"/>
                  <a:pt x="27622" y="75248"/>
                </a:cubicBezTo>
                <a:cubicBezTo>
                  <a:pt x="29527" y="55245"/>
                  <a:pt x="11430" y="60007"/>
                  <a:pt x="0" y="55245"/>
                </a:cubicBezTo>
                <a:cubicBezTo>
                  <a:pt x="1905" y="52388"/>
                  <a:pt x="6667" y="52388"/>
                  <a:pt x="8573" y="50483"/>
                </a:cubicBezTo>
                <a:cubicBezTo>
                  <a:pt x="9525" y="48577"/>
                  <a:pt x="2857" y="40957"/>
                  <a:pt x="11430" y="43815"/>
                </a:cubicBezTo>
                <a:cubicBezTo>
                  <a:pt x="13335" y="39052"/>
                  <a:pt x="8573" y="37147"/>
                  <a:pt x="8573" y="31432"/>
                </a:cubicBezTo>
                <a:cubicBezTo>
                  <a:pt x="13335" y="36195"/>
                  <a:pt x="13335" y="34290"/>
                  <a:pt x="15240" y="29527"/>
                </a:cubicBezTo>
                <a:cubicBezTo>
                  <a:pt x="16193" y="24765"/>
                  <a:pt x="20955" y="25718"/>
                  <a:pt x="20955" y="16193"/>
                </a:cubicBezTo>
                <a:cubicBezTo>
                  <a:pt x="22860" y="6667"/>
                  <a:pt x="11430" y="13335"/>
                  <a:pt x="15240" y="1905"/>
                </a:cubicBezTo>
                <a:close/>
              </a:path>
            </a:pathLst>
          </a:custGeom>
          <a:solidFill>
            <a:srgbClr val="D9D9D9"/>
          </a:solidFill>
        </p:spPr>
      </p:sp>
      <p:sp>
        <p:nvSpPr>
          <p:cNvPr id="130" name="Shape 128"/>
          <p:cNvSpPr/>
          <p:nvPr>
            <p:custDataLst>
              <p:tags r:id="rId102"/>
            </p:custDataLst>
          </p:nvPr>
        </p:nvSpPr>
        <p:spPr>
          <a:xfrm>
            <a:off x="3627936" y="1447425"/>
            <a:ext cx="31341" cy="24219"/>
          </a:xfrm>
          <a:custGeom>
            <a:avLst/>
            <a:gdLst/>
            <a:ahLst/>
            <a:cxnLst/>
            <a:rect l="l" t="t" r="r" b="b"/>
            <a:pathLst>
              <a:path w="24409" h="18862">
                <a:moveTo>
                  <a:pt x="2857" y="0"/>
                </a:moveTo>
                <a:cubicBezTo>
                  <a:pt x="9525" y="0"/>
                  <a:pt x="14288" y="0"/>
                  <a:pt x="20955" y="0"/>
                </a:cubicBezTo>
                <a:cubicBezTo>
                  <a:pt x="20955" y="4763"/>
                  <a:pt x="24765" y="6667"/>
                  <a:pt x="24765" y="13335"/>
                </a:cubicBezTo>
                <a:cubicBezTo>
                  <a:pt x="20003" y="12383"/>
                  <a:pt x="18098" y="15240"/>
                  <a:pt x="18098" y="19050"/>
                </a:cubicBezTo>
                <a:cubicBezTo>
                  <a:pt x="13335" y="15240"/>
                  <a:pt x="11430" y="8573"/>
                  <a:pt x="0" y="10478"/>
                </a:cubicBezTo>
                <a:cubicBezTo>
                  <a:pt x="1905" y="6667"/>
                  <a:pt x="2857" y="4763"/>
                  <a:pt x="2857" y="0"/>
                </a:cubicBezTo>
                <a:close/>
              </a:path>
            </a:pathLst>
          </a:custGeom>
          <a:solidFill>
            <a:srgbClr val="D9D9D9"/>
          </a:solidFill>
        </p:spPr>
      </p:sp>
      <p:sp>
        <p:nvSpPr>
          <p:cNvPr id="131" name="Shape 129"/>
          <p:cNvSpPr/>
          <p:nvPr>
            <p:custDataLst>
              <p:tags r:id="rId103"/>
            </p:custDataLst>
          </p:nvPr>
        </p:nvSpPr>
        <p:spPr>
          <a:xfrm>
            <a:off x="3798885" y="1437455"/>
            <a:ext cx="78352" cy="55560"/>
          </a:xfrm>
          <a:custGeom>
            <a:avLst/>
            <a:gdLst/>
            <a:ahLst/>
            <a:cxnLst/>
            <a:rect l="l" t="t" r="r" b="b"/>
            <a:pathLst>
              <a:path w="61022" h="43271">
                <a:moveTo>
                  <a:pt x="54293" y="1905"/>
                </a:moveTo>
                <a:cubicBezTo>
                  <a:pt x="60960" y="1905"/>
                  <a:pt x="56198" y="13335"/>
                  <a:pt x="58103" y="18098"/>
                </a:cubicBezTo>
                <a:cubicBezTo>
                  <a:pt x="52388" y="16193"/>
                  <a:pt x="51435" y="20003"/>
                  <a:pt x="51435" y="22860"/>
                </a:cubicBezTo>
                <a:cubicBezTo>
                  <a:pt x="40957" y="18098"/>
                  <a:pt x="38100" y="35243"/>
                  <a:pt x="36195" y="26670"/>
                </a:cubicBezTo>
                <a:cubicBezTo>
                  <a:pt x="27622" y="33337"/>
                  <a:pt x="22860" y="41910"/>
                  <a:pt x="11430" y="42863"/>
                </a:cubicBezTo>
                <a:cubicBezTo>
                  <a:pt x="8573" y="40005"/>
                  <a:pt x="8573" y="35243"/>
                  <a:pt x="8573" y="29527"/>
                </a:cubicBezTo>
                <a:cubicBezTo>
                  <a:pt x="6667" y="26670"/>
                  <a:pt x="2857" y="28575"/>
                  <a:pt x="1905" y="22860"/>
                </a:cubicBezTo>
                <a:cubicBezTo>
                  <a:pt x="0" y="20003"/>
                  <a:pt x="2857" y="13335"/>
                  <a:pt x="1905" y="8573"/>
                </a:cubicBezTo>
                <a:cubicBezTo>
                  <a:pt x="6667" y="9525"/>
                  <a:pt x="8573" y="6667"/>
                  <a:pt x="8573" y="1905"/>
                </a:cubicBezTo>
                <a:cubicBezTo>
                  <a:pt x="11430" y="2857"/>
                  <a:pt x="16193" y="2857"/>
                  <a:pt x="16193" y="0"/>
                </a:cubicBezTo>
                <a:cubicBezTo>
                  <a:pt x="21908" y="4763"/>
                  <a:pt x="38100" y="0"/>
                  <a:pt x="40957" y="4763"/>
                </a:cubicBezTo>
                <a:cubicBezTo>
                  <a:pt x="45720" y="4763"/>
                  <a:pt x="52388" y="6667"/>
                  <a:pt x="54293" y="1905"/>
                </a:cubicBezTo>
                <a:close/>
              </a:path>
            </a:pathLst>
          </a:custGeom>
          <a:solidFill>
            <a:srgbClr val="D9D9D9"/>
          </a:solidFill>
        </p:spPr>
      </p:sp>
      <p:sp>
        <p:nvSpPr>
          <p:cNvPr id="132" name="Shape 130"/>
          <p:cNvSpPr/>
          <p:nvPr>
            <p:custDataLst>
              <p:tags r:id="rId104"/>
            </p:custDataLst>
          </p:nvPr>
        </p:nvSpPr>
        <p:spPr>
          <a:xfrm>
            <a:off x="4948527" y="1652568"/>
            <a:ext cx="169527" cy="82627"/>
          </a:xfrm>
          <a:custGeom>
            <a:avLst/>
            <a:gdLst/>
            <a:ahLst/>
            <a:cxnLst/>
            <a:rect l="l" t="t" r="r" b="b"/>
            <a:pathLst>
              <a:path w="132030" h="64351">
                <a:moveTo>
                  <a:pt x="95250" y="0"/>
                </a:moveTo>
                <a:cubicBezTo>
                  <a:pt x="99060" y="1905"/>
                  <a:pt x="103823" y="2857"/>
                  <a:pt x="108585" y="6667"/>
                </a:cubicBezTo>
                <a:cubicBezTo>
                  <a:pt x="108585" y="6667"/>
                  <a:pt x="117157" y="8573"/>
                  <a:pt x="117157" y="9525"/>
                </a:cubicBezTo>
                <a:cubicBezTo>
                  <a:pt x="119062" y="9525"/>
                  <a:pt x="114300" y="15240"/>
                  <a:pt x="114300" y="15240"/>
                </a:cubicBezTo>
                <a:cubicBezTo>
                  <a:pt x="115253" y="21908"/>
                  <a:pt x="121920" y="26670"/>
                  <a:pt x="130493" y="24765"/>
                </a:cubicBezTo>
                <a:cubicBezTo>
                  <a:pt x="132398" y="33337"/>
                  <a:pt x="128588" y="36195"/>
                  <a:pt x="120015" y="42863"/>
                </a:cubicBezTo>
                <a:cubicBezTo>
                  <a:pt x="119062" y="44768"/>
                  <a:pt x="114300" y="44768"/>
                  <a:pt x="112395" y="46673"/>
                </a:cubicBezTo>
                <a:cubicBezTo>
                  <a:pt x="105727" y="49530"/>
                  <a:pt x="107633" y="49530"/>
                  <a:pt x="99060" y="52388"/>
                </a:cubicBezTo>
                <a:cubicBezTo>
                  <a:pt x="99060" y="52388"/>
                  <a:pt x="90488" y="54293"/>
                  <a:pt x="90488" y="56198"/>
                </a:cubicBezTo>
                <a:cubicBezTo>
                  <a:pt x="87630" y="58103"/>
                  <a:pt x="87630" y="58103"/>
                  <a:pt x="83820" y="58103"/>
                </a:cubicBezTo>
                <a:cubicBezTo>
                  <a:pt x="80962" y="59055"/>
                  <a:pt x="58103" y="64770"/>
                  <a:pt x="46673" y="60960"/>
                </a:cubicBezTo>
                <a:cubicBezTo>
                  <a:pt x="46673" y="60960"/>
                  <a:pt x="46673" y="59055"/>
                  <a:pt x="44768" y="58103"/>
                </a:cubicBezTo>
                <a:cubicBezTo>
                  <a:pt x="40005" y="58103"/>
                  <a:pt x="38100" y="52388"/>
                  <a:pt x="31432" y="52388"/>
                </a:cubicBezTo>
                <a:cubicBezTo>
                  <a:pt x="29527" y="52388"/>
                  <a:pt x="27622" y="49530"/>
                  <a:pt x="24765" y="49530"/>
                </a:cubicBezTo>
                <a:cubicBezTo>
                  <a:pt x="24765" y="46673"/>
                  <a:pt x="29527" y="46673"/>
                  <a:pt x="31432" y="46673"/>
                </a:cubicBezTo>
                <a:cubicBezTo>
                  <a:pt x="31432" y="42863"/>
                  <a:pt x="22860" y="42863"/>
                  <a:pt x="22860" y="40005"/>
                </a:cubicBezTo>
                <a:cubicBezTo>
                  <a:pt x="20003" y="34290"/>
                  <a:pt x="24765" y="29527"/>
                  <a:pt x="22860" y="21908"/>
                </a:cubicBezTo>
                <a:cubicBezTo>
                  <a:pt x="9525" y="18098"/>
                  <a:pt x="11430" y="33337"/>
                  <a:pt x="2857" y="24765"/>
                </a:cubicBezTo>
                <a:cubicBezTo>
                  <a:pt x="0" y="15240"/>
                  <a:pt x="13335" y="22860"/>
                  <a:pt x="9525" y="11430"/>
                </a:cubicBezTo>
                <a:cubicBezTo>
                  <a:pt x="22860" y="15240"/>
                  <a:pt x="21908" y="13335"/>
                  <a:pt x="34290" y="11430"/>
                </a:cubicBezTo>
                <a:cubicBezTo>
                  <a:pt x="36195" y="18098"/>
                  <a:pt x="44768" y="18098"/>
                  <a:pt x="38100" y="24765"/>
                </a:cubicBezTo>
                <a:cubicBezTo>
                  <a:pt x="46673" y="24765"/>
                  <a:pt x="47625" y="20003"/>
                  <a:pt x="46673" y="11430"/>
                </a:cubicBezTo>
                <a:cubicBezTo>
                  <a:pt x="47625" y="18098"/>
                  <a:pt x="74295" y="4763"/>
                  <a:pt x="65723" y="18098"/>
                </a:cubicBezTo>
                <a:cubicBezTo>
                  <a:pt x="72390" y="21908"/>
                  <a:pt x="69533" y="13335"/>
                  <a:pt x="71438" y="11430"/>
                </a:cubicBezTo>
                <a:cubicBezTo>
                  <a:pt x="76200" y="9525"/>
                  <a:pt x="83820" y="11430"/>
                  <a:pt x="90488" y="9525"/>
                </a:cubicBezTo>
                <a:cubicBezTo>
                  <a:pt x="94298" y="8573"/>
                  <a:pt x="95250" y="4763"/>
                  <a:pt x="95250" y="0"/>
                </a:cubicBezTo>
                <a:close/>
              </a:path>
            </a:pathLst>
          </a:custGeom>
          <a:solidFill>
            <a:srgbClr val="D9D9D9"/>
          </a:solidFill>
        </p:spPr>
      </p:sp>
      <p:sp>
        <p:nvSpPr>
          <p:cNvPr id="133" name="Shape 131"/>
          <p:cNvSpPr/>
          <p:nvPr>
            <p:custDataLst>
              <p:tags r:id="rId105"/>
            </p:custDataLst>
          </p:nvPr>
        </p:nvSpPr>
        <p:spPr>
          <a:xfrm>
            <a:off x="3937071" y="1672513"/>
            <a:ext cx="101147" cy="71231"/>
          </a:xfrm>
          <a:custGeom>
            <a:avLst/>
            <a:gdLst/>
            <a:ahLst/>
            <a:cxnLst/>
            <a:rect l="l" t="t" r="r" b="b"/>
            <a:pathLst>
              <a:path w="78774" h="55475">
                <a:moveTo>
                  <a:pt x="20955" y="0"/>
                </a:moveTo>
                <a:cubicBezTo>
                  <a:pt x="24765" y="8573"/>
                  <a:pt x="40957" y="4763"/>
                  <a:pt x="39052" y="20003"/>
                </a:cubicBezTo>
                <a:cubicBezTo>
                  <a:pt x="40957" y="20955"/>
                  <a:pt x="45720" y="16193"/>
                  <a:pt x="44768" y="16193"/>
                </a:cubicBezTo>
                <a:cubicBezTo>
                  <a:pt x="49530" y="18098"/>
                  <a:pt x="47625" y="24765"/>
                  <a:pt x="54293" y="24765"/>
                </a:cubicBezTo>
                <a:cubicBezTo>
                  <a:pt x="59055" y="24765"/>
                  <a:pt x="61912" y="36195"/>
                  <a:pt x="67627" y="40957"/>
                </a:cubicBezTo>
                <a:cubicBezTo>
                  <a:pt x="75248" y="37147"/>
                  <a:pt x="72390" y="37147"/>
                  <a:pt x="79058" y="42863"/>
                </a:cubicBezTo>
                <a:cubicBezTo>
                  <a:pt x="72390" y="50483"/>
                  <a:pt x="50483" y="43815"/>
                  <a:pt x="39052" y="45720"/>
                </a:cubicBezTo>
                <a:cubicBezTo>
                  <a:pt x="34290" y="48577"/>
                  <a:pt x="26670" y="50483"/>
                  <a:pt x="22860" y="55245"/>
                </a:cubicBezTo>
                <a:cubicBezTo>
                  <a:pt x="16193" y="50483"/>
                  <a:pt x="13335" y="42863"/>
                  <a:pt x="0" y="45720"/>
                </a:cubicBezTo>
                <a:cubicBezTo>
                  <a:pt x="0" y="43815"/>
                  <a:pt x="2857" y="43815"/>
                  <a:pt x="4763" y="42863"/>
                </a:cubicBezTo>
                <a:cubicBezTo>
                  <a:pt x="1905" y="39052"/>
                  <a:pt x="2857" y="37147"/>
                  <a:pt x="8573" y="37147"/>
                </a:cubicBezTo>
                <a:cubicBezTo>
                  <a:pt x="2857" y="25718"/>
                  <a:pt x="8573" y="22860"/>
                  <a:pt x="8573" y="9525"/>
                </a:cubicBezTo>
                <a:cubicBezTo>
                  <a:pt x="15240" y="8573"/>
                  <a:pt x="20955" y="8573"/>
                  <a:pt x="20955" y="0"/>
                </a:cubicBezTo>
                <a:close/>
              </a:path>
            </a:pathLst>
          </a:custGeom>
          <a:solidFill>
            <a:srgbClr val="D9D9D9"/>
          </a:solidFill>
        </p:spPr>
      </p:sp>
      <p:sp>
        <p:nvSpPr>
          <p:cNvPr id="134" name="Shape 132"/>
          <p:cNvSpPr/>
          <p:nvPr>
            <p:custDataLst>
              <p:tags r:id="rId106"/>
            </p:custDataLst>
          </p:nvPr>
        </p:nvSpPr>
        <p:spPr>
          <a:xfrm>
            <a:off x="6870295" y="2833569"/>
            <a:ext cx="168100" cy="180927"/>
          </a:xfrm>
          <a:custGeom>
            <a:avLst/>
            <a:gdLst/>
            <a:ahLst/>
            <a:cxnLst/>
            <a:rect l="l" t="t" r="r" b="b"/>
            <a:pathLst>
              <a:path w="130919" h="140908">
                <a:moveTo>
                  <a:pt x="13335" y="20003"/>
                </a:moveTo>
                <a:cubicBezTo>
                  <a:pt x="13335" y="16193"/>
                  <a:pt x="8573" y="18098"/>
                  <a:pt x="6667" y="18098"/>
                </a:cubicBezTo>
                <a:cubicBezTo>
                  <a:pt x="2857" y="14288"/>
                  <a:pt x="6667" y="6667"/>
                  <a:pt x="0" y="8573"/>
                </a:cubicBezTo>
                <a:cubicBezTo>
                  <a:pt x="8573" y="0"/>
                  <a:pt x="14288" y="9525"/>
                  <a:pt x="24765" y="4763"/>
                </a:cubicBezTo>
                <a:cubicBezTo>
                  <a:pt x="24765" y="13335"/>
                  <a:pt x="32385" y="8573"/>
                  <a:pt x="38100" y="11430"/>
                </a:cubicBezTo>
                <a:cubicBezTo>
                  <a:pt x="38100" y="11430"/>
                  <a:pt x="36195" y="16193"/>
                  <a:pt x="38100" y="18098"/>
                </a:cubicBezTo>
                <a:cubicBezTo>
                  <a:pt x="39052" y="20003"/>
                  <a:pt x="43815" y="16193"/>
                  <a:pt x="42863" y="22860"/>
                </a:cubicBezTo>
                <a:cubicBezTo>
                  <a:pt x="50483" y="20955"/>
                  <a:pt x="49530" y="29527"/>
                  <a:pt x="55245" y="29527"/>
                </a:cubicBezTo>
                <a:cubicBezTo>
                  <a:pt x="60960" y="29527"/>
                  <a:pt x="68580" y="47625"/>
                  <a:pt x="77152" y="47625"/>
                </a:cubicBezTo>
                <a:cubicBezTo>
                  <a:pt x="83820" y="47625"/>
                  <a:pt x="80010" y="54293"/>
                  <a:pt x="83820" y="57150"/>
                </a:cubicBezTo>
                <a:cubicBezTo>
                  <a:pt x="84773" y="59055"/>
                  <a:pt x="89535" y="59055"/>
                  <a:pt x="91440" y="60960"/>
                </a:cubicBezTo>
                <a:cubicBezTo>
                  <a:pt x="93345" y="60960"/>
                  <a:pt x="96202" y="65723"/>
                  <a:pt x="98108" y="65723"/>
                </a:cubicBezTo>
                <a:cubicBezTo>
                  <a:pt x="100013" y="67627"/>
                  <a:pt x="96202" y="70485"/>
                  <a:pt x="98108" y="72390"/>
                </a:cubicBezTo>
                <a:cubicBezTo>
                  <a:pt x="100013" y="73343"/>
                  <a:pt x="102870" y="77152"/>
                  <a:pt x="104775" y="79058"/>
                </a:cubicBezTo>
                <a:cubicBezTo>
                  <a:pt x="106680" y="80010"/>
                  <a:pt x="107633" y="86678"/>
                  <a:pt x="113348" y="86678"/>
                </a:cubicBezTo>
                <a:cubicBezTo>
                  <a:pt x="114300" y="86678"/>
                  <a:pt x="118110" y="93345"/>
                  <a:pt x="119062" y="93345"/>
                </a:cubicBezTo>
                <a:cubicBezTo>
                  <a:pt x="122873" y="96202"/>
                  <a:pt x="120967" y="108585"/>
                  <a:pt x="125730" y="108585"/>
                </a:cubicBezTo>
                <a:cubicBezTo>
                  <a:pt x="129540" y="109537"/>
                  <a:pt x="129540" y="118110"/>
                  <a:pt x="129540" y="120967"/>
                </a:cubicBezTo>
                <a:cubicBezTo>
                  <a:pt x="127635" y="125730"/>
                  <a:pt x="120967" y="131445"/>
                  <a:pt x="130493" y="131445"/>
                </a:cubicBezTo>
                <a:cubicBezTo>
                  <a:pt x="130493" y="140970"/>
                  <a:pt x="120967" y="134302"/>
                  <a:pt x="116205" y="132398"/>
                </a:cubicBezTo>
                <a:cubicBezTo>
                  <a:pt x="113348" y="132398"/>
                  <a:pt x="107633" y="134302"/>
                  <a:pt x="104775" y="132398"/>
                </a:cubicBezTo>
                <a:cubicBezTo>
                  <a:pt x="102870" y="132398"/>
                  <a:pt x="104775" y="127635"/>
                  <a:pt x="104775" y="127635"/>
                </a:cubicBezTo>
                <a:cubicBezTo>
                  <a:pt x="102870" y="125730"/>
                  <a:pt x="100013" y="127635"/>
                  <a:pt x="98108" y="127635"/>
                </a:cubicBezTo>
                <a:cubicBezTo>
                  <a:pt x="95250" y="124777"/>
                  <a:pt x="89535" y="114300"/>
                  <a:pt x="83820" y="114300"/>
                </a:cubicBezTo>
                <a:cubicBezTo>
                  <a:pt x="83820" y="113348"/>
                  <a:pt x="84773" y="111442"/>
                  <a:pt x="84773" y="108585"/>
                </a:cubicBezTo>
                <a:cubicBezTo>
                  <a:pt x="84773" y="104775"/>
                  <a:pt x="83820" y="106680"/>
                  <a:pt x="83820" y="108585"/>
                </a:cubicBezTo>
                <a:cubicBezTo>
                  <a:pt x="78105" y="109537"/>
                  <a:pt x="81915" y="102870"/>
                  <a:pt x="80010" y="102870"/>
                </a:cubicBezTo>
                <a:cubicBezTo>
                  <a:pt x="78105" y="101918"/>
                  <a:pt x="75248" y="102870"/>
                  <a:pt x="73343" y="102870"/>
                </a:cubicBezTo>
                <a:cubicBezTo>
                  <a:pt x="70485" y="98108"/>
                  <a:pt x="70485" y="90488"/>
                  <a:pt x="61912" y="90488"/>
                </a:cubicBezTo>
                <a:cubicBezTo>
                  <a:pt x="65723" y="79058"/>
                  <a:pt x="55245" y="79058"/>
                  <a:pt x="55245" y="68580"/>
                </a:cubicBezTo>
                <a:cubicBezTo>
                  <a:pt x="52388" y="68580"/>
                  <a:pt x="52388" y="72390"/>
                  <a:pt x="52388" y="75248"/>
                </a:cubicBezTo>
                <a:cubicBezTo>
                  <a:pt x="47625" y="72390"/>
                  <a:pt x="49530" y="65723"/>
                  <a:pt x="45720" y="60960"/>
                </a:cubicBezTo>
                <a:cubicBezTo>
                  <a:pt x="45720" y="59055"/>
                  <a:pt x="40957" y="55245"/>
                  <a:pt x="39052" y="54293"/>
                </a:cubicBezTo>
                <a:cubicBezTo>
                  <a:pt x="39052" y="52388"/>
                  <a:pt x="38100" y="50483"/>
                  <a:pt x="34290" y="50483"/>
                </a:cubicBezTo>
                <a:cubicBezTo>
                  <a:pt x="36195" y="43815"/>
                  <a:pt x="32385" y="42863"/>
                  <a:pt x="31432" y="39052"/>
                </a:cubicBezTo>
                <a:cubicBezTo>
                  <a:pt x="29527" y="34290"/>
                  <a:pt x="24765" y="34290"/>
                  <a:pt x="20955" y="32385"/>
                </a:cubicBezTo>
                <a:cubicBezTo>
                  <a:pt x="20955" y="32385"/>
                  <a:pt x="14288" y="26670"/>
                  <a:pt x="16193" y="26670"/>
                </a:cubicBezTo>
                <a:cubicBezTo>
                  <a:pt x="13335" y="20003"/>
                  <a:pt x="22860" y="14288"/>
                  <a:pt x="13335" y="20003"/>
                </a:cubicBezTo>
                <a:close/>
              </a:path>
            </a:pathLst>
          </a:custGeom>
          <a:solidFill>
            <a:srgbClr val="D9D9D9"/>
          </a:solidFill>
        </p:spPr>
      </p:sp>
      <p:sp>
        <p:nvSpPr>
          <p:cNvPr id="135" name="Shape 133"/>
          <p:cNvSpPr/>
          <p:nvPr>
            <p:custDataLst>
              <p:tags r:id="rId107"/>
            </p:custDataLst>
          </p:nvPr>
        </p:nvSpPr>
        <p:spPr>
          <a:xfrm>
            <a:off x="6034064" y="3115643"/>
            <a:ext cx="121091" cy="220816"/>
          </a:xfrm>
          <a:custGeom>
            <a:avLst/>
            <a:gdLst/>
            <a:ahLst/>
            <a:cxnLst/>
            <a:rect l="l" t="t" r="r" b="b"/>
            <a:pathLst>
              <a:path w="94307" h="171974">
                <a:moveTo>
                  <a:pt x="71438" y="0"/>
                </a:moveTo>
                <a:cubicBezTo>
                  <a:pt x="74295" y="1905"/>
                  <a:pt x="78105" y="2857"/>
                  <a:pt x="82867" y="1905"/>
                </a:cubicBezTo>
                <a:cubicBezTo>
                  <a:pt x="78105" y="18098"/>
                  <a:pt x="94298" y="46673"/>
                  <a:pt x="78105" y="58103"/>
                </a:cubicBezTo>
                <a:cubicBezTo>
                  <a:pt x="78105" y="71438"/>
                  <a:pt x="76200" y="82867"/>
                  <a:pt x="71438" y="94298"/>
                </a:cubicBezTo>
                <a:cubicBezTo>
                  <a:pt x="69533" y="100965"/>
                  <a:pt x="67627" y="109537"/>
                  <a:pt x="60960" y="110490"/>
                </a:cubicBezTo>
                <a:cubicBezTo>
                  <a:pt x="64770" y="117157"/>
                  <a:pt x="60007" y="123825"/>
                  <a:pt x="60007" y="128588"/>
                </a:cubicBezTo>
                <a:cubicBezTo>
                  <a:pt x="58103" y="130493"/>
                  <a:pt x="60007" y="134302"/>
                  <a:pt x="60007" y="135255"/>
                </a:cubicBezTo>
                <a:cubicBezTo>
                  <a:pt x="58103" y="135255"/>
                  <a:pt x="53340" y="137160"/>
                  <a:pt x="53340" y="137160"/>
                </a:cubicBezTo>
                <a:cubicBezTo>
                  <a:pt x="51435" y="143828"/>
                  <a:pt x="53340" y="150495"/>
                  <a:pt x="49530" y="157163"/>
                </a:cubicBezTo>
                <a:cubicBezTo>
                  <a:pt x="49530" y="157163"/>
                  <a:pt x="46673" y="157163"/>
                  <a:pt x="46673" y="159068"/>
                </a:cubicBezTo>
                <a:cubicBezTo>
                  <a:pt x="46673" y="161925"/>
                  <a:pt x="40957" y="163830"/>
                  <a:pt x="42863" y="168592"/>
                </a:cubicBezTo>
                <a:cubicBezTo>
                  <a:pt x="34290" y="172403"/>
                  <a:pt x="24765" y="172403"/>
                  <a:pt x="13335" y="172403"/>
                </a:cubicBezTo>
                <a:cubicBezTo>
                  <a:pt x="13335" y="163830"/>
                  <a:pt x="6667" y="165735"/>
                  <a:pt x="9525" y="157163"/>
                </a:cubicBezTo>
                <a:cubicBezTo>
                  <a:pt x="6667" y="157163"/>
                  <a:pt x="6667" y="152400"/>
                  <a:pt x="6667" y="150495"/>
                </a:cubicBezTo>
                <a:cubicBezTo>
                  <a:pt x="2857" y="150495"/>
                  <a:pt x="1905" y="148590"/>
                  <a:pt x="0" y="147637"/>
                </a:cubicBezTo>
                <a:cubicBezTo>
                  <a:pt x="0" y="143828"/>
                  <a:pt x="0" y="139065"/>
                  <a:pt x="0" y="135255"/>
                </a:cubicBezTo>
                <a:cubicBezTo>
                  <a:pt x="0" y="132398"/>
                  <a:pt x="2857" y="132398"/>
                  <a:pt x="2857" y="132398"/>
                </a:cubicBezTo>
                <a:cubicBezTo>
                  <a:pt x="2857" y="128588"/>
                  <a:pt x="0" y="128588"/>
                  <a:pt x="0" y="128588"/>
                </a:cubicBezTo>
                <a:cubicBezTo>
                  <a:pt x="1905" y="123825"/>
                  <a:pt x="4763" y="119062"/>
                  <a:pt x="6667" y="116205"/>
                </a:cubicBezTo>
                <a:cubicBezTo>
                  <a:pt x="6667" y="116205"/>
                  <a:pt x="4763" y="110490"/>
                  <a:pt x="6667" y="110490"/>
                </a:cubicBezTo>
                <a:cubicBezTo>
                  <a:pt x="6667" y="109537"/>
                  <a:pt x="13335" y="107633"/>
                  <a:pt x="13335" y="107633"/>
                </a:cubicBezTo>
                <a:cubicBezTo>
                  <a:pt x="15240" y="102870"/>
                  <a:pt x="8573" y="80962"/>
                  <a:pt x="18098" y="90488"/>
                </a:cubicBezTo>
                <a:cubicBezTo>
                  <a:pt x="20003" y="84773"/>
                  <a:pt x="13335" y="87630"/>
                  <a:pt x="13335" y="82867"/>
                </a:cubicBezTo>
                <a:cubicBezTo>
                  <a:pt x="13335" y="76200"/>
                  <a:pt x="13335" y="69533"/>
                  <a:pt x="13335" y="64770"/>
                </a:cubicBezTo>
                <a:cubicBezTo>
                  <a:pt x="18098" y="64770"/>
                  <a:pt x="18098" y="60960"/>
                  <a:pt x="18098" y="58103"/>
                </a:cubicBezTo>
                <a:cubicBezTo>
                  <a:pt x="24765" y="59055"/>
                  <a:pt x="24765" y="53340"/>
                  <a:pt x="28575" y="51435"/>
                </a:cubicBezTo>
                <a:cubicBezTo>
                  <a:pt x="31432" y="49530"/>
                  <a:pt x="44768" y="51435"/>
                  <a:pt x="42863" y="40005"/>
                </a:cubicBezTo>
                <a:cubicBezTo>
                  <a:pt x="47625" y="38100"/>
                  <a:pt x="47625" y="42863"/>
                  <a:pt x="53340" y="42863"/>
                </a:cubicBezTo>
                <a:cubicBezTo>
                  <a:pt x="49530" y="33337"/>
                  <a:pt x="56198" y="31432"/>
                  <a:pt x="56198" y="22860"/>
                </a:cubicBezTo>
                <a:cubicBezTo>
                  <a:pt x="64770" y="28575"/>
                  <a:pt x="62865" y="2857"/>
                  <a:pt x="64770" y="21908"/>
                </a:cubicBezTo>
                <a:cubicBezTo>
                  <a:pt x="76200" y="16193"/>
                  <a:pt x="65723" y="2857"/>
                  <a:pt x="71438" y="0"/>
                </a:cubicBezTo>
                <a:close/>
              </a:path>
            </a:pathLst>
          </a:custGeom>
          <a:solidFill>
            <a:srgbClr val="D9D9D9"/>
          </a:solidFill>
        </p:spPr>
      </p:sp>
      <p:sp>
        <p:nvSpPr>
          <p:cNvPr id="136" name="Shape 134"/>
          <p:cNvSpPr/>
          <p:nvPr>
            <p:custDataLst>
              <p:tags r:id="rId108"/>
            </p:custDataLst>
          </p:nvPr>
        </p:nvSpPr>
        <p:spPr>
          <a:xfrm>
            <a:off x="7155208" y="3104247"/>
            <a:ext cx="649611" cy="477245"/>
          </a:xfrm>
          <a:custGeom>
            <a:avLst/>
            <a:gdLst/>
            <a:ahLst/>
            <a:cxnLst/>
            <a:rect l="l" t="t" r="r" b="b"/>
            <a:pathLst>
              <a:path w="505926" h="371685">
                <a:moveTo>
                  <a:pt x="293370" y="15240"/>
                </a:moveTo>
                <a:cubicBezTo>
                  <a:pt x="293370" y="20003"/>
                  <a:pt x="293370" y="26670"/>
                  <a:pt x="293370" y="31432"/>
                </a:cubicBezTo>
                <a:cubicBezTo>
                  <a:pt x="291465" y="31432"/>
                  <a:pt x="288608" y="31432"/>
                  <a:pt x="284797" y="31432"/>
                </a:cubicBezTo>
                <a:cubicBezTo>
                  <a:pt x="288608" y="34290"/>
                  <a:pt x="286703" y="36195"/>
                  <a:pt x="281940" y="36195"/>
                </a:cubicBezTo>
                <a:cubicBezTo>
                  <a:pt x="286703" y="42863"/>
                  <a:pt x="281940" y="40957"/>
                  <a:pt x="281940" y="49530"/>
                </a:cubicBezTo>
                <a:cubicBezTo>
                  <a:pt x="284797" y="54293"/>
                  <a:pt x="290513" y="56198"/>
                  <a:pt x="296228" y="56198"/>
                </a:cubicBezTo>
                <a:cubicBezTo>
                  <a:pt x="298133" y="69533"/>
                  <a:pt x="318135" y="62865"/>
                  <a:pt x="318135" y="77152"/>
                </a:cubicBezTo>
                <a:cubicBezTo>
                  <a:pt x="326707" y="77152"/>
                  <a:pt x="336233" y="75248"/>
                  <a:pt x="339090" y="79058"/>
                </a:cubicBezTo>
                <a:cubicBezTo>
                  <a:pt x="345757" y="79058"/>
                  <a:pt x="340995" y="65723"/>
                  <a:pt x="352425" y="70485"/>
                </a:cubicBezTo>
                <a:cubicBezTo>
                  <a:pt x="351472" y="69533"/>
                  <a:pt x="347663" y="60960"/>
                  <a:pt x="352425" y="60960"/>
                </a:cubicBezTo>
                <a:cubicBezTo>
                  <a:pt x="356235" y="60960"/>
                  <a:pt x="351472" y="56198"/>
                  <a:pt x="352425" y="52388"/>
                </a:cubicBezTo>
                <a:cubicBezTo>
                  <a:pt x="352425" y="52388"/>
                  <a:pt x="356235" y="51435"/>
                  <a:pt x="356235" y="49530"/>
                </a:cubicBezTo>
                <a:cubicBezTo>
                  <a:pt x="356235" y="45720"/>
                  <a:pt x="359093" y="42863"/>
                  <a:pt x="359093" y="36195"/>
                </a:cubicBezTo>
                <a:cubicBezTo>
                  <a:pt x="357188" y="34290"/>
                  <a:pt x="354330" y="31432"/>
                  <a:pt x="359093" y="20955"/>
                </a:cubicBezTo>
                <a:cubicBezTo>
                  <a:pt x="359093" y="20955"/>
                  <a:pt x="363855" y="20955"/>
                  <a:pt x="363855" y="20955"/>
                </a:cubicBezTo>
                <a:cubicBezTo>
                  <a:pt x="367665" y="18098"/>
                  <a:pt x="363855" y="8573"/>
                  <a:pt x="367665" y="6667"/>
                </a:cubicBezTo>
                <a:cubicBezTo>
                  <a:pt x="374332" y="4763"/>
                  <a:pt x="369570" y="15240"/>
                  <a:pt x="374332" y="18098"/>
                </a:cubicBezTo>
                <a:cubicBezTo>
                  <a:pt x="374332" y="18098"/>
                  <a:pt x="377190" y="18098"/>
                  <a:pt x="377190" y="18098"/>
                </a:cubicBezTo>
                <a:cubicBezTo>
                  <a:pt x="379095" y="22860"/>
                  <a:pt x="381000" y="29527"/>
                  <a:pt x="381953" y="33337"/>
                </a:cubicBezTo>
                <a:cubicBezTo>
                  <a:pt x="385763" y="39052"/>
                  <a:pt x="392430" y="42863"/>
                  <a:pt x="392430" y="49530"/>
                </a:cubicBezTo>
                <a:cubicBezTo>
                  <a:pt x="400050" y="40957"/>
                  <a:pt x="395287" y="54293"/>
                  <a:pt x="405765" y="52388"/>
                </a:cubicBezTo>
                <a:cubicBezTo>
                  <a:pt x="403860" y="59055"/>
                  <a:pt x="403860" y="65723"/>
                  <a:pt x="406718" y="70485"/>
                </a:cubicBezTo>
                <a:cubicBezTo>
                  <a:pt x="412432" y="75248"/>
                  <a:pt x="406718" y="81915"/>
                  <a:pt x="410528" y="92392"/>
                </a:cubicBezTo>
                <a:cubicBezTo>
                  <a:pt x="418148" y="81915"/>
                  <a:pt x="412432" y="90488"/>
                  <a:pt x="423862" y="92392"/>
                </a:cubicBezTo>
                <a:cubicBezTo>
                  <a:pt x="423862" y="97155"/>
                  <a:pt x="420053" y="97155"/>
                  <a:pt x="420053" y="100013"/>
                </a:cubicBezTo>
                <a:cubicBezTo>
                  <a:pt x="424815" y="105727"/>
                  <a:pt x="433388" y="105727"/>
                  <a:pt x="431482" y="117157"/>
                </a:cubicBezTo>
                <a:cubicBezTo>
                  <a:pt x="435293" y="117157"/>
                  <a:pt x="440055" y="115253"/>
                  <a:pt x="441960" y="117157"/>
                </a:cubicBezTo>
                <a:cubicBezTo>
                  <a:pt x="441960" y="117157"/>
                  <a:pt x="440055" y="121920"/>
                  <a:pt x="441960" y="122873"/>
                </a:cubicBezTo>
                <a:cubicBezTo>
                  <a:pt x="441960" y="122873"/>
                  <a:pt x="446723" y="121920"/>
                  <a:pt x="448628" y="122873"/>
                </a:cubicBezTo>
                <a:cubicBezTo>
                  <a:pt x="451485" y="126683"/>
                  <a:pt x="449580" y="136208"/>
                  <a:pt x="460057" y="135255"/>
                </a:cubicBezTo>
                <a:cubicBezTo>
                  <a:pt x="460057" y="142875"/>
                  <a:pt x="464820" y="151448"/>
                  <a:pt x="469582" y="156210"/>
                </a:cubicBezTo>
                <a:cubicBezTo>
                  <a:pt x="471488" y="159068"/>
                  <a:pt x="473393" y="162878"/>
                  <a:pt x="474345" y="165735"/>
                </a:cubicBezTo>
                <a:cubicBezTo>
                  <a:pt x="476250" y="165735"/>
                  <a:pt x="479108" y="164783"/>
                  <a:pt x="481012" y="165735"/>
                </a:cubicBezTo>
                <a:cubicBezTo>
                  <a:pt x="482917" y="165735"/>
                  <a:pt x="479108" y="171450"/>
                  <a:pt x="481012" y="171450"/>
                </a:cubicBezTo>
                <a:cubicBezTo>
                  <a:pt x="484822" y="174308"/>
                  <a:pt x="489585" y="172403"/>
                  <a:pt x="487680" y="171450"/>
                </a:cubicBezTo>
                <a:cubicBezTo>
                  <a:pt x="494347" y="177165"/>
                  <a:pt x="489585" y="185738"/>
                  <a:pt x="499110" y="183833"/>
                </a:cubicBezTo>
                <a:cubicBezTo>
                  <a:pt x="492443" y="192405"/>
                  <a:pt x="501015" y="203835"/>
                  <a:pt x="502920" y="217170"/>
                </a:cubicBezTo>
                <a:cubicBezTo>
                  <a:pt x="503873" y="225742"/>
                  <a:pt x="499110" y="231458"/>
                  <a:pt x="505778" y="235267"/>
                </a:cubicBezTo>
                <a:cubicBezTo>
                  <a:pt x="499110" y="240030"/>
                  <a:pt x="501015" y="244793"/>
                  <a:pt x="499110" y="258128"/>
                </a:cubicBezTo>
                <a:cubicBezTo>
                  <a:pt x="499110" y="256222"/>
                  <a:pt x="494347" y="258128"/>
                  <a:pt x="496253" y="260033"/>
                </a:cubicBezTo>
                <a:cubicBezTo>
                  <a:pt x="498157" y="260033"/>
                  <a:pt x="499110" y="260033"/>
                  <a:pt x="499110" y="260033"/>
                </a:cubicBezTo>
                <a:cubicBezTo>
                  <a:pt x="499110" y="261937"/>
                  <a:pt x="498157" y="267653"/>
                  <a:pt x="496253" y="269558"/>
                </a:cubicBezTo>
                <a:cubicBezTo>
                  <a:pt x="496253" y="269558"/>
                  <a:pt x="491490" y="273368"/>
                  <a:pt x="491490" y="273368"/>
                </a:cubicBezTo>
                <a:cubicBezTo>
                  <a:pt x="489585" y="276225"/>
                  <a:pt x="496253" y="280987"/>
                  <a:pt x="491490" y="287655"/>
                </a:cubicBezTo>
                <a:cubicBezTo>
                  <a:pt x="484822" y="287655"/>
                  <a:pt x="485775" y="296228"/>
                  <a:pt x="478155" y="294322"/>
                </a:cubicBezTo>
                <a:cubicBezTo>
                  <a:pt x="479108" y="300990"/>
                  <a:pt x="478155" y="303848"/>
                  <a:pt x="473393" y="303848"/>
                </a:cubicBezTo>
                <a:cubicBezTo>
                  <a:pt x="474345" y="316230"/>
                  <a:pt x="467678" y="319088"/>
                  <a:pt x="469582" y="330518"/>
                </a:cubicBezTo>
                <a:cubicBezTo>
                  <a:pt x="456247" y="328613"/>
                  <a:pt x="458152" y="340043"/>
                  <a:pt x="456247" y="348615"/>
                </a:cubicBezTo>
                <a:cubicBezTo>
                  <a:pt x="453390" y="348615"/>
                  <a:pt x="448628" y="348615"/>
                  <a:pt x="448628" y="352425"/>
                </a:cubicBezTo>
                <a:cubicBezTo>
                  <a:pt x="446723" y="358140"/>
                  <a:pt x="435293" y="358140"/>
                  <a:pt x="428625" y="361950"/>
                </a:cubicBezTo>
                <a:cubicBezTo>
                  <a:pt x="426720" y="363855"/>
                  <a:pt x="424815" y="366712"/>
                  <a:pt x="423862" y="368618"/>
                </a:cubicBezTo>
                <a:cubicBezTo>
                  <a:pt x="420053" y="368618"/>
                  <a:pt x="417195" y="366712"/>
                  <a:pt x="417195" y="371475"/>
                </a:cubicBezTo>
                <a:cubicBezTo>
                  <a:pt x="410528" y="366712"/>
                  <a:pt x="406718" y="360045"/>
                  <a:pt x="399097" y="358140"/>
                </a:cubicBezTo>
                <a:cubicBezTo>
                  <a:pt x="392430" y="355282"/>
                  <a:pt x="394335" y="363855"/>
                  <a:pt x="392430" y="364808"/>
                </a:cubicBezTo>
                <a:cubicBezTo>
                  <a:pt x="385763" y="368618"/>
                  <a:pt x="375285" y="363855"/>
                  <a:pt x="370522" y="371475"/>
                </a:cubicBezTo>
                <a:cubicBezTo>
                  <a:pt x="359093" y="364808"/>
                  <a:pt x="351472" y="357188"/>
                  <a:pt x="338137" y="355282"/>
                </a:cubicBezTo>
                <a:cubicBezTo>
                  <a:pt x="340995" y="352425"/>
                  <a:pt x="340995" y="348615"/>
                  <a:pt x="338137" y="340043"/>
                </a:cubicBezTo>
                <a:cubicBezTo>
                  <a:pt x="336233" y="339090"/>
                  <a:pt x="334328" y="340043"/>
                  <a:pt x="334328" y="337185"/>
                </a:cubicBezTo>
                <a:cubicBezTo>
                  <a:pt x="334328" y="337185"/>
                  <a:pt x="334328" y="334328"/>
                  <a:pt x="334328" y="334328"/>
                </a:cubicBezTo>
                <a:cubicBezTo>
                  <a:pt x="332423" y="330518"/>
                  <a:pt x="324803" y="328613"/>
                  <a:pt x="331470" y="327660"/>
                </a:cubicBezTo>
                <a:cubicBezTo>
                  <a:pt x="329565" y="325755"/>
                  <a:pt x="316230" y="319088"/>
                  <a:pt x="314325" y="325755"/>
                </a:cubicBezTo>
                <a:cubicBezTo>
                  <a:pt x="311468" y="320993"/>
                  <a:pt x="311468" y="312420"/>
                  <a:pt x="306705" y="309562"/>
                </a:cubicBezTo>
                <a:cubicBezTo>
                  <a:pt x="304800" y="302895"/>
                  <a:pt x="308610" y="300990"/>
                  <a:pt x="309562" y="298133"/>
                </a:cubicBezTo>
                <a:cubicBezTo>
                  <a:pt x="306705" y="294322"/>
                  <a:pt x="302895" y="296228"/>
                  <a:pt x="293370" y="294322"/>
                </a:cubicBezTo>
                <a:cubicBezTo>
                  <a:pt x="288608" y="298133"/>
                  <a:pt x="288608" y="309562"/>
                  <a:pt x="275273" y="305753"/>
                </a:cubicBezTo>
                <a:cubicBezTo>
                  <a:pt x="278130" y="294322"/>
                  <a:pt x="266700" y="298133"/>
                  <a:pt x="270510" y="284797"/>
                </a:cubicBezTo>
                <a:cubicBezTo>
                  <a:pt x="261937" y="284797"/>
                  <a:pt x="260033" y="280035"/>
                  <a:pt x="250507" y="280987"/>
                </a:cubicBezTo>
                <a:cubicBezTo>
                  <a:pt x="250507" y="280035"/>
                  <a:pt x="255270" y="280035"/>
                  <a:pt x="257175" y="280035"/>
                </a:cubicBezTo>
                <a:cubicBezTo>
                  <a:pt x="248602" y="269558"/>
                  <a:pt x="241935" y="278130"/>
                  <a:pt x="225742" y="276225"/>
                </a:cubicBezTo>
                <a:cubicBezTo>
                  <a:pt x="216218" y="273368"/>
                  <a:pt x="207645" y="269558"/>
                  <a:pt x="199072" y="266700"/>
                </a:cubicBezTo>
                <a:cubicBezTo>
                  <a:pt x="191453" y="269558"/>
                  <a:pt x="182880" y="267653"/>
                  <a:pt x="180022" y="276225"/>
                </a:cubicBezTo>
                <a:cubicBezTo>
                  <a:pt x="176212" y="276225"/>
                  <a:pt x="171450" y="274320"/>
                  <a:pt x="167640" y="276225"/>
                </a:cubicBezTo>
                <a:cubicBezTo>
                  <a:pt x="164783" y="276225"/>
                  <a:pt x="166688" y="278130"/>
                  <a:pt x="164783" y="280035"/>
                </a:cubicBezTo>
                <a:cubicBezTo>
                  <a:pt x="160020" y="280035"/>
                  <a:pt x="161925" y="273368"/>
                  <a:pt x="156210" y="280987"/>
                </a:cubicBezTo>
                <a:cubicBezTo>
                  <a:pt x="155258" y="282892"/>
                  <a:pt x="151448" y="284797"/>
                  <a:pt x="153353" y="287655"/>
                </a:cubicBezTo>
                <a:cubicBezTo>
                  <a:pt x="148590" y="284797"/>
                  <a:pt x="146685" y="278130"/>
                  <a:pt x="146685" y="291465"/>
                </a:cubicBezTo>
                <a:cubicBezTo>
                  <a:pt x="143828" y="291465"/>
                  <a:pt x="143828" y="287655"/>
                  <a:pt x="140017" y="287655"/>
                </a:cubicBezTo>
                <a:cubicBezTo>
                  <a:pt x="137160" y="287655"/>
                  <a:pt x="140017" y="291465"/>
                  <a:pt x="140017" y="291465"/>
                </a:cubicBezTo>
                <a:cubicBezTo>
                  <a:pt x="137160" y="298133"/>
                  <a:pt x="126683" y="294322"/>
                  <a:pt x="124777" y="303848"/>
                </a:cubicBezTo>
                <a:cubicBezTo>
                  <a:pt x="117157" y="298133"/>
                  <a:pt x="99060" y="300990"/>
                  <a:pt x="85725" y="300990"/>
                </a:cubicBezTo>
                <a:cubicBezTo>
                  <a:pt x="80962" y="299085"/>
                  <a:pt x="83820" y="305753"/>
                  <a:pt x="82867" y="305753"/>
                </a:cubicBezTo>
                <a:cubicBezTo>
                  <a:pt x="80962" y="307658"/>
                  <a:pt x="77152" y="305753"/>
                  <a:pt x="76200" y="305753"/>
                </a:cubicBezTo>
                <a:cubicBezTo>
                  <a:pt x="72390" y="307658"/>
                  <a:pt x="70485" y="309562"/>
                  <a:pt x="65723" y="309562"/>
                </a:cubicBezTo>
                <a:cubicBezTo>
                  <a:pt x="58103" y="312420"/>
                  <a:pt x="42863" y="319088"/>
                  <a:pt x="22860" y="316230"/>
                </a:cubicBezTo>
                <a:cubicBezTo>
                  <a:pt x="24765" y="307658"/>
                  <a:pt x="22860" y="298133"/>
                  <a:pt x="33337" y="298133"/>
                </a:cubicBezTo>
                <a:cubicBezTo>
                  <a:pt x="31432" y="292418"/>
                  <a:pt x="36195" y="282892"/>
                  <a:pt x="29527" y="280987"/>
                </a:cubicBezTo>
                <a:cubicBezTo>
                  <a:pt x="20955" y="280987"/>
                  <a:pt x="33337" y="280035"/>
                  <a:pt x="29527" y="269558"/>
                </a:cubicBezTo>
                <a:cubicBezTo>
                  <a:pt x="26670" y="261937"/>
                  <a:pt x="26670" y="276225"/>
                  <a:pt x="22860" y="262890"/>
                </a:cubicBezTo>
                <a:cubicBezTo>
                  <a:pt x="22860" y="262890"/>
                  <a:pt x="24765" y="258128"/>
                  <a:pt x="22860" y="258128"/>
                </a:cubicBezTo>
                <a:cubicBezTo>
                  <a:pt x="20003" y="253365"/>
                  <a:pt x="24765" y="256222"/>
                  <a:pt x="22860" y="251460"/>
                </a:cubicBezTo>
                <a:cubicBezTo>
                  <a:pt x="22860" y="244793"/>
                  <a:pt x="16193" y="240030"/>
                  <a:pt x="20955" y="235267"/>
                </a:cubicBezTo>
                <a:cubicBezTo>
                  <a:pt x="20955" y="231458"/>
                  <a:pt x="16193" y="235267"/>
                  <a:pt x="15240" y="233362"/>
                </a:cubicBezTo>
                <a:cubicBezTo>
                  <a:pt x="13335" y="231458"/>
                  <a:pt x="15240" y="228600"/>
                  <a:pt x="15240" y="226695"/>
                </a:cubicBezTo>
                <a:cubicBezTo>
                  <a:pt x="15240" y="226695"/>
                  <a:pt x="11430" y="217170"/>
                  <a:pt x="11430" y="217170"/>
                </a:cubicBezTo>
                <a:cubicBezTo>
                  <a:pt x="6667" y="213360"/>
                  <a:pt x="13335" y="215265"/>
                  <a:pt x="11430" y="212408"/>
                </a:cubicBezTo>
                <a:cubicBezTo>
                  <a:pt x="9525" y="207645"/>
                  <a:pt x="2857" y="205740"/>
                  <a:pt x="4763" y="199072"/>
                </a:cubicBezTo>
                <a:cubicBezTo>
                  <a:pt x="13335" y="200978"/>
                  <a:pt x="8573" y="187643"/>
                  <a:pt x="15240" y="187643"/>
                </a:cubicBezTo>
                <a:cubicBezTo>
                  <a:pt x="15240" y="182880"/>
                  <a:pt x="9525" y="185738"/>
                  <a:pt x="8573" y="183833"/>
                </a:cubicBezTo>
                <a:cubicBezTo>
                  <a:pt x="6667" y="180975"/>
                  <a:pt x="9525" y="172403"/>
                  <a:pt x="1905" y="174308"/>
                </a:cubicBezTo>
                <a:cubicBezTo>
                  <a:pt x="0" y="160973"/>
                  <a:pt x="6667" y="154305"/>
                  <a:pt x="8573" y="144780"/>
                </a:cubicBezTo>
                <a:cubicBezTo>
                  <a:pt x="11430" y="149542"/>
                  <a:pt x="22860" y="146685"/>
                  <a:pt x="22860" y="138113"/>
                </a:cubicBezTo>
                <a:cubicBezTo>
                  <a:pt x="24765" y="131445"/>
                  <a:pt x="42863" y="136208"/>
                  <a:pt x="42863" y="122873"/>
                </a:cubicBezTo>
                <a:cubicBezTo>
                  <a:pt x="59055" y="124777"/>
                  <a:pt x="67627" y="117157"/>
                  <a:pt x="82867" y="117157"/>
                </a:cubicBezTo>
                <a:cubicBezTo>
                  <a:pt x="85725" y="117157"/>
                  <a:pt x="82867" y="111442"/>
                  <a:pt x="82867" y="113348"/>
                </a:cubicBezTo>
                <a:cubicBezTo>
                  <a:pt x="87630" y="106680"/>
                  <a:pt x="97155" y="111442"/>
                  <a:pt x="97155" y="100013"/>
                </a:cubicBezTo>
                <a:cubicBezTo>
                  <a:pt x="100965" y="101918"/>
                  <a:pt x="100965" y="103823"/>
                  <a:pt x="103823" y="103823"/>
                </a:cubicBezTo>
                <a:cubicBezTo>
                  <a:pt x="110490" y="105727"/>
                  <a:pt x="101918" y="90488"/>
                  <a:pt x="112395" y="95250"/>
                </a:cubicBezTo>
                <a:cubicBezTo>
                  <a:pt x="110490" y="81915"/>
                  <a:pt x="112395" y="83820"/>
                  <a:pt x="112395" y="70485"/>
                </a:cubicBezTo>
                <a:cubicBezTo>
                  <a:pt x="120015" y="70485"/>
                  <a:pt x="124777" y="74295"/>
                  <a:pt x="131445" y="77152"/>
                </a:cubicBezTo>
                <a:cubicBezTo>
                  <a:pt x="135255" y="74295"/>
                  <a:pt x="135255" y="69533"/>
                  <a:pt x="140017" y="70485"/>
                </a:cubicBezTo>
                <a:cubicBezTo>
                  <a:pt x="137160" y="63818"/>
                  <a:pt x="148590" y="59055"/>
                  <a:pt x="140017" y="57150"/>
                </a:cubicBezTo>
                <a:cubicBezTo>
                  <a:pt x="141923" y="54293"/>
                  <a:pt x="146685" y="54293"/>
                  <a:pt x="146685" y="49530"/>
                </a:cubicBezTo>
                <a:cubicBezTo>
                  <a:pt x="156210" y="51435"/>
                  <a:pt x="149542" y="38100"/>
                  <a:pt x="161925" y="42863"/>
                </a:cubicBezTo>
                <a:cubicBezTo>
                  <a:pt x="164783" y="39052"/>
                  <a:pt x="167640" y="36195"/>
                  <a:pt x="171450" y="33337"/>
                </a:cubicBezTo>
                <a:cubicBezTo>
                  <a:pt x="174308" y="36195"/>
                  <a:pt x="180022" y="38100"/>
                  <a:pt x="186690" y="36195"/>
                </a:cubicBezTo>
                <a:cubicBezTo>
                  <a:pt x="180022" y="42863"/>
                  <a:pt x="187643" y="39052"/>
                  <a:pt x="189548" y="42863"/>
                </a:cubicBezTo>
                <a:cubicBezTo>
                  <a:pt x="189548" y="42863"/>
                  <a:pt x="189548" y="45720"/>
                  <a:pt x="189548" y="45720"/>
                </a:cubicBezTo>
                <a:cubicBezTo>
                  <a:pt x="191453" y="45720"/>
                  <a:pt x="194310" y="44768"/>
                  <a:pt x="196215" y="45720"/>
                </a:cubicBezTo>
                <a:cubicBezTo>
                  <a:pt x="196215" y="45720"/>
                  <a:pt x="199072" y="54293"/>
                  <a:pt x="207645" y="52388"/>
                </a:cubicBezTo>
                <a:cubicBezTo>
                  <a:pt x="212408" y="54293"/>
                  <a:pt x="209550" y="36195"/>
                  <a:pt x="202883" y="39052"/>
                </a:cubicBezTo>
                <a:cubicBezTo>
                  <a:pt x="204787" y="36195"/>
                  <a:pt x="207645" y="34290"/>
                  <a:pt x="210503" y="33337"/>
                </a:cubicBezTo>
                <a:cubicBezTo>
                  <a:pt x="210503" y="26670"/>
                  <a:pt x="216218" y="20955"/>
                  <a:pt x="223838" y="20955"/>
                </a:cubicBezTo>
                <a:cubicBezTo>
                  <a:pt x="222885" y="15240"/>
                  <a:pt x="225742" y="11430"/>
                  <a:pt x="232410" y="11430"/>
                </a:cubicBezTo>
                <a:cubicBezTo>
                  <a:pt x="227647" y="20955"/>
                  <a:pt x="230505" y="16193"/>
                  <a:pt x="239078" y="15240"/>
                </a:cubicBezTo>
                <a:cubicBezTo>
                  <a:pt x="252412" y="0"/>
                  <a:pt x="277178" y="15240"/>
                  <a:pt x="293370" y="15240"/>
                </a:cubicBezTo>
                <a:close/>
              </a:path>
            </a:pathLst>
          </a:custGeom>
          <a:solidFill>
            <a:srgbClr val="D9D9D9"/>
          </a:solidFill>
        </p:spPr>
      </p:sp>
      <p:sp>
        <p:nvSpPr>
          <p:cNvPr id="137" name="Shape 135"/>
          <p:cNvSpPr/>
          <p:nvPr>
            <p:custDataLst>
              <p:tags r:id="rId109"/>
            </p:custDataLst>
          </p:nvPr>
        </p:nvSpPr>
        <p:spPr>
          <a:xfrm>
            <a:off x="4261335" y="2965096"/>
            <a:ext cx="253487" cy="89701"/>
          </a:xfrm>
          <a:custGeom>
            <a:avLst/>
            <a:gdLst/>
            <a:ahLst/>
            <a:cxnLst/>
            <a:rect l="l" t="t" r="r" b="b"/>
            <a:pathLst>
              <a:path w="197419" h="69861">
                <a:moveTo>
                  <a:pt x="1905" y="69533"/>
                </a:moveTo>
                <a:lnTo>
                  <a:pt x="0" y="42863"/>
                </a:lnTo>
                <a:lnTo>
                  <a:pt x="197167" y="0"/>
                </a:lnTo>
                <a:lnTo>
                  <a:pt x="1905" y="69533"/>
                </a:lnTo>
                <a:close/>
              </a:path>
            </a:pathLst>
          </a:custGeom>
          <a:solidFill>
            <a:srgbClr val="667D9C">
              <a:alpha val="50000"/>
            </a:srgbClr>
          </a:solidFill>
        </p:spPr>
      </p:sp>
      <p:sp>
        <p:nvSpPr>
          <p:cNvPr id="138" name="Shape 136"/>
          <p:cNvSpPr/>
          <p:nvPr>
            <p:custDataLst>
              <p:tags r:id="rId110"/>
            </p:custDataLst>
          </p:nvPr>
        </p:nvSpPr>
        <p:spPr>
          <a:xfrm>
            <a:off x="4239711" y="2847763"/>
            <a:ext cx="23627" cy="207036"/>
          </a:xfrm>
          <a:custGeom>
            <a:avLst/>
            <a:gdLst/>
            <a:ahLst/>
            <a:cxnLst/>
            <a:rect l="l" t="t" r="r" b="b"/>
            <a:pathLst>
              <a:path w="18401" h="161242">
                <a:moveTo>
                  <a:pt x="18098" y="0"/>
                </a:moveTo>
                <a:lnTo>
                  <a:pt x="18098" y="160973"/>
                </a:lnTo>
                <a:lnTo>
                  <a:pt x="0" y="143828"/>
                </a:lnTo>
                <a:lnTo>
                  <a:pt x="18098" y="0"/>
                </a:lnTo>
                <a:close/>
              </a:path>
            </a:pathLst>
          </a:custGeom>
          <a:solidFill>
            <a:schemeClr val="accent1">
              <a:lumMod val="75000"/>
            </a:schemeClr>
          </a:solidFill>
        </p:spPr>
      </p:sp>
      <p:sp>
        <p:nvSpPr>
          <p:cNvPr id="139" name="Shape 137"/>
          <p:cNvSpPr/>
          <p:nvPr>
            <p:custDataLst>
              <p:tags r:id="rId111"/>
            </p:custDataLst>
          </p:nvPr>
        </p:nvSpPr>
        <p:spPr>
          <a:xfrm>
            <a:off x="4263339" y="2847763"/>
            <a:ext cx="21624" cy="207036"/>
          </a:xfrm>
          <a:custGeom>
            <a:avLst/>
            <a:gdLst/>
            <a:ahLst/>
            <a:cxnLst/>
            <a:rect l="l" t="t" r="r" b="b"/>
            <a:pathLst>
              <a:path w="16841" h="161242">
                <a:moveTo>
                  <a:pt x="0" y="0"/>
                </a:moveTo>
                <a:lnTo>
                  <a:pt x="0" y="160973"/>
                </a:lnTo>
                <a:lnTo>
                  <a:pt x="17145" y="143828"/>
                </a:lnTo>
                <a:lnTo>
                  <a:pt x="0" y="0"/>
                </a:lnTo>
                <a:close/>
              </a:path>
            </a:pathLst>
          </a:custGeom>
          <a:solidFill>
            <a:srgbClr val="93C944"/>
          </a:solidFill>
        </p:spPr>
      </p:sp>
      <p:sp>
        <p:nvSpPr>
          <p:cNvPr id="140" name="Shape 138"/>
          <p:cNvSpPr/>
          <p:nvPr>
            <p:custDataLst>
              <p:tags r:id="rId112"/>
            </p:custDataLst>
          </p:nvPr>
        </p:nvSpPr>
        <p:spPr>
          <a:xfrm>
            <a:off x="4263339" y="2847763"/>
            <a:ext cx="21624" cy="207036"/>
          </a:xfrm>
          <a:custGeom>
            <a:avLst/>
            <a:gdLst/>
            <a:ahLst/>
            <a:cxnLst/>
            <a:rect l="l" t="t" r="r" b="b"/>
            <a:pathLst>
              <a:path w="16841" h="161242">
                <a:moveTo>
                  <a:pt x="0" y="0"/>
                </a:moveTo>
                <a:lnTo>
                  <a:pt x="0" y="160973"/>
                </a:lnTo>
                <a:lnTo>
                  <a:pt x="17145" y="143828"/>
                </a:lnTo>
                <a:lnTo>
                  <a:pt x="0" y="0"/>
                </a:lnTo>
                <a:close/>
              </a:path>
            </a:pathLst>
          </a:custGeom>
          <a:solidFill>
            <a:schemeClr val="accent1">
              <a:lumMod val="75000"/>
            </a:schemeClr>
          </a:solidFill>
        </p:spPr>
      </p:sp>
      <p:sp>
        <p:nvSpPr>
          <p:cNvPr id="141" name="Shape 139"/>
          <p:cNvSpPr/>
          <p:nvPr>
            <p:custDataLst>
              <p:tags r:id="rId113"/>
            </p:custDataLst>
          </p:nvPr>
        </p:nvSpPr>
        <p:spPr>
          <a:xfrm>
            <a:off x="7090061" y="1383117"/>
            <a:ext cx="1173485" cy="415261"/>
          </a:xfrm>
          <a:custGeom>
            <a:avLst/>
            <a:gdLst/>
            <a:ahLst/>
            <a:cxnLst/>
            <a:rect l="l" t="t" r="r" b="b"/>
            <a:pathLst>
              <a:path w="913926" h="323411">
                <a:moveTo>
                  <a:pt x="7620" y="323850"/>
                </a:moveTo>
                <a:lnTo>
                  <a:pt x="0" y="198120"/>
                </a:lnTo>
                <a:lnTo>
                  <a:pt x="914400" y="0"/>
                </a:lnTo>
                <a:lnTo>
                  <a:pt x="7620" y="323850"/>
                </a:lnTo>
                <a:close/>
              </a:path>
            </a:pathLst>
          </a:custGeom>
          <a:solidFill>
            <a:srgbClr val="667D9C">
              <a:alpha val="50000"/>
            </a:srgbClr>
          </a:solidFill>
        </p:spPr>
      </p:sp>
      <p:sp>
        <p:nvSpPr>
          <p:cNvPr id="142" name="Shape 140"/>
          <p:cNvSpPr/>
          <p:nvPr>
            <p:custDataLst>
              <p:tags r:id="rId114"/>
            </p:custDataLst>
          </p:nvPr>
        </p:nvSpPr>
        <p:spPr>
          <a:xfrm>
            <a:off x="6989953" y="839941"/>
            <a:ext cx="109377" cy="958437"/>
          </a:xfrm>
          <a:custGeom>
            <a:avLst/>
            <a:gdLst/>
            <a:ahLst/>
            <a:cxnLst/>
            <a:rect l="l" t="t" r="r" b="b"/>
            <a:pathLst>
              <a:path w="85185" h="746444">
                <a:moveTo>
                  <a:pt x="84773" y="0"/>
                </a:moveTo>
                <a:lnTo>
                  <a:pt x="84773" y="746760"/>
                </a:lnTo>
                <a:lnTo>
                  <a:pt x="0" y="663893"/>
                </a:lnTo>
                <a:lnTo>
                  <a:pt x="84773" y="0"/>
                </a:lnTo>
                <a:close/>
              </a:path>
            </a:pathLst>
          </a:custGeom>
          <a:solidFill>
            <a:srgbClr val="808080"/>
          </a:solidFill>
        </p:spPr>
      </p:sp>
      <p:sp>
        <p:nvSpPr>
          <p:cNvPr id="143" name="Shape 141"/>
          <p:cNvSpPr/>
          <p:nvPr>
            <p:custDataLst>
              <p:tags r:id="rId115"/>
            </p:custDataLst>
          </p:nvPr>
        </p:nvSpPr>
        <p:spPr>
          <a:xfrm>
            <a:off x="7099329" y="839941"/>
            <a:ext cx="100108" cy="958437"/>
          </a:xfrm>
          <a:custGeom>
            <a:avLst/>
            <a:gdLst/>
            <a:ahLst/>
            <a:cxnLst/>
            <a:rect l="l" t="t" r="r" b="b"/>
            <a:pathLst>
              <a:path w="77965" h="746444">
                <a:moveTo>
                  <a:pt x="0" y="0"/>
                </a:moveTo>
                <a:lnTo>
                  <a:pt x="0" y="746760"/>
                </a:lnTo>
                <a:lnTo>
                  <a:pt x="78105" y="663893"/>
                </a:lnTo>
                <a:lnTo>
                  <a:pt x="0" y="0"/>
                </a:lnTo>
                <a:close/>
              </a:path>
            </a:pathLst>
          </a:custGeom>
          <a:solidFill>
            <a:srgbClr val="93C944"/>
          </a:solidFill>
        </p:spPr>
      </p:sp>
      <p:sp>
        <p:nvSpPr>
          <p:cNvPr id="144" name="Shape 142"/>
          <p:cNvSpPr/>
          <p:nvPr>
            <p:custDataLst>
              <p:tags r:id="rId116"/>
            </p:custDataLst>
          </p:nvPr>
        </p:nvSpPr>
        <p:spPr>
          <a:xfrm>
            <a:off x="7099329" y="839941"/>
            <a:ext cx="100108" cy="958437"/>
          </a:xfrm>
          <a:custGeom>
            <a:avLst/>
            <a:gdLst/>
            <a:ahLst/>
            <a:cxnLst/>
            <a:rect l="l" t="t" r="r" b="b"/>
            <a:pathLst>
              <a:path w="77965" h="746444">
                <a:moveTo>
                  <a:pt x="0" y="0"/>
                </a:moveTo>
                <a:lnTo>
                  <a:pt x="0" y="746760"/>
                </a:lnTo>
                <a:lnTo>
                  <a:pt x="78105" y="663893"/>
                </a:lnTo>
                <a:lnTo>
                  <a:pt x="0" y="0"/>
                </a:lnTo>
                <a:close/>
              </a:path>
            </a:pathLst>
          </a:custGeom>
          <a:solidFill>
            <a:schemeClr val="accent1">
              <a:lumMod val="50000"/>
            </a:schemeClr>
          </a:solidFill>
        </p:spPr>
      </p:sp>
      <p:sp>
        <p:nvSpPr>
          <p:cNvPr id="145" name="Shape 143"/>
          <p:cNvSpPr/>
          <p:nvPr>
            <p:custDataLst>
              <p:tags r:id="rId117"/>
            </p:custDataLst>
          </p:nvPr>
        </p:nvSpPr>
        <p:spPr>
          <a:xfrm>
            <a:off x="7556784" y="1813877"/>
            <a:ext cx="446256" cy="157916"/>
          </a:xfrm>
          <a:custGeom>
            <a:avLst/>
            <a:gdLst/>
            <a:ahLst/>
            <a:cxnLst/>
            <a:rect l="l" t="t" r="r" b="b"/>
            <a:pathLst>
              <a:path w="347550" h="122987">
                <a:moveTo>
                  <a:pt x="2857" y="122873"/>
                </a:moveTo>
                <a:lnTo>
                  <a:pt x="0" y="75248"/>
                </a:lnTo>
                <a:lnTo>
                  <a:pt x="347663" y="0"/>
                </a:lnTo>
                <a:lnTo>
                  <a:pt x="2857" y="122873"/>
                </a:lnTo>
                <a:close/>
              </a:path>
            </a:pathLst>
          </a:custGeom>
          <a:solidFill>
            <a:srgbClr val="667D9C">
              <a:alpha val="50000"/>
            </a:srgbClr>
          </a:solidFill>
        </p:spPr>
      </p:sp>
      <p:sp>
        <p:nvSpPr>
          <p:cNvPr id="146" name="Shape 144"/>
          <p:cNvSpPr/>
          <p:nvPr>
            <p:custDataLst>
              <p:tags r:id="rId118"/>
            </p:custDataLst>
          </p:nvPr>
        </p:nvSpPr>
        <p:spPr>
          <a:xfrm>
            <a:off x="7518715" y="1607317"/>
            <a:ext cx="41595" cy="364476"/>
          </a:xfrm>
          <a:custGeom>
            <a:avLst/>
            <a:gdLst/>
            <a:ahLst/>
            <a:cxnLst/>
            <a:rect l="l" t="t" r="r" b="b"/>
            <a:pathLst>
              <a:path w="32394" h="283859">
                <a:moveTo>
                  <a:pt x="32385" y="0"/>
                </a:moveTo>
                <a:lnTo>
                  <a:pt x="32385" y="283845"/>
                </a:lnTo>
                <a:lnTo>
                  <a:pt x="0" y="252412"/>
                </a:lnTo>
                <a:lnTo>
                  <a:pt x="32385" y="0"/>
                </a:lnTo>
                <a:close/>
              </a:path>
            </a:pathLst>
          </a:custGeom>
          <a:solidFill>
            <a:srgbClr val="808080"/>
          </a:solidFill>
        </p:spPr>
      </p:sp>
      <p:sp>
        <p:nvSpPr>
          <p:cNvPr id="147" name="Shape 145"/>
          <p:cNvSpPr/>
          <p:nvPr>
            <p:custDataLst>
              <p:tags r:id="rId119"/>
            </p:custDataLst>
          </p:nvPr>
        </p:nvSpPr>
        <p:spPr>
          <a:xfrm>
            <a:off x="7560309" y="1607317"/>
            <a:ext cx="38069" cy="364476"/>
          </a:xfrm>
          <a:custGeom>
            <a:avLst/>
            <a:gdLst/>
            <a:ahLst/>
            <a:cxnLst/>
            <a:rect l="l" t="t" r="r" b="b"/>
            <a:pathLst>
              <a:path w="29649" h="283859">
                <a:moveTo>
                  <a:pt x="0" y="0"/>
                </a:moveTo>
                <a:lnTo>
                  <a:pt x="0" y="283845"/>
                </a:lnTo>
                <a:lnTo>
                  <a:pt x="29527" y="252412"/>
                </a:lnTo>
                <a:lnTo>
                  <a:pt x="0" y="0"/>
                </a:lnTo>
                <a:close/>
              </a:path>
            </a:pathLst>
          </a:custGeom>
          <a:solidFill>
            <a:srgbClr val="93C944"/>
          </a:solidFill>
        </p:spPr>
      </p:sp>
      <p:sp>
        <p:nvSpPr>
          <p:cNvPr id="148" name="Shape 146"/>
          <p:cNvSpPr/>
          <p:nvPr>
            <p:custDataLst>
              <p:tags r:id="rId120"/>
            </p:custDataLst>
          </p:nvPr>
        </p:nvSpPr>
        <p:spPr>
          <a:xfrm>
            <a:off x="7560309" y="1607317"/>
            <a:ext cx="38069" cy="364476"/>
          </a:xfrm>
          <a:custGeom>
            <a:avLst/>
            <a:gdLst/>
            <a:ahLst/>
            <a:cxnLst/>
            <a:rect l="l" t="t" r="r" b="b"/>
            <a:pathLst>
              <a:path w="29649" h="283859">
                <a:moveTo>
                  <a:pt x="0" y="0"/>
                </a:moveTo>
                <a:lnTo>
                  <a:pt x="0" y="283845"/>
                </a:lnTo>
                <a:lnTo>
                  <a:pt x="29527" y="252412"/>
                </a:lnTo>
                <a:lnTo>
                  <a:pt x="0" y="0"/>
                </a:lnTo>
                <a:close/>
              </a:path>
            </a:pathLst>
          </a:custGeom>
          <a:solidFill>
            <a:schemeClr val="accent1">
              <a:lumMod val="75000"/>
            </a:schemeClr>
          </a:solidFill>
        </p:spPr>
      </p:sp>
      <p:sp>
        <p:nvSpPr>
          <p:cNvPr id="149" name="Shape 147"/>
          <p:cNvSpPr/>
          <p:nvPr>
            <p:custDataLst>
              <p:tags r:id="rId121"/>
            </p:custDataLst>
          </p:nvPr>
        </p:nvSpPr>
        <p:spPr>
          <a:xfrm>
            <a:off x="5669361" y="1967944"/>
            <a:ext cx="1200423" cy="424792"/>
          </a:xfrm>
          <a:custGeom>
            <a:avLst/>
            <a:gdLst/>
            <a:ahLst/>
            <a:cxnLst/>
            <a:rect l="l" t="t" r="r" b="b"/>
            <a:pathLst>
              <a:path w="934905" h="330834">
                <a:moveTo>
                  <a:pt x="7620" y="330518"/>
                </a:moveTo>
                <a:lnTo>
                  <a:pt x="0" y="201930"/>
                </a:lnTo>
                <a:lnTo>
                  <a:pt x="935355" y="0"/>
                </a:lnTo>
                <a:lnTo>
                  <a:pt x="7620" y="330518"/>
                </a:lnTo>
                <a:close/>
              </a:path>
            </a:pathLst>
          </a:custGeom>
          <a:solidFill>
            <a:srgbClr val="667D9C">
              <a:alpha val="50000"/>
            </a:srgbClr>
          </a:solidFill>
        </p:spPr>
      </p:sp>
      <p:sp>
        <p:nvSpPr>
          <p:cNvPr id="150" name="Shape 148"/>
          <p:cNvSpPr/>
          <p:nvPr>
            <p:custDataLst>
              <p:tags r:id="rId122"/>
            </p:custDataLst>
          </p:nvPr>
        </p:nvSpPr>
        <p:spPr>
          <a:xfrm>
            <a:off x="5566956" y="1412300"/>
            <a:ext cx="111888" cy="980436"/>
          </a:xfrm>
          <a:custGeom>
            <a:avLst/>
            <a:gdLst/>
            <a:ahLst/>
            <a:cxnLst/>
            <a:rect l="l" t="t" r="r" b="b"/>
            <a:pathLst>
              <a:path w="87140" h="763577">
                <a:moveTo>
                  <a:pt x="86678" y="0"/>
                </a:moveTo>
                <a:lnTo>
                  <a:pt x="86678" y="763905"/>
                </a:lnTo>
                <a:lnTo>
                  <a:pt x="0" y="679133"/>
                </a:lnTo>
                <a:lnTo>
                  <a:pt x="86678" y="0"/>
                </a:lnTo>
                <a:close/>
              </a:path>
            </a:pathLst>
          </a:custGeom>
          <a:solidFill>
            <a:schemeClr val="accent1">
              <a:lumMod val="50000"/>
            </a:schemeClr>
          </a:solidFill>
        </p:spPr>
      </p:sp>
      <p:sp>
        <p:nvSpPr>
          <p:cNvPr id="151" name="Shape 149"/>
          <p:cNvSpPr/>
          <p:nvPr>
            <p:custDataLst>
              <p:tags r:id="rId123"/>
            </p:custDataLst>
          </p:nvPr>
        </p:nvSpPr>
        <p:spPr>
          <a:xfrm>
            <a:off x="5678844" y="1412300"/>
            <a:ext cx="102405" cy="980436"/>
          </a:xfrm>
          <a:custGeom>
            <a:avLst/>
            <a:gdLst/>
            <a:ahLst/>
            <a:cxnLst/>
            <a:rect l="l" t="t" r="r" b="b"/>
            <a:pathLst>
              <a:path w="79755" h="763577">
                <a:moveTo>
                  <a:pt x="0" y="0"/>
                </a:moveTo>
                <a:lnTo>
                  <a:pt x="0" y="763905"/>
                </a:lnTo>
                <a:lnTo>
                  <a:pt x="80010" y="679133"/>
                </a:lnTo>
                <a:lnTo>
                  <a:pt x="0" y="0"/>
                </a:lnTo>
                <a:close/>
              </a:path>
            </a:pathLst>
          </a:custGeom>
          <a:solidFill>
            <a:srgbClr val="93C944"/>
          </a:solidFill>
        </p:spPr>
      </p:sp>
      <p:sp>
        <p:nvSpPr>
          <p:cNvPr id="152" name="Shape 150"/>
          <p:cNvSpPr/>
          <p:nvPr>
            <p:custDataLst>
              <p:tags r:id="rId124"/>
            </p:custDataLst>
          </p:nvPr>
        </p:nvSpPr>
        <p:spPr>
          <a:xfrm>
            <a:off x="5678844" y="1412300"/>
            <a:ext cx="102405" cy="980436"/>
          </a:xfrm>
          <a:custGeom>
            <a:avLst/>
            <a:gdLst/>
            <a:ahLst/>
            <a:cxnLst/>
            <a:rect l="l" t="t" r="r" b="b"/>
            <a:pathLst>
              <a:path w="79755" h="763577">
                <a:moveTo>
                  <a:pt x="0" y="0"/>
                </a:moveTo>
                <a:lnTo>
                  <a:pt x="0" y="763905"/>
                </a:lnTo>
                <a:lnTo>
                  <a:pt x="80010" y="679133"/>
                </a:lnTo>
                <a:lnTo>
                  <a:pt x="0" y="0"/>
                </a:lnTo>
                <a:close/>
              </a:path>
            </a:pathLst>
          </a:custGeom>
          <a:solidFill>
            <a:schemeClr val="accent1">
              <a:lumMod val="50000"/>
            </a:schemeClr>
          </a:solidFill>
        </p:spPr>
      </p:sp>
      <p:sp>
        <p:nvSpPr>
          <p:cNvPr id="153" name="Shape 151"/>
          <p:cNvSpPr/>
          <p:nvPr>
            <p:custDataLst>
              <p:tags r:id="rId125"/>
            </p:custDataLst>
          </p:nvPr>
        </p:nvSpPr>
        <p:spPr>
          <a:xfrm>
            <a:off x="5672928" y="2911283"/>
            <a:ext cx="398607" cy="141055"/>
          </a:xfrm>
          <a:custGeom>
            <a:avLst/>
            <a:gdLst/>
            <a:ahLst/>
            <a:cxnLst/>
            <a:rect l="l" t="t" r="r" b="b"/>
            <a:pathLst>
              <a:path w="310440" h="109855">
                <a:moveTo>
                  <a:pt x="2857" y="109537"/>
                </a:moveTo>
                <a:lnTo>
                  <a:pt x="0" y="67627"/>
                </a:lnTo>
                <a:lnTo>
                  <a:pt x="310515" y="0"/>
                </a:lnTo>
                <a:lnTo>
                  <a:pt x="2857" y="109537"/>
                </a:lnTo>
                <a:close/>
              </a:path>
            </a:pathLst>
          </a:custGeom>
          <a:solidFill>
            <a:srgbClr val="667D9C">
              <a:alpha val="50000"/>
            </a:srgbClr>
          </a:solidFill>
        </p:spPr>
      </p:sp>
      <p:sp>
        <p:nvSpPr>
          <p:cNvPr id="154" name="Shape 152"/>
          <p:cNvSpPr/>
          <p:nvPr>
            <p:custDataLst>
              <p:tags r:id="rId126"/>
            </p:custDataLst>
          </p:nvPr>
        </p:nvSpPr>
        <p:spPr>
          <a:xfrm>
            <a:off x="5638924" y="2726777"/>
            <a:ext cx="37152" cy="325559"/>
          </a:xfrm>
          <a:custGeom>
            <a:avLst/>
            <a:gdLst/>
            <a:ahLst/>
            <a:cxnLst/>
            <a:rect l="l" t="t" r="r" b="b"/>
            <a:pathLst>
              <a:path w="28935" h="253550">
                <a:moveTo>
                  <a:pt x="28575" y="0"/>
                </a:moveTo>
                <a:lnTo>
                  <a:pt x="28575" y="253365"/>
                </a:lnTo>
                <a:lnTo>
                  <a:pt x="0" y="225742"/>
                </a:lnTo>
                <a:lnTo>
                  <a:pt x="28575" y="0"/>
                </a:lnTo>
                <a:close/>
              </a:path>
            </a:pathLst>
          </a:custGeom>
          <a:solidFill>
            <a:srgbClr val="808080"/>
          </a:solidFill>
        </p:spPr>
      </p:sp>
      <p:sp>
        <p:nvSpPr>
          <p:cNvPr id="155" name="Shape 153"/>
          <p:cNvSpPr/>
          <p:nvPr>
            <p:custDataLst>
              <p:tags r:id="rId127"/>
            </p:custDataLst>
          </p:nvPr>
        </p:nvSpPr>
        <p:spPr>
          <a:xfrm>
            <a:off x="5676076" y="2726777"/>
            <a:ext cx="34004" cy="325559"/>
          </a:xfrm>
          <a:custGeom>
            <a:avLst/>
            <a:gdLst/>
            <a:ahLst/>
            <a:cxnLst/>
            <a:rect l="l" t="t" r="r" b="b"/>
            <a:pathLst>
              <a:path w="26483" h="253550">
                <a:moveTo>
                  <a:pt x="0" y="0"/>
                </a:moveTo>
                <a:lnTo>
                  <a:pt x="0" y="253365"/>
                </a:lnTo>
                <a:lnTo>
                  <a:pt x="26670" y="225742"/>
                </a:lnTo>
                <a:lnTo>
                  <a:pt x="0" y="0"/>
                </a:lnTo>
                <a:close/>
              </a:path>
            </a:pathLst>
          </a:custGeom>
          <a:solidFill>
            <a:srgbClr val="93C944"/>
          </a:solidFill>
        </p:spPr>
      </p:sp>
      <p:sp>
        <p:nvSpPr>
          <p:cNvPr id="156" name="Shape 154"/>
          <p:cNvSpPr/>
          <p:nvPr>
            <p:custDataLst>
              <p:tags r:id="rId128"/>
            </p:custDataLst>
          </p:nvPr>
        </p:nvSpPr>
        <p:spPr>
          <a:xfrm>
            <a:off x="5676076" y="2726777"/>
            <a:ext cx="34004" cy="325559"/>
          </a:xfrm>
          <a:custGeom>
            <a:avLst/>
            <a:gdLst/>
            <a:ahLst/>
            <a:cxnLst/>
            <a:rect l="l" t="t" r="r" b="b"/>
            <a:pathLst>
              <a:path w="26483" h="253550">
                <a:moveTo>
                  <a:pt x="0" y="0"/>
                </a:moveTo>
                <a:lnTo>
                  <a:pt x="0" y="253365"/>
                </a:lnTo>
                <a:lnTo>
                  <a:pt x="26670" y="225742"/>
                </a:lnTo>
                <a:lnTo>
                  <a:pt x="0" y="0"/>
                </a:lnTo>
                <a:close/>
              </a:path>
            </a:pathLst>
          </a:custGeom>
          <a:solidFill>
            <a:schemeClr val="accent1">
              <a:lumMod val="75000"/>
            </a:schemeClr>
          </a:solidFill>
        </p:spPr>
      </p:sp>
      <p:sp>
        <p:nvSpPr>
          <p:cNvPr id="157" name="Shape 155"/>
          <p:cNvSpPr/>
          <p:nvPr>
            <p:custDataLst>
              <p:tags r:id="rId129"/>
            </p:custDataLst>
          </p:nvPr>
        </p:nvSpPr>
        <p:spPr>
          <a:xfrm>
            <a:off x="7272385" y="3221744"/>
            <a:ext cx="326143" cy="115412"/>
          </a:xfrm>
          <a:custGeom>
            <a:avLst/>
            <a:gdLst/>
            <a:ahLst/>
            <a:cxnLst/>
            <a:rect l="l" t="t" r="r" b="b"/>
            <a:pathLst>
              <a:path w="254004" h="89884">
                <a:moveTo>
                  <a:pt x="1905" y="89535"/>
                </a:moveTo>
                <a:lnTo>
                  <a:pt x="0" y="55245"/>
                </a:lnTo>
                <a:lnTo>
                  <a:pt x="254317" y="0"/>
                </a:lnTo>
                <a:lnTo>
                  <a:pt x="1905" y="89535"/>
                </a:lnTo>
                <a:close/>
              </a:path>
            </a:pathLst>
          </a:custGeom>
          <a:solidFill>
            <a:srgbClr val="667D9C">
              <a:alpha val="50000"/>
            </a:srgbClr>
          </a:solidFill>
        </p:spPr>
      </p:sp>
      <p:sp>
        <p:nvSpPr>
          <p:cNvPr id="158" name="Shape 156"/>
          <p:cNvSpPr/>
          <p:nvPr>
            <p:custDataLst>
              <p:tags r:id="rId130"/>
            </p:custDataLst>
          </p:nvPr>
        </p:nvSpPr>
        <p:spPr>
          <a:xfrm>
            <a:off x="7244564" y="3070780"/>
            <a:ext cx="30399" cy="266376"/>
          </a:xfrm>
          <a:custGeom>
            <a:avLst/>
            <a:gdLst/>
            <a:ahLst/>
            <a:cxnLst/>
            <a:rect l="l" t="t" r="r" b="b"/>
            <a:pathLst>
              <a:path w="23675" h="207457">
                <a:moveTo>
                  <a:pt x="23812" y="0"/>
                </a:moveTo>
                <a:lnTo>
                  <a:pt x="23812" y="207645"/>
                </a:lnTo>
                <a:lnTo>
                  <a:pt x="0" y="184785"/>
                </a:lnTo>
                <a:lnTo>
                  <a:pt x="23812" y="0"/>
                </a:lnTo>
                <a:close/>
              </a:path>
            </a:pathLst>
          </a:custGeom>
          <a:solidFill>
            <a:schemeClr val="accent1">
              <a:lumMod val="75000"/>
            </a:schemeClr>
          </a:solidFill>
        </p:spPr>
      </p:sp>
      <p:sp>
        <p:nvSpPr>
          <p:cNvPr id="159" name="Shape 157"/>
          <p:cNvSpPr/>
          <p:nvPr>
            <p:custDataLst>
              <p:tags r:id="rId131"/>
            </p:custDataLst>
          </p:nvPr>
        </p:nvSpPr>
        <p:spPr>
          <a:xfrm>
            <a:off x="7274963" y="3070780"/>
            <a:ext cx="27823" cy="266376"/>
          </a:xfrm>
          <a:custGeom>
            <a:avLst/>
            <a:gdLst/>
            <a:ahLst/>
            <a:cxnLst/>
            <a:rect l="l" t="t" r="r" b="b"/>
            <a:pathLst>
              <a:path w="21669" h="207457">
                <a:moveTo>
                  <a:pt x="0" y="0"/>
                </a:moveTo>
                <a:lnTo>
                  <a:pt x="0" y="207645"/>
                </a:lnTo>
                <a:lnTo>
                  <a:pt x="21908" y="184785"/>
                </a:lnTo>
                <a:lnTo>
                  <a:pt x="0" y="0"/>
                </a:lnTo>
                <a:close/>
              </a:path>
            </a:pathLst>
          </a:custGeom>
          <a:solidFill>
            <a:srgbClr val="93C944"/>
          </a:solidFill>
        </p:spPr>
      </p:sp>
      <p:sp>
        <p:nvSpPr>
          <p:cNvPr id="160" name="Shape 158"/>
          <p:cNvSpPr/>
          <p:nvPr>
            <p:custDataLst>
              <p:tags r:id="rId132"/>
            </p:custDataLst>
          </p:nvPr>
        </p:nvSpPr>
        <p:spPr>
          <a:xfrm>
            <a:off x="7274963" y="3070780"/>
            <a:ext cx="27823" cy="266376"/>
          </a:xfrm>
          <a:custGeom>
            <a:avLst/>
            <a:gdLst/>
            <a:ahLst/>
            <a:cxnLst/>
            <a:rect l="l" t="t" r="r" b="b"/>
            <a:pathLst>
              <a:path w="21669" h="207457">
                <a:moveTo>
                  <a:pt x="0" y="0"/>
                </a:moveTo>
                <a:lnTo>
                  <a:pt x="0" y="207645"/>
                </a:lnTo>
                <a:lnTo>
                  <a:pt x="21908" y="184785"/>
                </a:lnTo>
                <a:lnTo>
                  <a:pt x="0" y="0"/>
                </a:lnTo>
                <a:close/>
              </a:path>
            </a:pathLst>
          </a:custGeom>
          <a:solidFill>
            <a:schemeClr val="accent1">
              <a:lumMod val="75000"/>
            </a:schemeClr>
          </a:solidFill>
        </p:spPr>
      </p:sp>
      <p:sp>
        <p:nvSpPr>
          <p:cNvPr id="161" name="Shape 159"/>
          <p:cNvSpPr/>
          <p:nvPr>
            <p:custDataLst>
              <p:tags r:id="rId133"/>
            </p:custDataLst>
          </p:nvPr>
        </p:nvSpPr>
        <p:spPr>
          <a:xfrm>
            <a:off x="6057205" y="2457048"/>
            <a:ext cx="440959" cy="156043"/>
          </a:xfrm>
          <a:custGeom>
            <a:avLst/>
            <a:gdLst/>
            <a:ahLst/>
            <a:cxnLst/>
            <a:rect l="l" t="t" r="r" b="b"/>
            <a:pathLst>
              <a:path w="343425" h="121528">
                <a:moveTo>
                  <a:pt x="2857" y="121920"/>
                </a:moveTo>
                <a:lnTo>
                  <a:pt x="0" y="74295"/>
                </a:lnTo>
                <a:lnTo>
                  <a:pt x="343853" y="0"/>
                </a:lnTo>
                <a:lnTo>
                  <a:pt x="2857" y="121920"/>
                </a:lnTo>
                <a:close/>
              </a:path>
            </a:pathLst>
          </a:custGeom>
          <a:solidFill>
            <a:srgbClr val="667D9C">
              <a:alpha val="50000"/>
            </a:srgbClr>
          </a:solidFill>
        </p:spPr>
      </p:sp>
      <p:sp>
        <p:nvSpPr>
          <p:cNvPr id="162" name="Shape 160"/>
          <p:cNvSpPr/>
          <p:nvPr>
            <p:custDataLst>
              <p:tags r:id="rId134"/>
            </p:custDataLst>
          </p:nvPr>
        </p:nvSpPr>
        <p:spPr>
          <a:xfrm>
            <a:off x="6019589" y="2252939"/>
            <a:ext cx="41101" cy="360151"/>
          </a:xfrm>
          <a:custGeom>
            <a:avLst/>
            <a:gdLst/>
            <a:ahLst/>
            <a:cxnLst/>
            <a:rect l="l" t="t" r="r" b="b"/>
            <a:pathLst>
              <a:path w="32010" h="280490">
                <a:moveTo>
                  <a:pt x="32385" y="0"/>
                </a:moveTo>
                <a:lnTo>
                  <a:pt x="32385" y="280035"/>
                </a:lnTo>
                <a:lnTo>
                  <a:pt x="0" y="249555"/>
                </a:lnTo>
                <a:lnTo>
                  <a:pt x="32385" y="0"/>
                </a:lnTo>
                <a:close/>
              </a:path>
            </a:pathLst>
          </a:custGeom>
          <a:solidFill>
            <a:schemeClr val="bg1">
              <a:lumMod val="50000"/>
            </a:schemeClr>
          </a:solidFill>
        </p:spPr>
      </p:sp>
      <p:sp>
        <p:nvSpPr>
          <p:cNvPr id="163" name="Shape 161"/>
          <p:cNvSpPr/>
          <p:nvPr>
            <p:custDataLst>
              <p:tags r:id="rId135"/>
            </p:custDataLst>
          </p:nvPr>
        </p:nvSpPr>
        <p:spPr>
          <a:xfrm>
            <a:off x="6060688" y="2252939"/>
            <a:ext cx="37617" cy="360151"/>
          </a:xfrm>
          <a:custGeom>
            <a:avLst/>
            <a:gdLst/>
            <a:ahLst/>
            <a:cxnLst/>
            <a:rect l="l" t="t" r="r" b="b"/>
            <a:pathLst>
              <a:path w="29297" h="280490">
                <a:moveTo>
                  <a:pt x="0" y="0"/>
                </a:moveTo>
                <a:lnTo>
                  <a:pt x="0" y="280035"/>
                </a:lnTo>
                <a:lnTo>
                  <a:pt x="29527" y="249555"/>
                </a:lnTo>
                <a:lnTo>
                  <a:pt x="0" y="0"/>
                </a:lnTo>
                <a:close/>
              </a:path>
            </a:pathLst>
          </a:custGeom>
          <a:solidFill>
            <a:srgbClr val="93C944"/>
          </a:solidFill>
        </p:spPr>
      </p:sp>
      <p:sp>
        <p:nvSpPr>
          <p:cNvPr id="164" name="Shape 162"/>
          <p:cNvSpPr/>
          <p:nvPr>
            <p:custDataLst>
              <p:tags r:id="rId136"/>
            </p:custDataLst>
          </p:nvPr>
        </p:nvSpPr>
        <p:spPr>
          <a:xfrm>
            <a:off x="6060688" y="2252939"/>
            <a:ext cx="37617" cy="360151"/>
          </a:xfrm>
          <a:custGeom>
            <a:avLst/>
            <a:gdLst/>
            <a:ahLst/>
            <a:cxnLst/>
            <a:rect l="l" t="t" r="r" b="b"/>
            <a:pathLst>
              <a:path w="29297" h="280490">
                <a:moveTo>
                  <a:pt x="0" y="0"/>
                </a:moveTo>
                <a:lnTo>
                  <a:pt x="0" y="280035"/>
                </a:lnTo>
                <a:lnTo>
                  <a:pt x="29527" y="249555"/>
                </a:lnTo>
                <a:lnTo>
                  <a:pt x="0" y="0"/>
                </a:lnTo>
                <a:close/>
              </a:path>
            </a:pathLst>
          </a:custGeom>
          <a:solidFill>
            <a:schemeClr val="accent1">
              <a:lumMod val="75000"/>
            </a:schemeClr>
          </a:solidFill>
        </p:spPr>
      </p:sp>
      <p:sp>
        <p:nvSpPr>
          <p:cNvPr id="165" name="Shape 163"/>
          <p:cNvSpPr/>
          <p:nvPr>
            <p:custDataLst>
              <p:tags r:id="rId137"/>
            </p:custDataLst>
          </p:nvPr>
        </p:nvSpPr>
        <p:spPr>
          <a:xfrm>
            <a:off x="3734916" y="2431867"/>
            <a:ext cx="361083" cy="127776"/>
          </a:xfrm>
          <a:custGeom>
            <a:avLst/>
            <a:gdLst/>
            <a:ahLst/>
            <a:cxnLst/>
            <a:rect l="l" t="t" r="r" b="b"/>
            <a:pathLst>
              <a:path w="281216" h="99514">
                <a:moveTo>
                  <a:pt x="1905" y="99060"/>
                </a:moveTo>
                <a:lnTo>
                  <a:pt x="0" y="60960"/>
                </a:lnTo>
                <a:lnTo>
                  <a:pt x="280987" y="0"/>
                </a:lnTo>
                <a:lnTo>
                  <a:pt x="1905" y="99060"/>
                </a:lnTo>
                <a:close/>
              </a:path>
            </a:pathLst>
          </a:custGeom>
          <a:solidFill>
            <a:srgbClr val="667D9C">
              <a:alpha val="50000"/>
            </a:srgbClr>
          </a:solidFill>
        </p:spPr>
      </p:sp>
      <p:sp>
        <p:nvSpPr>
          <p:cNvPr id="166" name="Shape 164"/>
          <p:cNvSpPr/>
          <p:nvPr>
            <p:custDataLst>
              <p:tags r:id="rId138"/>
            </p:custDataLst>
          </p:nvPr>
        </p:nvSpPr>
        <p:spPr>
          <a:xfrm>
            <a:off x="3704113" y="2264731"/>
            <a:ext cx="33655" cy="294913"/>
          </a:xfrm>
          <a:custGeom>
            <a:avLst/>
            <a:gdLst/>
            <a:ahLst/>
            <a:cxnLst/>
            <a:rect l="l" t="t" r="r" b="b"/>
            <a:pathLst>
              <a:path w="26211" h="229682">
                <a:moveTo>
                  <a:pt x="26670" y="0"/>
                </a:moveTo>
                <a:lnTo>
                  <a:pt x="26670" y="229553"/>
                </a:lnTo>
                <a:lnTo>
                  <a:pt x="0" y="204787"/>
                </a:lnTo>
                <a:lnTo>
                  <a:pt x="26670" y="0"/>
                </a:lnTo>
                <a:close/>
              </a:path>
            </a:pathLst>
          </a:custGeom>
          <a:solidFill>
            <a:schemeClr val="accent1">
              <a:lumMod val="75000"/>
            </a:schemeClr>
          </a:solidFill>
        </p:spPr>
      </p:sp>
      <p:sp>
        <p:nvSpPr>
          <p:cNvPr id="167" name="Shape 165"/>
          <p:cNvSpPr/>
          <p:nvPr>
            <p:custDataLst>
              <p:tags r:id="rId139"/>
            </p:custDataLst>
          </p:nvPr>
        </p:nvSpPr>
        <p:spPr>
          <a:xfrm>
            <a:off x="3737769" y="2264731"/>
            <a:ext cx="30803" cy="294913"/>
          </a:xfrm>
          <a:custGeom>
            <a:avLst/>
            <a:gdLst/>
            <a:ahLst/>
            <a:cxnLst/>
            <a:rect l="l" t="t" r="r" b="b"/>
            <a:pathLst>
              <a:path w="23990" h="229682">
                <a:moveTo>
                  <a:pt x="0" y="0"/>
                </a:moveTo>
                <a:lnTo>
                  <a:pt x="0" y="229553"/>
                </a:lnTo>
                <a:lnTo>
                  <a:pt x="23812" y="204787"/>
                </a:lnTo>
                <a:lnTo>
                  <a:pt x="0" y="0"/>
                </a:lnTo>
                <a:close/>
              </a:path>
            </a:pathLst>
          </a:custGeom>
          <a:solidFill>
            <a:srgbClr val="93C944"/>
          </a:solidFill>
        </p:spPr>
      </p:sp>
      <p:sp>
        <p:nvSpPr>
          <p:cNvPr id="168" name="Shape 166"/>
          <p:cNvSpPr/>
          <p:nvPr>
            <p:custDataLst>
              <p:tags r:id="rId140"/>
            </p:custDataLst>
          </p:nvPr>
        </p:nvSpPr>
        <p:spPr>
          <a:xfrm>
            <a:off x="3737769" y="2264731"/>
            <a:ext cx="30803" cy="294913"/>
          </a:xfrm>
          <a:custGeom>
            <a:avLst/>
            <a:gdLst/>
            <a:ahLst/>
            <a:cxnLst/>
            <a:rect l="l" t="t" r="r" b="b"/>
            <a:pathLst>
              <a:path w="23990" h="229682">
                <a:moveTo>
                  <a:pt x="0" y="0"/>
                </a:moveTo>
                <a:lnTo>
                  <a:pt x="0" y="229553"/>
                </a:lnTo>
                <a:lnTo>
                  <a:pt x="23812" y="204787"/>
                </a:lnTo>
                <a:lnTo>
                  <a:pt x="0" y="0"/>
                </a:lnTo>
                <a:close/>
              </a:path>
            </a:pathLst>
          </a:custGeom>
          <a:solidFill>
            <a:schemeClr val="bg1">
              <a:lumMod val="50000"/>
            </a:schemeClr>
          </a:solidFill>
        </p:spPr>
      </p:sp>
      <p:sp>
        <p:nvSpPr>
          <p:cNvPr id="169" name="Shape 167"/>
          <p:cNvSpPr/>
          <p:nvPr>
            <p:custDataLst>
              <p:tags r:id="rId141"/>
            </p:custDataLst>
          </p:nvPr>
        </p:nvSpPr>
        <p:spPr>
          <a:xfrm>
            <a:off x="3631916" y="1641229"/>
            <a:ext cx="1424971" cy="504255"/>
          </a:xfrm>
          <a:custGeom>
            <a:avLst/>
            <a:gdLst/>
            <a:ahLst/>
            <a:cxnLst/>
            <a:rect l="l" t="t" r="r" b="b"/>
            <a:pathLst>
              <a:path w="1109786" h="392720">
                <a:moveTo>
                  <a:pt x="8573" y="392430"/>
                </a:moveTo>
                <a:lnTo>
                  <a:pt x="0" y="240030"/>
                </a:lnTo>
                <a:lnTo>
                  <a:pt x="1109662" y="0"/>
                </a:lnTo>
                <a:lnTo>
                  <a:pt x="8573" y="392430"/>
                </a:lnTo>
                <a:close/>
              </a:path>
            </a:pathLst>
          </a:custGeom>
          <a:solidFill>
            <a:srgbClr val="667D9C">
              <a:alpha val="50000"/>
            </a:srgbClr>
          </a:solidFill>
        </p:spPr>
      </p:sp>
      <p:sp>
        <p:nvSpPr>
          <p:cNvPr id="170" name="Shape 168"/>
          <p:cNvSpPr/>
          <p:nvPr>
            <p:custDataLst>
              <p:tags r:id="rId142"/>
            </p:custDataLst>
          </p:nvPr>
        </p:nvSpPr>
        <p:spPr>
          <a:xfrm>
            <a:off x="3510355" y="981645"/>
            <a:ext cx="132817" cy="1163839"/>
          </a:xfrm>
          <a:custGeom>
            <a:avLst/>
            <a:gdLst/>
            <a:ahLst/>
            <a:cxnLst/>
            <a:rect l="l" t="t" r="r" b="b"/>
            <a:pathLst>
              <a:path w="103440" h="906413">
                <a:moveTo>
                  <a:pt x="103823" y="0"/>
                </a:moveTo>
                <a:lnTo>
                  <a:pt x="103823" y="906780"/>
                </a:lnTo>
                <a:lnTo>
                  <a:pt x="0" y="806768"/>
                </a:lnTo>
                <a:lnTo>
                  <a:pt x="103823" y="0"/>
                </a:lnTo>
                <a:close/>
              </a:path>
            </a:pathLst>
          </a:custGeom>
          <a:solidFill>
            <a:schemeClr val="accent1">
              <a:lumMod val="50000"/>
            </a:schemeClr>
          </a:solidFill>
        </p:spPr>
      </p:sp>
      <p:sp>
        <p:nvSpPr>
          <p:cNvPr id="171" name="Shape 169"/>
          <p:cNvSpPr/>
          <p:nvPr>
            <p:custDataLst>
              <p:tags r:id="rId143"/>
            </p:custDataLst>
          </p:nvPr>
        </p:nvSpPr>
        <p:spPr>
          <a:xfrm>
            <a:off x="3643172" y="981645"/>
            <a:ext cx="121561" cy="1163839"/>
          </a:xfrm>
          <a:custGeom>
            <a:avLst/>
            <a:gdLst/>
            <a:ahLst/>
            <a:cxnLst/>
            <a:rect l="l" t="t" r="r" b="b"/>
            <a:pathLst>
              <a:path w="94674" h="906413">
                <a:moveTo>
                  <a:pt x="0" y="0"/>
                </a:moveTo>
                <a:lnTo>
                  <a:pt x="0" y="906780"/>
                </a:lnTo>
                <a:lnTo>
                  <a:pt x="94298" y="806768"/>
                </a:lnTo>
                <a:lnTo>
                  <a:pt x="0" y="0"/>
                </a:lnTo>
                <a:close/>
              </a:path>
            </a:pathLst>
          </a:custGeom>
          <a:solidFill>
            <a:schemeClr val="bg1">
              <a:lumMod val="50000"/>
            </a:schemeClr>
          </a:solidFill>
        </p:spPr>
      </p:sp>
      <p:sp>
        <p:nvSpPr>
          <p:cNvPr id="178" name="Text 28"/>
          <p:cNvSpPr txBox="1"/>
          <p:nvPr>
            <p:custDataLst>
              <p:tags r:id="rId144"/>
            </p:custDataLst>
          </p:nvPr>
        </p:nvSpPr>
        <p:spPr>
          <a:xfrm>
            <a:off x="740833" y="3628813"/>
            <a:ext cx="4895427" cy="2537460"/>
          </a:xfrm>
          <a:prstGeom prst="rect">
            <a:avLst/>
          </a:prstGeom>
          <a:noFill/>
        </p:spPr>
        <p:txBody>
          <a:bodyPr wrap="square" lIns="0" tIns="0" rIns="0" bIns="0" rtlCol="0" anchor="t">
            <a:noAutofit/>
          </a:bodyPr>
          <a:lstStyle/>
          <a:p>
            <a:pPr indent="0" algn="l" fontAlgn="auto">
              <a:lnSpc>
                <a:spcPct val="15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综述，山西铝土矿与氧化铝的供需变动，是决定中国铝土矿—氧化铝边际格局的核心变量。作为国内规模最大、最具代表性的内陆氧化铝产区，山西在国产矿保障、区域需求匹配、产能弹性调节等方面具备不可替代的地位，其生产节奏、原料结构与成本变化，直接影响全国氧化铝市场的松紧平衡与价格走势。当前国内氧化铝行业呈现“沿海靠进口、内陆靠本土”的分化格局，山西依托本地资源禀赋，叠加持续推进的产线技改与原料掺配优化，在市场竞争中展现出较强的韧性与调节弹性，拥有稳定本土矿源的氧化铝企业，成本可控性与抗风险优势更为突出。</a:t>
            </a:r>
          </a:p>
        </p:txBody>
      </p:sp>
      <p:sp>
        <p:nvSpPr>
          <p:cNvPr id="179" name="Text 28"/>
          <p:cNvSpPr txBox="1"/>
          <p:nvPr>
            <p:custDataLst>
              <p:tags r:id="rId145"/>
            </p:custDataLst>
          </p:nvPr>
        </p:nvSpPr>
        <p:spPr>
          <a:xfrm>
            <a:off x="6653107" y="3739727"/>
            <a:ext cx="4820073" cy="2783840"/>
          </a:xfrm>
          <a:prstGeom prst="rect">
            <a:avLst/>
          </a:prstGeom>
          <a:noFill/>
        </p:spPr>
        <p:txBody>
          <a:bodyPr wrap="square" lIns="0" tIns="0" rIns="0" bIns="0" rtlCol="0" anchor="t">
            <a:noAutofit/>
          </a:bodyPr>
          <a:lstStyle/>
          <a:p>
            <a:pPr indent="0" algn="l" fontAlgn="auto">
              <a:lnSpc>
                <a:spcPct val="15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200" dirty="0">
                <a:latin typeface="微软雅黑" panose="020B0503020204020204" charset="-122"/>
                <a:ea typeface="微软雅黑" panose="020B0503020204020204" charset="-122"/>
                <a:cs typeface="微软雅黑" panose="020B0503020204020204" charset="-122"/>
              </a:rPr>
              <a:t>与此同时，山西内陆区位带来的进口矿运距长、物流成本高的天然劣势依然突出，成为制约行业效益提升的关键瓶颈。尽管企业通过铁路下浮、多式联运、矿种掺配等方式持续优化物流与原料结构，但长期来看，仍需在港口协同、通道建设、运力统筹等方面形成合力，系统性降低进口矿入晋综合成本，进一步巩固内陆氧化铝产业的竞争优势，保障全国铝产业链供应链稳定高效运行。</a:t>
            </a:r>
          </a:p>
        </p:txBody>
      </p:sp>
      <p:sp>
        <p:nvSpPr>
          <p:cNvPr id="182" name="Shape 122"/>
          <p:cNvSpPr/>
          <p:nvPr>
            <p:custDataLst>
              <p:tags r:id="rId146"/>
            </p:custDataLst>
          </p:nvPr>
        </p:nvSpPr>
        <p:spPr>
          <a:xfrm>
            <a:off x="7655560" y="2517987"/>
            <a:ext cx="888153" cy="474980"/>
          </a:xfrm>
          <a:custGeom>
            <a:avLst/>
            <a:gdLst/>
            <a:ahLst/>
            <a:cxnLst/>
            <a:rect l="l" t="t" r="r" b="b"/>
            <a:pathLst>
              <a:path w="134249" h="99855">
                <a:moveTo>
                  <a:pt x="36195" y="0"/>
                </a:moveTo>
                <a:cubicBezTo>
                  <a:pt x="40957" y="4763"/>
                  <a:pt x="49530" y="4763"/>
                  <a:pt x="50483" y="13335"/>
                </a:cubicBezTo>
                <a:cubicBezTo>
                  <a:pt x="57150" y="9525"/>
                  <a:pt x="59055" y="14288"/>
                  <a:pt x="60960" y="14288"/>
                </a:cubicBezTo>
                <a:cubicBezTo>
                  <a:pt x="61912" y="16193"/>
                  <a:pt x="65723" y="14288"/>
                  <a:pt x="66675" y="14288"/>
                </a:cubicBezTo>
                <a:cubicBezTo>
                  <a:pt x="66675" y="16193"/>
                  <a:pt x="66675" y="20955"/>
                  <a:pt x="70485" y="18098"/>
                </a:cubicBezTo>
                <a:cubicBezTo>
                  <a:pt x="75248" y="13335"/>
                  <a:pt x="73343" y="20955"/>
                  <a:pt x="79058" y="24765"/>
                </a:cubicBezTo>
                <a:cubicBezTo>
                  <a:pt x="80010" y="25718"/>
                  <a:pt x="84773" y="22860"/>
                  <a:pt x="88583" y="24765"/>
                </a:cubicBezTo>
                <a:cubicBezTo>
                  <a:pt x="90488" y="25718"/>
                  <a:pt x="95250" y="34290"/>
                  <a:pt x="106680" y="31432"/>
                </a:cubicBezTo>
                <a:cubicBezTo>
                  <a:pt x="106680" y="34290"/>
                  <a:pt x="106680" y="36195"/>
                  <a:pt x="106680" y="39052"/>
                </a:cubicBezTo>
                <a:cubicBezTo>
                  <a:pt x="107633" y="40957"/>
                  <a:pt x="113348" y="38100"/>
                  <a:pt x="116205" y="39052"/>
                </a:cubicBezTo>
                <a:cubicBezTo>
                  <a:pt x="116205" y="40957"/>
                  <a:pt x="114300" y="45720"/>
                  <a:pt x="116205" y="45720"/>
                </a:cubicBezTo>
                <a:cubicBezTo>
                  <a:pt x="119062" y="49530"/>
                  <a:pt x="127635" y="52388"/>
                  <a:pt x="134302" y="59055"/>
                </a:cubicBezTo>
                <a:cubicBezTo>
                  <a:pt x="134302" y="60960"/>
                  <a:pt x="132398" y="66675"/>
                  <a:pt x="131445" y="66675"/>
                </a:cubicBezTo>
                <a:cubicBezTo>
                  <a:pt x="127635" y="68580"/>
                  <a:pt x="124777" y="63818"/>
                  <a:pt x="124777" y="63818"/>
                </a:cubicBezTo>
                <a:cubicBezTo>
                  <a:pt x="119062" y="66675"/>
                  <a:pt x="116205" y="72390"/>
                  <a:pt x="109537" y="73343"/>
                </a:cubicBezTo>
                <a:cubicBezTo>
                  <a:pt x="106680" y="73343"/>
                  <a:pt x="106680" y="77152"/>
                  <a:pt x="106680" y="80010"/>
                </a:cubicBezTo>
                <a:cubicBezTo>
                  <a:pt x="101918" y="78105"/>
                  <a:pt x="100013" y="81915"/>
                  <a:pt x="100013" y="84773"/>
                </a:cubicBezTo>
                <a:cubicBezTo>
                  <a:pt x="90488" y="86678"/>
                  <a:pt x="88583" y="78105"/>
                  <a:pt x="81915" y="84773"/>
                </a:cubicBezTo>
                <a:cubicBezTo>
                  <a:pt x="79058" y="86678"/>
                  <a:pt x="80010" y="88583"/>
                  <a:pt x="81915" y="88583"/>
                </a:cubicBezTo>
                <a:cubicBezTo>
                  <a:pt x="80010" y="100013"/>
                  <a:pt x="70485" y="80010"/>
                  <a:pt x="70485" y="91440"/>
                </a:cubicBezTo>
                <a:cubicBezTo>
                  <a:pt x="66675" y="91440"/>
                  <a:pt x="66675" y="88583"/>
                  <a:pt x="66675" y="84773"/>
                </a:cubicBezTo>
                <a:cubicBezTo>
                  <a:pt x="60960" y="91440"/>
                  <a:pt x="57150" y="83820"/>
                  <a:pt x="49530" y="84773"/>
                </a:cubicBezTo>
                <a:cubicBezTo>
                  <a:pt x="49530" y="80010"/>
                  <a:pt x="45720" y="80010"/>
                  <a:pt x="42863" y="80010"/>
                </a:cubicBezTo>
                <a:cubicBezTo>
                  <a:pt x="42863" y="75248"/>
                  <a:pt x="50483" y="78105"/>
                  <a:pt x="50483" y="73343"/>
                </a:cubicBezTo>
                <a:cubicBezTo>
                  <a:pt x="52388" y="66675"/>
                  <a:pt x="40957" y="72390"/>
                  <a:pt x="36195" y="70485"/>
                </a:cubicBezTo>
                <a:cubicBezTo>
                  <a:pt x="34290" y="61912"/>
                  <a:pt x="40957" y="65723"/>
                  <a:pt x="45720" y="63818"/>
                </a:cubicBezTo>
                <a:cubicBezTo>
                  <a:pt x="45720" y="63818"/>
                  <a:pt x="50483" y="59055"/>
                  <a:pt x="50483" y="59055"/>
                </a:cubicBezTo>
                <a:cubicBezTo>
                  <a:pt x="54293" y="57150"/>
                  <a:pt x="55245" y="61912"/>
                  <a:pt x="60960" y="60960"/>
                </a:cubicBezTo>
                <a:cubicBezTo>
                  <a:pt x="60960" y="55245"/>
                  <a:pt x="57150" y="55245"/>
                  <a:pt x="57150" y="52388"/>
                </a:cubicBezTo>
                <a:cubicBezTo>
                  <a:pt x="54293" y="54293"/>
                  <a:pt x="36195" y="52388"/>
                  <a:pt x="29527" y="59055"/>
                </a:cubicBezTo>
                <a:cubicBezTo>
                  <a:pt x="24765" y="63818"/>
                  <a:pt x="29527" y="57150"/>
                  <a:pt x="20955" y="55245"/>
                </a:cubicBezTo>
                <a:cubicBezTo>
                  <a:pt x="11430" y="52388"/>
                  <a:pt x="4763" y="57150"/>
                  <a:pt x="14288" y="49530"/>
                </a:cubicBezTo>
                <a:cubicBezTo>
                  <a:pt x="14288" y="42863"/>
                  <a:pt x="4763" y="47625"/>
                  <a:pt x="2857" y="42863"/>
                </a:cubicBezTo>
                <a:cubicBezTo>
                  <a:pt x="6667" y="36195"/>
                  <a:pt x="13335" y="27622"/>
                  <a:pt x="0" y="34290"/>
                </a:cubicBezTo>
                <a:cubicBezTo>
                  <a:pt x="0" y="29527"/>
                  <a:pt x="2857" y="27622"/>
                  <a:pt x="8573" y="27622"/>
                </a:cubicBezTo>
                <a:cubicBezTo>
                  <a:pt x="11430" y="25718"/>
                  <a:pt x="11430" y="20955"/>
                  <a:pt x="14288" y="20955"/>
                </a:cubicBezTo>
                <a:cubicBezTo>
                  <a:pt x="20003" y="20955"/>
                  <a:pt x="14288" y="14288"/>
                  <a:pt x="18098" y="13335"/>
                </a:cubicBezTo>
                <a:cubicBezTo>
                  <a:pt x="18098" y="11430"/>
                  <a:pt x="22860" y="13335"/>
                  <a:pt x="24765" y="13335"/>
                </a:cubicBezTo>
                <a:cubicBezTo>
                  <a:pt x="27622" y="11430"/>
                  <a:pt x="26670" y="6667"/>
                  <a:pt x="29527" y="6667"/>
                </a:cubicBezTo>
                <a:cubicBezTo>
                  <a:pt x="31432" y="2857"/>
                  <a:pt x="36195" y="4763"/>
                  <a:pt x="36195" y="0"/>
                </a:cubicBezTo>
                <a:close/>
              </a:path>
            </a:pathLst>
          </a:custGeom>
          <a:solidFill>
            <a:srgbClr val="D9D9D9"/>
          </a:solidFill>
        </p:spPr>
      </p:sp>
      <p:sp>
        <p:nvSpPr>
          <p:cNvPr id="184" name="Shape 114"/>
          <p:cNvSpPr/>
          <p:nvPr>
            <p:custDataLst>
              <p:tags r:id="rId147"/>
            </p:custDataLst>
          </p:nvPr>
        </p:nvSpPr>
        <p:spPr>
          <a:xfrm>
            <a:off x="3225800" y="2797387"/>
            <a:ext cx="757767" cy="443653"/>
          </a:xfrm>
          <a:custGeom>
            <a:avLst/>
            <a:gdLst/>
            <a:ahLst/>
            <a:cxnLst/>
            <a:rect l="l" t="t" r="r" b="b"/>
            <a:pathLst>
              <a:path w="99854" h="152003">
                <a:moveTo>
                  <a:pt x="26670" y="15240"/>
                </a:moveTo>
                <a:cubicBezTo>
                  <a:pt x="29527" y="21908"/>
                  <a:pt x="42863" y="11430"/>
                  <a:pt x="49530" y="11430"/>
                </a:cubicBezTo>
                <a:cubicBezTo>
                  <a:pt x="53340" y="16193"/>
                  <a:pt x="53340" y="22860"/>
                  <a:pt x="51435" y="31432"/>
                </a:cubicBezTo>
                <a:cubicBezTo>
                  <a:pt x="44768" y="31432"/>
                  <a:pt x="38100" y="34290"/>
                  <a:pt x="36195" y="40005"/>
                </a:cubicBezTo>
                <a:cubicBezTo>
                  <a:pt x="40005" y="46673"/>
                  <a:pt x="46673" y="49530"/>
                  <a:pt x="55245" y="49530"/>
                </a:cubicBezTo>
                <a:cubicBezTo>
                  <a:pt x="55245" y="60960"/>
                  <a:pt x="68580" y="58103"/>
                  <a:pt x="64770" y="71438"/>
                </a:cubicBezTo>
                <a:cubicBezTo>
                  <a:pt x="64770" y="74295"/>
                  <a:pt x="71438" y="72390"/>
                  <a:pt x="71438" y="78105"/>
                </a:cubicBezTo>
                <a:cubicBezTo>
                  <a:pt x="71438" y="82867"/>
                  <a:pt x="81915" y="79058"/>
                  <a:pt x="82867" y="82867"/>
                </a:cubicBezTo>
                <a:cubicBezTo>
                  <a:pt x="81915" y="87630"/>
                  <a:pt x="78105" y="90488"/>
                  <a:pt x="76200" y="96202"/>
                </a:cubicBezTo>
                <a:cubicBezTo>
                  <a:pt x="84773" y="94298"/>
                  <a:pt x="91440" y="94298"/>
                  <a:pt x="96202" y="99060"/>
                </a:cubicBezTo>
                <a:cubicBezTo>
                  <a:pt x="91440" y="102870"/>
                  <a:pt x="100013" y="112395"/>
                  <a:pt x="96202" y="117157"/>
                </a:cubicBezTo>
                <a:cubicBezTo>
                  <a:pt x="95250" y="117157"/>
                  <a:pt x="89535" y="115253"/>
                  <a:pt x="89535" y="117157"/>
                </a:cubicBezTo>
                <a:cubicBezTo>
                  <a:pt x="88583" y="120967"/>
                  <a:pt x="93345" y="119062"/>
                  <a:pt x="96202" y="120967"/>
                </a:cubicBezTo>
                <a:cubicBezTo>
                  <a:pt x="93345" y="123825"/>
                  <a:pt x="88583" y="123825"/>
                  <a:pt x="89535" y="128588"/>
                </a:cubicBezTo>
                <a:cubicBezTo>
                  <a:pt x="84773" y="130493"/>
                  <a:pt x="84773" y="135255"/>
                  <a:pt x="80010" y="135255"/>
                </a:cubicBezTo>
                <a:cubicBezTo>
                  <a:pt x="69533" y="134302"/>
                  <a:pt x="62865" y="130493"/>
                  <a:pt x="49530" y="132398"/>
                </a:cubicBezTo>
                <a:cubicBezTo>
                  <a:pt x="42863" y="139065"/>
                  <a:pt x="46673" y="139065"/>
                  <a:pt x="36195" y="135255"/>
                </a:cubicBezTo>
                <a:cubicBezTo>
                  <a:pt x="33337" y="141923"/>
                  <a:pt x="15240" y="152400"/>
                  <a:pt x="15240" y="135255"/>
                </a:cubicBezTo>
                <a:cubicBezTo>
                  <a:pt x="18098" y="137160"/>
                  <a:pt x="20003" y="132398"/>
                  <a:pt x="21908" y="132398"/>
                </a:cubicBezTo>
                <a:cubicBezTo>
                  <a:pt x="22860" y="132398"/>
                  <a:pt x="24765" y="135255"/>
                  <a:pt x="24765" y="135255"/>
                </a:cubicBezTo>
                <a:cubicBezTo>
                  <a:pt x="28575" y="134302"/>
                  <a:pt x="24765" y="130493"/>
                  <a:pt x="26670" y="128588"/>
                </a:cubicBezTo>
                <a:cubicBezTo>
                  <a:pt x="31432" y="125730"/>
                  <a:pt x="38100" y="128588"/>
                  <a:pt x="46673" y="125730"/>
                </a:cubicBezTo>
                <a:cubicBezTo>
                  <a:pt x="42863" y="110490"/>
                  <a:pt x="29527" y="121920"/>
                  <a:pt x="21908" y="117157"/>
                </a:cubicBezTo>
                <a:cubicBezTo>
                  <a:pt x="21908" y="110490"/>
                  <a:pt x="21908" y="103823"/>
                  <a:pt x="21908" y="99060"/>
                </a:cubicBezTo>
                <a:cubicBezTo>
                  <a:pt x="26670" y="99060"/>
                  <a:pt x="33337" y="96202"/>
                  <a:pt x="26670" y="96202"/>
                </a:cubicBezTo>
                <a:cubicBezTo>
                  <a:pt x="29527" y="85725"/>
                  <a:pt x="35243" y="99060"/>
                  <a:pt x="40005" y="96202"/>
                </a:cubicBezTo>
                <a:cubicBezTo>
                  <a:pt x="46673" y="96202"/>
                  <a:pt x="35243" y="82867"/>
                  <a:pt x="42863" y="78105"/>
                </a:cubicBezTo>
                <a:cubicBezTo>
                  <a:pt x="41910" y="71438"/>
                  <a:pt x="31432" y="74295"/>
                  <a:pt x="33337" y="64770"/>
                </a:cubicBezTo>
                <a:cubicBezTo>
                  <a:pt x="31432" y="67627"/>
                  <a:pt x="26670" y="67627"/>
                  <a:pt x="21908" y="67627"/>
                </a:cubicBezTo>
                <a:cubicBezTo>
                  <a:pt x="21908" y="62865"/>
                  <a:pt x="21908" y="58103"/>
                  <a:pt x="21908" y="53340"/>
                </a:cubicBezTo>
                <a:cubicBezTo>
                  <a:pt x="21908" y="46673"/>
                  <a:pt x="9525" y="51435"/>
                  <a:pt x="8573" y="46673"/>
                </a:cubicBezTo>
                <a:cubicBezTo>
                  <a:pt x="15240" y="34290"/>
                  <a:pt x="13335" y="16193"/>
                  <a:pt x="0" y="15240"/>
                </a:cubicBezTo>
                <a:cubicBezTo>
                  <a:pt x="4763" y="9525"/>
                  <a:pt x="13335" y="8573"/>
                  <a:pt x="15240" y="0"/>
                </a:cubicBezTo>
                <a:cubicBezTo>
                  <a:pt x="24765" y="0"/>
                  <a:pt x="33337" y="0"/>
                  <a:pt x="42863" y="0"/>
                </a:cubicBezTo>
                <a:cubicBezTo>
                  <a:pt x="36195" y="4763"/>
                  <a:pt x="31432" y="9525"/>
                  <a:pt x="26670" y="15240"/>
                </a:cubicBezTo>
                <a:close/>
              </a:path>
            </a:pathLst>
          </a:custGeom>
          <a:solidFill>
            <a:srgbClr val="D9D9D9"/>
          </a:solidFill>
        </p:spPr>
      </p:sp>
      <p:sp>
        <p:nvSpPr>
          <p:cNvPr id="186" name="文本框 185"/>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4</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sp>
        <p:nvSpPr>
          <p:cNvPr id="187" name="Text 5"/>
          <p:cNvSpPr txBox="1"/>
          <p:nvPr/>
        </p:nvSpPr>
        <p:spPr>
          <a:xfrm>
            <a:off x="1677247" y="271780"/>
            <a:ext cx="7177193" cy="370205"/>
          </a:xfrm>
          <a:prstGeom prst="rect">
            <a:avLst/>
          </a:prstGeom>
          <a:noFill/>
        </p:spPr>
        <p:txBody>
          <a:bodyPr wrap="square" lIns="1252" tIns="652" rIns="1252" bIns="652" rtlCol="0" anchor="t">
            <a:spAutoFit/>
          </a:bodyPr>
          <a:lstStyle/>
          <a:p>
            <a:pPr marL="0" indent="0" algn="l">
              <a:buNone/>
            </a:pPr>
            <a:r>
              <a:rPr lang="zh-CN" altLang="en-US" sz="2400" dirty="0">
                <a:solidFill>
                  <a:schemeClr val="tx1"/>
                </a:solidFill>
                <a:latin typeface="微软雅黑" panose="020B0503020204020204" charset="-122"/>
                <a:ea typeface="微软雅黑" panose="020B0503020204020204" charset="-122"/>
                <a:cs typeface="SourceHanSansSC-Medium" panose="020B0600000000000000" charset="-122"/>
                <a:sym typeface="+mn-ea"/>
              </a:rPr>
              <a:t>复杂的建设流程和漫长的投产周期</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hape 30"/>
          <p:cNvSpPr/>
          <p:nvPr/>
        </p:nvSpPr>
        <p:spPr>
          <a:xfrm>
            <a:off x="7869555" y="0"/>
            <a:ext cx="935355" cy="910590"/>
          </a:xfrm>
          <a:custGeom>
            <a:avLst/>
            <a:gdLst/>
            <a:ahLst/>
            <a:cxnLst/>
            <a:rect l="l" t="t" r="r" b="b"/>
            <a:pathLst>
              <a:path w="1083422" h="1083422">
                <a:moveTo>
                  <a:pt x="541711" y="0"/>
                </a:moveTo>
                <a:cubicBezTo>
                  <a:pt x="840689" y="0"/>
                  <a:pt x="1083422" y="242732"/>
                  <a:pt x="1083422" y="541711"/>
                </a:cubicBezTo>
                <a:cubicBezTo>
                  <a:pt x="1083422" y="840689"/>
                  <a:pt x="840689" y="1083422"/>
                  <a:pt x="541711" y="1083422"/>
                </a:cubicBezTo>
                <a:cubicBezTo>
                  <a:pt x="242732" y="1083422"/>
                  <a:pt x="0" y="840689"/>
                  <a:pt x="0" y="541711"/>
                </a:cubicBezTo>
                <a:cubicBezTo>
                  <a:pt x="0" y="242732"/>
                  <a:pt x="242732" y="0"/>
                  <a:pt x="541711"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50" name="Shape 31"/>
          <p:cNvSpPr/>
          <p:nvPr/>
        </p:nvSpPr>
        <p:spPr>
          <a:xfrm>
            <a:off x="7987030" y="111760"/>
            <a:ext cx="700405" cy="688340"/>
          </a:xfrm>
          <a:custGeom>
            <a:avLst/>
            <a:gdLst/>
            <a:ahLst/>
            <a:cxnLst/>
            <a:rect l="l" t="t" r="r" b="b"/>
            <a:pathLst>
              <a:path w="945942" h="945942">
                <a:moveTo>
                  <a:pt x="472971" y="0"/>
                </a:moveTo>
                <a:cubicBezTo>
                  <a:pt x="734011" y="0"/>
                  <a:pt x="945942" y="211931"/>
                  <a:pt x="945942" y="472971"/>
                </a:cubicBezTo>
                <a:cubicBezTo>
                  <a:pt x="945942" y="734011"/>
                  <a:pt x="734011" y="945942"/>
                  <a:pt x="472971" y="945942"/>
                </a:cubicBezTo>
                <a:cubicBezTo>
                  <a:pt x="211931" y="945942"/>
                  <a:pt x="0" y="734011"/>
                  <a:pt x="0" y="472971"/>
                </a:cubicBezTo>
                <a:cubicBezTo>
                  <a:pt x="0" y="211931"/>
                  <a:pt x="211931" y="0"/>
                  <a:pt x="472971" y="0"/>
                </a:cubicBezTo>
                <a:close/>
              </a:path>
            </a:pathLst>
          </a:custGeom>
          <a:gradFill>
            <a:gsLst>
              <a:gs pos="0">
                <a:srgbClr val="FFFFFF">
                  <a:alpha val="100000"/>
                </a:srgbClr>
              </a:gs>
              <a:gs pos="100000">
                <a:srgbClr val="D9D9D9">
                  <a:alpha val="100000"/>
                </a:srgbClr>
              </a:gs>
            </a:gsLst>
            <a:lin ang="14400000" scaled="1"/>
          </a:gradFill>
        </p:spPr>
      </p:sp>
      <p:pic>
        <p:nvPicPr>
          <p:cNvPr id="25" name="图片 24" descr="2222"/>
          <p:cNvPicPr>
            <a:picLocks noChangeAspect="1"/>
          </p:cNvPicPr>
          <p:nvPr/>
        </p:nvPicPr>
        <p:blipFill>
          <a:blip r:embed="rId3"/>
          <a:stretch>
            <a:fillRect/>
          </a:stretch>
        </p:blipFill>
        <p:spPr>
          <a:xfrm>
            <a:off x="8091805" y="229870"/>
            <a:ext cx="490855" cy="490855"/>
          </a:xfrm>
          <a:prstGeom prst="rect">
            <a:avLst/>
          </a:prstGeom>
        </p:spPr>
      </p:pic>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2044105" y="321668"/>
            <a:ext cx="845792" cy="852627"/>
          </a:xfrm>
          <a:custGeom>
            <a:avLst/>
            <a:gdLst/>
            <a:ahLst/>
            <a:cxnLst/>
            <a:rect l="l" t="t" r="r" b="b"/>
            <a:pathLst>
              <a:path w="634344" h="639470">
                <a:moveTo>
                  <a:pt x="317172" y="0"/>
                </a:moveTo>
                <a:cubicBezTo>
                  <a:pt x="492224" y="0"/>
                  <a:pt x="634344" y="143269"/>
                  <a:pt x="634344" y="319735"/>
                </a:cubicBezTo>
                <a:cubicBezTo>
                  <a:pt x="634344" y="496202"/>
                  <a:pt x="492224" y="639470"/>
                  <a:pt x="317172" y="639470"/>
                </a:cubicBezTo>
                <a:cubicBezTo>
                  <a:pt x="142120" y="639470"/>
                  <a:pt x="0" y="496202"/>
                  <a:pt x="0" y="319735"/>
                </a:cubicBezTo>
                <a:cubicBezTo>
                  <a:pt x="0" y="143269"/>
                  <a:pt x="142120" y="0"/>
                  <a:pt x="317172"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4" name="Shape 2"/>
          <p:cNvSpPr/>
          <p:nvPr/>
        </p:nvSpPr>
        <p:spPr>
          <a:xfrm>
            <a:off x="1111367" y="860713"/>
            <a:ext cx="597195" cy="597195"/>
          </a:xfrm>
          <a:custGeom>
            <a:avLst/>
            <a:gdLst/>
            <a:ahLst/>
            <a:cxnLst/>
            <a:rect l="l" t="t" r="r" b="b"/>
            <a:pathLst>
              <a:path w="447896" h="447896">
                <a:moveTo>
                  <a:pt x="223948" y="0"/>
                </a:moveTo>
                <a:cubicBezTo>
                  <a:pt x="347548" y="0"/>
                  <a:pt x="447896" y="100348"/>
                  <a:pt x="447896" y="223948"/>
                </a:cubicBezTo>
                <a:cubicBezTo>
                  <a:pt x="447896" y="347548"/>
                  <a:pt x="347548" y="447896"/>
                  <a:pt x="223948" y="447896"/>
                </a:cubicBezTo>
                <a:cubicBezTo>
                  <a:pt x="100348" y="447896"/>
                  <a:pt x="0" y="347548"/>
                  <a:pt x="0" y="223948"/>
                </a:cubicBezTo>
                <a:cubicBezTo>
                  <a:pt x="0" y="100348"/>
                  <a:pt x="100348" y="0"/>
                  <a:pt x="223948"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5" name="Shape 3"/>
          <p:cNvSpPr/>
          <p:nvPr/>
        </p:nvSpPr>
        <p:spPr>
          <a:xfrm>
            <a:off x="645455" y="1507325"/>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6" name="Shape 4"/>
          <p:cNvSpPr/>
          <p:nvPr/>
        </p:nvSpPr>
        <p:spPr>
          <a:xfrm>
            <a:off x="671649" y="1533519"/>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7" name="Shape 5"/>
          <p:cNvSpPr/>
          <p:nvPr/>
        </p:nvSpPr>
        <p:spPr>
          <a:xfrm>
            <a:off x="1796623" y="748697"/>
            <a:ext cx="845792" cy="845792"/>
          </a:xfrm>
          <a:custGeom>
            <a:avLst/>
            <a:gdLst/>
            <a:ahLst/>
            <a:cxnLst/>
            <a:rect l="l" t="t" r="r" b="b"/>
            <a:pathLst>
              <a:path w="634344" h="634344">
                <a:moveTo>
                  <a:pt x="317172" y="0"/>
                </a:moveTo>
                <a:cubicBezTo>
                  <a:pt x="492224" y="0"/>
                  <a:pt x="634344" y="142120"/>
                  <a:pt x="634344" y="317172"/>
                </a:cubicBezTo>
                <a:cubicBezTo>
                  <a:pt x="634344" y="492224"/>
                  <a:pt x="492224" y="634344"/>
                  <a:pt x="317172" y="634344"/>
                </a:cubicBezTo>
                <a:cubicBezTo>
                  <a:pt x="142120" y="634344"/>
                  <a:pt x="0" y="492224"/>
                  <a:pt x="0" y="317172"/>
                </a:cubicBezTo>
                <a:cubicBezTo>
                  <a:pt x="0" y="142120"/>
                  <a:pt x="142120" y="0"/>
                  <a:pt x="317172"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8" name="Shape 6"/>
          <p:cNvSpPr/>
          <p:nvPr/>
        </p:nvSpPr>
        <p:spPr>
          <a:xfrm>
            <a:off x="1850285" y="802361"/>
            <a:ext cx="738464" cy="738464"/>
          </a:xfrm>
          <a:custGeom>
            <a:avLst/>
            <a:gdLst/>
            <a:ahLst/>
            <a:cxnLst/>
            <a:rect l="l" t="t" r="r" b="b"/>
            <a:pathLst>
              <a:path w="553848" h="553848">
                <a:moveTo>
                  <a:pt x="276924" y="0"/>
                </a:moveTo>
                <a:cubicBezTo>
                  <a:pt x="429763" y="0"/>
                  <a:pt x="553848" y="124085"/>
                  <a:pt x="553848" y="276924"/>
                </a:cubicBezTo>
                <a:cubicBezTo>
                  <a:pt x="553848" y="429763"/>
                  <a:pt x="429763" y="553848"/>
                  <a:pt x="276924" y="553848"/>
                </a:cubicBezTo>
                <a:cubicBezTo>
                  <a:pt x="124085" y="553848"/>
                  <a:pt x="0" y="429763"/>
                  <a:pt x="0" y="276924"/>
                </a:cubicBezTo>
                <a:cubicBezTo>
                  <a:pt x="0" y="124085"/>
                  <a:pt x="124085" y="0"/>
                  <a:pt x="276924" y="0"/>
                </a:cubicBezTo>
                <a:close/>
              </a:path>
            </a:pathLst>
          </a:custGeom>
          <a:gradFill>
            <a:gsLst>
              <a:gs pos="0">
                <a:srgbClr val="FFFFFF">
                  <a:alpha val="100000"/>
                </a:srgbClr>
              </a:gs>
              <a:gs pos="100000">
                <a:srgbClr val="D9D9D9">
                  <a:alpha val="100000"/>
                </a:srgbClr>
              </a:gs>
            </a:gsLst>
            <a:lin ang="14400000" scaled="1"/>
          </a:gradFill>
        </p:spPr>
      </p:sp>
      <p:sp>
        <p:nvSpPr>
          <p:cNvPr id="9" name="Shape 7"/>
          <p:cNvSpPr/>
          <p:nvPr/>
        </p:nvSpPr>
        <p:spPr>
          <a:xfrm>
            <a:off x="744321" y="1452712"/>
            <a:ext cx="4034249" cy="4052116"/>
          </a:xfrm>
          <a:custGeom>
            <a:avLst/>
            <a:gdLst/>
            <a:ahLst/>
            <a:cxnLst/>
            <a:rect l="l" t="t" r="r" b="b"/>
            <a:pathLst>
              <a:path w="3025687" h="3039087">
                <a:moveTo>
                  <a:pt x="1512843" y="0"/>
                </a:moveTo>
                <a:cubicBezTo>
                  <a:pt x="2347804" y="0"/>
                  <a:pt x="3025687" y="680885"/>
                  <a:pt x="3025687" y="1519544"/>
                </a:cubicBezTo>
                <a:cubicBezTo>
                  <a:pt x="3025687" y="2358202"/>
                  <a:pt x="2347804" y="3039087"/>
                  <a:pt x="1512843" y="3039087"/>
                </a:cubicBezTo>
                <a:cubicBezTo>
                  <a:pt x="677882" y="3039087"/>
                  <a:pt x="0" y="2358202"/>
                  <a:pt x="0" y="1519544"/>
                </a:cubicBezTo>
                <a:cubicBezTo>
                  <a:pt x="0" y="680885"/>
                  <a:pt x="677882" y="0"/>
                  <a:pt x="1512843"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1440292" y="2141849"/>
            <a:ext cx="2697133" cy="2709079"/>
          </a:xfrm>
          <a:custGeom>
            <a:avLst/>
            <a:gdLst/>
            <a:ahLst/>
            <a:cxnLst/>
            <a:rect l="l" t="t" r="r" b="b"/>
            <a:pathLst>
              <a:path w="2022850" h="2031809">
                <a:moveTo>
                  <a:pt x="1011425" y="0"/>
                </a:moveTo>
                <a:cubicBezTo>
                  <a:pt x="1569646" y="0"/>
                  <a:pt x="2022850" y="455212"/>
                  <a:pt x="2022850" y="1015905"/>
                </a:cubicBezTo>
                <a:cubicBezTo>
                  <a:pt x="2022850" y="1576598"/>
                  <a:pt x="1569646" y="2031809"/>
                  <a:pt x="1011425" y="2031809"/>
                </a:cubicBezTo>
                <a:cubicBezTo>
                  <a:pt x="453204" y="2031809"/>
                  <a:pt x="0" y="1576598"/>
                  <a:pt x="0" y="1015905"/>
                </a:cubicBezTo>
                <a:cubicBezTo>
                  <a:pt x="0" y="455212"/>
                  <a:pt x="453204" y="0"/>
                  <a:pt x="1011425"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2" name="Shape 10"/>
          <p:cNvSpPr/>
          <p:nvPr/>
        </p:nvSpPr>
        <p:spPr>
          <a:xfrm>
            <a:off x="1318371" y="2775411"/>
            <a:ext cx="3003489" cy="1785104"/>
          </a:xfrm>
          <a:custGeom>
            <a:avLst/>
            <a:gdLst/>
            <a:ahLst/>
            <a:cxnLst/>
            <a:rect l="l" t="t" r="r" b="b"/>
            <a:pathLst>
              <a:path w="2252617" h="1338828">
                <a:moveTo>
                  <a:pt x="0" y="0"/>
                </a:moveTo>
                <a:lnTo>
                  <a:pt x="2252617" y="0"/>
                </a:lnTo>
                <a:lnTo>
                  <a:pt x="2252617" y="1338828"/>
                </a:lnTo>
                <a:lnTo>
                  <a:pt x="0" y="1338828"/>
                </a:lnTo>
                <a:close/>
              </a:path>
            </a:pathLst>
          </a:custGeom>
          <a:noFill/>
        </p:spPr>
      </p:sp>
      <p:sp>
        <p:nvSpPr>
          <p:cNvPr id="13" name="Text 11"/>
          <p:cNvSpPr txBox="1"/>
          <p:nvPr/>
        </p:nvSpPr>
        <p:spPr>
          <a:xfrm>
            <a:off x="1388153" y="2586219"/>
            <a:ext cx="3003489" cy="847090"/>
          </a:xfrm>
          <a:prstGeom prst="rect">
            <a:avLst/>
          </a:prstGeom>
          <a:noFill/>
        </p:spPr>
        <p:txBody>
          <a:bodyPr wrap="square" lIns="1252" tIns="652" rIns="1252" bIns="652" rtlCol="0" anchor="t">
            <a:spAutoFit/>
          </a:bodyPr>
          <a:lstStyle/>
          <a:p>
            <a:pPr marL="0" indent="0" algn="ctr">
              <a:buNone/>
            </a:pPr>
            <a:r>
              <a:rPr lang="en-GB" altLang="en-US" sz="5500" b="1" dirty="0">
                <a:solidFill>
                  <a:srgbClr val="FFFFFF"/>
                </a:solidFill>
                <a:latin typeface="SourceHanSansSC-Medium" panose="020B0600000000000000" charset="-122"/>
                <a:ea typeface="SourceHanSansSC-Medium" panose="020B0600000000000000" charset="-122"/>
                <a:cs typeface="SourceHanSansSC-Medium" panose="020B0600000000000000" charset="-122"/>
              </a:rPr>
              <a:t>PART </a:t>
            </a:r>
            <a:endParaRPr lang="en-US" sz="5500" dirty="0"/>
          </a:p>
        </p:txBody>
      </p:sp>
      <p:sp>
        <p:nvSpPr>
          <p:cNvPr id="14" name="Shape 12"/>
          <p:cNvSpPr/>
          <p:nvPr/>
        </p:nvSpPr>
        <p:spPr>
          <a:xfrm>
            <a:off x="5820851" y="2340859"/>
            <a:ext cx="3250543" cy="630941"/>
          </a:xfrm>
          <a:custGeom>
            <a:avLst/>
            <a:gdLst/>
            <a:ahLst/>
            <a:cxnLst/>
            <a:rect l="l" t="t" r="r" b="b"/>
            <a:pathLst>
              <a:path w="2437907" h="473206">
                <a:moveTo>
                  <a:pt x="0" y="0"/>
                </a:moveTo>
                <a:lnTo>
                  <a:pt x="2437907" y="0"/>
                </a:lnTo>
                <a:lnTo>
                  <a:pt x="2437907" y="473206"/>
                </a:lnTo>
                <a:lnTo>
                  <a:pt x="0" y="473206"/>
                </a:lnTo>
                <a:close/>
              </a:path>
            </a:pathLst>
          </a:custGeom>
          <a:noFill/>
        </p:spPr>
      </p:sp>
      <p:sp>
        <p:nvSpPr>
          <p:cNvPr id="15" name="Text 13"/>
          <p:cNvSpPr txBox="1"/>
          <p:nvPr/>
        </p:nvSpPr>
        <p:spPr>
          <a:xfrm>
            <a:off x="5425440" y="2814320"/>
            <a:ext cx="6370320" cy="709507"/>
          </a:xfrm>
          <a:prstGeom prst="rect">
            <a:avLst/>
          </a:prstGeom>
          <a:noFill/>
        </p:spPr>
        <p:txBody>
          <a:bodyPr wrap="square" lIns="1252" tIns="652" rIns="1252" bIns="652" rtlCol="0" anchor="t">
            <a:noAutofit/>
          </a:bodyPr>
          <a:lstStyle/>
          <a:p>
            <a:pPr marL="0" indent="0" algn="ctr">
              <a:buNone/>
            </a:pPr>
            <a:r>
              <a:rPr lang="zh-CN" altLang="en-US" sz="3200" b="1" dirty="0">
                <a:solidFill>
                  <a:schemeClr val="accent1">
                    <a:lumMod val="50000"/>
                  </a:schemeClr>
                </a:solidFill>
                <a:latin typeface="SourceHanSansSC-Medium" panose="020B0600000000000000" charset="-122"/>
                <a:ea typeface="SourceHanSansSC-Medium" panose="020B0600000000000000" charset="-122"/>
                <a:cs typeface="SourceHanSansSC-Medium" panose="020B0600000000000000" charset="-122"/>
                <a:sym typeface="+mn-ea"/>
              </a:rPr>
              <a:t>山西氧化铝运行现状</a:t>
            </a:r>
            <a:endParaRPr lang="zh-CN" altLang="en-US" sz="3200" b="1" dirty="0">
              <a:solidFill>
                <a:schemeClr val="accent1">
                  <a:lumMod val="50000"/>
                </a:schemeClr>
              </a:solidFill>
              <a:latin typeface="SourceHanSansSC-Medium" panose="020B0600000000000000" charset="-122"/>
              <a:ea typeface="SourceHanSansSC-Medium" panose="020B0600000000000000" charset="-122"/>
              <a:cs typeface="SourceHanSansSC-Medium" panose="020B0600000000000000" charset="-122"/>
            </a:endParaRPr>
          </a:p>
          <a:p>
            <a:pPr marL="0" indent="0" algn="l">
              <a:buNone/>
            </a:pPr>
            <a:endParaRPr lang="zh-CN" altLang="en-US" sz="3200" b="1" dirty="0">
              <a:solidFill>
                <a:schemeClr val="accent1">
                  <a:lumMod val="50000"/>
                </a:schemeClr>
              </a:solidFill>
              <a:latin typeface="SourceHanSansSC-Medium" panose="020B0600000000000000" charset="-122"/>
              <a:ea typeface="SourceHanSansSC-Medium" panose="020B0600000000000000" charset="-122"/>
              <a:cs typeface="SourceHanSansSC-Medium" panose="020B0600000000000000" charset="-122"/>
            </a:endParaRPr>
          </a:p>
        </p:txBody>
      </p:sp>
      <p:sp>
        <p:nvSpPr>
          <p:cNvPr id="16" name="Shape 14"/>
          <p:cNvSpPr/>
          <p:nvPr/>
        </p:nvSpPr>
        <p:spPr>
          <a:xfrm>
            <a:off x="1590113" y="5103133"/>
            <a:ext cx="650859" cy="680112"/>
          </a:xfrm>
          <a:custGeom>
            <a:avLst/>
            <a:gdLst/>
            <a:ahLst/>
            <a:cxnLst/>
            <a:rect l="l" t="t" r="r" b="b"/>
            <a:pathLst>
              <a:path w="488144" h="510084">
                <a:moveTo>
                  <a:pt x="244072" y="0"/>
                </a:moveTo>
                <a:cubicBezTo>
                  <a:pt x="378779" y="0"/>
                  <a:pt x="488144" y="114280"/>
                  <a:pt x="488144" y="255042"/>
                </a:cubicBezTo>
                <a:cubicBezTo>
                  <a:pt x="488144" y="395804"/>
                  <a:pt x="378779" y="510084"/>
                  <a:pt x="244072" y="510084"/>
                </a:cubicBezTo>
                <a:cubicBezTo>
                  <a:pt x="109365" y="510084"/>
                  <a:pt x="0" y="395804"/>
                  <a:pt x="0" y="255042"/>
                </a:cubicBezTo>
                <a:cubicBezTo>
                  <a:pt x="0" y="114280"/>
                  <a:pt x="109365" y="0"/>
                  <a:pt x="244072"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7" name="Shape 15"/>
          <p:cNvSpPr/>
          <p:nvPr/>
        </p:nvSpPr>
        <p:spPr>
          <a:xfrm>
            <a:off x="288343" y="4680477"/>
            <a:ext cx="845792" cy="845792"/>
          </a:xfrm>
          <a:custGeom>
            <a:avLst/>
            <a:gdLst/>
            <a:ahLst/>
            <a:cxnLst/>
            <a:rect l="l" t="t" r="r" b="b"/>
            <a:pathLst>
              <a:path w="634344" h="634344">
                <a:moveTo>
                  <a:pt x="317172" y="0"/>
                </a:moveTo>
                <a:cubicBezTo>
                  <a:pt x="492224" y="0"/>
                  <a:pt x="634344" y="142120"/>
                  <a:pt x="634344" y="317172"/>
                </a:cubicBezTo>
                <a:cubicBezTo>
                  <a:pt x="634344" y="492224"/>
                  <a:pt x="492224" y="634344"/>
                  <a:pt x="317172" y="634344"/>
                </a:cubicBezTo>
                <a:cubicBezTo>
                  <a:pt x="142120" y="634344"/>
                  <a:pt x="0" y="492224"/>
                  <a:pt x="0" y="317172"/>
                </a:cubicBezTo>
                <a:cubicBezTo>
                  <a:pt x="0" y="142120"/>
                  <a:pt x="142120" y="0"/>
                  <a:pt x="317172"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8" name="Shape 16"/>
          <p:cNvSpPr/>
          <p:nvPr/>
        </p:nvSpPr>
        <p:spPr>
          <a:xfrm>
            <a:off x="342007" y="4734141"/>
            <a:ext cx="738464" cy="738464"/>
          </a:xfrm>
          <a:custGeom>
            <a:avLst/>
            <a:gdLst/>
            <a:ahLst/>
            <a:cxnLst/>
            <a:rect l="l" t="t" r="r" b="b"/>
            <a:pathLst>
              <a:path w="553848" h="553848">
                <a:moveTo>
                  <a:pt x="276924" y="0"/>
                </a:moveTo>
                <a:cubicBezTo>
                  <a:pt x="429763" y="0"/>
                  <a:pt x="553848" y="124085"/>
                  <a:pt x="553848" y="276924"/>
                </a:cubicBezTo>
                <a:cubicBezTo>
                  <a:pt x="553848" y="429763"/>
                  <a:pt x="429763" y="553848"/>
                  <a:pt x="276924" y="553848"/>
                </a:cubicBezTo>
                <a:cubicBezTo>
                  <a:pt x="124085" y="553848"/>
                  <a:pt x="0" y="429763"/>
                  <a:pt x="0" y="276924"/>
                </a:cubicBezTo>
                <a:cubicBezTo>
                  <a:pt x="0" y="124085"/>
                  <a:pt x="124085" y="0"/>
                  <a:pt x="276924" y="0"/>
                </a:cubicBezTo>
                <a:close/>
              </a:path>
            </a:pathLst>
          </a:custGeom>
          <a:gradFill>
            <a:gsLst>
              <a:gs pos="0">
                <a:srgbClr val="FFFFFF">
                  <a:alpha val="100000"/>
                </a:srgbClr>
              </a:gs>
              <a:gs pos="100000">
                <a:srgbClr val="D9D9D9">
                  <a:alpha val="100000"/>
                </a:srgbClr>
              </a:gs>
            </a:gsLst>
            <a:lin ang="14400000" scaled="1"/>
          </a:gradFill>
        </p:spPr>
      </p:sp>
      <p:sp>
        <p:nvSpPr>
          <p:cNvPr id="19" name="Shape 17"/>
          <p:cNvSpPr/>
          <p:nvPr/>
        </p:nvSpPr>
        <p:spPr>
          <a:xfrm>
            <a:off x="1006993" y="5512699"/>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20" name="Shape 18"/>
          <p:cNvSpPr/>
          <p:nvPr/>
        </p:nvSpPr>
        <p:spPr>
          <a:xfrm>
            <a:off x="1033188" y="5538893"/>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21" name="Shape 19"/>
          <p:cNvSpPr/>
          <p:nvPr/>
        </p:nvSpPr>
        <p:spPr>
          <a:xfrm>
            <a:off x="915132" y="512685"/>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22" name="Shape 20"/>
          <p:cNvSpPr/>
          <p:nvPr/>
        </p:nvSpPr>
        <p:spPr>
          <a:xfrm>
            <a:off x="941325" y="538879"/>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23" name="Shape 21"/>
          <p:cNvSpPr/>
          <p:nvPr/>
        </p:nvSpPr>
        <p:spPr>
          <a:xfrm>
            <a:off x="5424563" y="3667963"/>
            <a:ext cx="6371149" cy="0"/>
          </a:xfrm>
          <a:custGeom>
            <a:avLst/>
            <a:gdLst/>
            <a:ahLst/>
            <a:cxnLst/>
            <a:rect l="l" t="t" r="r" b="b"/>
            <a:pathLst>
              <a:path w="4778362">
                <a:moveTo>
                  <a:pt x="0" y="0"/>
                </a:moveTo>
                <a:lnTo>
                  <a:pt x="4778362" y="0"/>
                </a:lnTo>
              </a:path>
            </a:pathLst>
          </a:custGeom>
          <a:solidFill>
            <a:schemeClr val="accent1">
              <a:lumMod val="50000"/>
            </a:schemeClr>
          </a:solidFill>
          <a:ln w="28575" cmpd="sng">
            <a:solidFill>
              <a:schemeClr val="accent1">
                <a:shade val="50000"/>
              </a:schemeClr>
            </a:solidFill>
            <a:prstDash val="solid"/>
            <a:headEnd type="none"/>
            <a:tailEnd type="none"/>
          </a:ln>
        </p:spPr>
      </p:sp>
      <p:sp>
        <p:nvSpPr>
          <p:cNvPr id="24" name="Text 22"/>
          <p:cNvSpPr txBox="1"/>
          <p:nvPr/>
        </p:nvSpPr>
        <p:spPr>
          <a:xfrm>
            <a:off x="1931192" y="3523956"/>
            <a:ext cx="1660511" cy="847090"/>
          </a:xfrm>
          <a:prstGeom prst="rect">
            <a:avLst/>
          </a:prstGeom>
          <a:noFill/>
        </p:spPr>
        <p:txBody>
          <a:bodyPr wrap="square" lIns="1252" tIns="652" rIns="1252" bIns="652" rtlCol="0" anchor="t">
            <a:spAutoFit/>
          </a:bodyPr>
          <a:lstStyle/>
          <a:p>
            <a:pPr marL="0" indent="0" algn="ctr">
              <a:buNone/>
            </a:pPr>
            <a:r>
              <a:rPr lang="en-US" sz="5500" b="1" dirty="0">
                <a:solidFill>
                  <a:srgbClr val="FFFFFF"/>
                </a:solidFill>
                <a:latin typeface="SourceHanSansSC-Medium" panose="020B0600000000000000" charset="-122"/>
                <a:ea typeface="SourceHanSansSC-Medium" panose="020B0600000000000000" charset="-122"/>
                <a:cs typeface="SourceHanSansSC-Medium" panose="020B0600000000000000" charset="-122"/>
              </a:rPr>
              <a:t>01</a:t>
            </a:r>
            <a:endParaRPr lang="en-US" sz="5500" dirty="0"/>
          </a:p>
        </p:txBody>
      </p:sp>
      <p:sp>
        <p:nvSpPr>
          <p:cNvPr id="10" name="Shape 30"/>
          <p:cNvSpPr/>
          <p:nvPr/>
        </p:nvSpPr>
        <p:spPr>
          <a:xfrm>
            <a:off x="0" y="635"/>
            <a:ext cx="935355" cy="910590"/>
          </a:xfrm>
          <a:custGeom>
            <a:avLst/>
            <a:gdLst/>
            <a:ahLst/>
            <a:cxnLst/>
            <a:rect l="l" t="t" r="r" b="b"/>
            <a:pathLst>
              <a:path w="1083422" h="1083422">
                <a:moveTo>
                  <a:pt x="541711" y="0"/>
                </a:moveTo>
                <a:cubicBezTo>
                  <a:pt x="840689" y="0"/>
                  <a:pt x="1083422" y="242732"/>
                  <a:pt x="1083422" y="541711"/>
                </a:cubicBezTo>
                <a:cubicBezTo>
                  <a:pt x="1083422" y="840689"/>
                  <a:pt x="840689" y="1083422"/>
                  <a:pt x="541711" y="1083422"/>
                </a:cubicBezTo>
                <a:cubicBezTo>
                  <a:pt x="242732" y="1083422"/>
                  <a:pt x="0" y="840689"/>
                  <a:pt x="0" y="541711"/>
                </a:cubicBezTo>
                <a:cubicBezTo>
                  <a:pt x="0" y="242732"/>
                  <a:pt x="242732" y="0"/>
                  <a:pt x="541711"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50" name="Shape 31"/>
          <p:cNvSpPr/>
          <p:nvPr/>
        </p:nvSpPr>
        <p:spPr>
          <a:xfrm>
            <a:off x="118745" y="111760"/>
            <a:ext cx="700405" cy="688340"/>
          </a:xfrm>
          <a:custGeom>
            <a:avLst/>
            <a:gdLst/>
            <a:ahLst/>
            <a:cxnLst/>
            <a:rect l="l" t="t" r="r" b="b"/>
            <a:pathLst>
              <a:path w="945942" h="945942">
                <a:moveTo>
                  <a:pt x="472971" y="0"/>
                </a:moveTo>
                <a:cubicBezTo>
                  <a:pt x="734011" y="0"/>
                  <a:pt x="945942" y="211931"/>
                  <a:pt x="945942" y="472971"/>
                </a:cubicBezTo>
                <a:cubicBezTo>
                  <a:pt x="945942" y="734011"/>
                  <a:pt x="734011" y="945942"/>
                  <a:pt x="472971" y="945942"/>
                </a:cubicBezTo>
                <a:cubicBezTo>
                  <a:pt x="211931" y="945942"/>
                  <a:pt x="0" y="734011"/>
                  <a:pt x="0" y="472971"/>
                </a:cubicBezTo>
                <a:cubicBezTo>
                  <a:pt x="0" y="211931"/>
                  <a:pt x="211931" y="0"/>
                  <a:pt x="472971" y="0"/>
                </a:cubicBezTo>
                <a:close/>
              </a:path>
            </a:pathLst>
          </a:custGeom>
          <a:gradFill>
            <a:gsLst>
              <a:gs pos="0">
                <a:srgbClr val="FFFFFF">
                  <a:alpha val="100000"/>
                </a:srgbClr>
              </a:gs>
              <a:gs pos="100000">
                <a:srgbClr val="D9D9D9">
                  <a:alpha val="100000"/>
                </a:srgbClr>
              </a:gs>
            </a:gsLst>
            <a:lin ang="14400000" scaled="1"/>
          </a:gradFill>
        </p:spPr>
      </p:sp>
      <p:pic>
        <p:nvPicPr>
          <p:cNvPr id="55" name="图片 54" descr="2222"/>
          <p:cNvPicPr>
            <a:picLocks noChangeAspect="1"/>
          </p:cNvPicPr>
          <p:nvPr/>
        </p:nvPicPr>
        <p:blipFill>
          <a:blip r:embed="rId3"/>
          <a:stretch>
            <a:fillRect/>
          </a:stretch>
        </p:blipFill>
        <p:spPr>
          <a:xfrm>
            <a:off x="208280" y="229870"/>
            <a:ext cx="490855" cy="490855"/>
          </a:xfrm>
          <a:prstGeom prst="rect">
            <a:avLst/>
          </a:prstGeom>
        </p:spPr>
      </p:pic>
      <p:pic>
        <p:nvPicPr>
          <p:cNvPr id="2" name="图片 1"/>
          <p:cNvPicPr>
            <a:picLocks noChangeAspect="1"/>
          </p:cNvPicPr>
          <p:nvPr/>
        </p:nvPicPr>
        <p:blipFill>
          <a:blip r:embed="rId4"/>
          <a:stretch>
            <a:fillRect/>
          </a:stretch>
        </p:blipFill>
        <p:spPr>
          <a:xfrm>
            <a:off x="8923020" y="111760"/>
            <a:ext cx="3086100" cy="447675"/>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7"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rgbClr val="262626"/>
                </a:solidFill>
                <a:latin typeface="微软雅黑" panose="020B0503020204020204" charset="-122"/>
                <a:ea typeface="微软雅黑" panose="020B0503020204020204" charset="-122"/>
                <a:cs typeface="SourceHanSansSC-Medium" panose="020B0600000000000000" charset="-122"/>
              </a:rPr>
              <a:t>山西氧化铝运行现状</a:t>
            </a:r>
          </a:p>
        </p:txBody>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24" name="Shape 22"/>
          <p:cNvSpPr/>
          <p:nvPr/>
        </p:nvSpPr>
        <p:spPr>
          <a:xfrm>
            <a:off x="0" y="0"/>
            <a:ext cx="0" cy="0"/>
          </a:xfrm>
          <a:custGeom>
            <a:avLst/>
            <a:gdLst/>
            <a:ahLst/>
            <a:cxnLst/>
            <a:rect l="l" t="t" r="r" b="b"/>
            <a:pathLst>
              <a:path>
                <a:moveTo>
                  <a:pt x="0" y="0"/>
                </a:moveTo>
                <a:lnTo>
                  <a:pt x="0" y="0"/>
                </a:lnTo>
              </a:path>
            </a:pathLst>
          </a:custGeom>
          <a:noFill/>
          <a:ln w="47625">
            <a:solidFill>
              <a:srgbClr val="8E0000"/>
            </a:solidFill>
            <a:prstDash val="solid"/>
            <a:headEnd type="none"/>
            <a:tailEnd type="none"/>
          </a:ln>
        </p:spPr>
      </p:sp>
      <p:sp>
        <p:nvSpPr>
          <p:cNvPr id="25" name="Shape 23"/>
          <p:cNvSpPr/>
          <p:nvPr/>
        </p:nvSpPr>
        <p:spPr>
          <a:xfrm>
            <a:off x="0" y="0"/>
            <a:ext cx="0" cy="0"/>
          </a:xfrm>
          <a:custGeom>
            <a:avLst/>
            <a:gdLst/>
            <a:ahLst/>
            <a:cxnLst/>
            <a:rect l="l" t="t" r="r" b="b"/>
            <a:pathLst>
              <a:path>
                <a:moveTo>
                  <a:pt x="0" y="0"/>
                </a:moveTo>
                <a:lnTo>
                  <a:pt x="0" y="0"/>
                </a:lnTo>
              </a:path>
            </a:pathLst>
          </a:custGeom>
          <a:noFill/>
          <a:ln w="47625">
            <a:solidFill>
              <a:srgbClr val="8E0000"/>
            </a:solidFill>
            <a:prstDash val="solid"/>
            <a:headEnd type="none"/>
            <a:tailEnd type="none"/>
          </a:ln>
        </p:spPr>
      </p:sp>
      <p:sp>
        <p:nvSpPr>
          <p:cNvPr id="32" name="Text 30"/>
          <p:cNvSpPr txBox="1"/>
          <p:nvPr/>
        </p:nvSpPr>
        <p:spPr>
          <a:xfrm>
            <a:off x="578273" y="2678853"/>
            <a:ext cx="3879427" cy="1055793"/>
          </a:xfrm>
          <a:prstGeom prst="rect">
            <a:avLst/>
          </a:prstGeom>
          <a:noFill/>
        </p:spPr>
        <p:txBody>
          <a:bodyPr wrap="square" lIns="0" tIns="0" rIns="0" bIns="0" rtlCol="0" anchor="t">
            <a:noAutofit/>
          </a:bodyPr>
          <a:lstStyle/>
          <a:p>
            <a:pPr indent="0" algn="l" fontAlgn="auto">
              <a:lnSpc>
                <a:spcPct val="196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2009年以来，全国氧化铝运行产能呈增加状态，增量主要来自于沿海新建氧化铝厂的投产。</a:t>
            </a:r>
            <a:endParaRPr lang="en-US" sz="1335" dirty="0">
              <a:latin typeface="微软雅黑" panose="020B0503020204020204" charset="-122"/>
              <a:ea typeface="微软雅黑" panose="020B0503020204020204" charset="-122"/>
              <a:cs typeface="微软雅黑" panose="020B0503020204020204" charset="-122"/>
            </a:endParaRPr>
          </a:p>
        </p:txBody>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1</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sp>
        <p:nvSpPr>
          <p:cNvPr id="39" name="Shape 25"/>
          <p:cNvSpPr/>
          <p:nvPr>
            <p:custDataLst>
              <p:tags r:id="rId1"/>
            </p:custDataLst>
          </p:nvPr>
        </p:nvSpPr>
        <p:spPr>
          <a:xfrm>
            <a:off x="684003" y="1722657"/>
            <a:ext cx="556185" cy="544257"/>
          </a:xfrm>
          <a:custGeom>
            <a:avLst/>
            <a:gdLst/>
            <a:ahLst/>
            <a:cxnLst/>
            <a:rect l="l" t="t" r="r" b="b"/>
            <a:pathLst>
              <a:path w="417139" h="408193">
                <a:moveTo>
                  <a:pt x="218123" y="127635"/>
                </a:moveTo>
                <a:cubicBezTo>
                  <a:pt x="221933" y="125730"/>
                  <a:pt x="225742" y="127635"/>
                  <a:pt x="227647" y="131445"/>
                </a:cubicBezTo>
                <a:cubicBezTo>
                  <a:pt x="228600" y="135255"/>
                  <a:pt x="227647" y="140017"/>
                  <a:pt x="222885" y="141923"/>
                </a:cubicBezTo>
                <a:cubicBezTo>
                  <a:pt x="219075" y="142875"/>
                  <a:pt x="215265" y="140970"/>
                  <a:pt x="213360" y="137160"/>
                </a:cubicBezTo>
                <a:cubicBezTo>
                  <a:pt x="211455" y="133350"/>
                  <a:pt x="213360" y="128588"/>
                  <a:pt x="218123" y="127635"/>
                </a:cubicBezTo>
                <a:moveTo>
                  <a:pt x="214313" y="119062"/>
                </a:moveTo>
                <a:cubicBezTo>
                  <a:pt x="205740" y="121920"/>
                  <a:pt x="200978" y="132398"/>
                  <a:pt x="204787" y="140970"/>
                </a:cubicBezTo>
                <a:cubicBezTo>
                  <a:pt x="208597" y="149542"/>
                  <a:pt x="218123" y="153353"/>
                  <a:pt x="226695" y="150495"/>
                </a:cubicBezTo>
                <a:cubicBezTo>
                  <a:pt x="235267" y="146685"/>
                  <a:pt x="240030" y="137160"/>
                  <a:pt x="236220" y="128588"/>
                </a:cubicBezTo>
                <a:cubicBezTo>
                  <a:pt x="232410" y="119062"/>
                  <a:pt x="222885" y="115253"/>
                  <a:pt x="214313" y="119062"/>
                </a:cubicBezTo>
                <a:moveTo>
                  <a:pt x="165735" y="97155"/>
                </a:moveTo>
                <a:cubicBezTo>
                  <a:pt x="169545" y="97155"/>
                  <a:pt x="173355" y="100013"/>
                  <a:pt x="173355" y="104775"/>
                </a:cubicBezTo>
                <a:cubicBezTo>
                  <a:pt x="173355" y="108585"/>
                  <a:pt x="169545" y="112395"/>
                  <a:pt x="165735" y="112395"/>
                </a:cubicBezTo>
                <a:cubicBezTo>
                  <a:pt x="160973" y="112395"/>
                  <a:pt x="158115" y="108585"/>
                  <a:pt x="158115" y="104775"/>
                </a:cubicBezTo>
                <a:cubicBezTo>
                  <a:pt x="158115" y="100013"/>
                  <a:pt x="160973" y="97155"/>
                  <a:pt x="165735" y="97155"/>
                </a:cubicBezTo>
                <a:moveTo>
                  <a:pt x="159068" y="88583"/>
                </a:moveTo>
                <a:cubicBezTo>
                  <a:pt x="150495" y="92392"/>
                  <a:pt x="146685" y="101918"/>
                  <a:pt x="149542" y="110490"/>
                </a:cubicBezTo>
                <a:cubicBezTo>
                  <a:pt x="153353" y="119062"/>
                  <a:pt x="162878" y="123825"/>
                  <a:pt x="171450" y="120015"/>
                </a:cubicBezTo>
                <a:cubicBezTo>
                  <a:pt x="180022" y="117157"/>
                  <a:pt x="184785" y="106680"/>
                  <a:pt x="180975" y="98108"/>
                </a:cubicBezTo>
                <a:cubicBezTo>
                  <a:pt x="177165" y="89535"/>
                  <a:pt x="167640" y="85725"/>
                  <a:pt x="159068" y="88583"/>
                </a:cubicBezTo>
                <a:moveTo>
                  <a:pt x="212408" y="62865"/>
                </a:moveTo>
                <a:lnTo>
                  <a:pt x="161925" y="180975"/>
                </a:lnTo>
                <a:cubicBezTo>
                  <a:pt x="161925" y="180975"/>
                  <a:pt x="161925" y="180975"/>
                  <a:pt x="161925" y="180975"/>
                </a:cubicBezTo>
                <a:cubicBezTo>
                  <a:pt x="163830" y="182880"/>
                  <a:pt x="166688" y="183833"/>
                  <a:pt x="169545" y="185738"/>
                </a:cubicBezTo>
                <a:cubicBezTo>
                  <a:pt x="169545" y="184785"/>
                  <a:pt x="170497" y="184785"/>
                  <a:pt x="170497" y="184785"/>
                </a:cubicBezTo>
                <a:lnTo>
                  <a:pt x="220980" y="65723"/>
                </a:lnTo>
                <a:cubicBezTo>
                  <a:pt x="218123" y="64770"/>
                  <a:pt x="215265" y="63818"/>
                  <a:pt x="212408" y="62865"/>
                </a:cubicBezTo>
                <a:moveTo>
                  <a:pt x="193358" y="39052"/>
                </a:moveTo>
                <a:cubicBezTo>
                  <a:pt x="214313" y="38100"/>
                  <a:pt x="235267" y="45720"/>
                  <a:pt x="252412" y="61912"/>
                </a:cubicBezTo>
                <a:cubicBezTo>
                  <a:pt x="284797" y="93345"/>
                  <a:pt x="286703" y="145733"/>
                  <a:pt x="255270" y="178117"/>
                </a:cubicBezTo>
                <a:cubicBezTo>
                  <a:pt x="222885" y="211455"/>
                  <a:pt x="170497" y="212408"/>
                  <a:pt x="138113" y="180975"/>
                </a:cubicBezTo>
                <a:cubicBezTo>
                  <a:pt x="104775" y="149542"/>
                  <a:pt x="103823" y="97155"/>
                  <a:pt x="135255" y="63818"/>
                </a:cubicBezTo>
                <a:cubicBezTo>
                  <a:pt x="150495" y="47625"/>
                  <a:pt x="172403" y="39052"/>
                  <a:pt x="193358" y="39052"/>
                </a:cubicBezTo>
                <a:moveTo>
                  <a:pt x="192405" y="14288"/>
                </a:moveTo>
                <a:cubicBezTo>
                  <a:pt x="164783" y="14288"/>
                  <a:pt x="138113" y="25718"/>
                  <a:pt x="117157" y="46673"/>
                </a:cubicBezTo>
                <a:cubicBezTo>
                  <a:pt x="76200" y="89535"/>
                  <a:pt x="77152" y="158115"/>
                  <a:pt x="120015" y="199072"/>
                </a:cubicBezTo>
                <a:cubicBezTo>
                  <a:pt x="160020" y="237172"/>
                  <a:pt x="221933" y="238125"/>
                  <a:pt x="263843" y="203835"/>
                </a:cubicBezTo>
                <a:lnTo>
                  <a:pt x="379095" y="314325"/>
                </a:lnTo>
                <a:cubicBezTo>
                  <a:pt x="383857" y="319088"/>
                  <a:pt x="391478" y="319088"/>
                  <a:pt x="396240" y="314325"/>
                </a:cubicBezTo>
                <a:cubicBezTo>
                  <a:pt x="401003" y="308610"/>
                  <a:pt x="401003" y="300990"/>
                  <a:pt x="396240" y="296228"/>
                </a:cubicBezTo>
                <a:lnTo>
                  <a:pt x="280987" y="185738"/>
                </a:lnTo>
                <a:cubicBezTo>
                  <a:pt x="313372" y="142875"/>
                  <a:pt x="309562" y="81915"/>
                  <a:pt x="269558" y="43815"/>
                </a:cubicBezTo>
                <a:cubicBezTo>
                  <a:pt x="247650" y="22860"/>
                  <a:pt x="220028" y="13335"/>
                  <a:pt x="192405" y="14288"/>
                </a:cubicBezTo>
                <a:moveTo>
                  <a:pt x="194310" y="0"/>
                </a:moveTo>
                <a:cubicBezTo>
                  <a:pt x="226695" y="0"/>
                  <a:pt x="257175" y="12383"/>
                  <a:pt x="280987" y="34290"/>
                </a:cubicBezTo>
                <a:cubicBezTo>
                  <a:pt x="300990" y="54293"/>
                  <a:pt x="313372" y="78105"/>
                  <a:pt x="318135" y="104775"/>
                </a:cubicBezTo>
                <a:cubicBezTo>
                  <a:pt x="326707" y="114300"/>
                  <a:pt x="335280" y="125730"/>
                  <a:pt x="341947" y="137160"/>
                </a:cubicBezTo>
                <a:lnTo>
                  <a:pt x="317182" y="149542"/>
                </a:lnTo>
                <a:cubicBezTo>
                  <a:pt x="316230" y="156210"/>
                  <a:pt x="314325" y="161925"/>
                  <a:pt x="312420" y="168592"/>
                </a:cubicBezTo>
                <a:lnTo>
                  <a:pt x="348615" y="149542"/>
                </a:lnTo>
                <a:cubicBezTo>
                  <a:pt x="359093" y="173355"/>
                  <a:pt x="364808" y="199072"/>
                  <a:pt x="364808" y="226695"/>
                </a:cubicBezTo>
                <a:cubicBezTo>
                  <a:pt x="364808" y="232410"/>
                  <a:pt x="364808" y="239078"/>
                  <a:pt x="363855" y="245745"/>
                </a:cubicBezTo>
                <a:lnTo>
                  <a:pt x="407670" y="287655"/>
                </a:lnTo>
                <a:cubicBezTo>
                  <a:pt x="413385" y="292418"/>
                  <a:pt x="417195" y="300038"/>
                  <a:pt x="417195" y="308610"/>
                </a:cubicBezTo>
                <a:cubicBezTo>
                  <a:pt x="417195" y="316230"/>
                  <a:pt x="414338" y="323850"/>
                  <a:pt x="408622" y="329565"/>
                </a:cubicBezTo>
                <a:cubicBezTo>
                  <a:pt x="402907" y="336233"/>
                  <a:pt x="395287" y="339090"/>
                  <a:pt x="386715" y="339090"/>
                </a:cubicBezTo>
                <a:cubicBezTo>
                  <a:pt x="379095" y="339090"/>
                  <a:pt x="371475" y="336233"/>
                  <a:pt x="365760" y="331470"/>
                </a:cubicBezTo>
                <a:lnTo>
                  <a:pt x="343853" y="309562"/>
                </a:lnTo>
                <a:cubicBezTo>
                  <a:pt x="330518" y="335280"/>
                  <a:pt x="311468" y="358140"/>
                  <a:pt x="287655" y="374332"/>
                </a:cubicBezTo>
                <a:lnTo>
                  <a:pt x="206692" y="249555"/>
                </a:lnTo>
                <a:cubicBezTo>
                  <a:pt x="202883" y="249555"/>
                  <a:pt x="198120" y="250507"/>
                  <a:pt x="194310" y="250507"/>
                </a:cubicBezTo>
                <a:cubicBezTo>
                  <a:pt x="192405" y="250507"/>
                  <a:pt x="191453" y="250507"/>
                  <a:pt x="189548" y="250507"/>
                </a:cubicBezTo>
                <a:lnTo>
                  <a:pt x="276225" y="382905"/>
                </a:lnTo>
                <a:cubicBezTo>
                  <a:pt x="248602" y="399097"/>
                  <a:pt x="216218" y="408622"/>
                  <a:pt x="182880" y="408622"/>
                </a:cubicBezTo>
                <a:cubicBezTo>
                  <a:pt x="81915" y="408622"/>
                  <a:pt x="0" y="326707"/>
                  <a:pt x="0" y="226695"/>
                </a:cubicBezTo>
                <a:cubicBezTo>
                  <a:pt x="0" y="198120"/>
                  <a:pt x="6667" y="172403"/>
                  <a:pt x="17145" y="148590"/>
                </a:cubicBezTo>
                <a:lnTo>
                  <a:pt x="82867" y="181928"/>
                </a:lnTo>
                <a:cubicBezTo>
                  <a:pt x="79058" y="175260"/>
                  <a:pt x="77152" y="168592"/>
                  <a:pt x="74295" y="161925"/>
                </a:cubicBezTo>
                <a:lnTo>
                  <a:pt x="23812" y="136208"/>
                </a:lnTo>
                <a:cubicBezTo>
                  <a:pt x="38100" y="112395"/>
                  <a:pt x="56198" y="91440"/>
                  <a:pt x="79058" y="76200"/>
                </a:cubicBezTo>
                <a:cubicBezTo>
                  <a:pt x="84773" y="62865"/>
                  <a:pt x="93345" y="49530"/>
                  <a:pt x="103823" y="39052"/>
                </a:cubicBezTo>
                <a:cubicBezTo>
                  <a:pt x="127635" y="14288"/>
                  <a:pt x="160020" y="0"/>
                  <a:pt x="194310" y="0"/>
                </a:cubicBezTo>
                <a:close/>
              </a:path>
            </a:pathLst>
          </a:custGeom>
          <a:solidFill>
            <a:schemeClr val="bg1">
              <a:lumMod val="50000"/>
            </a:schemeClr>
          </a:solidFill>
        </p:spPr>
        <p:style>
          <a:lnRef idx="2">
            <a:schemeClr val="lt1"/>
          </a:lnRef>
          <a:fillRef idx="1">
            <a:schemeClr val="accent1"/>
          </a:fillRef>
          <a:effectRef idx="1">
            <a:schemeClr val="accent1"/>
          </a:effectRef>
          <a:fontRef idx="minor">
            <a:schemeClr val="lt1"/>
          </a:fontRef>
        </p:style>
        <p:txBody>
          <a:bodyPr/>
          <a:lstStyle/>
          <a:p>
            <a:endParaRPr lang="zh-CN" altLang="en-US"/>
          </a:p>
        </p:txBody>
      </p:sp>
      <p:pic>
        <p:nvPicPr>
          <p:cNvPr id="41" name="图片 4"/>
          <p:cNvPicPr>
            <a:picLocks noChangeAspect="1"/>
          </p:cNvPicPr>
          <p:nvPr/>
        </p:nvPicPr>
        <p:blipFill>
          <a:blip r:embed="rId4"/>
          <a:stretch>
            <a:fillRect/>
          </a:stretch>
        </p:blipFill>
        <p:spPr>
          <a:xfrm>
            <a:off x="5200227" y="1253067"/>
            <a:ext cx="6753860" cy="4352713"/>
          </a:xfrm>
          <a:prstGeom prst="rect">
            <a:avLst/>
          </a:prstGeom>
          <a:noFill/>
          <a:ln>
            <a:noFill/>
          </a:ln>
        </p:spPr>
      </p:pic>
      <p:sp>
        <p:nvSpPr>
          <p:cNvPr id="42" name="文本框 41"/>
          <p:cNvSpPr txBox="1"/>
          <p:nvPr/>
        </p:nvSpPr>
        <p:spPr>
          <a:xfrm>
            <a:off x="6748780" y="5716693"/>
            <a:ext cx="3841327" cy="286173"/>
          </a:xfrm>
          <a:prstGeom prst="rect">
            <a:avLst/>
          </a:prstGeom>
        </p:spPr>
        <p:txBody>
          <a:bodyPr wrap="square">
            <a:noAutofit/>
          </a:bodyPr>
          <a:lstStyle/>
          <a:p>
            <a:pPr marL="0" indent="0" algn="ctr" defTabSz="266700">
              <a:spcBef>
                <a:spcPct val="0"/>
              </a:spcBef>
              <a:spcAft>
                <a:spcPct val="0"/>
              </a:spcAft>
            </a:pPr>
            <a:r>
              <a:rPr lang="zh-CN" altLang="en-US" sz="1200">
                <a:latin typeface="微软雅黑" panose="020B0503020204020204" charset="-122"/>
                <a:ea typeface="微软雅黑" panose="020B0503020204020204" charset="-122"/>
              </a:rPr>
              <a:t>数据来源：阿拉丁（</a:t>
            </a:r>
            <a:r>
              <a:rPr lang="en-US" altLang="zh-CN" sz="1200">
                <a:latin typeface="微软雅黑" panose="020B0503020204020204" charset="-122"/>
                <a:ea typeface="微软雅黑" panose="020B0503020204020204" charset="-122"/>
              </a:rPr>
              <a:t>ALD</a:t>
            </a:r>
            <a:r>
              <a:rPr lang="zh-CN" altLang="en-US" sz="1200">
                <a:latin typeface="微软雅黑" panose="020B0503020204020204" charset="-122"/>
                <a:ea typeface="微软雅黑" panose="020B0503020204020204" charset="-122"/>
              </a:rPr>
              <a:t>）</a:t>
            </a:r>
          </a:p>
        </p:txBody>
      </p:sp>
      <p:sp>
        <p:nvSpPr>
          <p:cNvPr id="17" name="文本框 16"/>
          <p:cNvSpPr txBox="1"/>
          <p:nvPr/>
        </p:nvSpPr>
        <p:spPr>
          <a:xfrm>
            <a:off x="6308513" y="944033"/>
            <a:ext cx="4537287" cy="275590"/>
          </a:xfrm>
          <a:prstGeom prst="rect">
            <a:avLst/>
          </a:prstGeom>
        </p:spPr>
        <p:txBody>
          <a:bodyPr wrap="square">
            <a:spAutoFit/>
          </a:bodyPr>
          <a:lstStyle/>
          <a:p>
            <a:pPr marL="0" indent="0" algn="ctr" defTabSz="266700">
              <a:spcBef>
                <a:spcPct val="0"/>
              </a:spcBef>
              <a:spcAft>
                <a:spcPct val="0"/>
              </a:spcAft>
            </a:pPr>
            <a:r>
              <a:rPr lang="zh-CN" altLang="en-US" sz="1200">
                <a:latin typeface="微软雅黑" panose="020B0503020204020204" charset="-122"/>
                <a:ea typeface="微软雅黑" panose="020B0503020204020204" charset="-122"/>
              </a:rPr>
              <a:t>图</a:t>
            </a:r>
            <a:r>
              <a:rPr lang="en-US" altLang="zh-CN" sz="1200">
                <a:latin typeface="微软雅黑" panose="020B0503020204020204" charset="-122"/>
                <a:ea typeface="微软雅黑" panose="020B0503020204020204" charset="-122"/>
              </a:rPr>
              <a:t>1 </a:t>
            </a:r>
            <a:r>
              <a:rPr lang="zh-CN" altLang="en-US" sz="1200">
                <a:latin typeface="微软雅黑" panose="020B0503020204020204" charset="-122"/>
                <a:ea typeface="微软雅黑" panose="020B0503020204020204" charset="-122"/>
              </a:rPr>
              <a:t>中国氧化铝运行现状</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24" name="Shape 22"/>
          <p:cNvSpPr/>
          <p:nvPr/>
        </p:nvSpPr>
        <p:spPr>
          <a:xfrm>
            <a:off x="0" y="0"/>
            <a:ext cx="0" cy="0"/>
          </a:xfrm>
          <a:custGeom>
            <a:avLst/>
            <a:gdLst/>
            <a:ahLst/>
            <a:cxnLst/>
            <a:rect l="l" t="t" r="r" b="b"/>
            <a:pathLst>
              <a:path>
                <a:moveTo>
                  <a:pt x="0" y="0"/>
                </a:moveTo>
                <a:lnTo>
                  <a:pt x="0" y="0"/>
                </a:lnTo>
              </a:path>
            </a:pathLst>
          </a:custGeom>
          <a:noFill/>
          <a:ln w="47625">
            <a:solidFill>
              <a:srgbClr val="8E0000"/>
            </a:solidFill>
            <a:prstDash val="solid"/>
            <a:headEnd type="none"/>
            <a:tailEnd type="none"/>
          </a:ln>
        </p:spPr>
      </p:sp>
      <p:sp>
        <p:nvSpPr>
          <p:cNvPr id="25" name="Shape 23"/>
          <p:cNvSpPr/>
          <p:nvPr/>
        </p:nvSpPr>
        <p:spPr>
          <a:xfrm>
            <a:off x="0" y="0"/>
            <a:ext cx="0" cy="0"/>
          </a:xfrm>
          <a:custGeom>
            <a:avLst/>
            <a:gdLst/>
            <a:ahLst/>
            <a:cxnLst/>
            <a:rect l="l" t="t" r="r" b="b"/>
            <a:pathLst>
              <a:path>
                <a:moveTo>
                  <a:pt x="0" y="0"/>
                </a:moveTo>
                <a:lnTo>
                  <a:pt x="0" y="0"/>
                </a:lnTo>
              </a:path>
            </a:pathLst>
          </a:custGeom>
          <a:noFill/>
          <a:ln w="47625">
            <a:solidFill>
              <a:srgbClr val="8E0000"/>
            </a:solidFill>
            <a:prstDash val="solid"/>
            <a:headEnd type="none"/>
            <a:tailEnd type="none"/>
          </a:ln>
        </p:spPr>
      </p:sp>
      <p:sp>
        <p:nvSpPr>
          <p:cNvPr id="32" name="Text 30"/>
          <p:cNvSpPr txBox="1"/>
          <p:nvPr/>
        </p:nvSpPr>
        <p:spPr>
          <a:xfrm>
            <a:off x="656167" y="2037927"/>
            <a:ext cx="4646507" cy="2782993"/>
          </a:xfrm>
          <a:prstGeom prst="rect">
            <a:avLst/>
          </a:prstGeom>
          <a:noFill/>
        </p:spPr>
        <p:txBody>
          <a:bodyPr wrap="square" lIns="0" tIns="0" rIns="0" bIns="0" rtlCol="0" anchor="t">
            <a:noAutofit/>
          </a:bodyPr>
          <a:lstStyle/>
          <a:p>
            <a:pPr indent="0" algn="l" fontAlgn="auto">
              <a:lnSpc>
                <a:spcPct val="196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相比之下山西的氧化铝运行状态一直处于区间震荡。截至2026年4月，山西氧化铝建成产能2620万吨，运行产能1900万吨，开工率仅为72.5%。2019年是山西氧化铝产能运行发生了根本变化，因为国产矿的收紧，氧化铝厂当时进行了大面积的技改，从2019年开始，山西正式进入了国产矿和进口矿同时使用的状态。</a:t>
            </a:r>
          </a:p>
        </p:txBody>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1</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sp>
        <p:nvSpPr>
          <p:cNvPr id="43" name="Shape 26"/>
          <p:cNvSpPr/>
          <p:nvPr>
            <p:custDataLst>
              <p:tags r:id="rId1"/>
            </p:custDataLst>
          </p:nvPr>
        </p:nvSpPr>
        <p:spPr>
          <a:xfrm>
            <a:off x="656184" y="1520284"/>
            <a:ext cx="485477" cy="423796"/>
          </a:xfrm>
          <a:custGeom>
            <a:avLst/>
            <a:gdLst/>
            <a:ahLst/>
            <a:cxnLst/>
            <a:rect l="l" t="t" r="r" b="b"/>
            <a:pathLst>
              <a:path w="364108" h="317847">
                <a:moveTo>
                  <a:pt x="254317" y="100965"/>
                </a:moveTo>
                <a:cubicBezTo>
                  <a:pt x="241935" y="100965"/>
                  <a:pt x="231458" y="110490"/>
                  <a:pt x="231458" y="122873"/>
                </a:cubicBezTo>
                <a:cubicBezTo>
                  <a:pt x="231458" y="135255"/>
                  <a:pt x="241935" y="145733"/>
                  <a:pt x="254317" y="145733"/>
                </a:cubicBezTo>
                <a:cubicBezTo>
                  <a:pt x="266700" y="145733"/>
                  <a:pt x="276225" y="135255"/>
                  <a:pt x="276225" y="122873"/>
                </a:cubicBezTo>
                <a:cubicBezTo>
                  <a:pt x="276225" y="110490"/>
                  <a:pt x="266700" y="100965"/>
                  <a:pt x="254317" y="100965"/>
                </a:cubicBezTo>
                <a:moveTo>
                  <a:pt x="172403" y="100965"/>
                </a:moveTo>
                <a:cubicBezTo>
                  <a:pt x="160020" y="100965"/>
                  <a:pt x="149542" y="110490"/>
                  <a:pt x="149542" y="122873"/>
                </a:cubicBezTo>
                <a:cubicBezTo>
                  <a:pt x="149542" y="135255"/>
                  <a:pt x="160020" y="145733"/>
                  <a:pt x="172403" y="145733"/>
                </a:cubicBezTo>
                <a:cubicBezTo>
                  <a:pt x="184785" y="145733"/>
                  <a:pt x="194310" y="135255"/>
                  <a:pt x="194310" y="122873"/>
                </a:cubicBezTo>
                <a:cubicBezTo>
                  <a:pt x="194310" y="110490"/>
                  <a:pt x="184785" y="100965"/>
                  <a:pt x="172403" y="100965"/>
                </a:cubicBezTo>
                <a:moveTo>
                  <a:pt x="60960" y="72390"/>
                </a:moveTo>
                <a:cubicBezTo>
                  <a:pt x="60960" y="73343"/>
                  <a:pt x="60007" y="75248"/>
                  <a:pt x="59055" y="76200"/>
                </a:cubicBezTo>
                <a:cubicBezTo>
                  <a:pt x="50483" y="93345"/>
                  <a:pt x="45720" y="111442"/>
                  <a:pt x="45720" y="130493"/>
                </a:cubicBezTo>
                <a:cubicBezTo>
                  <a:pt x="45720" y="149542"/>
                  <a:pt x="50483" y="167640"/>
                  <a:pt x="59055" y="184785"/>
                </a:cubicBezTo>
                <a:cubicBezTo>
                  <a:pt x="67627" y="200978"/>
                  <a:pt x="79058" y="215265"/>
                  <a:pt x="94298" y="227647"/>
                </a:cubicBezTo>
                <a:cubicBezTo>
                  <a:pt x="124777" y="252412"/>
                  <a:pt x="163830" y="265747"/>
                  <a:pt x="205740" y="265747"/>
                </a:cubicBezTo>
                <a:cubicBezTo>
                  <a:pt x="211455" y="265747"/>
                  <a:pt x="216218" y="265747"/>
                  <a:pt x="221933" y="265747"/>
                </a:cubicBezTo>
                <a:cubicBezTo>
                  <a:pt x="199072" y="278130"/>
                  <a:pt x="171450" y="285750"/>
                  <a:pt x="141923" y="285750"/>
                </a:cubicBezTo>
                <a:cubicBezTo>
                  <a:pt x="134302" y="285750"/>
                  <a:pt x="125730" y="285750"/>
                  <a:pt x="118110" y="284797"/>
                </a:cubicBezTo>
                <a:cubicBezTo>
                  <a:pt x="96202" y="299085"/>
                  <a:pt x="65723" y="316230"/>
                  <a:pt x="49530" y="318135"/>
                </a:cubicBezTo>
                <a:cubicBezTo>
                  <a:pt x="49530" y="318135"/>
                  <a:pt x="48577" y="318135"/>
                  <a:pt x="48577" y="318135"/>
                </a:cubicBezTo>
                <a:cubicBezTo>
                  <a:pt x="47625" y="318135"/>
                  <a:pt x="45720" y="317182"/>
                  <a:pt x="44768" y="315278"/>
                </a:cubicBezTo>
                <a:cubicBezTo>
                  <a:pt x="43815" y="314325"/>
                  <a:pt x="43815" y="312420"/>
                  <a:pt x="44768" y="310515"/>
                </a:cubicBezTo>
                <a:cubicBezTo>
                  <a:pt x="44768" y="310515"/>
                  <a:pt x="59055" y="284797"/>
                  <a:pt x="53340" y="260033"/>
                </a:cubicBezTo>
                <a:cubicBezTo>
                  <a:pt x="19050" y="238125"/>
                  <a:pt x="0" y="204787"/>
                  <a:pt x="0" y="168592"/>
                </a:cubicBezTo>
                <a:cubicBezTo>
                  <a:pt x="0" y="128588"/>
                  <a:pt x="23812" y="93345"/>
                  <a:pt x="60960" y="72390"/>
                </a:cubicBezTo>
                <a:moveTo>
                  <a:pt x="213360" y="0"/>
                </a:moveTo>
                <a:cubicBezTo>
                  <a:pt x="296228" y="0"/>
                  <a:pt x="363855" y="57150"/>
                  <a:pt x="363855" y="126683"/>
                </a:cubicBezTo>
                <a:cubicBezTo>
                  <a:pt x="363855" y="163830"/>
                  <a:pt x="344805" y="199072"/>
                  <a:pt x="309562" y="222885"/>
                </a:cubicBezTo>
                <a:cubicBezTo>
                  <a:pt x="306705" y="242888"/>
                  <a:pt x="318135" y="263843"/>
                  <a:pt x="318135" y="263843"/>
                </a:cubicBezTo>
                <a:cubicBezTo>
                  <a:pt x="320993" y="268605"/>
                  <a:pt x="320993" y="274320"/>
                  <a:pt x="318135" y="278130"/>
                </a:cubicBezTo>
                <a:cubicBezTo>
                  <a:pt x="315278" y="281940"/>
                  <a:pt x="310515" y="284797"/>
                  <a:pt x="305753" y="284797"/>
                </a:cubicBezTo>
                <a:cubicBezTo>
                  <a:pt x="305753" y="284797"/>
                  <a:pt x="304800" y="284797"/>
                  <a:pt x="304800" y="284797"/>
                </a:cubicBezTo>
                <a:cubicBezTo>
                  <a:pt x="289560" y="282892"/>
                  <a:pt x="265747" y="271463"/>
                  <a:pt x="234315" y="251460"/>
                </a:cubicBezTo>
                <a:cubicBezTo>
                  <a:pt x="227647" y="252412"/>
                  <a:pt x="220028" y="252412"/>
                  <a:pt x="213360" y="252412"/>
                </a:cubicBezTo>
                <a:cubicBezTo>
                  <a:pt x="130493" y="252412"/>
                  <a:pt x="61912" y="196215"/>
                  <a:pt x="61912" y="126683"/>
                </a:cubicBezTo>
                <a:cubicBezTo>
                  <a:pt x="61912" y="57150"/>
                  <a:pt x="130493" y="0"/>
                  <a:pt x="213360" y="0"/>
                </a:cubicBezTo>
                <a:close/>
              </a:path>
            </a:pathLst>
          </a:custGeom>
          <a:solidFill>
            <a:schemeClr val="bg1">
              <a:lumMod val="50000"/>
            </a:schemeClr>
          </a:solidFill>
        </p:spPr>
        <p:style>
          <a:lnRef idx="2">
            <a:schemeClr val="lt1"/>
          </a:lnRef>
          <a:fillRef idx="1">
            <a:schemeClr val="accent1"/>
          </a:fillRef>
          <a:effectRef idx="1">
            <a:schemeClr val="accent1"/>
          </a:effectRef>
          <a:fontRef idx="minor">
            <a:schemeClr val="lt1"/>
          </a:fontRef>
        </p:style>
      </p:sp>
      <p:pic>
        <p:nvPicPr>
          <p:cNvPr id="16" name="图片 5"/>
          <p:cNvPicPr>
            <a:picLocks noChangeAspect="1"/>
          </p:cNvPicPr>
          <p:nvPr/>
        </p:nvPicPr>
        <p:blipFill>
          <a:blip r:embed="rId4"/>
          <a:stretch>
            <a:fillRect/>
          </a:stretch>
        </p:blipFill>
        <p:spPr>
          <a:xfrm>
            <a:off x="5464387" y="1213273"/>
            <a:ext cx="6500707" cy="4431453"/>
          </a:xfrm>
          <a:prstGeom prst="rect">
            <a:avLst/>
          </a:prstGeom>
          <a:noFill/>
          <a:ln>
            <a:noFill/>
          </a:ln>
        </p:spPr>
      </p:pic>
      <p:sp>
        <p:nvSpPr>
          <p:cNvPr id="17" name="文本框 16"/>
          <p:cNvSpPr txBox="1"/>
          <p:nvPr/>
        </p:nvSpPr>
        <p:spPr>
          <a:xfrm>
            <a:off x="7283027" y="5644727"/>
            <a:ext cx="2998047" cy="153888"/>
          </a:xfrm>
          <a:prstGeom prst="rect">
            <a:avLst/>
          </a:prstGeom>
        </p:spPr>
        <p:txBody>
          <a:bodyPr wrap="square">
            <a:spAutoFit/>
          </a:bodyPr>
          <a:lstStyle/>
          <a:p>
            <a:pPr marL="0" indent="0" algn="ctr" defTabSz="266700">
              <a:spcBef>
                <a:spcPct val="0"/>
              </a:spcBef>
              <a:spcAft>
                <a:spcPct val="0"/>
              </a:spcAft>
            </a:pPr>
            <a:r>
              <a:rPr lang="zh-CN" altLang="en-US" sz="400" dirty="0">
                <a:latin typeface="微软雅黑" panose="020B0503020204020204" charset="-122"/>
                <a:ea typeface="微软雅黑" panose="020B0503020204020204" charset="-122"/>
              </a:rPr>
              <a:t>数据来源：阿拉丁（</a:t>
            </a:r>
            <a:r>
              <a:rPr lang="en-US" altLang="zh-CN" sz="400" dirty="0">
                <a:latin typeface="微软雅黑" panose="020B0503020204020204" charset="-122"/>
                <a:ea typeface="微软雅黑" panose="020B0503020204020204" charset="-122"/>
              </a:rPr>
              <a:t>ALD</a:t>
            </a:r>
            <a:r>
              <a:rPr lang="zh-CN" altLang="en-US" sz="400" dirty="0">
                <a:latin typeface="微软雅黑" panose="020B0503020204020204" charset="-122"/>
                <a:ea typeface="微软雅黑" panose="020B0503020204020204" charset="-122"/>
              </a:rPr>
              <a:t>）</a:t>
            </a:r>
          </a:p>
        </p:txBody>
      </p:sp>
      <p:sp>
        <p:nvSpPr>
          <p:cNvPr id="18"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rgbClr val="262626"/>
                </a:solidFill>
                <a:latin typeface="微软雅黑" panose="020B0503020204020204" charset="-122"/>
                <a:ea typeface="微软雅黑" panose="020B0503020204020204" charset="-122"/>
                <a:cs typeface="SourceHanSansSC-Medium" panose="020B0600000000000000" charset="-122"/>
              </a:rPr>
              <a:t>山西氧化铝运行现状</a:t>
            </a:r>
          </a:p>
        </p:txBody>
      </p:sp>
      <p:sp>
        <p:nvSpPr>
          <p:cNvPr id="19" name="文本框 18"/>
          <p:cNvSpPr txBox="1"/>
          <p:nvPr/>
        </p:nvSpPr>
        <p:spPr>
          <a:xfrm>
            <a:off x="6787727" y="1046480"/>
            <a:ext cx="4074160" cy="275590"/>
          </a:xfrm>
          <a:prstGeom prst="rect">
            <a:avLst/>
          </a:prstGeom>
        </p:spPr>
        <p:txBody>
          <a:bodyPr wrap="square">
            <a:spAutoFit/>
          </a:bodyPr>
          <a:lstStyle/>
          <a:p>
            <a:pPr marL="0" indent="0" algn="ctr" defTabSz="266700">
              <a:spcBef>
                <a:spcPct val="0"/>
              </a:spcBef>
              <a:spcAft>
                <a:spcPct val="0"/>
              </a:spcAft>
            </a:pPr>
            <a:r>
              <a:rPr lang="zh-CN" altLang="en-US" sz="1200">
                <a:latin typeface="微软雅黑" panose="020B0503020204020204" charset="-122"/>
                <a:ea typeface="微软雅黑" panose="020B0503020204020204" charset="-122"/>
              </a:rPr>
              <a:t>图</a:t>
            </a:r>
            <a:r>
              <a:rPr lang="en-US" altLang="zh-CN" sz="1200">
                <a:latin typeface="微软雅黑" panose="020B0503020204020204" charset="-122"/>
                <a:ea typeface="微软雅黑" panose="020B0503020204020204" charset="-122"/>
              </a:rPr>
              <a:t>2 </a:t>
            </a:r>
            <a:r>
              <a:rPr lang="zh-CN" altLang="en-US" sz="1200">
                <a:latin typeface="微软雅黑" panose="020B0503020204020204" charset="-122"/>
                <a:ea typeface="微软雅黑" panose="020B0503020204020204" charset="-122"/>
              </a:rPr>
              <a:t>山西氧化铝运行现状</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hape 1"/>
          <p:cNvSpPr/>
          <p:nvPr/>
        </p:nvSpPr>
        <p:spPr>
          <a:xfrm>
            <a:off x="2044105" y="321668"/>
            <a:ext cx="845792" cy="852627"/>
          </a:xfrm>
          <a:custGeom>
            <a:avLst/>
            <a:gdLst/>
            <a:ahLst/>
            <a:cxnLst/>
            <a:rect l="l" t="t" r="r" b="b"/>
            <a:pathLst>
              <a:path w="634344" h="639470">
                <a:moveTo>
                  <a:pt x="317172" y="0"/>
                </a:moveTo>
                <a:cubicBezTo>
                  <a:pt x="492224" y="0"/>
                  <a:pt x="634344" y="143269"/>
                  <a:pt x="634344" y="319735"/>
                </a:cubicBezTo>
                <a:cubicBezTo>
                  <a:pt x="634344" y="496202"/>
                  <a:pt x="492224" y="639470"/>
                  <a:pt x="317172" y="639470"/>
                </a:cubicBezTo>
                <a:cubicBezTo>
                  <a:pt x="142120" y="639470"/>
                  <a:pt x="0" y="496202"/>
                  <a:pt x="0" y="319735"/>
                </a:cubicBezTo>
                <a:cubicBezTo>
                  <a:pt x="0" y="143269"/>
                  <a:pt x="142120" y="0"/>
                  <a:pt x="317172"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4" name="Shape 2"/>
          <p:cNvSpPr/>
          <p:nvPr/>
        </p:nvSpPr>
        <p:spPr>
          <a:xfrm>
            <a:off x="1111367" y="860713"/>
            <a:ext cx="597195" cy="597195"/>
          </a:xfrm>
          <a:custGeom>
            <a:avLst/>
            <a:gdLst/>
            <a:ahLst/>
            <a:cxnLst/>
            <a:rect l="l" t="t" r="r" b="b"/>
            <a:pathLst>
              <a:path w="447896" h="447896">
                <a:moveTo>
                  <a:pt x="223948" y="0"/>
                </a:moveTo>
                <a:cubicBezTo>
                  <a:pt x="347548" y="0"/>
                  <a:pt x="447896" y="100348"/>
                  <a:pt x="447896" y="223948"/>
                </a:cubicBezTo>
                <a:cubicBezTo>
                  <a:pt x="447896" y="347548"/>
                  <a:pt x="347548" y="447896"/>
                  <a:pt x="223948" y="447896"/>
                </a:cubicBezTo>
                <a:cubicBezTo>
                  <a:pt x="100348" y="447896"/>
                  <a:pt x="0" y="347548"/>
                  <a:pt x="0" y="223948"/>
                </a:cubicBezTo>
                <a:cubicBezTo>
                  <a:pt x="0" y="100348"/>
                  <a:pt x="100348" y="0"/>
                  <a:pt x="223948"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5" name="Shape 3"/>
          <p:cNvSpPr/>
          <p:nvPr/>
        </p:nvSpPr>
        <p:spPr>
          <a:xfrm>
            <a:off x="645455" y="1507325"/>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6" name="Shape 4"/>
          <p:cNvSpPr/>
          <p:nvPr/>
        </p:nvSpPr>
        <p:spPr>
          <a:xfrm>
            <a:off x="671649" y="1533519"/>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7" name="Shape 5"/>
          <p:cNvSpPr/>
          <p:nvPr/>
        </p:nvSpPr>
        <p:spPr>
          <a:xfrm>
            <a:off x="1796623" y="748697"/>
            <a:ext cx="845792" cy="845792"/>
          </a:xfrm>
          <a:custGeom>
            <a:avLst/>
            <a:gdLst/>
            <a:ahLst/>
            <a:cxnLst/>
            <a:rect l="l" t="t" r="r" b="b"/>
            <a:pathLst>
              <a:path w="634344" h="634344">
                <a:moveTo>
                  <a:pt x="317172" y="0"/>
                </a:moveTo>
                <a:cubicBezTo>
                  <a:pt x="492224" y="0"/>
                  <a:pt x="634344" y="142120"/>
                  <a:pt x="634344" y="317172"/>
                </a:cubicBezTo>
                <a:cubicBezTo>
                  <a:pt x="634344" y="492224"/>
                  <a:pt x="492224" y="634344"/>
                  <a:pt x="317172" y="634344"/>
                </a:cubicBezTo>
                <a:cubicBezTo>
                  <a:pt x="142120" y="634344"/>
                  <a:pt x="0" y="492224"/>
                  <a:pt x="0" y="317172"/>
                </a:cubicBezTo>
                <a:cubicBezTo>
                  <a:pt x="0" y="142120"/>
                  <a:pt x="142120" y="0"/>
                  <a:pt x="317172"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8" name="Shape 6"/>
          <p:cNvSpPr/>
          <p:nvPr/>
        </p:nvSpPr>
        <p:spPr>
          <a:xfrm>
            <a:off x="1850285" y="802361"/>
            <a:ext cx="738464" cy="738464"/>
          </a:xfrm>
          <a:custGeom>
            <a:avLst/>
            <a:gdLst/>
            <a:ahLst/>
            <a:cxnLst/>
            <a:rect l="l" t="t" r="r" b="b"/>
            <a:pathLst>
              <a:path w="553848" h="553848">
                <a:moveTo>
                  <a:pt x="276924" y="0"/>
                </a:moveTo>
                <a:cubicBezTo>
                  <a:pt x="429763" y="0"/>
                  <a:pt x="553848" y="124085"/>
                  <a:pt x="553848" y="276924"/>
                </a:cubicBezTo>
                <a:cubicBezTo>
                  <a:pt x="553848" y="429763"/>
                  <a:pt x="429763" y="553848"/>
                  <a:pt x="276924" y="553848"/>
                </a:cubicBezTo>
                <a:cubicBezTo>
                  <a:pt x="124085" y="553848"/>
                  <a:pt x="0" y="429763"/>
                  <a:pt x="0" y="276924"/>
                </a:cubicBezTo>
                <a:cubicBezTo>
                  <a:pt x="0" y="124085"/>
                  <a:pt x="124085" y="0"/>
                  <a:pt x="276924" y="0"/>
                </a:cubicBezTo>
                <a:close/>
              </a:path>
            </a:pathLst>
          </a:custGeom>
          <a:gradFill>
            <a:gsLst>
              <a:gs pos="0">
                <a:srgbClr val="FFFFFF">
                  <a:alpha val="100000"/>
                </a:srgbClr>
              </a:gs>
              <a:gs pos="100000">
                <a:srgbClr val="D9D9D9">
                  <a:alpha val="100000"/>
                </a:srgbClr>
              </a:gs>
            </a:gsLst>
            <a:lin ang="14400000" scaled="1"/>
          </a:gradFill>
        </p:spPr>
      </p:sp>
      <p:sp>
        <p:nvSpPr>
          <p:cNvPr id="9" name="Shape 7"/>
          <p:cNvSpPr/>
          <p:nvPr/>
        </p:nvSpPr>
        <p:spPr>
          <a:xfrm>
            <a:off x="744321" y="1452712"/>
            <a:ext cx="4034249" cy="4052116"/>
          </a:xfrm>
          <a:custGeom>
            <a:avLst/>
            <a:gdLst/>
            <a:ahLst/>
            <a:cxnLst/>
            <a:rect l="l" t="t" r="r" b="b"/>
            <a:pathLst>
              <a:path w="3025687" h="3039087">
                <a:moveTo>
                  <a:pt x="1512843" y="0"/>
                </a:moveTo>
                <a:cubicBezTo>
                  <a:pt x="2347804" y="0"/>
                  <a:pt x="3025687" y="680885"/>
                  <a:pt x="3025687" y="1519544"/>
                </a:cubicBezTo>
                <a:cubicBezTo>
                  <a:pt x="3025687" y="2358202"/>
                  <a:pt x="2347804" y="3039087"/>
                  <a:pt x="1512843" y="3039087"/>
                </a:cubicBezTo>
                <a:cubicBezTo>
                  <a:pt x="677882" y="3039087"/>
                  <a:pt x="0" y="2358202"/>
                  <a:pt x="0" y="1519544"/>
                </a:cubicBezTo>
                <a:cubicBezTo>
                  <a:pt x="0" y="680885"/>
                  <a:pt x="677882" y="0"/>
                  <a:pt x="1512843"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1440292" y="2141849"/>
            <a:ext cx="2697133" cy="2709079"/>
          </a:xfrm>
          <a:custGeom>
            <a:avLst/>
            <a:gdLst/>
            <a:ahLst/>
            <a:cxnLst/>
            <a:rect l="l" t="t" r="r" b="b"/>
            <a:pathLst>
              <a:path w="2022850" h="2031809">
                <a:moveTo>
                  <a:pt x="1011425" y="0"/>
                </a:moveTo>
                <a:cubicBezTo>
                  <a:pt x="1569646" y="0"/>
                  <a:pt x="2022850" y="455212"/>
                  <a:pt x="2022850" y="1015905"/>
                </a:cubicBezTo>
                <a:cubicBezTo>
                  <a:pt x="2022850" y="1576598"/>
                  <a:pt x="1569646" y="2031809"/>
                  <a:pt x="1011425" y="2031809"/>
                </a:cubicBezTo>
                <a:cubicBezTo>
                  <a:pt x="453204" y="2031809"/>
                  <a:pt x="0" y="1576598"/>
                  <a:pt x="0" y="1015905"/>
                </a:cubicBezTo>
                <a:cubicBezTo>
                  <a:pt x="0" y="455212"/>
                  <a:pt x="453204" y="0"/>
                  <a:pt x="1011425"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2" name="Shape 10"/>
          <p:cNvSpPr/>
          <p:nvPr/>
        </p:nvSpPr>
        <p:spPr>
          <a:xfrm>
            <a:off x="1318371" y="2775411"/>
            <a:ext cx="3003489" cy="1785104"/>
          </a:xfrm>
          <a:custGeom>
            <a:avLst/>
            <a:gdLst/>
            <a:ahLst/>
            <a:cxnLst/>
            <a:rect l="l" t="t" r="r" b="b"/>
            <a:pathLst>
              <a:path w="2252617" h="1338828">
                <a:moveTo>
                  <a:pt x="0" y="0"/>
                </a:moveTo>
                <a:lnTo>
                  <a:pt x="2252617" y="0"/>
                </a:lnTo>
                <a:lnTo>
                  <a:pt x="2252617" y="1338828"/>
                </a:lnTo>
                <a:lnTo>
                  <a:pt x="0" y="1338828"/>
                </a:lnTo>
                <a:close/>
              </a:path>
            </a:pathLst>
          </a:custGeom>
          <a:noFill/>
        </p:spPr>
      </p:sp>
      <p:sp>
        <p:nvSpPr>
          <p:cNvPr id="13" name="Text 11"/>
          <p:cNvSpPr txBox="1"/>
          <p:nvPr/>
        </p:nvSpPr>
        <p:spPr>
          <a:xfrm>
            <a:off x="1388153" y="2586219"/>
            <a:ext cx="3003489" cy="847090"/>
          </a:xfrm>
          <a:prstGeom prst="rect">
            <a:avLst/>
          </a:prstGeom>
          <a:noFill/>
        </p:spPr>
        <p:txBody>
          <a:bodyPr wrap="square" lIns="1252" tIns="652" rIns="1252" bIns="652" rtlCol="0" anchor="t">
            <a:spAutoFit/>
          </a:bodyPr>
          <a:lstStyle/>
          <a:p>
            <a:pPr marL="0" indent="0" algn="ctr">
              <a:buNone/>
            </a:pPr>
            <a:r>
              <a:rPr lang="en-GB" altLang="en-US" sz="5500" b="1" dirty="0">
                <a:solidFill>
                  <a:srgbClr val="FFFFFF"/>
                </a:solidFill>
                <a:latin typeface="SourceHanSansSC-Medium" panose="020B0600000000000000" charset="-122"/>
                <a:ea typeface="SourceHanSansSC-Medium" panose="020B0600000000000000" charset="-122"/>
                <a:cs typeface="SourceHanSansSC-Medium" panose="020B0600000000000000" charset="-122"/>
              </a:rPr>
              <a:t>PART </a:t>
            </a:r>
            <a:endParaRPr lang="en-US" sz="5500" dirty="0"/>
          </a:p>
        </p:txBody>
      </p:sp>
      <p:sp>
        <p:nvSpPr>
          <p:cNvPr id="14" name="Shape 12"/>
          <p:cNvSpPr/>
          <p:nvPr/>
        </p:nvSpPr>
        <p:spPr>
          <a:xfrm>
            <a:off x="5820851" y="2340859"/>
            <a:ext cx="3250543" cy="630941"/>
          </a:xfrm>
          <a:custGeom>
            <a:avLst/>
            <a:gdLst/>
            <a:ahLst/>
            <a:cxnLst/>
            <a:rect l="l" t="t" r="r" b="b"/>
            <a:pathLst>
              <a:path w="2437907" h="473206">
                <a:moveTo>
                  <a:pt x="0" y="0"/>
                </a:moveTo>
                <a:lnTo>
                  <a:pt x="2437907" y="0"/>
                </a:lnTo>
                <a:lnTo>
                  <a:pt x="2437907" y="473206"/>
                </a:lnTo>
                <a:lnTo>
                  <a:pt x="0" y="473206"/>
                </a:lnTo>
                <a:close/>
              </a:path>
            </a:pathLst>
          </a:custGeom>
          <a:noFill/>
        </p:spPr>
      </p:sp>
      <p:sp>
        <p:nvSpPr>
          <p:cNvPr id="15" name="Text 13"/>
          <p:cNvSpPr txBox="1"/>
          <p:nvPr/>
        </p:nvSpPr>
        <p:spPr>
          <a:xfrm>
            <a:off x="5423747" y="2775373"/>
            <a:ext cx="6356773" cy="748453"/>
          </a:xfrm>
          <a:prstGeom prst="rect">
            <a:avLst/>
          </a:prstGeom>
          <a:noFill/>
        </p:spPr>
        <p:txBody>
          <a:bodyPr wrap="square" lIns="1252" tIns="652" rIns="1252" bIns="652" rtlCol="0" anchor="t">
            <a:noAutofit/>
          </a:bodyPr>
          <a:lstStyle/>
          <a:p>
            <a:pPr marL="0" indent="0" algn="ctr">
              <a:buNone/>
            </a:pPr>
            <a:r>
              <a:rPr lang="zh-CN" altLang="en-US" sz="3200" b="1" dirty="0">
                <a:solidFill>
                  <a:schemeClr val="accent1">
                    <a:lumMod val="50000"/>
                  </a:schemeClr>
                </a:solidFill>
                <a:latin typeface="SourceHanSansSC-Medium" panose="020B0600000000000000" charset="-122"/>
                <a:ea typeface="SourceHanSansSC-Medium" panose="020B0600000000000000" charset="-122"/>
                <a:cs typeface="SourceHanSansSC-Medium" panose="020B0600000000000000" charset="-122"/>
                <a:sym typeface="+mn-ea"/>
              </a:rPr>
              <a:t>山西氧化铝厂使用铝土矿情况</a:t>
            </a:r>
            <a:endParaRPr lang="zh-CN" altLang="en-US" sz="3735" dirty="0">
              <a:solidFill>
                <a:schemeClr val="accent1"/>
              </a:solidFill>
              <a:latin typeface="SourceHanSansSC-Medium" panose="020B0600000000000000" charset="-122"/>
              <a:ea typeface="SourceHanSansSC-Medium" panose="020B0600000000000000" charset="-122"/>
              <a:cs typeface="SourceHanSansSC-Medium" panose="020B0600000000000000" charset="-122"/>
            </a:endParaRPr>
          </a:p>
          <a:p>
            <a:pPr marL="0" indent="0" algn="ctr">
              <a:buNone/>
            </a:pPr>
            <a:endParaRPr lang="zh-CN" altLang="en-US" sz="5335" dirty="0">
              <a:solidFill>
                <a:schemeClr val="accent1"/>
              </a:solidFill>
              <a:latin typeface="SourceHanSansSC-Medium" panose="020B0600000000000000" charset="-122"/>
              <a:ea typeface="SourceHanSansSC-Medium" panose="020B0600000000000000" charset="-122"/>
              <a:cs typeface="SourceHanSansSC-Medium" panose="020B0600000000000000" charset="-122"/>
            </a:endParaRPr>
          </a:p>
          <a:p>
            <a:pPr marL="0" indent="0" algn="l">
              <a:buNone/>
            </a:pPr>
            <a:endParaRPr lang="zh-CN" altLang="en-US" sz="5335" b="1" dirty="0">
              <a:solidFill>
                <a:schemeClr val="accent1"/>
              </a:solidFill>
              <a:latin typeface="SourceHanSansSC-Medium" panose="020B0600000000000000" charset="-122"/>
              <a:ea typeface="SourceHanSansSC-Medium" panose="020B0600000000000000" charset="-122"/>
              <a:cs typeface="SourceHanSansSC-Medium" panose="020B0600000000000000" charset="-122"/>
            </a:endParaRPr>
          </a:p>
        </p:txBody>
      </p:sp>
      <p:sp>
        <p:nvSpPr>
          <p:cNvPr id="16" name="Shape 14"/>
          <p:cNvSpPr/>
          <p:nvPr/>
        </p:nvSpPr>
        <p:spPr>
          <a:xfrm>
            <a:off x="1590113" y="5103133"/>
            <a:ext cx="650859" cy="680112"/>
          </a:xfrm>
          <a:custGeom>
            <a:avLst/>
            <a:gdLst/>
            <a:ahLst/>
            <a:cxnLst/>
            <a:rect l="l" t="t" r="r" b="b"/>
            <a:pathLst>
              <a:path w="488144" h="510084">
                <a:moveTo>
                  <a:pt x="244072" y="0"/>
                </a:moveTo>
                <a:cubicBezTo>
                  <a:pt x="378779" y="0"/>
                  <a:pt x="488144" y="114280"/>
                  <a:pt x="488144" y="255042"/>
                </a:cubicBezTo>
                <a:cubicBezTo>
                  <a:pt x="488144" y="395804"/>
                  <a:pt x="378779" y="510084"/>
                  <a:pt x="244072" y="510084"/>
                </a:cubicBezTo>
                <a:cubicBezTo>
                  <a:pt x="109365" y="510084"/>
                  <a:pt x="0" y="395804"/>
                  <a:pt x="0" y="255042"/>
                </a:cubicBezTo>
                <a:cubicBezTo>
                  <a:pt x="0" y="114280"/>
                  <a:pt x="109365" y="0"/>
                  <a:pt x="244072"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7" name="Shape 15"/>
          <p:cNvSpPr/>
          <p:nvPr/>
        </p:nvSpPr>
        <p:spPr>
          <a:xfrm>
            <a:off x="288343" y="4680477"/>
            <a:ext cx="845792" cy="845792"/>
          </a:xfrm>
          <a:custGeom>
            <a:avLst/>
            <a:gdLst/>
            <a:ahLst/>
            <a:cxnLst/>
            <a:rect l="l" t="t" r="r" b="b"/>
            <a:pathLst>
              <a:path w="634344" h="634344">
                <a:moveTo>
                  <a:pt x="317172" y="0"/>
                </a:moveTo>
                <a:cubicBezTo>
                  <a:pt x="492224" y="0"/>
                  <a:pt x="634344" y="142120"/>
                  <a:pt x="634344" y="317172"/>
                </a:cubicBezTo>
                <a:cubicBezTo>
                  <a:pt x="634344" y="492224"/>
                  <a:pt x="492224" y="634344"/>
                  <a:pt x="317172" y="634344"/>
                </a:cubicBezTo>
                <a:cubicBezTo>
                  <a:pt x="142120" y="634344"/>
                  <a:pt x="0" y="492224"/>
                  <a:pt x="0" y="317172"/>
                </a:cubicBezTo>
                <a:cubicBezTo>
                  <a:pt x="0" y="142120"/>
                  <a:pt x="142120" y="0"/>
                  <a:pt x="317172"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8" name="Shape 16"/>
          <p:cNvSpPr/>
          <p:nvPr/>
        </p:nvSpPr>
        <p:spPr>
          <a:xfrm>
            <a:off x="342007" y="4734141"/>
            <a:ext cx="738464" cy="738464"/>
          </a:xfrm>
          <a:custGeom>
            <a:avLst/>
            <a:gdLst/>
            <a:ahLst/>
            <a:cxnLst/>
            <a:rect l="l" t="t" r="r" b="b"/>
            <a:pathLst>
              <a:path w="553848" h="553848">
                <a:moveTo>
                  <a:pt x="276924" y="0"/>
                </a:moveTo>
                <a:cubicBezTo>
                  <a:pt x="429763" y="0"/>
                  <a:pt x="553848" y="124085"/>
                  <a:pt x="553848" y="276924"/>
                </a:cubicBezTo>
                <a:cubicBezTo>
                  <a:pt x="553848" y="429763"/>
                  <a:pt x="429763" y="553848"/>
                  <a:pt x="276924" y="553848"/>
                </a:cubicBezTo>
                <a:cubicBezTo>
                  <a:pt x="124085" y="553848"/>
                  <a:pt x="0" y="429763"/>
                  <a:pt x="0" y="276924"/>
                </a:cubicBezTo>
                <a:cubicBezTo>
                  <a:pt x="0" y="124085"/>
                  <a:pt x="124085" y="0"/>
                  <a:pt x="276924" y="0"/>
                </a:cubicBezTo>
                <a:close/>
              </a:path>
            </a:pathLst>
          </a:custGeom>
          <a:gradFill>
            <a:gsLst>
              <a:gs pos="0">
                <a:srgbClr val="FFFFFF">
                  <a:alpha val="100000"/>
                </a:srgbClr>
              </a:gs>
              <a:gs pos="100000">
                <a:srgbClr val="D9D9D9">
                  <a:alpha val="100000"/>
                </a:srgbClr>
              </a:gs>
            </a:gsLst>
            <a:lin ang="14400000" scaled="1"/>
          </a:gradFill>
        </p:spPr>
      </p:sp>
      <p:sp>
        <p:nvSpPr>
          <p:cNvPr id="19" name="Shape 17"/>
          <p:cNvSpPr/>
          <p:nvPr/>
        </p:nvSpPr>
        <p:spPr>
          <a:xfrm>
            <a:off x="1006993" y="5512699"/>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20" name="Shape 18"/>
          <p:cNvSpPr/>
          <p:nvPr/>
        </p:nvSpPr>
        <p:spPr>
          <a:xfrm>
            <a:off x="1033188" y="5538893"/>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21" name="Shape 19"/>
          <p:cNvSpPr/>
          <p:nvPr/>
        </p:nvSpPr>
        <p:spPr>
          <a:xfrm>
            <a:off x="915132" y="512685"/>
            <a:ext cx="412841" cy="412841"/>
          </a:xfrm>
          <a:custGeom>
            <a:avLst/>
            <a:gdLst/>
            <a:ahLst/>
            <a:cxnLst/>
            <a:rect l="l" t="t" r="r" b="b"/>
            <a:pathLst>
              <a:path w="309631" h="309631">
                <a:moveTo>
                  <a:pt x="154816" y="0"/>
                </a:moveTo>
                <a:cubicBezTo>
                  <a:pt x="240261" y="0"/>
                  <a:pt x="309631" y="69371"/>
                  <a:pt x="309631" y="154816"/>
                </a:cubicBezTo>
                <a:cubicBezTo>
                  <a:pt x="309631" y="240261"/>
                  <a:pt x="240261" y="309631"/>
                  <a:pt x="154816" y="309631"/>
                </a:cubicBezTo>
                <a:cubicBezTo>
                  <a:pt x="69371" y="309631"/>
                  <a:pt x="0" y="240261"/>
                  <a:pt x="0" y="154816"/>
                </a:cubicBezTo>
                <a:cubicBezTo>
                  <a:pt x="0" y="69371"/>
                  <a:pt x="69371" y="0"/>
                  <a:pt x="154816"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22" name="Shape 20"/>
          <p:cNvSpPr/>
          <p:nvPr/>
        </p:nvSpPr>
        <p:spPr>
          <a:xfrm>
            <a:off x="941325" y="538879"/>
            <a:ext cx="360455" cy="360455"/>
          </a:xfrm>
          <a:custGeom>
            <a:avLst/>
            <a:gdLst/>
            <a:ahLst/>
            <a:cxnLst/>
            <a:rect l="l" t="t" r="r" b="b"/>
            <a:pathLst>
              <a:path w="270341" h="270341">
                <a:moveTo>
                  <a:pt x="135170" y="0"/>
                </a:moveTo>
                <a:cubicBezTo>
                  <a:pt x="209773" y="0"/>
                  <a:pt x="270341" y="60568"/>
                  <a:pt x="270341" y="135170"/>
                </a:cubicBezTo>
                <a:cubicBezTo>
                  <a:pt x="270341" y="209773"/>
                  <a:pt x="209773" y="270341"/>
                  <a:pt x="135170" y="270341"/>
                </a:cubicBezTo>
                <a:cubicBezTo>
                  <a:pt x="60568" y="270341"/>
                  <a:pt x="0" y="209773"/>
                  <a:pt x="0" y="135170"/>
                </a:cubicBezTo>
                <a:cubicBezTo>
                  <a:pt x="0" y="60568"/>
                  <a:pt x="60568" y="0"/>
                  <a:pt x="135170" y="0"/>
                </a:cubicBezTo>
                <a:close/>
              </a:path>
            </a:pathLst>
          </a:custGeom>
          <a:gradFill>
            <a:gsLst>
              <a:gs pos="0">
                <a:srgbClr val="FFFFFF">
                  <a:alpha val="100000"/>
                </a:srgbClr>
              </a:gs>
              <a:gs pos="100000">
                <a:srgbClr val="D9D9D9">
                  <a:alpha val="100000"/>
                </a:srgbClr>
              </a:gs>
            </a:gsLst>
            <a:lin ang="14400000" scaled="1"/>
          </a:gradFill>
        </p:spPr>
      </p:sp>
      <p:sp>
        <p:nvSpPr>
          <p:cNvPr id="23" name="Shape 21"/>
          <p:cNvSpPr/>
          <p:nvPr/>
        </p:nvSpPr>
        <p:spPr>
          <a:xfrm>
            <a:off x="5424563" y="3667963"/>
            <a:ext cx="6371149" cy="0"/>
          </a:xfrm>
          <a:custGeom>
            <a:avLst/>
            <a:gdLst/>
            <a:ahLst/>
            <a:cxnLst/>
            <a:rect l="l" t="t" r="r" b="b"/>
            <a:pathLst>
              <a:path w="4778362">
                <a:moveTo>
                  <a:pt x="0" y="0"/>
                </a:moveTo>
                <a:lnTo>
                  <a:pt x="4778362" y="0"/>
                </a:lnTo>
              </a:path>
            </a:pathLst>
          </a:custGeom>
          <a:solidFill>
            <a:schemeClr val="accent1"/>
          </a:solidFill>
          <a:ln w="28575" cmpd="sng">
            <a:solidFill>
              <a:schemeClr val="accent1">
                <a:shade val="50000"/>
              </a:schemeClr>
            </a:solidFill>
            <a:prstDash val="solid"/>
            <a:headEnd type="none"/>
            <a:tailEnd type="none"/>
          </a:ln>
        </p:spPr>
      </p:sp>
      <p:sp>
        <p:nvSpPr>
          <p:cNvPr id="24" name="Text 22"/>
          <p:cNvSpPr txBox="1"/>
          <p:nvPr/>
        </p:nvSpPr>
        <p:spPr>
          <a:xfrm>
            <a:off x="1931192" y="3523956"/>
            <a:ext cx="1660511" cy="847090"/>
          </a:xfrm>
          <a:prstGeom prst="rect">
            <a:avLst/>
          </a:prstGeom>
          <a:noFill/>
        </p:spPr>
        <p:txBody>
          <a:bodyPr wrap="square" lIns="1252" tIns="652" rIns="1252" bIns="652" rtlCol="0" anchor="t">
            <a:spAutoFit/>
          </a:bodyPr>
          <a:lstStyle/>
          <a:p>
            <a:pPr marL="0" indent="0" algn="ctr">
              <a:buNone/>
            </a:pPr>
            <a:r>
              <a:rPr lang="en-US" sz="5500" b="1" dirty="0">
                <a:solidFill>
                  <a:srgbClr val="FFFFFF"/>
                </a:solidFill>
                <a:latin typeface="SourceHanSansSC-Medium" panose="020B0600000000000000" charset="-122"/>
                <a:ea typeface="SourceHanSansSC-Medium" panose="020B0600000000000000" charset="-122"/>
                <a:cs typeface="SourceHanSansSC-Medium" panose="020B0600000000000000" charset="-122"/>
              </a:rPr>
              <a:t>02</a:t>
            </a:r>
            <a:endParaRPr lang="en-US" sz="5500" dirty="0"/>
          </a:p>
        </p:txBody>
      </p:sp>
      <p:sp>
        <p:nvSpPr>
          <p:cNvPr id="10" name="Shape 30"/>
          <p:cNvSpPr/>
          <p:nvPr/>
        </p:nvSpPr>
        <p:spPr>
          <a:xfrm>
            <a:off x="0" y="635"/>
            <a:ext cx="935355" cy="910590"/>
          </a:xfrm>
          <a:custGeom>
            <a:avLst/>
            <a:gdLst/>
            <a:ahLst/>
            <a:cxnLst/>
            <a:rect l="l" t="t" r="r" b="b"/>
            <a:pathLst>
              <a:path w="1083422" h="1083422">
                <a:moveTo>
                  <a:pt x="541711" y="0"/>
                </a:moveTo>
                <a:cubicBezTo>
                  <a:pt x="840689" y="0"/>
                  <a:pt x="1083422" y="242732"/>
                  <a:pt x="1083422" y="541711"/>
                </a:cubicBezTo>
                <a:cubicBezTo>
                  <a:pt x="1083422" y="840689"/>
                  <a:pt x="840689" y="1083422"/>
                  <a:pt x="541711" y="1083422"/>
                </a:cubicBezTo>
                <a:cubicBezTo>
                  <a:pt x="242732" y="1083422"/>
                  <a:pt x="0" y="840689"/>
                  <a:pt x="0" y="541711"/>
                </a:cubicBezTo>
                <a:cubicBezTo>
                  <a:pt x="0" y="242732"/>
                  <a:pt x="242732" y="0"/>
                  <a:pt x="541711"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50" name="Shape 31"/>
          <p:cNvSpPr/>
          <p:nvPr/>
        </p:nvSpPr>
        <p:spPr>
          <a:xfrm>
            <a:off x="118745" y="111760"/>
            <a:ext cx="700405" cy="688340"/>
          </a:xfrm>
          <a:custGeom>
            <a:avLst/>
            <a:gdLst/>
            <a:ahLst/>
            <a:cxnLst/>
            <a:rect l="l" t="t" r="r" b="b"/>
            <a:pathLst>
              <a:path w="945942" h="945942">
                <a:moveTo>
                  <a:pt x="472971" y="0"/>
                </a:moveTo>
                <a:cubicBezTo>
                  <a:pt x="734011" y="0"/>
                  <a:pt x="945942" y="211931"/>
                  <a:pt x="945942" y="472971"/>
                </a:cubicBezTo>
                <a:cubicBezTo>
                  <a:pt x="945942" y="734011"/>
                  <a:pt x="734011" y="945942"/>
                  <a:pt x="472971" y="945942"/>
                </a:cubicBezTo>
                <a:cubicBezTo>
                  <a:pt x="211931" y="945942"/>
                  <a:pt x="0" y="734011"/>
                  <a:pt x="0" y="472971"/>
                </a:cubicBezTo>
                <a:cubicBezTo>
                  <a:pt x="0" y="211931"/>
                  <a:pt x="211931" y="0"/>
                  <a:pt x="472971" y="0"/>
                </a:cubicBezTo>
                <a:close/>
              </a:path>
            </a:pathLst>
          </a:custGeom>
          <a:gradFill>
            <a:gsLst>
              <a:gs pos="0">
                <a:srgbClr val="FFFFFF">
                  <a:alpha val="100000"/>
                </a:srgbClr>
              </a:gs>
              <a:gs pos="100000">
                <a:srgbClr val="D9D9D9">
                  <a:alpha val="100000"/>
                </a:srgbClr>
              </a:gs>
            </a:gsLst>
            <a:lin ang="14400000" scaled="1"/>
          </a:gradFill>
        </p:spPr>
      </p:sp>
      <p:pic>
        <p:nvPicPr>
          <p:cNvPr id="55" name="图片 54" descr="2222"/>
          <p:cNvPicPr>
            <a:picLocks noChangeAspect="1"/>
          </p:cNvPicPr>
          <p:nvPr/>
        </p:nvPicPr>
        <p:blipFill>
          <a:blip r:embed="rId3"/>
          <a:stretch>
            <a:fillRect/>
          </a:stretch>
        </p:blipFill>
        <p:spPr>
          <a:xfrm>
            <a:off x="208280" y="229870"/>
            <a:ext cx="490855" cy="490855"/>
          </a:xfrm>
          <a:prstGeom prst="rect">
            <a:avLst/>
          </a:prstGeom>
        </p:spPr>
      </p:pic>
      <p:pic>
        <p:nvPicPr>
          <p:cNvPr id="2" name="图片 1"/>
          <p:cNvPicPr>
            <a:picLocks noChangeAspect="1"/>
          </p:cNvPicPr>
          <p:nvPr/>
        </p:nvPicPr>
        <p:blipFill>
          <a:blip r:embed="rId4"/>
          <a:stretch>
            <a:fillRect/>
          </a:stretch>
        </p:blipFill>
        <p:spPr>
          <a:xfrm>
            <a:off x="8923020" y="111760"/>
            <a:ext cx="3086100" cy="44767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4" name="Shape 12"/>
          <p:cNvSpPr/>
          <p:nvPr/>
        </p:nvSpPr>
        <p:spPr>
          <a:xfrm>
            <a:off x="11529029" y="178779"/>
            <a:ext cx="807720" cy="276999"/>
          </a:xfrm>
          <a:custGeom>
            <a:avLst/>
            <a:gdLst/>
            <a:ahLst/>
            <a:cxnLst/>
            <a:rect l="l" t="t" r="r" b="b"/>
            <a:pathLst>
              <a:path w="605790" h="207749">
                <a:moveTo>
                  <a:pt x="0" y="0"/>
                </a:moveTo>
                <a:lnTo>
                  <a:pt x="605790" y="0"/>
                </a:lnTo>
                <a:lnTo>
                  <a:pt x="605790" y="207749"/>
                </a:lnTo>
                <a:lnTo>
                  <a:pt x="0" y="207749"/>
                </a:lnTo>
                <a:close/>
              </a:path>
            </a:pathLst>
          </a:custGeom>
          <a:noFill/>
        </p:spPr>
      </p:sp>
      <p:sp>
        <p:nvSpPr>
          <p:cNvPr id="18" name="Shape 16"/>
          <p:cNvSpPr/>
          <p:nvPr/>
        </p:nvSpPr>
        <p:spPr>
          <a:xfrm>
            <a:off x="8518376" y="2488545"/>
            <a:ext cx="3000195" cy="724291"/>
          </a:xfrm>
          <a:custGeom>
            <a:avLst/>
            <a:gdLst/>
            <a:ahLst/>
            <a:cxnLst/>
            <a:rect l="l" t="t" r="r" b="b"/>
            <a:pathLst>
              <a:path w="2250146" h="543218">
                <a:moveTo>
                  <a:pt x="0" y="0"/>
                </a:moveTo>
                <a:lnTo>
                  <a:pt x="2250146" y="0"/>
                </a:lnTo>
                <a:lnTo>
                  <a:pt x="2250146" y="543218"/>
                </a:lnTo>
                <a:lnTo>
                  <a:pt x="0" y="543218"/>
                </a:lnTo>
                <a:close/>
              </a:path>
            </a:pathLst>
          </a:custGeom>
          <a:noFill/>
        </p:spPr>
      </p:sp>
      <p:sp>
        <p:nvSpPr>
          <p:cNvPr id="19" name="Shape 17"/>
          <p:cNvSpPr/>
          <p:nvPr>
            <p:custDataLst>
              <p:tags r:id="rId1"/>
            </p:custDataLst>
          </p:nvPr>
        </p:nvSpPr>
        <p:spPr>
          <a:xfrm>
            <a:off x="302260" y="3941233"/>
            <a:ext cx="11679767" cy="2622973"/>
          </a:xfrm>
          <a:custGeom>
            <a:avLst/>
            <a:gdLst/>
            <a:ahLst/>
            <a:cxnLst/>
            <a:rect l="l" t="t" r="r" b="b"/>
            <a:pathLst>
              <a:path w="8137923" h="1158162">
                <a:moveTo>
                  <a:pt x="0" y="0"/>
                </a:moveTo>
                <a:lnTo>
                  <a:pt x="8137923" y="0"/>
                </a:lnTo>
                <a:lnTo>
                  <a:pt x="8137923" y="1158162"/>
                </a:lnTo>
                <a:lnTo>
                  <a:pt x="0" y="1158162"/>
                </a:lnTo>
                <a:close/>
              </a:path>
            </a:pathLst>
          </a:custGeom>
          <a:solidFill>
            <a:srgbClr val="F2F2F2"/>
          </a:solidFill>
        </p:spPr>
        <p:txBody>
          <a:bodyPr/>
          <a:lstStyle/>
          <a:p>
            <a:endParaRPr lang="zh-CN" altLang="en-US" sz="2400"/>
          </a:p>
        </p:txBody>
      </p:sp>
      <p:sp>
        <p:nvSpPr>
          <p:cNvPr id="24" name="Shape 22"/>
          <p:cNvSpPr/>
          <p:nvPr>
            <p:custDataLst>
              <p:tags r:id="rId2"/>
            </p:custDataLst>
          </p:nvPr>
        </p:nvSpPr>
        <p:spPr>
          <a:xfrm>
            <a:off x="5004647" y="4102947"/>
            <a:ext cx="2076873" cy="2095500"/>
          </a:xfrm>
          <a:custGeom>
            <a:avLst/>
            <a:gdLst/>
            <a:ahLst/>
            <a:cxnLst/>
            <a:rect l="l" t="t" r="r" b="b"/>
            <a:pathLst>
              <a:path w="1618633" h="1620000">
                <a:moveTo>
                  <a:pt x="809316" y="0"/>
                </a:moveTo>
                <a:cubicBezTo>
                  <a:pt x="1255990" y="0"/>
                  <a:pt x="1618633" y="362949"/>
                  <a:pt x="1618633" y="810000"/>
                </a:cubicBezTo>
                <a:cubicBezTo>
                  <a:pt x="1618633" y="1257051"/>
                  <a:pt x="1255990" y="1620000"/>
                  <a:pt x="809316" y="1620000"/>
                </a:cubicBezTo>
                <a:cubicBezTo>
                  <a:pt x="362643" y="1620000"/>
                  <a:pt x="0" y="1257051"/>
                  <a:pt x="0" y="810000"/>
                </a:cubicBezTo>
                <a:cubicBezTo>
                  <a:pt x="0" y="362949"/>
                  <a:pt x="362643" y="0"/>
                  <a:pt x="809316" y="0"/>
                </a:cubicBezTo>
                <a:close/>
              </a:path>
            </a:pathLst>
          </a:custGeom>
          <a:blipFill rotWithShape="0">
            <a:blip r:embed="rId7"/>
            <a:stretch>
              <a:fillRect l="-12855" r="-12855"/>
            </a:stretch>
          </a:blipFill>
          <a:ln w="57150">
            <a:solidFill>
              <a:srgbClr val="FFFFFF"/>
            </a:solidFill>
            <a:prstDash val="solid"/>
          </a:ln>
        </p:spPr>
      </p:sp>
      <p:sp>
        <p:nvSpPr>
          <p:cNvPr id="30" name="Text 28"/>
          <p:cNvSpPr txBox="1"/>
          <p:nvPr>
            <p:custDataLst>
              <p:tags r:id="rId3"/>
            </p:custDataLst>
          </p:nvPr>
        </p:nvSpPr>
        <p:spPr>
          <a:xfrm>
            <a:off x="7346527" y="3941233"/>
            <a:ext cx="4467860" cy="2451947"/>
          </a:xfrm>
          <a:prstGeom prst="rect">
            <a:avLst/>
          </a:prstGeom>
          <a:noFill/>
        </p:spPr>
        <p:txBody>
          <a:bodyPr wrap="square" lIns="0" tIns="0" rIns="0" bIns="0" rtlCol="0" anchor="t">
            <a:noAutofit/>
          </a:bodyPr>
          <a:lstStyle/>
          <a:p>
            <a:pPr indent="0" algn="l" fontAlgn="auto">
              <a:lnSpc>
                <a:spcPct val="18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2025年山西使用了</a:t>
            </a:r>
            <a:r>
              <a:rPr lang="en-US" altLang="zh-CN" sz="1335" dirty="0">
                <a:latin typeface="微软雅黑" panose="020B0503020204020204" charset="-122"/>
                <a:ea typeface="微软雅黑" panose="020B0503020204020204" charset="-122"/>
                <a:cs typeface="微软雅黑" panose="020B0503020204020204" charset="-122"/>
              </a:rPr>
              <a:t>2,844</a:t>
            </a:r>
            <a:r>
              <a:rPr lang="zh-CN" altLang="en-US" sz="1335" dirty="0">
                <a:latin typeface="微软雅黑" panose="020B0503020204020204" charset="-122"/>
                <a:ea typeface="微软雅黑" panose="020B0503020204020204" charset="-122"/>
                <a:cs typeface="微软雅黑" panose="020B0503020204020204" charset="-122"/>
              </a:rPr>
              <a:t>万吨的进口矿，位居全国第二，其中绝大部分为几内亚铝土矿。2026年1-3月，进口量使用量</a:t>
            </a:r>
            <a:r>
              <a:rPr lang="en-US" altLang="zh-CN" sz="1335" dirty="0">
                <a:latin typeface="微软雅黑" panose="020B0503020204020204" charset="-122"/>
                <a:ea typeface="微软雅黑" panose="020B0503020204020204" charset="-122"/>
                <a:cs typeface="微软雅黑" panose="020B0503020204020204" charset="-122"/>
              </a:rPr>
              <a:t>804</a:t>
            </a:r>
            <a:r>
              <a:rPr lang="zh-CN" altLang="en-US" sz="1335" dirty="0">
                <a:latin typeface="微软雅黑" panose="020B0503020204020204" charset="-122"/>
                <a:ea typeface="微软雅黑" panose="020B0503020204020204" charset="-122"/>
                <a:cs typeface="微软雅黑" panose="020B0503020204020204" charset="-122"/>
              </a:rPr>
              <a:t>万吨，趋势来看，进口矿的使用量在增加且维持使用高位，预估2026年全年山西地区进口矿的使用量将达到2800-3000万干吨，用量仍然位居前列，广西新投产能完全释放后，广西进口矿使用可能跃居第二。</a:t>
            </a:r>
          </a:p>
        </p:txBody>
      </p:sp>
      <p:sp>
        <p:nvSpPr>
          <p:cNvPr id="38" name="文本框 37"/>
          <p:cNvSpPr txBox="1"/>
          <p:nvPr/>
        </p:nvSpPr>
        <p:spPr>
          <a:xfrm>
            <a:off x="955692" y="924451"/>
            <a:ext cx="3286760" cy="275590"/>
          </a:xfrm>
          <a:prstGeom prst="rect">
            <a:avLst/>
          </a:prstGeom>
          <a:noFill/>
        </p:spPr>
        <p:txBody>
          <a:bodyPr wrap="square" rtlCol="0">
            <a:spAutoFit/>
          </a:bodyPr>
          <a:lstStyle/>
          <a:p>
            <a:r>
              <a:rPr lang="zh-CN" altLang="en-US" sz="1200" dirty="0">
                <a:latin typeface="微软雅黑" panose="020B0503020204020204" charset="-122"/>
                <a:ea typeface="微软雅黑" panose="020B0503020204020204" charset="-122"/>
                <a:cs typeface="微软雅黑" panose="020B0503020204020204" charset="-122"/>
              </a:rPr>
              <a:t>图3 山西进口矿、国产矿消费量（千吨）</a:t>
            </a:r>
          </a:p>
        </p:txBody>
      </p:sp>
      <p:sp>
        <p:nvSpPr>
          <p:cNvPr id="42" name="文本框 41"/>
          <p:cNvSpPr txBox="1"/>
          <p:nvPr/>
        </p:nvSpPr>
        <p:spPr>
          <a:xfrm>
            <a:off x="898641" y="3637280"/>
            <a:ext cx="3233420" cy="275590"/>
          </a:xfrm>
          <a:prstGeom prst="rect">
            <a:avLst/>
          </a:prstGeom>
        </p:spPr>
        <p:txBody>
          <a:bodyPr wrap="square">
            <a:spAutoFit/>
          </a:bodyPr>
          <a:lstStyle/>
          <a:p>
            <a:pPr marL="0" indent="0" algn="ctr" defTabSz="266700">
              <a:spcBef>
                <a:spcPct val="0"/>
              </a:spcBef>
              <a:spcAft>
                <a:spcPct val="0"/>
              </a:spcAft>
            </a:pPr>
            <a:r>
              <a:rPr lang="zh-CN" altLang="en-US" sz="1200" dirty="0">
                <a:latin typeface="微软雅黑" panose="020B0503020204020204" charset="-122"/>
                <a:ea typeface="微软雅黑" panose="020B0503020204020204" charset="-122"/>
              </a:rPr>
              <a:t>数据来源：亚洲金属网</a:t>
            </a:r>
          </a:p>
        </p:txBody>
      </p:sp>
      <p:graphicFrame>
        <p:nvGraphicFramePr>
          <p:cNvPr id="39" name="表格 38"/>
          <p:cNvGraphicFramePr/>
          <p:nvPr/>
        </p:nvGraphicFramePr>
        <p:xfrm>
          <a:off x="5676053" y="1993900"/>
          <a:ext cx="6327140" cy="1093470"/>
        </p:xfrm>
        <a:graphic>
          <a:graphicData uri="http://schemas.openxmlformats.org/drawingml/2006/table">
            <a:tbl>
              <a:tblPr/>
              <a:tblGrid>
                <a:gridCol w="973455">
                  <a:extLst>
                    <a:ext uri="{9D8B030D-6E8A-4147-A177-3AD203B41FA5}">
                      <a16:colId xmlns:a16="http://schemas.microsoft.com/office/drawing/2014/main" val="20000"/>
                    </a:ext>
                  </a:extLst>
                </a:gridCol>
                <a:gridCol w="685165">
                  <a:extLst>
                    <a:ext uri="{9D8B030D-6E8A-4147-A177-3AD203B41FA5}">
                      <a16:colId xmlns:a16="http://schemas.microsoft.com/office/drawing/2014/main" val="20001"/>
                    </a:ext>
                  </a:extLst>
                </a:gridCol>
                <a:gridCol w="685165">
                  <a:extLst>
                    <a:ext uri="{9D8B030D-6E8A-4147-A177-3AD203B41FA5}">
                      <a16:colId xmlns:a16="http://schemas.microsoft.com/office/drawing/2014/main" val="20002"/>
                    </a:ext>
                  </a:extLst>
                </a:gridCol>
                <a:gridCol w="683260">
                  <a:extLst>
                    <a:ext uri="{9D8B030D-6E8A-4147-A177-3AD203B41FA5}">
                      <a16:colId xmlns:a16="http://schemas.microsoft.com/office/drawing/2014/main" val="20003"/>
                    </a:ext>
                  </a:extLst>
                </a:gridCol>
                <a:gridCol w="681990">
                  <a:extLst>
                    <a:ext uri="{9D8B030D-6E8A-4147-A177-3AD203B41FA5}">
                      <a16:colId xmlns:a16="http://schemas.microsoft.com/office/drawing/2014/main" val="20004"/>
                    </a:ext>
                  </a:extLst>
                </a:gridCol>
                <a:gridCol w="605790">
                  <a:extLst>
                    <a:ext uri="{9D8B030D-6E8A-4147-A177-3AD203B41FA5}">
                      <a16:colId xmlns:a16="http://schemas.microsoft.com/office/drawing/2014/main" val="20005"/>
                    </a:ext>
                  </a:extLst>
                </a:gridCol>
                <a:gridCol w="683260">
                  <a:extLst>
                    <a:ext uri="{9D8B030D-6E8A-4147-A177-3AD203B41FA5}">
                      <a16:colId xmlns:a16="http://schemas.microsoft.com/office/drawing/2014/main" val="20006"/>
                    </a:ext>
                  </a:extLst>
                </a:gridCol>
                <a:gridCol w="647700">
                  <a:extLst>
                    <a:ext uri="{9D8B030D-6E8A-4147-A177-3AD203B41FA5}">
                      <a16:colId xmlns:a16="http://schemas.microsoft.com/office/drawing/2014/main" val="20007"/>
                    </a:ext>
                  </a:extLst>
                </a:gridCol>
                <a:gridCol w="681355">
                  <a:extLst>
                    <a:ext uri="{9D8B030D-6E8A-4147-A177-3AD203B41FA5}">
                      <a16:colId xmlns:a16="http://schemas.microsoft.com/office/drawing/2014/main" val="20008"/>
                    </a:ext>
                  </a:extLst>
                </a:gridCol>
              </a:tblGrid>
              <a:tr h="364490">
                <a:tc>
                  <a:txBody>
                    <a:bodyPr/>
                    <a:lstStyle/>
                    <a:p>
                      <a:pPr marL="0" indent="0" algn="ctr" fontAlgn="ctr">
                        <a:spcBef>
                          <a:spcPct val="0"/>
                        </a:spcBef>
                        <a:spcAft>
                          <a:spcPct val="0"/>
                        </a:spcAft>
                      </a:pPr>
                      <a:r>
                        <a:rPr lang="zh-CN" sz="1065" i="0">
                          <a:solidFill>
                            <a:srgbClr val="000000"/>
                          </a:solidFill>
                          <a:latin typeface="宋体" panose="02010600030101010101" pitchFamily="2" charset="-122"/>
                          <a:ea typeface="宋体" panose="02010600030101010101" pitchFamily="2" charset="-122"/>
                        </a:rPr>
                        <a:t>日期</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Arial Unicode MS"/>
                          <a:ea typeface="Arial Unicode MS"/>
                        </a:rPr>
                        <a:t>山东</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Arial Unicode MS"/>
                          <a:ea typeface="Arial Unicode MS"/>
                        </a:rPr>
                        <a:t>山西</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Arial Unicode MS"/>
                          <a:ea typeface="Arial Unicode MS"/>
                        </a:rPr>
                        <a:t>河南</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Arial Unicode MS"/>
                          <a:ea typeface="Arial Unicode MS"/>
                        </a:rPr>
                        <a:t>广西</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Arial Unicode MS"/>
                          <a:ea typeface="Arial Unicode MS"/>
                        </a:rPr>
                        <a:t>贵州</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Arial Unicode MS"/>
                          <a:ea typeface="Arial Unicode MS"/>
                        </a:rPr>
                        <a:t>重庆</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Arial Unicode MS"/>
                          <a:ea typeface="Arial Unicode MS"/>
                        </a:rPr>
                        <a:t>内蒙古</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zh-CN" sz="1065" i="0">
                          <a:solidFill>
                            <a:srgbClr val="000000"/>
                          </a:solidFill>
                          <a:latin typeface="Arial Unicode MS"/>
                          <a:ea typeface="Arial Unicode MS"/>
                        </a:rPr>
                        <a:t>河北</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0"/>
                  </a:ext>
                </a:extLst>
              </a:tr>
              <a:tr h="364490">
                <a:tc>
                  <a:txBody>
                    <a:bodyPr/>
                    <a:lstStyle/>
                    <a:p>
                      <a:pPr marL="0" indent="0" algn="ctr" fontAlgn="ctr">
                        <a:spcBef>
                          <a:spcPct val="0"/>
                        </a:spcBef>
                        <a:spcAft>
                          <a:spcPct val="0"/>
                        </a:spcAft>
                      </a:pPr>
                      <a:r>
                        <a:rPr lang="en-US" altLang="zh-CN" sz="1065" i="0">
                          <a:solidFill>
                            <a:srgbClr val="000000"/>
                          </a:solidFill>
                          <a:latin typeface="Arial Unicode MS"/>
                          <a:ea typeface="Arial Unicode MS"/>
                        </a:rPr>
                        <a:t>2026</a:t>
                      </a:r>
                      <a:r>
                        <a:rPr lang="zh-CN" sz="1065" i="0">
                          <a:solidFill>
                            <a:srgbClr val="000000"/>
                          </a:solidFill>
                          <a:latin typeface="Arial Unicode MS"/>
                          <a:ea typeface="宋体" panose="02010600030101010101" pitchFamily="2" charset="-122"/>
                        </a:rPr>
                        <a:t>年</a:t>
                      </a:r>
                      <a:r>
                        <a:rPr lang="en-US" altLang="zh-CN" sz="1065" i="0">
                          <a:solidFill>
                            <a:srgbClr val="000000"/>
                          </a:solidFill>
                          <a:latin typeface="Arial Unicode MS"/>
                          <a:ea typeface="Arial Unicode MS"/>
                        </a:rPr>
                        <a:t>1-3</a:t>
                      </a:r>
                      <a:r>
                        <a:rPr lang="zh-CN" sz="1065" i="0">
                          <a:solidFill>
                            <a:srgbClr val="000000"/>
                          </a:solidFill>
                          <a:latin typeface="Arial Unicode MS"/>
                          <a:ea typeface="宋体" panose="02010600030101010101" pitchFamily="2" charset="-122"/>
                        </a:rPr>
                        <a:t>月</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2,190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804</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246</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695</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24</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320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53</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550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1"/>
                  </a:ext>
                </a:extLst>
              </a:tr>
              <a:tr h="364490">
                <a:tc>
                  <a:txBody>
                    <a:bodyPr/>
                    <a:lstStyle/>
                    <a:p>
                      <a:pPr marL="0" indent="0" algn="ctr" fontAlgn="ctr">
                        <a:spcBef>
                          <a:spcPct val="0"/>
                        </a:spcBef>
                        <a:spcAft>
                          <a:spcPct val="0"/>
                        </a:spcAft>
                      </a:pPr>
                      <a:r>
                        <a:rPr lang="en-US" altLang="zh-CN" sz="1065" i="0">
                          <a:solidFill>
                            <a:srgbClr val="000000"/>
                          </a:solidFill>
                          <a:latin typeface="Arial Unicode MS"/>
                          <a:ea typeface="Arial Unicode MS"/>
                        </a:rPr>
                        <a:t>2025</a:t>
                      </a:r>
                      <a:r>
                        <a:rPr lang="zh-CN" sz="1065" i="0">
                          <a:solidFill>
                            <a:srgbClr val="000000"/>
                          </a:solidFill>
                          <a:latin typeface="Arial Unicode MS"/>
                          <a:ea typeface="Arial Unicode MS"/>
                        </a:rPr>
                        <a:t>年</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8,357</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2,844</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1,000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2,300</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148</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1,171</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251</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tc>
                  <a:txBody>
                    <a:bodyPr/>
                    <a:lstStyle/>
                    <a:p>
                      <a:pPr marL="0" indent="0" algn="ctr" fontAlgn="ctr">
                        <a:spcBef>
                          <a:spcPct val="0"/>
                        </a:spcBef>
                        <a:spcAft>
                          <a:spcPct val="0"/>
                        </a:spcAft>
                      </a:pPr>
                      <a:r>
                        <a:rPr lang="en-US" altLang="zh-CN" sz="1065" i="0" dirty="0">
                          <a:solidFill>
                            <a:srgbClr val="000000"/>
                          </a:solidFill>
                          <a:latin typeface="Arial Unicode MS"/>
                          <a:ea typeface="Arial Unicode MS"/>
                        </a:rPr>
                        <a:t>2,066</a:t>
                      </a:r>
                    </a:p>
                  </a:txBody>
                  <a:tcPr marT="0" marB="0" anchor="ctr">
                    <a:lnL w="6350" cap="flat" cmpd="sng">
                      <a:solidFill>
                        <a:srgbClr val="000000"/>
                      </a:solidFill>
                      <a:prstDash val="solid"/>
                      <a:headEnd type="none" w="med" len="med"/>
                      <a:tailEnd type="none" w="med" len="med"/>
                    </a:lnL>
                    <a:lnR w="6350" cap="flat" cmpd="sng">
                      <a:solidFill>
                        <a:srgbClr val="000000"/>
                      </a:solidFill>
                      <a:prstDash val="solid"/>
                      <a:headEnd type="none" w="med" len="med"/>
                      <a:tailEnd type="none" w="med" len="med"/>
                    </a:lnR>
                    <a:lnT w="6350" cap="flat" cmpd="sng">
                      <a:solidFill>
                        <a:srgbClr val="000000"/>
                      </a:solidFill>
                      <a:prstDash val="solid"/>
                      <a:headEnd type="none" w="med" len="med"/>
                      <a:tailEnd type="none" w="med" len="med"/>
                    </a:lnT>
                    <a:lnB w="6350" cap="flat" cmpd="sng">
                      <a:solidFill>
                        <a:srgbClr val="000000"/>
                      </a:solidFill>
                      <a:prstDash val="soli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40" name="文本框 39"/>
          <p:cNvSpPr txBox="1"/>
          <p:nvPr/>
        </p:nvSpPr>
        <p:spPr>
          <a:xfrm>
            <a:off x="5707380" y="944905"/>
            <a:ext cx="5912273" cy="426720"/>
          </a:xfrm>
          <a:prstGeom prst="rect">
            <a:avLst/>
          </a:prstGeom>
        </p:spPr>
        <p:txBody>
          <a:bodyPr wrap="square">
            <a:noAutofit/>
          </a:bodyPr>
          <a:lstStyle/>
          <a:p>
            <a:pPr defTabSz="266700"/>
            <a:r>
              <a:rPr lang="zh-CN" altLang="en-US" sz="1200" dirty="0">
                <a:latin typeface="微软雅黑" panose="020B0503020204020204" charset="-122"/>
                <a:ea typeface="微软雅黑" panose="020B0503020204020204" charset="-122"/>
              </a:rPr>
              <a:t>表</a:t>
            </a:r>
            <a:r>
              <a:rPr lang="en-US" altLang="zh-CN" sz="1200" dirty="0">
                <a:latin typeface="微软雅黑" panose="020B0503020204020204" charset="-122"/>
                <a:ea typeface="微软雅黑" panose="020B0503020204020204" charset="-122"/>
              </a:rPr>
              <a:t>1 </a:t>
            </a:r>
            <a:r>
              <a:rPr lang="zh-CN" altLang="en-US" sz="1200" dirty="0">
                <a:latin typeface="微软雅黑" panose="020B0503020204020204" charset="-122"/>
                <a:ea typeface="微软雅黑" panose="020B0503020204020204" charset="-122"/>
              </a:rPr>
              <a:t>中国主要氧化铝生产区进口矿使用量</a:t>
            </a:r>
          </a:p>
        </p:txBody>
      </p:sp>
      <p:sp>
        <p:nvSpPr>
          <p:cNvPr id="41" name="文本框 40"/>
          <p:cNvSpPr txBox="1"/>
          <p:nvPr/>
        </p:nvSpPr>
        <p:spPr>
          <a:xfrm>
            <a:off x="10656147" y="1598507"/>
            <a:ext cx="1222587" cy="275590"/>
          </a:xfrm>
          <a:prstGeom prst="rect">
            <a:avLst/>
          </a:prstGeom>
        </p:spPr>
        <p:txBody>
          <a:bodyPr wrap="square">
            <a:spAutoFit/>
          </a:bodyPr>
          <a:lstStyle/>
          <a:p>
            <a:pPr defTabSz="266700"/>
            <a:r>
              <a:rPr lang="zh-CN" altLang="en-US" sz="1200" dirty="0">
                <a:latin typeface="微软雅黑" panose="020B0503020204020204" charset="-122"/>
                <a:ea typeface="微软雅黑" panose="020B0503020204020204" charset="-122"/>
              </a:rPr>
              <a:t>单位：万吨</a:t>
            </a:r>
          </a:p>
        </p:txBody>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2</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sp>
        <p:nvSpPr>
          <p:cNvPr id="16" name="Text 28"/>
          <p:cNvSpPr txBox="1"/>
          <p:nvPr>
            <p:custDataLst>
              <p:tags r:id="rId4"/>
            </p:custDataLst>
          </p:nvPr>
        </p:nvSpPr>
        <p:spPr>
          <a:xfrm>
            <a:off x="484293" y="3941233"/>
            <a:ext cx="4255347" cy="2401993"/>
          </a:xfrm>
          <a:prstGeom prst="rect">
            <a:avLst/>
          </a:prstGeom>
          <a:noFill/>
        </p:spPr>
        <p:txBody>
          <a:bodyPr wrap="square" lIns="0" tIns="0" rIns="0" bIns="0" rtlCol="0" anchor="t">
            <a:noAutofit/>
          </a:bodyPr>
          <a:lstStyle/>
          <a:p>
            <a:pPr indent="0" algn="l" fontAlgn="auto">
              <a:lnSpc>
                <a:spcPct val="18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根据亚洲金属网数据，截至2026年3月，山西在运行的12家氧化铝厂，总产能1</a:t>
            </a:r>
            <a:r>
              <a:rPr lang="en-US" altLang="zh-CN" sz="1335" dirty="0">
                <a:latin typeface="微软雅黑" panose="020B0503020204020204" charset="-122"/>
                <a:ea typeface="微软雅黑" panose="020B0503020204020204" charset="-122"/>
                <a:cs typeface="微软雅黑" panose="020B0503020204020204" charset="-122"/>
              </a:rPr>
              <a:t>8</a:t>
            </a:r>
            <a:r>
              <a:rPr lang="zh-CN" altLang="en-US" sz="1335" dirty="0">
                <a:latin typeface="微软雅黑" panose="020B0503020204020204" charset="-122"/>
                <a:ea typeface="微软雅黑" panose="020B0503020204020204" charset="-122"/>
                <a:cs typeface="微软雅黑" panose="020B0503020204020204" charset="-122"/>
              </a:rPr>
              <a:t>00万吨，其中进口矿使用产能约1</a:t>
            </a:r>
            <a:r>
              <a:rPr lang="en-US" altLang="zh-CN" sz="1335" dirty="0">
                <a:latin typeface="微软雅黑" panose="020B0503020204020204" charset="-122"/>
                <a:ea typeface="微软雅黑" panose="020B0503020204020204" charset="-122"/>
                <a:cs typeface="微软雅黑" panose="020B0503020204020204" charset="-122"/>
              </a:rPr>
              <a:t>2</a:t>
            </a:r>
            <a:r>
              <a:rPr lang="zh-CN" altLang="en-US" sz="1335" dirty="0">
                <a:latin typeface="微软雅黑" panose="020B0503020204020204" charset="-122"/>
                <a:ea typeface="微软雅黑" panose="020B0503020204020204" charset="-122"/>
                <a:cs typeface="微软雅黑" panose="020B0503020204020204" charset="-122"/>
              </a:rPr>
              <a:t>00万吨以上，仅1家氧化铝厂全部使用国产矿，5家氧化铝厂全部使用进口矿，其余氧化铝厂同时使用进口矿和国产矿，使用情况视国内外铝土矿供应情况、生产成本等因素共同决定。</a:t>
            </a:r>
          </a:p>
        </p:txBody>
      </p:sp>
      <p:sp>
        <p:nvSpPr>
          <p:cNvPr id="17"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rgbClr val="262626"/>
                </a:solidFill>
                <a:latin typeface="微软雅黑" panose="020B0503020204020204" charset="-122"/>
                <a:ea typeface="微软雅黑" panose="020B0503020204020204" charset="-122"/>
                <a:cs typeface="SourceHanSansSC-Medium" panose="020B0600000000000000" charset="-122"/>
              </a:rPr>
              <a:t>山西进口矿和国产矿使用量变化</a:t>
            </a:r>
          </a:p>
        </p:txBody>
      </p:sp>
      <p:pic>
        <p:nvPicPr>
          <p:cNvPr id="20" name="图片 19"/>
          <p:cNvPicPr>
            <a:picLocks noChangeAspect="1"/>
          </p:cNvPicPr>
          <p:nvPr/>
        </p:nvPicPr>
        <p:blipFill>
          <a:blip r:embed="rId8"/>
          <a:stretch>
            <a:fillRect/>
          </a:stretch>
        </p:blipFill>
        <p:spPr>
          <a:xfrm>
            <a:off x="302260" y="1257913"/>
            <a:ext cx="5043901" cy="236563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8" name="Shape 16"/>
          <p:cNvSpPr/>
          <p:nvPr/>
        </p:nvSpPr>
        <p:spPr>
          <a:xfrm>
            <a:off x="8518376" y="2488545"/>
            <a:ext cx="3000195" cy="724291"/>
          </a:xfrm>
          <a:custGeom>
            <a:avLst/>
            <a:gdLst/>
            <a:ahLst/>
            <a:cxnLst/>
            <a:rect l="l" t="t" r="r" b="b"/>
            <a:pathLst>
              <a:path w="2250146" h="543218">
                <a:moveTo>
                  <a:pt x="0" y="0"/>
                </a:moveTo>
                <a:lnTo>
                  <a:pt x="2250146" y="0"/>
                </a:lnTo>
                <a:lnTo>
                  <a:pt x="2250146" y="543218"/>
                </a:lnTo>
                <a:lnTo>
                  <a:pt x="0" y="543218"/>
                </a:lnTo>
                <a:close/>
              </a:path>
            </a:pathLst>
          </a:custGeom>
          <a:noFill/>
        </p:spPr>
      </p:sp>
      <p:sp>
        <p:nvSpPr>
          <p:cNvPr id="19" name="Shape 17"/>
          <p:cNvSpPr/>
          <p:nvPr>
            <p:custDataLst>
              <p:tags r:id="rId1"/>
            </p:custDataLst>
          </p:nvPr>
        </p:nvSpPr>
        <p:spPr>
          <a:xfrm>
            <a:off x="302260" y="1650153"/>
            <a:ext cx="5803900" cy="4163060"/>
          </a:xfrm>
          <a:custGeom>
            <a:avLst/>
            <a:gdLst/>
            <a:ahLst/>
            <a:cxnLst/>
            <a:rect l="l" t="t" r="r" b="b"/>
            <a:pathLst>
              <a:path w="8137923" h="1158162">
                <a:moveTo>
                  <a:pt x="0" y="0"/>
                </a:moveTo>
                <a:lnTo>
                  <a:pt x="8137923" y="0"/>
                </a:lnTo>
                <a:lnTo>
                  <a:pt x="8137923" y="1158162"/>
                </a:lnTo>
                <a:lnTo>
                  <a:pt x="0" y="1158162"/>
                </a:lnTo>
                <a:close/>
              </a:path>
            </a:pathLst>
          </a:custGeom>
          <a:solidFill>
            <a:srgbClr val="F2F2F2"/>
          </a:solidFill>
        </p:spPr>
      </p:sp>
      <p:sp>
        <p:nvSpPr>
          <p:cNvPr id="42" name="文本框 41"/>
          <p:cNvSpPr txBox="1"/>
          <p:nvPr/>
        </p:nvSpPr>
        <p:spPr>
          <a:xfrm>
            <a:off x="8073813" y="5905500"/>
            <a:ext cx="2091267" cy="275590"/>
          </a:xfrm>
          <a:prstGeom prst="rect">
            <a:avLst/>
          </a:prstGeom>
        </p:spPr>
        <p:txBody>
          <a:bodyPr wrap="square">
            <a:spAutoFit/>
          </a:bodyPr>
          <a:lstStyle/>
          <a:p>
            <a:pPr marL="0" indent="0" algn="ctr" defTabSz="266700">
              <a:spcBef>
                <a:spcPct val="0"/>
              </a:spcBef>
              <a:spcAft>
                <a:spcPct val="0"/>
              </a:spcAft>
            </a:pPr>
            <a:r>
              <a:rPr lang="zh-CN" altLang="en-US" sz="1200">
                <a:latin typeface="微软雅黑" panose="020B0503020204020204" charset="-122"/>
                <a:ea typeface="微软雅黑" panose="020B0503020204020204" charset="-122"/>
              </a:rPr>
              <a:t>数据来源：阿拉丁（</a:t>
            </a:r>
            <a:r>
              <a:rPr lang="en-US" altLang="zh-CN" sz="1200">
                <a:latin typeface="微软雅黑" panose="020B0503020204020204" charset="-122"/>
                <a:ea typeface="微软雅黑" panose="020B0503020204020204" charset="-122"/>
              </a:rPr>
              <a:t>ALD</a:t>
            </a:r>
            <a:r>
              <a:rPr lang="zh-CN" altLang="en-US" sz="1200">
                <a:latin typeface="微软雅黑" panose="020B0503020204020204" charset="-122"/>
                <a:ea typeface="微软雅黑" panose="020B0503020204020204" charset="-122"/>
              </a:rPr>
              <a:t>）</a:t>
            </a:r>
          </a:p>
        </p:txBody>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2</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pic>
        <p:nvPicPr>
          <p:cNvPr id="16" name="图片 6"/>
          <p:cNvPicPr>
            <a:picLocks noChangeAspect="1"/>
          </p:cNvPicPr>
          <p:nvPr/>
        </p:nvPicPr>
        <p:blipFill>
          <a:blip r:embed="rId5"/>
          <a:stretch>
            <a:fillRect/>
          </a:stretch>
        </p:blipFill>
        <p:spPr>
          <a:xfrm>
            <a:off x="6096000" y="1825413"/>
            <a:ext cx="5887720" cy="3987800"/>
          </a:xfrm>
          <a:prstGeom prst="rect">
            <a:avLst/>
          </a:prstGeom>
          <a:noFill/>
          <a:ln>
            <a:noFill/>
          </a:ln>
        </p:spPr>
      </p:pic>
      <p:sp>
        <p:nvSpPr>
          <p:cNvPr id="17" name="文本框 16"/>
          <p:cNvSpPr txBox="1"/>
          <p:nvPr/>
        </p:nvSpPr>
        <p:spPr>
          <a:xfrm>
            <a:off x="7753773" y="1328420"/>
            <a:ext cx="2731347" cy="275590"/>
          </a:xfrm>
          <a:prstGeom prst="rect">
            <a:avLst/>
          </a:prstGeom>
        </p:spPr>
        <p:txBody>
          <a:bodyPr wrap="square">
            <a:spAutoFit/>
          </a:bodyPr>
          <a:lstStyle/>
          <a:p>
            <a:pPr marL="0" indent="0" algn="ctr" defTabSz="266700">
              <a:spcBef>
                <a:spcPct val="0"/>
              </a:spcBef>
              <a:spcAft>
                <a:spcPct val="0"/>
              </a:spcAft>
            </a:pPr>
            <a:r>
              <a:rPr lang="zh-CN" altLang="en-US" sz="1200">
                <a:latin typeface="微软雅黑" panose="020B0503020204020204" charset="-122"/>
                <a:ea typeface="微软雅黑" panose="020B0503020204020204" charset="-122"/>
              </a:rPr>
              <a:t>图</a:t>
            </a:r>
            <a:r>
              <a:rPr lang="en-US" altLang="zh-CN" sz="1200">
                <a:latin typeface="微软雅黑" panose="020B0503020204020204" charset="-122"/>
                <a:ea typeface="微软雅黑" panose="020B0503020204020204" charset="-122"/>
              </a:rPr>
              <a:t>4 </a:t>
            </a:r>
            <a:r>
              <a:rPr lang="zh-CN" altLang="en-US" sz="1200">
                <a:latin typeface="微软雅黑" panose="020B0503020204020204" charset="-122"/>
                <a:ea typeface="微软雅黑" panose="020B0503020204020204" charset="-122"/>
              </a:rPr>
              <a:t>山西铝土矿的进口量与消耗量</a:t>
            </a:r>
          </a:p>
        </p:txBody>
      </p:sp>
      <p:sp>
        <p:nvSpPr>
          <p:cNvPr id="30" name="Text 28"/>
          <p:cNvSpPr txBox="1"/>
          <p:nvPr>
            <p:custDataLst>
              <p:tags r:id="rId2"/>
            </p:custDataLst>
          </p:nvPr>
        </p:nvSpPr>
        <p:spPr>
          <a:xfrm>
            <a:off x="474980" y="1776307"/>
            <a:ext cx="5484707" cy="4029287"/>
          </a:xfrm>
          <a:prstGeom prst="rect">
            <a:avLst/>
          </a:prstGeom>
          <a:noFill/>
        </p:spPr>
        <p:txBody>
          <a:bodyPr wrap="square" lIns="0" tIns="0" rIns="0" bIns="0" rtlCol="0" anchor="t">
            <a:noAutofit/>
          </a:bodyPr>
          <a:lstStyle/>
          <a:p>
            <a:pPr indent="0" algn="l" fontAlgn="auto">
              <a:lnSpc>
                <a:spcPct val="180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自2019年起，山西、河南氧化铝企业陆续开展大规模生产线技术改造，此后围绕原料适配性的工艺优化持续推进、几乎未曾间断。山西作为国内铝土矿使用结构最为多元的区域，多数企业仍以本地矿为原料基石，受此影响，前期技改整体不够彻底，相当一部分产能仍难以完全脱离国产矿，但可通过矿种掺配实现进口矿的掺加使用。</a:t>
            </a:r>
          </a:p>
          <a:p>
            <a:pPr indent="0" algn="l" fontAlgn="auto">
              <a:lnSpc>
                <a:spcPct val="196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从当前氧化铝价格及国内外矿石价差来看，进口矿综合成本优势已小幅领先（国产矿存在品位偏低、供应偏紧、价格偏高等问题）。因此，今年以来山西地区进口矿使用量呈逐月攀升态势；但这并不代表进口矿使用比例会持续单边上行，各氧化铝企业在加大进口矿掺用的同时，仍在积极备货储备国产矿，以保障原料供应安全与生产稳定。</a:t>
            </a:r>
          </a:p>
        </p:txBody>
      </p:sp>
      <p:sp>
        <p:nvSpPr>
          <p:cNvPr id="22"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rgbClr val="262626"/>
                </a:solidFill>
                <a:latin typeface="微软雅黑" panose="020B0503020204020204" charset="-122"/>
                <a:ea typeface="微软雅黑" panose="020B0503020204020204" charset="-122"/>
                <a:cs typeface="SourceHanSansSC-Medium" panose="020B0600000000000000" charset="-122"/>
              </a:rPr>
              <a:t>山西进口矿和国产矿使用量变化</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0"/>
          <p:cNvSpPr/>
          <p:nvPr/>
        </p:nvSpPr>
        <p:spPr>
          <a:xfrm>
            <a:off x="955692" y="495540"/>
            <a:ext cx="335467" cy="347621"/>
          </a:xfrm>
          <a:custGeom>
            <a:avLst/>
            <a:gdLst/>
            <a:ahLst/>
            <a:cxnLst/>
            <a:rect l="l" t="t" r="r" b="b"/>
            <a:pathLst>
              <a:path w="251600" h="260716">
                <a:moveTo>
                  <a:pt x="125800" y="0"/>
                </a:moveTo>
                <a:cubicBezTo>
                  <a:pt x="195231" y="0"/>
                  <a:pt x="251600" y="58411"/>
                  <a:pt x="251600" y="130358"/>
                </a:cubicBezTo>
                <a:cubicBezTo>
                  <a:pt x="251600" y="202304"/>
                  <a:pt x="195231" y="260716"/>
                  <a:pt x="125800" y="260716"/>
                </a:cubicBezTo>
                <a:cubicBezTo>
                  <a:pt x="56369" y="260716"/>
                  <a:pt x="0" y="202304"/>
                  <a:pt x="0" y="130358"/>
                </a:cubicBezTo>
                <a:cubicBezTo>
                  <a:pt x="0" y="58411"/>
                  <a:pt x="56369" y="0"/>
                  <a:pt x="1258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3" name="Shape 1"/>
          <p:cNvSpPr/>
          <p:nvPr/>
        </p:nvSpPr>
        <p:spPr>
          <a:xfrm>
            <a:off x="0" y="76091"/>
            <a:ext cx="932077" cy="898299"/>
          </a:xfrm>
          <a:custGeom>
            <a:avLst/>
            <a:gdLst/>
            <a:ahLst/>
            <a:cxnLst/>
            <a:rect l="l" t="t" r="r" b="b"/>
            <a:pathLst>
              <a:path w="699058" h="673724">
                <a:moveTo>
                  <a:pt x="349529" y="0"/>
                </a:moveTo>
                <a:cubicBezTo>
                  <a:pt x="542439" y="0"/>
                  <a:pt x="699058" y="150943"/>
                  <a:pt x="699058" y="336862"/>
                </a:cubicBezTo>
                <a:cubicBezTo>
                  <a:pt x="699058" y="522781"/>
                  <a:pt x="542439" y="673724"/>
                  <a:pt x="349529" y="673724"/>
                </a:cubicBezTo>
                <a:cubicBezTo>
                  <a:pt x="156619" y="673724"/>
                  <a:pt x="0" y="522781"/>
                  <a:pt x="0" y="336862"/>
                </a:cubicBezTo>
                <a:cubicBezTo>
                  <a:pt x="0" y="150943"/>
                  <a:pt x="156619" y="0"/>
                  <a:pt x="349529"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4" name="Shape 2"/>
          <p:cNvSpPr/>
          <p:nvPr/>
        </p:nvSpPr>
        <p:spPr>
          <a:xfrm>
            <a:off x="31664" y="106608"/>
            <a:ext cx="868749" cy="837265"/>
          </a:xfrm>
          <a:custGeom>
            <a:avLst/>
            <a:gdLst/>
            <a:ahLst/>
            <a:cxnLst/>
            <a:rect l="l" t="t" r="r" b="b"/>
            <a:pathLst>
              <a:path w="651562" h="627949">
                <a:moveTo>
                  <a:pt x="325781" y="0"/>
                </a:moveTo>
                <a:cubicBezTo>
                  <a:pt x="505584" y="0"/>
                  <a:pt x="651562" y="140687"/>
                  <a:pt x="651562" y="313974"/>
                </a:cubicBezTo>
                <a:cubicBezTo>
                  <a:pt x="651562" y="487262"/>
                  <a:pt x="505584" y="627949"/>
                  <a:pt x="325781" y="627949"/>
                </a:cubicBezTo>
                <a:cubicBezTo>
                  <a:pt x="145978" y="627949"/>
                  <a:pt x="0" y="487262"/>
                  <a:pt x="0" y="313974"/>
                </a:cubicBezTo>
                <a:cubicBezTo>
                  <a:pt x="0" y="140687"/>
                  <a:pt x="145978" y="0"/>
                  <a:pt x="325781" y="0"/>
                </a:cubicBezTo>
                <a:close/>
              </a:path>
            </a:pathLst>
          </a:custGeom>
          <a:gradFill>
            <a:gsLst>
              <a:gs pos="0">
                <a:srgbClr val="FFFFFF">
                  <a:alpha val="100000"/>
                </a:srgbClr>
              </a:gs>
              <a:gs pos="100000">
                <a:srgbClr val="D9D9D9">
                  <a:alpha val="100000"/>
                </a:srgbClr>
              </a:gs>
            </a:gsLst>
            <a:lin ang="14400000" scaled="1"/>
          </a:gradFill>
        </p:spPr>
      </p:sp>
      <p:sp>
        <p:nvSpPr>
          <p:cNvPr id="5" name="Shape 3"/>
          <p:cNvSpPr/>
          <p:nvPr/>
        </p:nvSpPr>
        <p:spPr>
          <a:xfrm>
            <a:off x="160797" y="228863"/>
            <a:ext cx="623148" cy="600565"/>
          </a:xfrm>
          <a:custGeom>
            <a:avLst/>
            <a:gdLst/>
            <a:ahLst/>
            <a:cxnLst/>
            <a:rect l="l" t="t" r="r" b="b"/>
            <a:pathLst>
              <a:path w="467361" h="450424">
                <a:moveTo>
                  <a:pt x="233681" y="0"/>
                </a:moveTo>
                <a:cubicBezTo>
                  <a:pt x="362653" y="0"/>
                  <a:pt x="467361" y="100914"/>
                  <a:pt x="467361" y="225212"/>
                </a:cubicBezTo>
                <a:cubicBezTo>
                  <a:pt x="467361" y="349510"/>
                  <a:pt x="362653" y="450424"/>
                  <a:pt x="233681" y="450424"/>
                </a:cubicBezTo>
                <a:cubicBezTo>
                  <a:pt x="104709" y="450424"/>
                  <a:pt x="0" y="349510"/>
                  <a:pt x="0" y="225212"/>
                </a:cubicBezTo>
                <a:cubicBezTo>
                  <a:pt x="0" y="100914"/>
                  <a:pt x="104709" y="0"/>
                  <a:pt x="233681"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6" name="Shape 4"/>
          <p:cNvSpPr/>
          <p:nvPr/>
        </p:nvSpPr>
        <p:spPr>
          <a:xfrm>
            <a:off x="1352229" y="271713"/>
            <a:ext cx="2331368" cy="461665"/>
          </a:xfrm>
          <a:custGeom>
            <a:avLst/>
            <a:gdLst/>
            <a:ahLst/>
            <a:cxnLst/>
            <a:rect l="l" t="t" r="r" b="b"/>
            <a:pathLst>
              <a:path w="1748526" h="346249">
                <a:moveTo>
                  <a:pt x="0" y="0"/>
                </a:moveTo>
                <a:lnTo>
                  <a:pt x="1748526" y="0"/>
                </a:lnTo>
                <a:lnTo>
                  <a:pt x="1748526" y="346249"/>
                </a:lnTo>
                <a:lnTo>
                  <a:pt x="0" y="346249"/>
                </a:lnTo>
                <a:close/>
              </a:path>
            </a:pathLst>
          </a:custGeom>
          <a:noFill/>
        </p:spPr>
      </p:sp>
      <p:sp>
        <p:nvSpPr>
          <p:cNvPr id="8" name="Shape 6"/>
          <p:cNvSpPr/>
          <p:nvPr/>
        </p:nvSpPr>
        <p:spPr>
          <a:xfrm>
            <a:off x="876211" y="84373"/>
            <a:ext cx="389061" cy="374683"/>
          </a:xfrm>
          <a:custGeom>
            <a:avLst/>
            <a:gdLst/>
            <a:ahLst/>
            <a:cxnLst/>
            <a:rect l="l" t="t" r="r" b="b"/>
            <a:pathLst>
              <a:path w="291796" h="281012">
                <a:moveTo>
                  <a:pt x="145898" y="0"/>
                </a:moveTo>
                <a:cubicBezTo>
                  <a:pt x="226421" y="0"/>
                  <a:pt x="291796" y="62959"/>
                  <a:pt x="291796" y="140506"/>
                </a:cubicBezTo>
                <a:cubicBezTo>
                  <a:pt x="291796" y="218054"/>
                  <a:pt x="226421" y="281012"/>
                  <a:pt x="145898" y="281012"/>
                </a:cubicBezTo>
                <a:cubicBezTo>
                  <a:pt x="65375" y="281012"/>
                  <a:pt x="0" y="218054"/>
                  <a:pt x="0" y="140506"/>
                </a:cubicBezTo>
                <a:cubicBezTo>
                  <a:pt x="0" y="62959"/>
                  <a:pt x="65375" y="0"/>
                  <a:pt x="145898"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9" name="Shape 7"/>
          <p:cNvSpPr/>
          <p:nvPr/>
        </p:nvSpPr>
        <p:spPr>
          <a:xfrm>
            <a:off x="900896" y="108145"/>
            <a:ext cx="339691" cy="327137"/>
          </a:xfrm>
          <a:custGeom>
            <a:avLst/>
            <a:gdLst/>
            <a:ahLst/>
            <a:cxnLst/>
            <a:rect l="l" t="t" r="r" b="b"/>
            <a:pathLst>
              <a:path w="254768" h="245353">
                <a:moveTo>
                  <a:pt x="127384" y="0"/>
                </a:moveTo>
                <a:cubicBezTo>
                  <a:pt x="197689" y="0"/>
                  <a:pt x="254768" y="54969"/>
                  <a:pt x="254768" y="122676"/>
                </a:cubicBezTo>
                <a:cubicBezTo>
                  <a:pt x="254768" y="190383"/>
                  <a:pt x="197689" y="245353"/>
                  <a:pt x="127384" y="245353"/>
                </a:cubicBezTo>
                <a:cubicBezTo>
                  <a:pt x="57079" y="245353"/>
                  <a:pt x="0" y="190383"/>
                  <a:pt x="0" y="122676"/>
                </a:cubicBezTo>
                <a:cubicBezTo>
                  <a:pt x="0" y="54969"/>
                  <a:pt x="57079" y="0"/>
                  <a:pt x="127384" y="0"/>
                </a:cubicBezTo>
                <a:close/>
              </a:path>
            </a:pathLst>
          </a:custGeom>
          <a:gradFill>
            <a:gsLst>
              <a:gs pos="0">
                <a:srgbClr val="FFFFFF">
                  <a:alpha val="100000"/>
                </a:srgbClr>
              </a:gs>
              <a:gs pos="100000">
                <a:srgbClr val="D9D9D9">
                  <a:alpha val="100000"/>
                </a:srgbClr>
              </a:gs>
            </a:gsLst>
            <a:lin ang="14400000" scaled="1"/>
          </a:gradFill>
        </p:spPr>
      </p:sp>
      <p:sp>
        <p:nvSpPr>
          <p:cNvPr id="10" name="Shape 8"/>
          <p:cNvSpPr/>
          <p:nvPr/>
        </p:nvSpPr>
        <p:spPr>
          <a:xfrm>
            <a:off x="483481" y="6435"/>
            <a:ext cx="335467" cy="347621"/>
          </a:xfrm>
          <a:custGeom>
            <a:avLst/>
            <a:gdLst/>
            <a:ahLst/>
            <a:cxnLst/>
            <a:rect l="l" t="t" r="r" b="b"/>
            <a:pathLst>
              <a:path w="251600" h="260716">
                <a:moveTo>
                  <a:pt x="125800" y="0"/>
                </a:moveTo>
                <a:cubicBezTo>
                  <a:pt x="195231" y="0"/>
                  <a:pt x="251600" y="58412"/>
                  <a:pt x="251600" y="130358"/>
                </a:cubicBezTo>
                <a:cubicBezTo>
                  <a:pt x="251600" y="202305"/>
                  <a:pt x="195231" y="260717"/>
                  <a:pt x="125800" y="260717"/>
                </a:cubicBezTo>
                <a:cubicBezTo>
                  <a:pt x="56369" y="260717"/>
                  <a:pt x="0" y="202305"/>
                  <a:pt x="0" y="130358"/>
                </a:cubicBezTo>
                <a:cubicBezTo>
                  <a:pt x="0" y="58412"/>
                  <a:pt x="56369" y="0"/>
                  <a:pt x="125800" y="0"/>
                </a:cubicBezTo>
                <a:close/>
              </a:path>
            </a:pathLst>
          </a:custGeom>
          <a:gradFill>
            <a:gsLst>
              <a:gs pos="0">
                <a:srgbClr val="FFFFFF">
                  <a:alpha val="100000"/>
                </a:srgbClr>
              </a:gs>
              <a:gs pos="100000">
                <a:srgbClr val="D9D9D9">
                  <a:alpha val="100000"/>
                </a:srgbClr>
              </a:gs>
            </a:gsLst>
            <a:lin ang="5400000" scaled="1"/>
          </a:gradFill>
          <a:effectLst>
            <a:outerShdw blurRad="57150" dist="28575" dir="2700000" algn="bl" rotWithShape="0">
              <a:srgbClr val="000000">
                <a:alpha val="30196"/>
              </a:srgbClr>
            </a:outerShdw>
          </a:effectLst>
        </p:spPr>
      </p:sp>
      <p:sp>
        <p:nvSpPr>
          <p:cNvPr id="11" name="Shape 9"/>
          <p:cNvSpPr/>
          <p:nvPr/>
        </p:nvSpPr>
        <p:spPr>
          <a:xfrm>
            <a:off x="504765" y="28491"/>
            <a:ext cx="292897" cy="303511"/>
          </a:xfrm>
          <a:custGeom>
            <a:avLst/>
            <a:gdLst/>
            <a:ahLst/>
            <a:cxnLst/>
            <a:rect l="l" t="t" r="r" b="b"/>
            <a:pathLst>
              <a:path w="219673" h="227633">
                <a:moveTo>
                  <a:pt x="109837" y="0"/>
                </a:moveTo>
                <a:cubicBezTo>
                  <a:pt x="170457" y="0"/>
                  <a:pt x="219673" y="50999"/>
                  <a:pt x="219673" y="113816"/>
                </a:cubicBezTo>
                <a:cubicBezTo>
                  <a:pt x="219673" y="176633"/>
                  <a:pt x="170457" y="227633"/>
                  <a:pt x="109837" y="227633"/>
                </a:cubicBezTo>
                <a:cubicBezTo>
                  <a:pt x="49216" y="227633"/>
                  <a:pt x="0" y="176633"/>
                  <a:pt x="0" y="113816"/>
                </a:cubicBezTo>
                <a:cubicBezTo>
                  <a:pt x="0" y="50999"/>
                  <a:pt x="49216" y="0"/>
                  <a:pt x="109837" y="0"/>
                </a:cubicBezTo>
                <a:close/>
              </a:path>
            </a:pathLst>
          </a:custGeom>
          <a:gradFill>
            <a:gsLst>
              <a:gs pos="0">
                <a:srgbClr val="FFFFFF">
                  <a:alpha val="100000"/>
                </a:srgbClr>
              </a:gs>
              <a:gs pos="100000">
                <a:srgbClr val="D9D9D9">
                  <a:alpha val="100000"/>
                </a:srgbClr>
              </a:gs>
            </a:gsLst>
            <a:lin ang="14400000" scaled="1"/>
          </a:gradFill>
        </p:spPr>
      </p:sp>
      <p:sp>
        <p:nvSpPr>
          <p:cNvPr id="12" name="Shape 10"/>
          <p:cNvSpPr/>
          <p:nvPr/>
        </p:nvSpPr>
        <p:spPr>
          <a:xfrm>
            <a:off x="808641" y="214829"/>
            <a:ext cx="180000" cy="180000"/>
          </a:xfrm>
          <a:custGeom>
            <a:avLst/>
            <a:gdLst/>
            <a:ahLst/>
            <a:cxnLst/>
            <a:rect l="l" t="t" r="r" b="b"/>
            <a:pathLst>
              <a:path w="135000" h="135000">
                <a:moveTo>
                  <a:pt x="67500" y="0"/>
                </a:moveTo>
                <a:cubicBezTo>
                  <a:pt x="104754" y="0"/>
                  <a:pt x="135000" y="30246"/>
                  <a:pt x="135000" y="67500"/>
                </a:cubicBezTo>
                <a:cubicBezTo>
                  <a:pt x="135000" y="104754"/>
                  <a:pt x="104754" y="135000"/>
                  <a:pt x="67500" y="135000"/>
                </a:cubicBezTo>
                <a:cubicBezTo>
                  <a:pt x="30246" y="135000"/>
                  <a:pt x="0" y="104754"/>
                  <a:pt x="0" y="67500"/>
                </a:cubicBezTo>
                <a:cubicBezTo>
                  <a:pt x="0" y="30246"/>
                  <a:pt x="30246" y="0"/>
                  <a:pt x="67500" y="0"/>
                </a:cubicBezTo>
                <a:close/>
              </a:path>
            </a:pathLst>
          </a:custGeom>
          <a:solidFill>
            <a:schemeClr val="accent1">
              <a:lumMod val="50000"/>
            </a:schemeClr>
          </a:solidFill>
        </p:spPr>
        <p:style>
          <a:lnRef idx="2">
            <a:schemeClr val="lt1"/>
          </a:lnRef>
          <a:fillRef idx="1">
            <a:schemeClr val="accent1"/>
          </a:fillRef>
          <a:effectRef idx="1">
            <a:schemeClr val="accent1"/>
          </a:effectRef>
          <a:fontRef idx="minor">
            <a:schemeClr val="lt1"/>
          </a:fontRef>
        </p:style>
      </p:sp>
      <p:sp>
        <p:nvSpPr>
          <p:cNvPr id="18" name="Shape 16"/>
          <p:cNvSpPr/>
          <p:nvPr/>
        </p:nvSpPr>
        <p:spPr>
          <a:xfrm>
            <a:off x="8518376" y="2488545"/>
            <a:ext cx="3000195" cy="724291"/>
          </a:xfrm>
          <a:custGeom>
            <a:avLst/>
            <a:gdLst/>
            <a:ahLst/>
            <a:cxnLst/>
            <a:rect l="l" t="t" r="r" b="b"/>
            <a:pathLst>
              <a:path w="2250146" h="543218">
                <a:moveTo>
                  <a:pt x="0" y="0"/>
                </a:moveTo>
                <a:lnTo>
                  <a:pt x="2250146" y="0"/>
                </a:lnTo>
                <a:lnTo>
                  <a:pt x="2250146" y="543218"/>
                </a:lnTo>
                <a:lnTo>
                  <a:pt x="0" y="543218"/>
                </a:lnTo>
                <a:close/>
              </a:path>
            </a:pathLst>
          </a:custGeom>
          <a:noFill/>
        </p:spPr>
      </p:sp>
      <p:sp>
        <p:nvSpPr>
          <p:cNvPr id="32" name="Text 30"/>
          <p:cNvSpPr txBox="1"/>
          <p:nvPr>
            <p:custDataLst>
              <p:tags r:id="rId1"/>
            </p:custDataLst>
          </p:nvPr>
        </p:nvSpPr>
        <p:spPr>
          <a:xfrm>
            <a:off x="504613" y="2488353"/>
            <a:ext cx="4105487" cy="1881293"/>
          </a:xfrm>
          <a:prstGeom prst="rect">
            <a:avLst/>
          </a:prstGeom>
          <a:noFill/>
        </p:spPr>
        <p:txBody>
          <a:bodyPr wrap="square" lIns="0" tIns="0" rIns="0" bIns="0" rtlCol="0" anchor="t">
            <a:noAutofit/>
          </a:bodyPr>
          <a:lstStyle/>
          <a:p>
            <a:pPr marL="0" indent="0" algn="r">
              <a:lnSpc>
                <a:spcPct val="96000"/>
              </a:lnSpc>
              <a:buNone/>
            </a:pPr>
            <a:endParaRPr lang="zh-CN" altLang="en-US" sz="1335" dirty="0">
              <a:latin typeface="微软雅黑" panose="020B0503020204020204" charset="-122"/>
              <a:ea typeface="微软雅黑" panose="020B0503020204020204" charset="-122"/>
            </a:endParaRPr>
          </a:p>
        </p:txBody>
      </p:sp>
      <p:sp>
        <p:nvSpPr>
          <p:cNvPr id="70" name="文本框 69"/>
          <p:cNvSpPr txBox="1"/>
          <p:nvPr/>
        </p:nvSpPr>
        <p:spPr>
          <a:xfrm>
            <a:off x="63500" y="271780"/>
            <a:ext cx="803487" cy="494453"/>
          </a:xfrm>
          <a:prstGeom prst="rect">
            <a:avLst/>
          </a:prstGeom>
          <a:noFill/>
        </p:spPr>
        <p:txBody>
          <a:bodyPr wrap="square" rtlCol="0">
            <a:noAutofit/>
          </a:bodyPr>
          <a:lstStyle/>
          <a:p>
            <a:pPr algn="ctr"/>
            <a:r>
              <a:rPr lang="en-US" altLang="zh-CN"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rPr>
              <a:t>2</a:t>
            </a:r>
            <a:endParaRPr lang="zh-CN" altLang="en-US" sz="2665" b="1" dirty="0">
              <a:solidFill>
                <a:schemeClr val="bg1"/>
              </a:solidFill>
              <a:effectLst>
                <a:innerShdw blurRad="63500" dist="50800" dir="13500000">
                  <a:prstClr val="black">
                    <a:alpha val="50000"/>
                  </a:prstClr>
                </a:innerShdw>
              </a:effectLst>
              <a:latin typeface="微软雅黑" panose="020B0503020204020204" charset="-122"/>
              <a:ea typeface="微软雅黑" panose="020B0503020204020204" charset="-122"/>
            </a:endParaRPr>
          </a:p>
        </p:txBody>
      </p:sp>
      <p:pic>
        <p:nvPicPr>
          <p:cNvPr id="20" name="图片 8" descr="IMG_256"/>
          <p:cNvPicPr>
            <a:picLocks noChangeAspect="1"/>
          </p:cNvPicPr>
          <p:nvPr/>
        </p:nvPicPr>
        <p:blipFill>
          <a:blip r:embed="rId5"/>
          <a:stretch>
            <a:fillRect/>
          </a:stretch>
        </p:blipFill>
        <p:spPr>
          <a:xfrm>
            <a:off x="5613400" y="1267460"/>
            <a:ext cx="6267873" cy="4322233"/>
          </a:xfrm>
          <a:prstGeom prst="rect">
            <a:avLst/>
          </a:prstGeom>
          <a:noFill/>
          <a:ln w="9525">
            <a:noFill/>
          </a:ln>
        </p:spPr>
      </p:pic>
      <p:sp>
        <p:nvSpPr>
          <p:cNvPr id="21" name="文本框 20"/>
          <p:cNvSpPr txBox="1"/>
          <p:nvPr/>
        </p:nvSpPr>
        <p:spPr>
          <a:xfrm>
            <a:off x="5923280" y="5681133"/>
            <a:ext cx="5737013" cy="463127"/>
          </a:xfrm>
          <a:prstGeom prst="rect">
            <a:avLst/>
          </a:prstGeom>
        </p:spPr>
        <p:txBody>
          <a:bodyPr wrap="square">
            <a:noAutofit/>
          </a:bodyPr>
          <a:lstStyle/>
          <a:p>
            <a:pPr marL="0" indent="0" algn="ctr" defTabSz="266700">
              <a:lnSpc>
                <a:spcPct val="120000"/>
              </a:lnSpc>
              <a:spcBef>
                <a:spcPts val="600"/>
              </a:spcBef>
              <a:spcAft>
                <a:spcPts val="600"/>
              </a:spcAft>
            </a:pPr>
            <a:r>
              <a:rPr lang="zh-CN" altLang="en-US" sz="1200">
                <a:latin typeface="微软雅黑" panose="020B0503020204020204" charset="-122"/>
                <a:ea typeface="微软雅黑" panose="020B0503020204020204" charset="-122"/>
              </a:rPr>
              <a:t>中铝山西新材料有限公司</a:t>
            </a:r>
            <a:r>
              <a:rPr lang="en-US" altLang="zh-CN" sz="1200">
                <a:latin typeface="微软雅黑" panose="020B0503020204020204" charset="-122"/>
                <a:ea typeface="微软雅黑" panose="020B0503020204020204" charset="-122"/>
              </a:rPr>
              <a:t>100</a:t>
            </a:r>
            <a:r>
              <a:rPr lang="zh-CN" altLang="en-US" sz="1200">
                <a:latin typeface="微软雅黑" panose="020B0503020204020204" charset="-122"/>
                <a:ea typeface="微软雅黑" panose="020B0503020204020204" charset="-122"/>
              </a:rPr>
              <a:t>万吨氧化铝节能增效升级改造项目现场</a:t>
            </a:r>
          </a:p>
        </p:txBody>
      </p:sp>
      <p:sp>
        <p:nvSpPr>
          <p:cNvPr id="30" name="Text 28"/>
          <p:cNvSpPr txBox="1"/>
          <p:nvPr>
            <p:custDataLst>
              <p:tags r:id="rId2"/>
            </p:custDataLst>
          </p:nvPr>
        </p:nvSpPr>
        <p:spPr>
          <a:xfrm>
            <a:off x="593513" y="2263140"/>
            <a:ext cx="4605867" cy="2451947"/>
          </a:xfrm>
          <a:prstGeom prst="rect">
            <a:avLst/>
          </a:prstGeom>
          <a:noFill/>
        </p:spPr>
        <p:txBody>
          <a:bodyPr wrap="square" lIns="0" tIns="0" rIns="0" bIns="0" rtlCol="0" anchor="t">
            <a:noAutofit/>
          </a:bodyPr>
          <a:lstStyle/>
          <a:p>
            <a:pPr indent="0" algn="l" fontAlgn="auto">
              <a:lnSpc>
                <a:spcPct val="196000"/>
              </a:lnSpc>
              <a:buNone/>
            </a:pPr>
            <a:r>
              <a:rPr lang="en-US" altLang="zh-CN" sz="1335" dirty="0">
                <a:latin typeface="微软雅黑" panose="020B0503020204020204" charset="-122"/>
                <a:ea typeface="微软雅黑" panose="020B0503020204020204" charset="-122"/>
                <a:cs typeface="微软雅黑" panose="020B0503020204020204" charset="-122"/>
              </a:rPr>
              <a:t>      </a:t>
            </a:r>
            <a:r>
              <a:rPr lang="zh-CN" altLang="en-US" sz="1335" dirty="0">
                <a:latin typeface="微软雅黑" panose="020B0503020204020204" charset="-122"/>
                <a:ea typeface="微软雅黑" panose="020B0503020204020204" charset="-122"/>
                <a:cs typeface="微软雅黑" panose="020B0503020204020204" charset="-122"/>
              </a:rPr>
              <a:t>目前山西省内多数氧化铝企业仍在持续推进生产线技改降本，核心方向是拓宽原料适配性、灵活切换矿源。工艺路线主要呈现两类调整：一是将适配国产矿的高温生产线，改造为适配几内亚矿的低温生产线；二是把原本使用进口矿的低温生产线，进一步技改升级，以兼容高铝硅比进口矿。</a:t>
            </a:r>
          </a:p>
        </p:txBody>
      </p:sp>
      <p:sp>
        <p:nvSpPr>
          <p:cNvPr id="17" name="Text 5"/>
          <p:cNvSpPr txBox="1"/>
          <p:nvPr/>
        </p:nvSpPr>
        <p:spPr>
          <a:xfrm>
            <a:off x="1677247" y="271780"/>
            <a:ext cx="5110480" cy="370205"/>
          </a:xfrm>
          <a:prstGeom prst="rect">
            <a:avLst/>
          </a:prstGeom>
          <a:noFill/>
        </p:spPr>
        <p:txBody>
          <a:bodyPr wrap="square" lIns="1252" tIns="652" rIns="1252" bIns="652" rtlCol="0" anchor="t">
            <a:spAutoFit/>
          </a:bodyPr>
          <a:lstStyle/>
          <a:p>
            <a:pPr marL="0" indent="0" algn="l">
              <a:buNone/>
            </a:pPr>
            <a:r>
              <a:rPr lang="zh-CN" altLang="en-US" sz="2400" dirty="0">
                <a:solidFill>
                  <a:srgbClr val="262626"/>
                </a:solidFill>
                <a:latin typeface="微软雅黑" panose="020B0503020204020204" charset="-122"/>
                <a:ea typeface="微软雅黑" panose="020B0503020204020204" charset="-122"/>
                <a:cs typeface="SourceHanSansSC-Medium" panose="020B0600000000000000" charset="-122"/>
              </a:rPr>
              <a:t>山西进口矿和国产矿使用量变化</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jb3VudCI6MSwiaGRpZCI6ImNkZTc1MDA5YTM1MTZjOTU4ODQxMmQxNWNlZjA2MWQ0IiwidXNlckNvdW50Ijox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10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0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0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0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0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0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0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0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0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1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2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3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4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5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6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7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8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19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0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1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2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4.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5.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8.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39.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41.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42.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43.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44.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245.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246.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47.xml><?xml version="1.0" encoding="utf-8"?>
<p:tagLst xmlns:a="http://schemas.openxmlformats.org/drawingml/2006/main" xmlns:r="http://schemas.openxmlformats.org/officeDocument/2006/relationships" xmlns:p="http://schemas.openxmlformats.org/presentationml/2006/main">
  <p:tag name="KSO_WM_DIAGRAM_VIRTUALLY_FRAME" val="{&quot;height&quot;:326.4823600084202,&quot;left&quot;:29.889890596598242,&quot;top&quot;:49.60283464566929,&quot;width&quot;:610.3893220018269}"/>
</p:tagLst>
</file>

<file path=ppt/tags/tag2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PA" val="v3.0.1"/>
</p:tagLst>
</file>

<file path=ppt/tags/tag45.xml><?xml version="1.0" encoding="utf-8"?>
<p:tagLst xmlns:a="http://schemas.openxmlformats.org/drawingml/2006/main" xmlns:r="http://schemas.openxmlformats.org/officeDocument/2006/relationships" xmlns:p="http://schemas.openxmlformats.org/presentationml/2006/main">
  <p:tag name="PA" val="v3.0.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48.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49.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51.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52.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53.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54.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55.xml><?xml version="1.0" encoding="utf-8"?>
<p:tagLst xmlns:a="http://schemas.openxmlformats.org/drawingml/2006/main" xmlns:r="http://schemas.openxmlformats.org/officeDocument/2006/relationships" xmlns:p="http://schemas.openxmlformats.org/presentationml/2006/main">
  <p:tag name="KSO_WM_DIAGRAM_VIRTUALLY_FRAME" val="{&quot;height&quot;:365.6876544869309,&quot;left&quot;:60.20716535433071,&quot;top&quot;:124.77045574928957,&quot;width&quot;:847.0928346456692}"/>
</p:tagLst>
</file>

<file path=ppt/tags/tag56.xml><?xml version="1.0" encoding="utf-8"?>
<p:tagLst xmlns:a="http://schemas.openxmlformats.org/drawingml/2006/main" xmlns:r="http://schemas.openxmlformats.org/officeDocument/2006/relationships" xmlns:p="http://schemas.openxmlformats.org/presentationml/2006/main">
  <p:tag name="KSO_WM_DIAGRAM_VIRTUALLY_FRAME" val="{&quot;height&quot;:172.47527559055115,&quot;left&quot;:30.374960629921258,&quot;top&quot;:192.32952755905512,&quot;width&quot;:492.9427559055119}"/>
</p:tagLst>
</file>

<file path=ppt/tags/tag57.xml><?xml version="1.0" encoding="utf-8"?>
<p:tagLst xmlns:a="http://schemas.openxmlformats.org/drawingml/2006/main" xmlns:r="http://schemas.openxmlformats.org/officeDocument/2006/relationships" xmlns:p="http://schemas.openxmlformats.org/presentationml/2006/main">
  <p:tag name="KSO_WM_DIAGRAM_VIRTUALLY_FRAME" val="{&quot;height&quot;:240.32645643006362,&quot;left&quot;:39.56251968503937,&quot;top&quot;:96.26299238883401,&quot;width&quot;:640.7813385826772}"/>
</p:tagLst>
</file>

<file path=ppt/tags/tag58.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59.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6.41251968503937,&quot;top&quot;:55.062992388834004,&quot;width&quot;:653.9313385826774}"/>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61.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62.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63.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64.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65.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66.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67.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68.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69.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71.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72.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73.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74.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75.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76.xml><?xml version="1.0" encoding="utf-8"?>
<p:tagLst xmlns:a="http://schemas.openxmlformats.org/drawingml/2006/main" xmlns:r="http://schemas.openxmlformats.org/officeDocument/2006/relationships" xmlns:p="http://schemas.openxmlformats.org/presentationml/2006/main">
  <p:tag name="KSO_WM_DIAGRAM_VIRTUALLY_FRAME" val="{&quot;height&quot;:292.8627559055118,&quot;left&quot;:60.84149606299212,&quot;top&quot;:81.21055118110239,&quot;width&quot;:589.5670078740156}"/>
</p:tagLst>
</file>

<file path=ppt/tags/tag77.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78.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79.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TABLE_ENDDRAG_ORIGIN_RECT" val="317*142"/>
  <p:tag name="TABLE_ENDDRAG_RECT" val="380*217*317*142"/>
</p:tagLst>
</file>

<file path=ppt/tags/tag81.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82.xml><?xml version="1.0" encoding="utf-8"?>
<p:tagLst xmlns:a="http://schemas.openxmlformats.org/drawingml/2006/main" xmlns:r="http://schemas.openxmlformats.org/officeDocument/2006/relationships" xmlns:p="http://schemas.openxmlformats.org/presentationml/2006/main">
  <p:tag name="KSO_WM_DIAGRAM_VIRTUALLY_FRAME" val="{&quot;height&quot;:313.5764564300636,&quot;left&quot;:24.4,&quot;top&quot;:55.062992388834004,&quot;width&quot;:655.9438582677168}"/>
</p:tagLst>
</file>

<file path=ppt/tags/tag83.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84.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85.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86.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87.xml><?xml version="1.0" encoding="utf-8"?>
<p:tagLst xmlns:a="http://schemas.openxmlformats.org/drawingml/2006/main" xmlns:r="http://schemas.openxmlformats.org/officeDocument/2006/relationships" xmlns:p="http://schemas.openxmlformats.org/presentationml/2006/main">
  <p:tag name="KSO_WM_DIAGRAM_VIRTUALLY_FRAME" val="{&quot;height&quot;:367.82866141732285,&quot;left&quot;:130.575,&quot;top&quot;:95.35,&quot;width&quot;:705.8014566929135}"/>
</p:tagLst>
</file>

<file path=ppt/tags/tag88.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89.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91.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92.xml><?xml version="1.0" encoding="utf-8"?>
<p:tagLst xmlns:a="http://schemas.openxmlformats.org/drawingml/2006/main" xmlns:r="http://schemas.openxmlformats.org/officeDocument/2006/relationships" xmlns:p="http://schemas.openxmlformats.org/presentationml/2006/main">
  <p:tag name="KSO_WM_DIAGRAM_VIRTUALLY_FRAME" val="{&quot;height&quot;:332.187007611166,&quot;left&quot;:24.4,&quot;top&quot;:55.062992388834004,&quot;width&quot;:655.9438582677168}"/>
</p:tagLst>
</file>

<file path=ppt/tags/tag93.xml><?xml version="1.0" encoding="utf-8"?>
<p:tagLst xmlns:a="http://schemas.openxmlformats.org/drawingml/2006/main" xmlns:r="http://schemas.openxmlformats.org/officeDocument/2006/relationships" xmlns:p="http://schemas.openxmlformats.org/presentationml/2006/main">
  <p:tag name="KSO_WM_DIAGRAM_VIRTUALLY_FRAME" val="{&quot;height&quot;:363.1908661417323,&quot;left&quot;:262.64814960629917,&quot;top&quot;:99.98779527559056,&quot;width&quot;:573.7283070866142}"/>
</p:tagLst>
</file>

<file path=ppt/tags/tag94.xml><?xml version="1.0" encoding="utf-8"?>
<p:tagLst xmlns:a="http://schemas.openxmlformats.org/drawingml/2006/main" xmlns:r="http://schemas.openxmlformats.org/officeDocument/2006/relationships" xmlns:p="http://schemas.openxmlformats.org/presentationml/2006/main">
  <p:tag name="KSO_WM_DIAGRAM_VIRTUALLY_FRAME" val="{&quot;height&quot;:276.3077952755906,&quot;left&quot;:41.77464566929134,&quot;top&quot;:92.41582677165354,&quot;width&quot;:650.5766929133857}"/>
</p:tagLst>
</file>

<file path=ppt/tags/tag95.xml><?xml version="1.0" encoding="utf-8"?>
<p:tagLst xmlns:a="http://schemas.openxmlformats.org/drawingml/2006/main" xmlns:r="http://schemas.openxmlformats.org/officeDocument/2006/relationships" xmlns:p="http://schemas.openxmlformats.org/presentationml/2006/main">
  <p:tag name="KSO_WM_DIAGRAM_VIRTUALLY_FRAME" val="{&quot;height&quot;:276.3077952755906,&quot;left&quot;:41.77464566929134,&quot;top&quot;:92.41582677165354,&quot;width&quot;:650.5766929133857}"/>
</p:tagLst>
</file>

<file path=ppt/tags/tag96.xml><?xml version="1.0" encoding="utf-8"?>
<p:tagLst xmlns:a="http://schemas.openxmlformats.org/drawingml/2006/main" xmlns:r="http://schemas.openxmlformats.org/officeDocument/2006/relationships" xmlns:p="http://schemas.openxmlformats.org/presentationml/2006/main">
  <p:tag name="KSO_WM_DIAGRAM_VIRTUALLY_FRAME" val="{&quot;height&quot;:276.3077952755906,&quot;left&quot;:41.77464566929134,&quot;top&quot;:92.41582677165354,&quot;width&quot;:650.5766929133857}"/>
</p:tagLst>
</file>

<file path=ppt/tags/tag97.xml><?xml version="1.0" encoding="utf-8"?>
<p:tagLst xmlns:a="http://schemas.openxmlformats.org/drawingml/2006/main" xmlns:r="http://schemas.openxmlformats.org/officeDocument/2006/relationships" xmlns:p="http://schemas.openxmlformats.org/presentationml/2006/main">
  <p:tag name="KSO_WM_DIAGRAM_VIRTUALLY_FRAME" val="{&quot;height&quot;:276.3077952755906,&quot;left&quot;:41.77464566929134,&quot;top&quot;:92.41582677165354,&quot;width&quot;:650.5766929133857}"/>
</p:tagLst>
</file>

<file path=ppt/tags/tag98.xml><?xml version="1.0" encoding="utf-8"?>
<p:tagLst xmlns:a="http://schemas.openxmlformats.org/drawingml/2006/main" xmlns:r="http://schemas.openxmlformats.org/officeDocument/2006/relationships" xmlns:p="http://schemas.openxmlformats.org/presentationml/2006/main">
  <p:tag name="KSO_WM_DIAGRAM_VIRTUALLY_FRAME" val="{&quot;height&quot;:276.3077952755906,&quot;left&quot;:41.77464566929134,&quot;top&quot;:92.41582677165354,&quot;width&quot;:650.5766929133857}"/>
</p:tagLst>
</file>

<file path=ppt/tags/tag99.xml><?xml version="1.0" encoding="utf-8"?>
<p:tagLst xmlns:a="http://schemas.openxmlformats.org/drawingml/2006/main" xmlns:r="http://schemas.openxmlformats.org/officeDocument/2006/relationships" xmlns:p="http://schemas.openxmlformats.org/presentationml/2006/main">
  <p:tag name="KSO_WM_DIAGRAM_VIRTUALLY_FRAME" val="{&quot;height&quot;:276.3077952755906,&quot;left&quot;:41.77464566929134,&quot;top&quot;:92.41582677165354,&quot;width&quot;:650.5766929133857}"/>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Aspect">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Medium"/>
        <a:ea typeface=""/>
        <a:cs typeface=""/>
        <a:font script="Jpan" typeface="ＭＳ Ｐゴシック"/>
        <a:font script="Hang" typeface="맑은 고딕"/>
        <a:font script="Hans" typeface="思源黑体 CN Medium"/>
        <a:font script="Hant" typeface="新細明體"/>
        <a:font script="Arab" typeface="思源黑体 CN Medium"/>
        <a:font script="Hebr" typeface="思源黑体 CN Medium"/>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Medium"/>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思源黑体 CN Medium"/>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思源黑体 CN Medium"/>
        <a:ea typeface=""/>
        <a:cs typeface=""/>
        <a:font script="Jpan" typeface="ＭＳ Ｐゴシック"/>
        <a:font script="Hang" typeface="맑은 고딕"/>
        <a:font script="Hans" typeface="思源黑体 CN Medium"/>
        <a:font script="Hant" typeface="新細明體"/>
        <a:font script="Arab" typeface="思源黑体 CN Medium"/>
        <a:font script="Hebr" typeface="思源黑体 CN Medium"/>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思源黑体 CN Medium"/>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2907</Words>
  <Application>Microsoft Office PowerPoint</Application>
  <PresentationFormat>宽屏</PresentationFormat>
  <Paragraphs>332</Paragraphs>
  <Slides>22</Slides>
  <Notes>19</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22</vt:i4>
      </vt:variant>
    </vt:vector>
  </HeadingPairs>
  <TitlesOfParts>
    <vt:vector size="33" baseType="lpstr">
      <vt:lpstr>Arial Black</vt:lpstr>
      <vt:lpstr>Wingdings</vt:lpstr>
      <vt:lpstr>Arial Unicode MS</vt:lpstr>
      <vt:lpstr>思源黑体 CN Medium</vt:lpstr>
      <vt:lpstr>SourceHanSansSC-Medium</vt:lpstr>
      <vt:lpstr>Arial</vt:lpstr>
      <vt:lpstr>宋体</vt:lpstr>
      <vt:lpstr>SourceHanSansSC-Regular</vt:lpstr>
      <vt:lpstr>微软雅黑</vt:lpstr>
      <vt:lpstr>思源宋体 CN Heavy</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Friday Gao</dc:creator>
  <cp:lastModifiedBy>friday Gao</cp:lastModifiedBy>
  <cp:revision>191</cp:revision>
  <dcterms:created xsi:type="dcterms:W3CDTF">2019-06-19T02:08:00Z</dcterms:created>
  <dcterms:modified xsi:type="dcterms:W3CDTF">2026-05-31T09:11:28Z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2052-12.1.0.26375</vt:lpwstr>
  </property>
  <property fmtid="{D5CDD505-2E9C-101B-9397-08002B2CF9AE}" pid="3" name="ICV">
    <vt:lpwstr>3C7FABABF1D84145970A69F8B7EE86F7_13</vt:lpwstr>
  </property>
  <property fmtid="{D5CDD505-2E9C-101B-9397-08002B2CF9AE}" pid="4" name="KSOTemplateUUID">
    <vt:lpwstr>v1.0_mb_ASQMsax0XqANwy5bdz4rpw==</vt:lpwstr>
  </property>
</Properties>
</file>