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1" r:id="rId4"/>
    <p:sldId id="321" r:id="rId5"/>
    <p:sldId id="322" r:id="rId6"/>
    <p:sldId id="324" r:id="rId7"/>
    <p:sldId id="323" r:id="rId8"/>
    <p:sldId id="325" r:id="rId9"/>
  </p:sldIdLst>
  <p:sldSz cx="9144000" cy="5143500" type="screen16x9"/>
  <p:notesSz cx="9236075" cy="69500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215F"/>
    <a:srgbClr val="FFFFFF"/>
    <a:srgbClr val="A5A5A5"/>
    <a:srgbClr val="007CB4"/>
    <a:srgbClr val="0077AC"/>
    <a:srgbClr val="008DCC"/>
    <a:srgbClr val="0082BC"/>
    <a:srgbClr val="006A9A"/>
    <a:srgbClr val="004D70"/>
    <a:srgbClr val="05A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 showGuides="1">
      <p:cViewPr varScale="1">
        <p:scale>
          <a:sx n="108" d="100"/>
          <a:sy n="108" d="100"/>
        </p:scale>
        <p:origin x="73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2173" y="1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/>
          <a:lstStyle>
            <a:lvl1pPr algn="r">
              <a:defRPr sz="1400"/>
            </a:lvl1pPr>
          </a:lstStyle>
          <a:p>
            <a:fld id="{AD4D0D49-81A5-44E7-9DC6-B1C564D2B1BC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32063" y="868363"/>
            <a:ext cx="4171950" cy="2347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83" tIns="51792" rIns="103583" bIns="5179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44188"/>
            <a:ext cx="7388860" cy="2737128"/>
          </a:xfrm>
          <a:prstGeom prst="rect">
            <a:avLst/>
          </a:prstGeom>
        </p:spPr>
        <p:txBody>
          <a:bodyPr vert="horz" lIns="103583" tIns="51792" rIns="103583" bIns="5179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02572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2173" y="6602572"/>
            <a:ext cx="4002299" cy="347504"/>
          </a:xfrm>
          <a:prstGeom prst="rect">
            <a:avLst/>
          </a:prstGeom>
        </p:spPr>
        <p:txBody>
          <a:bodyPr vert="horz" lIns="103583" tIns="51792" rIns="103583" bIns="51792" rtlCol="0" anchor="b"/>
          <a:lstStyle>
            <a:lvl1pPr algn="r">
              <a:defRPr sz="1400"/>
            </a:lvl1pPr>
          </a:lstStyle>
          <a:p>
            <a:fld id="{CC6A22AC-817B-4A7B-A838-C62019BA46C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4D7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00A8E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4495-3250-4D11-A687-DEC7A9B7D6D3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8E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2909" y="1181036"/>
            <a:ext cx="3266440" cy="3355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404040"/>
                </a:solidFill>
                <a:latin typeface="Segoe UI Semilight" panose="020B0402040204020203"/>
                <a:cs typeface="Segoe UI Semilight" panose="020B0402040204020203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F8B37-7C7B-4518-97D3-F0B9AF7694C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4D7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677A0-3243-4E01-BEE3-20F36B7D9BD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76BF3-D76A-4682-AEC9-3B0DB4D1FAD1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>
            <a:picLocks noChangeAspect="1"/>
          </p:cNvPicPr>
          <p:nvPr/>
        </p:nvPicPr>
        <p:blipFill>
          <a:blip r:embed="rId7" cstate="print"/>
          <a:srcRect b="82593"/>
          <a:stretch>
            <a:fillRect/>
          </a:stretch>
        </p:blipFill>
        <p:spPr>
          <a:xfrm>
            <a:off x="13855" y="1"/>
            <a:ext cx="2524125" cy="8953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07343" y="0"/>
            <a:ext cx="935831" cy="895349"/>
          </a:xfrm>
          <a:custGeom>
            <a:avLst/>
            <a:gdLst>
              <a:gd name="csX0" fmla="*/ 914400 w 914400"/>
              <a:gd name="csY0" fmla="*/ 0 h 5143500"/>
              <a:gd name="csX1" fmla="*/ 879094 w 914400"/>
              <a:gd name="csY1" fmla="*/ 0 h 5143500"/>
              <a:gd name="csX2" fmla="*/ 0 w 914400"/>
              <a:gd name="csY2" fmla="*/ 438785 h 5143500"/>
              <a:gd name="csX3" fmla="*/ 0 w 914400"/>
              <a:gd name="csY3" fmla="*/ 5143500 h 5143500"/>
              <a:gd name="csX4" fmla="*/ 35306 w 914400"/>
              <a:gd name="csY4" fmla="*/ 5143500 h 5143500"/>
              <a:gd name="csX5" fmla="*/ 40068 w 914400"/>
              <a:gd name="csY5" fmla="*/ 2436000 h 5143500"/>
              <a:gd name="csX6" fmla="*/ 914400 w 914400"/>
              <a:gd name="csY6" fmla="*/ 0 h 5143500"/>
              <a:gd name="csX0-1" fmla="*/ 916781 w 916781"/>
              <a:gd name="csY0-2" fmla="*/ 0 h 5143500"/>
              <a:gd name="csX1-3" fmla="*/ 881475 w 916781"/>
              <a:gd name="csY1-4" fmla="*/ 0 h 5143500"/>
              <a:gd name="csX2-5" fmla="*/ 0 w 916781"/>
              <a:gd name="csY2-6" fmla="*/ 2490718 h 5143500"/>
              <a:gd name="csX3-7" fmla="*/ 2381 w 916781"/>
              <a:gd name="csY3-8" fmla="*/ 5143500 h 5143500"/>
              <a:gd name="csX4-9" fmla="*/ 37687 w 916781"/>
              <a:gd name="csY4-10" fmla="*/ 5143500 h 5143500"/>
              <a:gd name="csX5-11" fmla="*/ 42449 w 916781"/>
              <a:gd name="csY5-12" fmla="*/ 2436000 h 5143500"/>
              <a:gd name="csX6-13" fmla="*/ 916781 w 916781"/>
              <a:gd name="csY6-14" fmla="*/ 0 h 5143500"/>
              <a:gd name="csX0-15" fmla="*/ 916781 w 916781"/>
              <a:gd name="csY0-16" fmla="*/ 0 h 5143500"/>
              <a:gd name="csX1-17" fmla="*/ 881475 w 916781"/>
              <a:gd name="csY1-18" fmla="*/ 0 h 5143500"/>
              <a:gd name="csX2-19" fmla="*/ 0 w 916781"/>
              <a:gd name="csY2-20" fmla="*/ 2490718 h 5143500"/>
              <a:gd name="csX3-21" fmla="*/ 2381 w 916781"/>
              <a:gd name="csY3-22" fmla="*/ 5143500 h 5143500"/>
              <a:gd name="csX4-23" fmla="*/ 37687 w 916781"/>
              <a:gd name="csY4-24" fmla="*/ 5143500 h 5143500"/>
              <a:gd name="csX5-25" fmla="*/ 42449 w 916781"/>
              <a:gd name="csY5-26" fmla="*/ 2572798 h 5143500"/>
              <a:gd name="csX6-27" fmla="*/ 916781 w 916781"/>
              <a:gd name="csY6-28" fmla="*/ 0 h 5143500"/>
              <a:gd name="csX0-29" fmla="*/ 935831 w 935831"/>
              <a:gd name="csY0-30" fmla="*/ 13678 h 5143500"/>
              <a:gd name="csX1-31" fmla="*/ 881475 w 935831"/>
              <a:gd name="csY1-32" fmla="*/ 0 h 5143500"/>
              <a:gd name="csX2-33" fmla="*/ 0 w 935831"/>
              <a:gd name="csY2-34" fmla="*/ 2490718 h 5143500"/>
              <a:gd name="csX3-35" fmla="*/ 2381 w 935831"/>
              <a:gd name="csY3-36" fmla="*/ 5143500 h 5143500"/>
              <a:gd name="csX4-37" fmla="*/ 37687 w 935831"/>
              <a:gd name="csY4-38" fmla="*/ 5143500 h 5143500"/>
              <a:gd name="csX5-39" fmla="*/ 42449 w 935831"/>
              <a:gd name="csY5-40" fmla="*/ 2572798 h 5143500"/>
              <a:gd name="csX6-41" fmla="*/ 935831 w 935831"/>
              <a:gd name="csY6-42" fmla="*/ 13678 h 5143500"/>
            </a:gdLst>
            <a:ahLst/>
            <a:cxnLst>
              <a:cxn ang="0">
                <a:pos x="csX0-1" y="csY0-2"/>
              </a:cxn>
              <a:cxn ang="0">
                <a:pos x="csX1-3" y="csY1-4"/>
              </a:cxn>
              <a:cxn ang="0">
                <a:pos x="csX2-5" y="csY2-6"/>
              </a:cxn>
              <a:cxn ang="0">
                <a:pos x="csX3-7" y="csY3-8"/>
              </a:cxn>
              <a:cxn ang="0">
                <a:pos x="csX4-9" y="csY4-10"/>
              </a:cxn>
              <a:cxn ang="0">
                <a:pos x="csX5-11" y="csY5-12"/>
              </a:cxn>
              <a:cxn ang="0">
                <a:pos x="csX6-13" y="csY6-14"/>
              </a:cxn>
            </a:cxnLst>
            <a:rect l="l" t="t" r="r" b="b"/>
            <a:pathLst>
              <a:path w="935831" h="5143500">
                <a:moveTo>
                  <a:pt x="935831" y="13678"/>
                </a:moveTo>
                <a:lnTo>
                  <a:pt x="881475" y="0"/>
                </a:lnTo>
                <a:lnTo>
                  <a:pt x="0" y="2490718"/>
                </a:lnTo>
                <a:cubicBezTo>
                  <a:pt x="794" y="3374979"/>
                  <a:pt x="1587" y="4259239"/>
                  <a:pt x="2381" y="5143500"/>
                </a:cubicBezTo>
                <a:lnTo>
                  <a:pt x="37687" y="5143500"/>
                </a:lnTo>
                <a:cubicBezTo>
                  <a:pt x="39274" y="4241000"/>
                  <a:pt x="40862" y="3475298"/>
                  <a:pt x="42449" y="2572798"/>
                </a:cubicBezTo>
                <a:lnTo>
                  <a:pt x="935831" y="13678"/>
                </a:lnTo>
                <a:close/>
              </a:path>
            </a:pathLst>
          </a:custGeom>
          <a:solidFill>
            <a:srgbClr val="00A8E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219075" y="304799"/>
            <a:ext cx="1152525" cy="352425"/>
          </a:xfrm>
          <a:custGeom>
            <a:avLst/>
            <a:gdLst/>
            <a:ahLst/>
            <a:cxnLst/>
            <a:rect l="l" t="t" r="r" b="b"/>
            <a:pathLst>
              <a:path w="1152525" h="352425">
                <a:moveTo>
                  <a:pt x="112217" y="143891"/>
                </a:moveTo>
                <a:lnTo>
                  <a:pt x="56108" y="111379"/>
                </a:lnTo>
                <a:lnTo>
                  <a:pt x="0" y="143891"/>
                </a:lnTo>
                <a:lnTo>
                  <a:pt x="0" y="208788"/>
                </a:lnTo>
                <a:lnTo>
                  <a:pt x="56108" y="241173"/>
                </a:lnTo>
                <a:lnTo>
                  <a:pt x="112217" y="208788"/>
                </a:lnTo>
                <a:lnTo>
                  <a:pt x="112217" y="143891"/>
                </a:lnTo>
                <a:close/>
              </a:path>
              <a:path w="1152525" h="352425">
                <a:moveTo>
                  <a:pt x="176415" y="255016"/>
                </a:moveTo>
                <a:lnTo>
                  <a:pt x="120307" y="222504"/>
                </a:lnTo>
                <a:lnTo>
                  <a:pt x="64198" y="255016"/>
                </a:lnTo>
                <a:lnTo>
                  <a:pt x="64198" y="319913"/>
                </a:lnTo>
                <a:lnTo>
                  <a:pt x="120307" y="352425"/>
                </a:lnTo>
                <a:lnTo>
                  <a:pt x="176415" y="319913"/>
                </a:lnTo>
                <a:lnTo>
                  <a:pt x="176415" y="255016"/>
                </a:lnTo>
                <a:close/>
              </a:path>
              <a:path w="1152525" h="352425">
                <a:moveTo>
                  <a:pt x="176441" y="32512"/>
                </a:moveTo>
                <a:lnTo>
                  <a:pt x="120332" y="0"/>
                </a:lnTo>
                <a:lnTo>
                  <a:pt x="64198" y="32512"/>
                </a:lnTo>
                <a:lnTo>
                  <a:pt x="64198" y="97409"/>
                </a:lnTo>
                <a:lnTo>
                  <a:pt x="120307" y="129921"/>
                </a:lnTo>
                <a:lnTo>
                  <a:pt x="176441" y="97409"/>
                </a:lnTo>
                <a:lnTo>
                  <a:pt x="176441" y="32512"/>
                </a:lnTo>
                <a:close/>
              </a:path>
              <a:path w="1152525" h="352425">
                <a:moveTo>
                  <a:pt x="240563" y="143891"/>
                </a:moveTo>
                <a:lnTo>
                  <a:pt x="184467" y="111379"/>
                </a:lnTo>
                <a:lnTo>
                  <a:pt x="128358" y="143891"/>
                </a:lnTo>
                <a:lnTo>
                  <a:pt x="128358" y="208788"/>
                </a:lnTo>
                <a:lnTo>
                  <a:pt x="184442" y="241173"/>
                </a:lnTo>
                <a:lnTo>
                  <a:pt x="240563" y="208788"/>
                </a:lnTo>
                <a:lnTo>
                  <a:pt x="240563" y="143891"/>
                </a:lnTo>
                <a:close/>
              </a:path>
              <a:path w="1152525" h="352425">
                <a:moveTo>
                  <a:pt x="304800" y="32512"/>
                </a:moveTo>
                <a:lnTo>
                  <a:pt x="248666" y="0"/>
                </a:lnTo>
                <a:lnTo>
                  <a:pt x="192582" y="32512"/>
                </a:lnTo>
                <a:lnTo>
                  <a:pt x="192582" y="97409"/>
                </a:lnTo>
                <a:lnTo>
                  <a:pt x="248691" y="129921"/>
                </a:lnTo>
                <a:lnTo>
                  <a:pt x="304800" y="97409"/>
                </a:lnTo>
                <a:lnTo>
                  <a:pt x="304800" y="32512"/>
                </a:lnTo>
                <a:close/>
              </a:path>
              <a:path w="1152525" h="352425">
                <a:moveTo>
                  <a:pt x="1152525" y="138430"/>
                </a:moveTo>
                <a:lnTo>
                  <a:pt x="1136650" y="138430"/>
                </a:lnTo>
                <a:lnTo>
                  <a:pt x="1067689" y="216027"/>
                </a:lnTo>
                <a:lnTo>
                  <a:pt x="1051928" y="197993"/>
                </a:lnTo>
                <a:lnTo>
                  <a:pt x="999883" y="138430"/>
                </a:lnTo>
                <a:lnTo>
                  <a:pt x="983526" y="138430"/>
                </a:lnTo>
                <a:lnTo>
                  <a:pt x="983526" y="197993"/>
                </a:lnTo>
                <a:lnTo>
                  <a:pt x="973607" y="180314"/>
                </a:lnTo>
                <a:lnTo>
                  <a:pt x="964018" y="163207"/>
                </a:lnTo>
                <a:lnTo>
                  <a:pt x="942403" y="148539"/>
                </a:lnTo>
                <a:lnTo>
                  <a:pt x="942403" y="228600"/>
                </a:lnTo>
                <a:lnTo>
                  <a:pt x="928827" y="265036"/>
                </a:lnTo>
                <a:lnTo>
                  <a:pt x="898994" y="277190"/>
                </a:lnTo>
                <a:lnTo>
                  <a:pt x="869149" y="265036"/>
                </a:lnTo>
                <a:lnTo>
                  <a:pt x="866025" y="256667"/>
                </a:lnTo>
                <a:lnTo>
                  <a:pt x="855586" y="228600"/>
                </a:lnTo>
                <a:lnTo>
                  <a:pt x="866000" y="200787"/>
                </a:lnTo>
                <a:lnTo>
                  <a:pt x="869149" y="192392"/>
                </a:lnTo>
                <a:lnTo>
                  <a:pt x="898982" y="180314"/>
                </a:lnTo>
                <a:lnTo>
                  <a:pt x="928827" y="192392"/>
                </a:lnTo>
                <a:lnTo>
                  <a:pt x="942403" y="228600"/>
                </a:lnTo>
                <a:lnTo>
                  <a:pt x="942403" y="148539"/>
                </a:lnTo>
                <a:lnTo>
                  <a:pt x="933526" y="142506"/>
                </a:lnTo>
                <a:lnTo>
                  <a:pt x="897610" y="135915"/>
                </a:lnTo>
                <a:lnTo>
                  <a:pt x="861898" y="143421"/>
                </a:lnTo>
                <a:lnTo>
                  <a:pt x="831964" y="165049"/>
                </a:lnTo>
                <a:lnTo>
                  <a:pt x="813396" y="200787"/>
                </a:lnTo>
                <a:lnTo>
                  <a:pt x="812444" y="198335"/>
                </a:lnTo>
                <a:lnTo>
                  <a:pt x="812444" y="204851"/>
                </a:lnTo>
                <a:lnTo>
                  <a:pt x="810869" y="212090"/>
                </a:lnTo>
                <a:lnTo>
                  <a:pt x="810044" y="220091"/>
                </a:lnTo>
                <a:lnTo>
                  <a:pt x="810044" y="235839"/>
                </a:lnTo>
                <a:lnTo>
                  <a:pt x="810653" y="242570"/>
                </a:lnTo>
                <a:lnTo>
                  <a:pt x="811809" y="248920"/>
                </a:lnTo>
                <a:lnTo>
                  <a:pt x="771283" y="248920"/>
                </a:lnTo>
                <a:lnTo>
                  <a:pt x="765898" y="261518"/>
                </a:lnTo>
                <a:lnTo>
                  <a:pt x="757250" y="270535"/>
                </a:lnTo>
                <a:lnTo>
                  <a:pt x="745959" y="275945"/>
                </a:lnTo>
                <a:lnTo>
                  <a:pt x="732663" y="277749"/>
                </a:lnTo>
                <a:lnTo>
                  <a:pt x="714857" y="273621"/>
                </a:lnTo>
                <a:lnTo>
                  <a:pt x="702195" y="263525"/>
                </a:lnTo>
                <a:lnTo>
                  <a:pt x="701294" y="262813"/>
                </a:lnTo>
                <a:lnTo>
                  <a:pt x="692658" y="247129"/>
                </a:lnTo>
                <a:lnTo>
                  <a:pt x="691388" y="239268"/>
                </a:lnTo>
                <a:lnTo>
                  <a:pt x="689673" y="228600"/>
                </a:lnTo>
                <a:lnTo>
                  <a:pt x="689648" y="228219"/>
                </a:lnTo>
                <a:lnTo>
                  <a:pt x="692696" y="208038"/>
                </a:lnTo>
                <a:lnTo>
                  <a:pt x="701408" y="192316"/>
                </a:lnTo>
                <a:lnTo>
                  <a:pt x="714984" y="182168"/>
                </a:lnTo>
                <a:lnTo>
                  <a:pt x="732663" y="178562"/>
                </a:lnTo>
                <a:lnTo>
                  <a:pt x="745528" y="180124"/>
                </a:lnTo>
                <a:lnTo>
                  <a:pt x="756221" y="184899"/>
                </a:lnTo>
                <a:lnTo>
                  <a:pt x="764603" y="193090"/>
                </a:lnTo>
                <a:lnTo>
                  <a:pt x="770521" y="204851"/>
                </a:lnTo>
                <a:lnTo>
                  <a:pt x="812444" y="204851"/>
                </a:lnTo>
                <a:lnTo>
                  <a:pt x="812444" y="198335"/>
                </a:lnTo>
                <a:lnTo>
                  <a:pt x="804786" y="178562"/>
                </a:lnTo>
                <a:lnTo>
                  <a:pt x="802195" y="171894"/>
                </a:lnTo>
                <a:lnTo>
                  <a:pt x="783005" y="152044"/>
                </a:lnTo>
                <a:lnTo>
                  <a:pt x="758812" y="140589"/>
                </a:lnTo>
                <a:lnTo>
                  <a:pt x="732663" y="136906"/>
                </a:lnTo>
                <a:lnTo>
                  <a:pt x="700239" y="142646"/>
                </a:lnTo>
                <a:lnTo>
                  <a:pt x="671830" y="159804"/>
                </a:lnTo>
                <a:lnTo>
                  <a:pt x="651637" y="188341"/>
                </a:lnTo>
                <a:lnTo>
                  <a:pt x="643851" y="228219"/>
                </a:lnTo>
                <a:lnTo>
                  <a:pt x="643877" y="232029"/>
                </a:lnTo>
                <a:lnTo>
                  <a:pt x="644055" y="235839"/>
                </a:lnTo>
                <a:lnTo>
                  <a:pt x="644410" y="239268"/>
                </a:lnTo>
                <a:lnTo>
                  <a:pt x="633704" y="226390"/>
                </a:lnTo>
                <a:lnTo>
                  <a:pt x="618807" y="218503"/>
                </a:lnTo>
                <a:lnTo>
                  <a:pt x="601065" y="214058"/>
                </a:lnTo>
                <a:lnTo>
                  <a:pt x="581825" y="211455"/>
                </a:lnTo>
                <a:lnTo>
                  <a:pt x="570814" y="209778"/>
                </a:lnTo>
                <a:lnTo>
                  <a:pt x="561873" y="206806"/>
                </a:lnTo>
                <a:lnTo>
                  <a:pt x="556031" y="201625"/>
                </a:lnTo>
                <a:lnTo>
                  <a:pt x="554355" y="193294"/>
                </a:lnTo>
                <a:lnTo>
                  <a:pt x="562483" y="181089"/>
                </a:lnTo>
                <a:lnTo>
                  <a:pt x="578904" y="176695"/>
                </a:lnTo>
                <a:lnTo>
                  <a:pt x="595058" y="180721"/>
                </a:lnTo>
                <a:lnTo>
                  <a:pt x="602348" y="193802"/>
                </a:lnTo>
                <a:lnTo>
                  <a:pt x="644385" y="193802"/>
                </a:lnTo>
                <a:lnTo>
                  <a:pt x="639292" y="176695"/>
                </a:lnTo>
                <a:lnTo>
                  <a:pt x="634834" y="161683"/>
                </a:lnTo>
                <a:lnTo>
                  <a:pt x="610247" y="142417"/>
                </a:lnTo>
                <a:lnTo>
                  <a:pt x="578154" y="135991"/>
                </a:lnTo>
                <a:lnTo>
                  <a:pt x="546100" y="142417"/>
                </a:lnTo>
                <a:lnTo>
                  <a:pt x="521627" y="161683"/>
                </a:lnTo>
                <a:lnTo>
                  <a:pt x="512292" y="193802"/>
                </a:lnTo>
                <a:lnTo>
                  <a:pt x="517042" y="218325"/>
                </a:lnTo>
                <a:lnTo>
                  <a:pt x="529805" y="234721"/>
                </a:lnTo>
                <a:lnTo>
                  <a:pt x="549516" y="244373"/>
                </a:lnTo>
                <a:lnTo>
                  <a:pt x="575132" y="248666"/>
                </a:lnTo>
                <a:lnTo>
                  <a:pt x="587387" y="249897"/>
                </a:lnTo>
                <a:lnTo>
                  <a:pt x="597458" y="252526"/>
                </a:lnTo>
                <a:lnTo>
                  <a:pt x="604278" y="257340"/>
                </a:lnTo>
                <a:lnTo>
                  <a:pt x="606793" y="265049"/>
                </a:lnTo>
                <a:lnTo>
                  <a:pt x="598322" y="276707"/>
                </a:lnTo>
                <a:lnTo>
                  <a:pt x="579704" y="280327"/>
                </a:lnTo>
                <a:lnTo>
                  <a:pt x="565975" y="276987"/>
                </a:lnTo>
                <a:lnTo>
                  <a:pt x="561086" y="275805"/>
                </a:lnTo>
                <a:lnTo>
                  <a:pt x="552627" y="263017"/>
                </a:lnTo>
                <a:lnTo>
                  <a:pt x="509828" y="263017"/>
                </a:lnTo>
                <a:lnTo>
                  <a:pt x="509752" y="267970"/>
                </a:lnTo>
                <a:lnTo>
                  <a:pt x="510286" y="272669"/>
                </a:lnTo>
                <a:lnTo>
                  <a:pt x="511289" y="276987"/>
                </a:lnTo>
                <a:lnTo>
                  <a:pt x="447281" y="276987"/>
                </a:lnTo>
                <a:lnTo>
                  <a:pt x="447281" y="245618"/>
                </a:lnTo>
                <a:lnTo>
                  <a:pt x="506158" y="245618"/>
                </a:lnTo>
                <a:lnTo>
                  <a:pt x="506158" y="204978"/>
                </a:lnTo>
                <a:lnTo>
                  <a:pt x="447281" y="204978"/>
                </a:lnTo>
                <a:lnTo>
                  <a:pt x="447281" y="179832"/>
                </a:lnTo>
                <a:lnTo>
                  <a:pt x="513588" y="179832"/>
                </a:lnTo>
                <a:lnTo>
                  <a:pt x="513588" y="138938"/>
                </a:lnTo>
                <a:lnTo>
                  <a:pt x="403237" y="138938"/>
                </a:lnTo>
                <a:lnTo>
                  <a:pt x="403237" y="310261"/>
                </a:lnTo>
                <a:lnTo>
                  <a:pt x="376199" y="265049"/>
                </a:lnTo>
                <a:lnTo>
                  <a:pt x="369747" y="254254"/>
                </a:lnTo>
                <a:lnTo>
                  <a:pt x="391299" y="224409"/>
                </a:lnTo>
                <a:lnTo>
                  <a:pt x="392061" y="223367"/>
                </a:lnTo>
                <a:lnTo>
                  <a:pt x="393357" y="185216"/>
                </a:lnTo>
                <a:lnTo>
                  <a:pt x="390042" y="179730"/>
                </a:lnTo>
                <a:lnTo>
                  <a:pt x="373697" y="152768"/>
                </a:lnTo>
                <a:lnTo>
                  <a:pt x="351574" y="145237"/>
                </a:lnTo>
                <a:lnTo>
                  <a:pt x="351574" y="202222"/>
                </a:lnTo>
                <a:lnTo>
                  <a:pt x="346786" y="217487"/>
                </a:lnTo>
                <a:lnTo>
                  <a:pt x="333121" y="224409"/>
                </a:lnTo>
                <a:lnTo>
                  <a:pt x="301472" y="224409"/>
                </a:lnTo>
                <a:lnTo>
                  <a:pt x="301472" y="179832"/>
                </a:lnTo>
                <a:lnTo>
                  <a:pt x="330530" y="179806"/>
                </a:lnTo>
                <a:lnTo>
                  <a:pt x="333121" y="179832"/>
                </a:lnTo>
                <a:lnTo>
                  <a:pt x="347129" y="186905"/>
                </a:lnTo>
                <a:lnTo>
                  <a:pt x="351574" y="202222"/>
                </a:lnTo>
                <a:lnTo>
                  <a:pt x="351574" y="145237"/>
                </a:lnTo>
                <a:lnTo>
                  <a:pt x="333121" y="138938"/>
                </a:lnTo>
                <a:lnTo>
                  <a:pt x="257175" y="138938"/>
                </a:lnTo>
                <a:lnTo>
                  <a:pt x="257175" y="317627"/>
                </a:lnTo>
                <a:lnTo>
                  <a:pt x="301472" y="317627"/>
                </a:lnTo>
                <a:lnTo>
                  <a:pt x="301472" y="265049"/>
                </a:lnTo>
                <a:lnTo>
                  <a:pt x="324485" y="265049"/>
                </a:lnTo>
                <a:lnTo>
                  <a:pt x="354177" y="317627"/>
                </a:lnTo>
                <a:lnTo>
                  <a:pt x="513588" y="317627"/>
                </a:lnTo>
                <a:lnTo>
                  <a:pt x="513588" y="310261"/>
                </a:lnTo>
                <a:lnTo>
                  <a:pt x="513588" y="284226"/>
                </a:lnTo>
                <a:lnTo>
                  <a:pt x="536282" y="310388"/>
                </a:lnTo>
                <a:lnTo>
                  <a:pt x="571157" y="321348"/>
                </a:lnTo>
                <a:lnTo>
                  <a:pt x="608304" y="317347"/>
                </a:lnTo>
                <a:lnTo>
                  <a:pt x="637844" y="298589"/>
                </a:lnTo>
                <a:lnTo>
                  <a:pt x="643039" y="284226"/>
                </a:lnTo>
                <a:lnTo>
                  <a:pt x="644461" y="280327"/>
                </a:lnTo>
                <a:lnTo>
                  <a:pt x="649897" y="265303"/>
                </a:lnTo>
                <a:lnTo>
                  <a:pt x="649871" y="263525"/>
                </a:lnTo>
                <a:lnTo>
                  <a:pt x="663702" y="288036"/>
                </a:lnTo>
                <a:lnTo>
                  <a:pt x="683463" y="305523"/>
                </a:lnTo>
                <a:lnTo>
                  <a:pt x="707136" y="315988"/>
                </a:lnTo>
                <a:lnTo>
                  <a:pt x="732713" y="319405"/>
                </a:lnTo>
                <a:lnTo>
                  <a:pt x="758774" y="315912"/>
                </a:lnTo>
                <a:lnTo>
                  <a:pt x="782751" y="304850"/>
                </a:lnTo>
                <a:lnTo>
                  <a:pt x="801916" y="285394"/>
                </a:lnTo>
                <a:lnTo>
                  <a:pt x="805002" y="277749"/>
                </a:lnTo>
                <a:lnTo>
                  <a:pt x="813536" y="256667"/>
                </a:lnTo>
                <a:lnTo>
                  <a:pt x="832180" y="292303"/>
                </a:lnTo>
                <a:lnTo>
                  <a:pt x="862126" y="313855"/>
                </a:lnTo>
                <a:lnTo>
                  <a:pt x="897813" y="321335"/>
                </a:lnTo>
                <a:lnTo>
                  <a:pt x="933653" y="314718"/>
                </a:lnTo>
                <a:lnTo>
                  <a:pt x="964095" y="294017"/>
                </a:lnTo>
                <a:lnTo>
                  <a:pt x="973518" y="277190"/>
                </a:lnTo>
                <a:lnTo>
                  <a:pt x="983576" y="259207"/>
                </a:lnTo>
                <a:lnTo>
                  <a:pt x="983576" y="317627"/>
                </a:lnTo>
                <a:lnTo>
                  <a:pt x="1028839" y="317627"/>
                </a:lnTo>
                <a:lnTo>
                  <a:pt x="1028839" y="259207"/>
                </a:lnTo>
                <a:lnTo>
                  <a:pt x="1028839" y="237998"/>
                </a:lnTo>
                <a:lnTo>
                  <a:pt x="1065403" y="277749"/>
                </a:lnTo>
                <a:lnTo>
                  <a:pt x="1070483" y="277749"/>
                </a:lnTo>
                <a:lnTo>
                  <a:pt x="1107313" y="237998"/>
                </a:lnTo>
                <a:lnTo>
                  <a:pt x="1107313" y="317627"/>
                </a:lnTo>
                <a:lnTo>
                  <a:pt x="1152525" y="317627"/>
                </a:lnTo>
                <a:lnTo>
                  <a:pt x="1152525" y="237998"/>
                </a:lnTo>
                <a:lnTo>
                  <a:pt x="1152525" y="216027"/>
                </a:lnTo>
                <a:lnTo>
                  <a:pt x="1152525" y="138430"/>
                </a:lnTo>
                <a:close/>
              </a:path>
            </a:pathLst>
          </a:custGeom>
          <a:solidFill>
            <a:srgbClr val="FFFFFF">
              <a:alpha val="25097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0164" y="742950"/>
            <a:ext cx="1329397" cy="10222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277225" y="4495800"/>
            <a:ext cx="866775" cy="647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60829" y="355917"/>
            <a:ext cx="3491229" cy="611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4D7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60829" y="2420683"/>
            <a:ext cx="6647815" cy="223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00A8E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208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BEBEBE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944767" y="4701859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Asian Metals</a:t>
            </a:r>
          </a:p>
          <a:p>
            <a:pPr algn="ctr"/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May 28-29, 2026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43" y="-2811"/>
            <a:ext cx="9144000" cy="5165361"/>
            <a:chOff x="0" y="0"/>
            <a:chExt cx="9144000" cy="5165361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4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1861"/>
              <a:ext cx="9144000" cy="51435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69444" y="2247398"/>
            <a:ext cx="8268336" cy="567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  <a:tabLst>
                <a:tab pos="2230755" algn="l"/>
              </a:tabLst>
            </a:pPr>
            <a:r>
              <a:rPr lang="zh-CN" altLang="en-US" sz="3600" spc="285" dirty="0">
                <a:solidFill>
                  <a:srgbClr val="FFFFFF"/>
                </a:solidFill>
                <a:latin typeface="Segoe UI" panose="020B0502040204020203"/>
                <a:cs typeface="Segoe UI" panose="020B0502040204020203"/>
              </a:rPr>
              <a:t>印度氧化铝行业发展及铝土矿需求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57400" y="3669803"/>
            <a:ext cx="4320540" cy="686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zh-CN" altLang="en-US" sz="1400" dirty="0">
                <a:solidFill>
                  <a:schemeClr val="bg1"/>
                </a:solidFill>
                <a:latin typeface="Segoe UI Semilight" panose="020B0402040204020203"/>
                <a:cs typeface="Segoe UI Semilight" panose="020B0402040204020203"/>
              </a:rPr>
              <a:t>阿联酋瑞斯康矿业有限公司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zh-CN" altLang="en-US" sz="1400" spc="100" dirty="0">
                <a:solidFill>
                  <a:schemeClr val="bg1"/>
                </a:solidFill>
                <a:latin typeface="Segoe UI Semilight" panose="020B0402040204020203"/>
                <a:cs typeface="Segoe UI Semilight" panose="020B0402040204020203"/>
                <a:sym typeface="+mn-ea"/>
              </a:rPr>
              <a:t>商务首席运营官</a:t>
            </a:r>
            <a:endParaRPr lang="zh-CN" altLang="en-US" sz="1400" spc="100" dirty="0">
              <a:solidFill>
                <a:schemeClr val="bg1"/>
              </a:solidFill>
              <a:latin typeface="Segoe UI Semilight" panose="020B0402040204020203"/>
              <a:cs typeface="Segoe UI Semilight" panose="020B0402040204020203"/>
            </a:endParaRP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zh-CN" altLang="en-US" sz="1400" b="0" spc="100" dirty="0">
                <a:solidFill>
                  <a:schemeClr val="bg1"/>
                </a:solidFill>
                <a:latin typeface="Segoe UI Semilight" panose="020B0402040204020203"/>
                <a:cs typeface="Segoe UI Semilight" panose="020B0402040204020203"/>
                <a:sym typeface="+mn-ea"/>
              </a:rPr>
              <a:t>大卫</a:t>
            </a:r>
            <a:r>
              <a:rPr lang="en-US" altLang="zh-CN" sz="1400" b="0" spc="100" dirty="0">
                <a:solidFill>
                  <a:schemeClr val="bg1"/>
                </a:solidFill>
                <a:latin typeface="Segoe UI Semilight" panose="020B0402040204020203"/>
                <a:cs typeface="Segoe UI Semilight" panose="020B0402040204020203"/>
                <a:sym typeface="+mn-ea"/>
              </a:rPr>
              <a:t>·</a:t>
            </a:r>
            <a:r>
              <a:rPr lang="zh-CN" altLang="en-US" sz="1400" b="0" spc="100" dirty="0">
                <a:solidFill>
                  <a:schemeClr val="bg1"/>
                </a:solidFill>
                <a:latin typeface="Segoe UI Semilight" panose="020B0402040204020203"/>
                <a:cs typeface="Segoe UI Semilight" panose="020B0402040204020203"/>
                <a:sym typeface="+mn-ea"/>
              </a:rPr>
              <a:t>帕里斯</a:t>
            </a:r>
            <a:endParaRPr lang="zh-CN" altLang="en-US" sz="1400" dirty="0">
              <a:solidFill>
                <a:schemeClr val="bg1"/>
              </a:solidFill>
              <a:latin typeface="Segoe UI Semilight" panose="020B0402040204020203"/>
              <a:cs typeface="Segoe UI Semilight" panose="020B0402040204020203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9464" y="4428470"/>
            <a:ext cx="731520" cy="222885"/>
          </a:xfrm>
          <a:custGeom>
            <a:avLst/>
            <a:gdLst/>
            <a:ahLst/>
            <a:cxnLst/>
            <a:rect l="l" t="t" r="r" b="b"/>
            <a:pathLst>
              <a:path w="2438400" h="742950">
                <a:moveTo>
                  <a:pt x="234962" y="303276"/>
                </a:moveTo>
                <a:lnTo>
                  <a:pt x="117475" y="234696"/>
                </a:lnTo>
                <a:lnTo>
                  <a:pt x="0" y="303276"/>
                </a:lnTo>
                <a:lnTo>
                  <a:pt x="0" y="440055"/>
                </a:lnTo>
                <a:lnTo>
                  <a:pt x="117475" y="508508"/>
                </a:lnTo>
                <a:lnTo>
                  <a:pt x="234962" y="440055"/>
                </a:lnTo>
                <a:lnTo>
                  <a:pt x="234962" y="303276"/>
                </a:lnTo>
                <a:close/>
              </a:path>
              <a:path w="2438400" h="742950">
                <a:moveTo>
                  <a:pt x="369366" y="537591"/>
                </a:moveTo>
                <a:lnTo>
                  <a:pt x="251879" y="469138"/>
                </a:lnTo>
                <a:lnTo>
                  <a:pt x="134404" y="537591"/>
                </a:lnTo>
                <a:lnTo>
                  <a:pt x="134404" y="674497"/>
                </a:lnTo>
                <a:lnTo>
                  <a:pt x="251879" y="742950"/>
                </a:lnTo>
                <a:lnTo>
                  <a:pt x="369366" y="674497"/>
                </a:lnTo>
                <a:lnTo>
                  <a:pt x="369366" y="537591"/>
                </a:lnTo>
                <a:close/>
              </a:path>
              <a:path w="2438400" h="742950">
                <a:moveTo>
                  <a:pt x="369417" y="68453"/>
                </a:moveTo>
                <a:lnTo>
                  <a:pt x="251942" y="0"/>
                </a:lnTo>
                <a:lnTo>
                  <a:pt x="134404" y="68453"/>
                </a:lnTo>
                <a:lnTo>
                  <a:pt x="134404" y="205359"/>
                </a:lnTo>
                <a:lnTo>
                  <a:pt x="251879" y="273812"/>
                </a:lnTo>
                <a:lnTo>
                  <a:pt x="369417" y="205359"/>
                </a:lnTo>
                <a:lnTo>
                  <a:pt x="369417" y="68453"/>
                </a:lnTo>
                <a:close/>
              </a:path>
              <a:path w="2438400" h="742950">
                <a:moveTo>
                  <a:pt x="503669" y="303276"/>
                </a:moveTo>
                <a:lnTo>
                  <a:pt x="386232" y="234696"/>
                </a:lnTo>
                <a:lnTo>
                  <a:pt x="268757" y="303276"/>
                </a:lnTo>
                <a:lnTo>
                  <a:pt x="268757" y="440055"/>
                </a:lnTo>
                <a:lnTo>
                  <a:pt x="386181" y="508508"/>
                </a:lnTo>
                <a:lnTo>
                  <a:pt x="503669" y="440055"/>
                </a:lnTo>
                <a:lnTo>
                  <a:pt x="503669" y="303276"/>
                </a:lnTo>
                <a:close/>
              </a:path>
              <a:path w="2438400" h="742950">
                <a:moveTo>
                  <a:pt x="638175" y="68453"/>
                </a:moveTo>
                <a:lnTo>
                  <a:pt x="520636" y="0"/>
                </a:lnTo>
                <a:lnTo>
                  <a:pt x="403212" y="68453"/>
                </a:lnTo>
                <a:lnTo>
                  <a:pt x="403212" y="205359"/>
                </a:lnTo>
                <a:lnTo>
                  <a:pt x="520700" y="273812"/>
                </a:lnTo>
                <a:lnTo>
                  <a:pt x="638175" y="205359"/>
                </a:lnTo>
                <a:lnTo>
                  <a:pt x="638175" y="68453"/>
                </a:lnTo>
                <a:close/>
              </a:path>
              <a:path w="2438400" h="742950">
                <a:moveTo>
                  <a:pt x="2438400" y="297942"/>
                </a:moveTo>
                <a:lnTo>
                  <a:pt x="2404618" y="297942"/>
                </a:lnTo>
                <a:lnTo>
                  <a:pt x="2257806" y="459613"/>
                </a:lnTo>
                <a:lnTo>
                  <a:pt x="2224163" y="421894"/>
                </a:lnTo>
                <a:lnTo>
                  <a:pt x="2113661" y="297942"/>
                </a:lnTo>
                <a:lnTo>
                  <a:pt x="2078863" y="297942"/>
                </a:lnTo>
                <a:lnTo>
                  <a:pt x="2078863" y="421894"/>
                </a:lnTo>
                <a:lnTo>
                  <a:pt x="2063648" y="386410"/>
                </a:lnTo>
                <a:lnTo>
                  <a:pt x="2061768" y="382003"/>
                </a:lnTo>
                <a:lnTo>
                  <a:pt x="2037346" y="349453"/>
                </a:lnTo>
                <a:lnTo>
                  <a:pt x="2007082" y="324243"/>
                </a:lnTo>
                <a:lnTo>
                  <a:pt x="1991360" y="316141"/>
                </a:lnTo>
                <a:lnTo>
                  <a:pt x="1991360" y="485648"/>
                </a:lnTo>
                <a:lnTo>
                  <a:pt x="1985022" y="525653"/>
                </a:lnTo>
                <a:lnTo>
                  <a:pt x="1968030" y="555650"/>
                </a:lnTo>
                <a:lnTo>
                  <a:pt x="1943442" y="575652"/>
                </a:lnTo>
                <a:lnTo>
                  <a:pt x="1914296" y="585660"/>
                </a:lnTo>
                <a:lnTo>
                  <a:pt x="1883625" y="585660"/>
                </a:lnTo>
                <a:lnTo>
                  <a:pt x="1854479" y="575652"/>
                </a:lnTo>
                <a:lnTo>
                  <a:pt x="1829892" y="555650"/>
                </a:lnTo>
                <a:lnTo>
                  <a:pt x="1823478" y="544322"/>
                </a:lnTo>
                <a:lnTo>
                  <a:pt x="1812899" y="525653"/>
                </a:lnTo>
                <a:lnTo>
                  <a:pt x="1806575" y="485648"/>
                </a:lnTo>
                <a:lnTo>
                  <a:pt x="1812899" y="445960"/>
                </a:lnTo>
                <a:lnTo>
                  <a:pt x="1823224" y="427863"/>
                </a:lnTo>
                <a:lnTo>
                  <a:pt x="1829892" y="416179"/>
                </a:lnTo>
                <a:lnTo>
                  <a:pt x="1854479" y="396328"/>
                </a:lnTo>
                <a:lnTo>
                  <a:pt x="1883625" y="386410"/>
                </a:lnTo>
                <a:lnTo>
                  <a:pt x="1914296" y="386410"/>
                </a:lnTo>
                <a:lnTo>
                  <a:pt x="1943442" y="396328"/>
                </a:lnTo>
                <a:lnTo>
                  <a:pt x="1968030" y="416179"/>
                </a:lnTo>
                <a:lnTo>
                  <a:pt x="1985022" y="445960"/>
                </a:lnTo>
                <a:lnTo>
                  <a:pt x="1991360" y="485648"/>
                </a:lnTo>
                <a:lnTo>
                  <a:pt x="1991360" y="316141"/>
                </a:lnTo>
                <a:lnTo>
                  <a:pt x="1972449" y="306387"/>
                </a:lnTo>
                <a:lnTo>
                  <a:pt x="1934946" y="295859"/>
                </a:lnTo>
                <a:lnTo>
                  <a:pt x="1896059" y="292684"/>
                </a:lnTo>
                <a:lnTo>
                  <a:pt x="1857260" y="296837"/>
                </a:lnTo>
                <a:lnTo>
                  <a:pt x="1820049" y="308356"/>
                </a:lnTo>
                <a:lnTo>
                  <a:pt x="1785912" y="327215"/>
                </a:lnTo>
                <a:lnTo>
                  <a:pt x="1756321" y="353415"/>
                </a:lnTo>
                <a:lnTo>
                  <a:pt x="1732788" y="386969"/>
                </a:lnTo>
                <a:lnTo>
                  <a:pt x="1716786" y="427863"/>
                </a:lnTo>
                <a:lnTo>
                  <a:pt x="1714754" y="422084"/>
                </a:lnTo>
                <a:lnTo>
                  <a:pt x="1714754" y="436245"/>
                </a:lnTo>
                <a:lnTo>
                  <a:pt x="1712556" y="447916"/>
                </a:lnTo>
                <a:lnTo>
                  <a:pt x="1710969" y="460044"/>
                </a:lnTo>
                <a:lnTo>
                  <a:pt x="1709991" y="472630"/>
                </a:lnTo>
                <a:lnTo>
                  <a:pt x="1709674" y="485648"/>
                </a:lnTo>
                <a:lnTo>
                  <a:pt x="1709928" y="496798"/>
                </a:lnTo>
                <a:lnTo>
                  <a:pt x="1710702" y="507873"/>
                </a:lnTo>
                <a:lnTo>
                  <a:pt x="1711858" y="518045"/>
                </a:lnTo>
                <a:lnTo>
                  <a:pt x="1713484" y="528193"/>
                </a:lnTo>
                <a:lnTo>
                  <a:pt x="1627251" y="528193"/>
                </a:lnTo>
                <a:lnTo>
                  <a:pt x="1615795" y="554405"/>
                </a:lnTo>
                <a:lnTo>
                  <a:pt x="1597406" y="573189"/>
                </a:lnTo>
                <a:lnTo>
                  <a:pt x="1573377" y="584492"/>
                </a:lnTo>
                <a:lnTo>
                  <a:pt x="1545082" y="588264"/>
                </a:lnTo>
                <a:lnTo>
                  <a:pt x="1507197" y="579640"/>
                </a:lnTo>
                <a:lnTo>
                  <a:pt x="1480426" y="558673"/>
                </a:lnTo>
                <a:lnTo>
                  <a:pt x="1478343" y="557047"/>
                </a:lnTo>
                <a:lnTo>
                  <a:pt x="1459953" y="524281"/>
                </a:lnTo>
                <a:lnTo>
                  <a:pt x="1457248" y="507873"/>
                </a:lnTo>
                <a:lnTo>
                  <a:pt x="1453515" y="485140"/>
                </a:lnTo>
                <a:lnTo>
                  <a:pt x="1460042" y="442912"/>
                </a:lnTo>
                <a:lnTo>
                  <a:pt x="1478572" y="410184"/>
                </a:lnTo>
                <a:lnTo>
                  <a:pt x="1507464" y="389026"/>
                </a:lnTo>
                <a:lnTo>
                  <a:pt x="1545082" y="381508"/>
                </a:lnTo>
                <a:lnTo>
                  <a:pt x="1572475" y="384759"/>
                </a:lnTo>
                <a:lnTo>
                  <a:pt x="1595247" y="394741"/>
                </a:lnTo>
                <a:lnTo>
                  <a:pt x="1613052" y="411784"/>
                </a:lnTo>
                <a:lnTo>
                  <a:pt x="1625600" y="436245"/>
                </a:lnTo>
                <a:lnTo>
                  <a:pt x="1714754" y="436245"/>
                </a:lnTo>
                <a:lnTo>
                  <a:pt x="1714754" y="422084"/>
                </a:lnTo>
                <a:lnTo>
                  <a:pt x="1700504" y="381508"/>
                </a:lnTo>
                <a:lnTo>
                  <a:pt x="1670126" y="340639"/>
                </a:lnTo>
                <a:lnTo>
                  <a:pt x="1632508" y="314706"/>
                </a:lnTo>
                <a:lnTo>
                  <a:pt x="1589735" y="299643"/>
                </a:lnTo>
                <a:lnTo>
                  <a:pt x="1545082" y="294767"/>
                </a:lnTo>
                <a:lnTo>
                  <a:pt x="1505127" y="298678"/>
                </a:lnTo>
                <a:lnTo>
                  <a:pt x="1466710" y="310388"/>
                </a:lnTo>
                <a:lnTo>
                  <a:pt x="1431505" y="329869"/>
                </a:lnTo>
                <a:lnTo>
                  <a:pt x="1401178" y="357111"/>
                </a:lnTo>
                <a:lnTo>
                  <a:pt x="1377391" y="392087"/>
                </a:lnTo>
                <a:lnTo>
                  <a:pt x="1361808" y="434771"/>
                </a:lnTo>
                <a:lnTo>
                  <a:pt x="1356309" y="483349"/>
                </a:lnTo>
                <a:lnTo>
                  <a:pt x="1356233" y="492887"/>
                </a:lnTo>
                <a:lnTo>
                  <a:pt x="1356487" y="500507"/>
                </a:lnTo>
                <a:lnTo>
                  <a:pt x="1357376" y="507873"/>
                </a:lnTo>
                <a:lnTo>
                  <a:pt x="1334554" y="481152"/>
                </a:lnTo>
                <a:lnTo>
                  <a:pt x="1302854" y="464731"/>
                </a:lnTo>
                <a:lnTo>
                  <a:pt x="1265110" y="455409"/>
                </a:lnTo>
                <a:lnTo>
                  <a:pt x="1224153" y="449961"/>
                </a:lnTo>
                <a:lnTo>
                  <a:pt x="1200734" y="446481"/>
                </a:lnTo>
                <a:lnTo>
                  <a:pt x="1181696" y="440296"/>
                </a:lnTo>
                <a:lnTo>
                  <a:pt x="1169289" y="429514"/>
                </a:lnTo>
                <a:lnTo>
                  <a:pt x="1165733" y="412242"/>
                </a:lnTo>
                <a:lnTo>
                  <a:pt x="1183017" y="386867"/>
                </a:lnTo>
                <a:lnTo>
                  <a:pt x="1217968" y="377698"/>
                </a:lnTo>
                <a:lnTo>
                  <a:pt x="1252321" y="386067"/>
                </a:lnTo>
                <a:lnTo>
                  <a:pt x="1267841" y="413258"/>
                </a:lnTo>
                <a:lnTo>
                  <a:pt x="1357249" y="413258"/>
                </a:lnTo>
                <a:lnTo>
                  <a:pt x="1336954" y="346379"/>
                </a:lnTo>
                <a:lnTo>
                  <a:pt x="1284630" y="306247"/>
                </a:lnTo>
                <a:lnTo>
                  <a:pt x="1216329" y="292862"/>
                </a:lnTo>
                <a:lnTo>
                  <a:pt x="1181214" y="296214"/>
                </a:lnTo>
                <a:lnTo>
                  <a:pt x="1119073" y="322961"/>
                </a:lnTo>
                <a:lnTo>
                  <a:pt x="1081100" y="376478"/>
                </a:lnTo>
                <a:lnTo>
                  <a:pt x="1076198" y="413258"/>
                </a:lnTo>
                <a:lnTo>
                  <a:pt x="1086319" y="464375"/>
                </a:lnTo>
                <a:lnTo>
                  <a:pt x="1113485" y="498513"/>
                </a:lnTo>
                <a:lnTo>
                  <a:pt x="1155433" y="518604"/>
                </a:lnTo>
                <a:lnTo>
                  <a:pt x="1209929" y="527558"/>
                </a:lnTo>
                <a:lnTo>
                  <a:pt x="1235976" y="530136"/>
                </a:lnTo>
                <a:lnTo>
                  <a:pt x="1257388" y="535622"/>
                </a:lnTo>
                <a:lnTo>
                  <a:pt x="1271892" y="545604"/>
                </a:lnTo>
                <a:lnTo>
                  <a:pt x="1277239" y="561594"/>
                </a:lnTo>
                <a:lnTo>
                  <a:pt x="1259230" y="585965"/>
                </a:lnTo>
                <a:lnTo>
                  <a:pt x="1219644" y="593559"/>
                </a:lnTo>
                <a:lnTo>
                  <a:pt x="1190523" y="586613"/>
                </a:lnTo>
                <a:lnTo>
                  <a:pt x="1180045" y="584123"/>
                </a:lnTo>
                <a:lnTo>
                  <a:pt x="1162050" y="557403"/>
                </a:lnTo>
                <a:lnTo>
                  <a:pt x="1070991" y="557403"/>
                </a:lnTo>
                <a:lnTo>
                  <a:pt x="1071054" y="565099"/>
                </a:lnTo>
                <a:lnTo>
                  <a:pt x="1071600" y="572541"/>
                </a:lnTo>
                <a:lnTo>
                  <a:pt x="1072603" y="579716"/>
                </a:lnTo>
                <a:lnTo>
                  <a:pt x="1074039" y="586613"/>
                </a:lnTo>
                <a:lnTo>
                  <a:pt x="937895" y="586613"/>
                </a:lnTo>
                <a:lnTo>
                  <a:pt x="937895" y="521208"/>
                </a:lnTo>
                <a:lnTo>
                  <a:pt x="1063117" y="521208"/>
                </a:lnTo>
                <a:lnTo>
                  <a:pt x="1063117" y="436626"/>
                </a:lnTo>
                <a:lnTo>
                  <a:pt x="937895" y="436626"/>
                </a:lnTo>
                <a:lnTo>
                  <a:pt x="937895" y="384175"/>
                </a:lnTo>
                <a:lnTo>
                  <a:pt x="1078992" y="384175"/>
                </a:lnTo>
                <a:lnTo>
                  <a:pt x="1078992" y="299085"/>
                </a:lnTo>
                <a:lnTo>
                  <a:pt x="844169" y="299085"/>
                </a:lnTo>
                <a:lnTo>
                  <a:pt x="844169" y="655955"/>
                </a:lnTo>
                <a:lnTo>
                  <a:pt x="786587" y="561721"/>
                </a:lnTo>
                <a:lnTo>
                  <a:pt x="772934" y="539369"/>
                </a:lnTo>
                <a:lnTo>
                  <a:pt x="799553" y="514324"/>
                </a:lnTo>
                <a:lnTo>
                  <a:pt x="817333" y="483349"/>
                </a:lnTo>
                <a:lnTo>
                  <a:pt x="818946" y="477139"/>
                </a:lnTo>
                <a:lnTo>
                  <a:pt x="826287" y="448805"/>
                </a:lnTo>
                <a:lnTo>
                  <a:pt x="826414" y="413054"/>
                </a:lnTo>
                <a:lnTo>
                  <a:pt x="819099" y="383971"/>
                </a:lnTo>
                <a:lnTo>
                  <a:pt x="817727" y="378472"/>
                </a:lnTo>
                <a:lnTo>
                  <a:pt x="800227" y="347421"/>
                </a:lnTo>
                <a:lnTo>
                  <a:pt x="773925" y="322262"/>
                </a:lnTo>
                <a:lnTo>
                  <a:pt x="738847" y="305358"/>
                </a:lnTo>
                <a:lnTo>
                  <a:pt x="734250" y="304711"/>
                </a:lnTo>
                <a:lnTo>
                  <a:pt x="734250" y="430847"/>
                </a:lnTo>
                <a:lnTo>
                  <a:pt x="724065" y="462686"/>
                </a:lnTo>
                <a:lnTo>
                  <a:pt x="694982" y="477139"/>
                </a:lnTo>
                <a:lnTo>
                  <a:pt x="627646" y="477139"/>
                </a:lnTo>
                <a:lnTo>
                  <a:pt x="627646" y="384175"/>
                </a:lnTo>
                <a:lnTo>
                  <a:pt x="689571" y="384111"/>
                </a:lnTo>
                <a:lnTo>
                  <a:pt x="694982" y="384175"/>
                </a:lnTo>
                <a:lnTo>
                  <a:pt x="724801" y="398919"/>
                </a:lnTo>
                <a:lnTo>
                  <a:pt x="734250" y="430847"/>
                </a:lnTo>
                <a:lnTo>
                  <a:pt x="734250" y="304711"/>
                </a:lnTo>
                <a:lnTo>
                  <a:pt x="694982" y="299085"/>
                </a:lnTo>
                <a:lnTo>
                  <a:pt x="533400" y="299085"/>
                </a:lnTo>
                <a:lnTo>
                  <a:pt x="533400" y="671207"/>
                </a:lnTo>
                <a:lnTo>
                  <a:pt x="627646" y="671207"/>
                </a:lnTo>
                <a:lnTo>
                  <a:pt x="627646" y="561721"/>
                </a:lnTo>
                <a:lnTo>
                  <a:pt x="676605" y="561721"/>
                </a:lnTo>
                <a:lnTo>
                  <a:pt x="739787" y="671207"/>
                </a:lnTo>
                <a:lnTo>
                  <a:pt x="1078992" y="671207"/>
                </a:lnTo>
                <a:lnTo>
                  <a:pt x="1078992" y="655955"/>
                </a:lnTo>
                <a:lnTo>
                  <a:pt x="1078992" y="601726"/>
                </a:lnTo>
                <a:lnTo>
                  <a:pt x="1098588" y="632942"/>
                </a:lnTo>
                <a:lnTo>
                  <a:pt x="1127277" y="656183"/>
                </a:lnTo>
                <a:lnTo>
                  <a:pt x="1162443" y="671525"/>
                </a:lnTo>
                <a:lnTo>
                  <a:pt x="1201458" y="679018"/>
                </a:lnTo>
                <a:lnTo>
                  <a:pt x="1241679" y="678713"/>
                </a:lnTo>
                <a:lnTo>
                  <a:pt x="1280477" y="670674"/>
                </a:lnTo>
                <a:lnTo>
                  <a:pt x="1315224" y="654939"/>
                </a:lnTo>
                <a:lnTo>
                  <a:pt x="1343304" y="631596"/>
                </a:lnTo>
                <a:lnTo>
                  <a:pt x="1361440" y="601726"/>
                </a:lnTo>
                <a:lnTo>
                  <a:pt x="1362087" y="600671"/>
                </a:lnTo>
                <a:lnTo>
                  <a:pt x="1363345" y="593559"/>
                </a:lnTo>
                <a:lnTo>
                  <a:pt x="1368933" y="562229"/>
                </a:lnTo>
                <a:lnTo>
                  <a:pt x="1368933" y="558673"/>
                </a:lnTo>
                <a:lnTo>
                  <a:pt x="1391335" y="600595"/>
                </a:lnTo>
                <a:lnTo>
                  <a:pt x="1422349" y="633209"/>
                </a:lnTo>
                <a:lnTo>
                  <a:pt x="1459776" y="656488"/>
                </a:lnTo>
                <a:lnTo>
                  <a:pt x="1501457" y="670394"/>
                </a:lnTo>
                <a:lnTo>
                  <a:pt x="1545209" y="674878"/>
                </a:lnTo>
                <a:lnTo>
                  <a:pt x="1589722" y="670267"/>
                </a:lnTo>
                <a:lnTo>
                  <a:pt x="1632153" y="655815"/>
                </a:lnTo>
                <a:lnTo>
                  <a:pt x="1669529" y="630605"/>
                </a:lnTo>
                <a:lnTo>
                  <a:pt x="1698853" y="593750"/>
                </a:lnTo>
                <a:lnTo>
                  <a:pt x="1700885" y="588264"/>
                </a:lnTo>
                <a:lnTo>
                  <a:pt x="1717167" y="544322"/>
                </a:lnTo>
                <a:lnTo>
                  <a:pt x="1733245" y="585114"/>
                </a:lnTo>
                <a:lnTo>
                  <a:pt x="1756816" y="618553"/>
                </a:lnTo>
                <a:lnTo>
                  <a:pt x="1786407" y="644677"/>
                </a:lnTo>
                <a:lnTo>
                  <a:pt x="1820532" y="663448"/>
                </a:lnTo>
                <a:lnTo>
                  <a:pt x="1857705" y="674890"/>
                </a:lnTo>
                <a:lnTo>
                  <a:pt x="1896440" y="678992"/>
                </a:lnTo>
                <a:lnTo>
                  <a:pt x="1935264" y="675767"/>
                </a:lnTo>
                <a:lnTo>
                  <a:pt x="1972691" y="665200"/>
                </a:lnTo>
                <a:lnTo>
                  <a:pt x="2007247" y="647293"/>
                </a:lnTo>
                <a:lnTo>
                  <a:pt x="2037448" y="622046"/>
                </a:lnTo>
                <a:lnTo>
                  <a:pt x="2061806" y="589457"/>
                </a:lnTo>
                <a:lnTo>
                  <a:pt x="2078863" y="549529"/>
                </a:lnTo>
                <a:lnTo>
                  <a:pt x="2078863" y="671207"/>
                </a:lnTo>
                <a:lnTo>
                  <a:pt x="2175256" y="671207"/>
                </a:lnTo>
                <a:lnTo>
                  <a:pt x="2175256" y="549529"/>
                </a:lnTo>
                <a:lnTo>
                  <a:pt x="2175256" y="505333"/>
                </a:lnTo>
                <a:lnTo>
                  <a:pt x="2253107" y="588264"/>
                </a:lnTo>
                <a:lnTo>
                  <a:pt x="2263648" y="588264"/>
                </a:lnTo>
                <a:lnTo>
                  <a:pt x="2342134" y="505333"/>
                </a:lnTo>
                <a:lnTo>
                  <a:pt x="2342134" y="671207"/>
                </a:lnTo>
                <a:lnTo>
                  <a:pt x="2438400" y="671207"/>
                </a:lnTo>
                <a:lnTo>
                  <a:pt x="2438400" y="505333"/>
                </a:lnTo>
                <a:lnTo>
                  <a:pt x="2438400" y="459613"/>
                </a:lnTo>
                <a:lnTo>
                  <a:pt x="2438400" y="2979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fld id="{81D60167-4931-47E6-BA6A-407CBD079E47}" type="slidenum">
              <a:rPr lang="en-US" spc="-25" smtClean="0"/>
              <a:t>1</a:t>
            </a:fld>
            <a:endParaRPr lang="en-US" spc="-25" dirty="0"/>
          </a:p>
        </p:txBody>
      </p:sp>
      <p:sp>
        <p:nvSpPr>
          <p:cNvPr id="11" name="object 6"/>
          <p:cNvSpPr txBox="1"/>
          <p:nvPr/>
        </p:nvSpPr>
        <p:spPr>
          <a:xfrm>
            <a:off x="2339197" y="542006"/>
            <a:ext cx="4320540" cy="580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第十六届国际铝原料峰会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altLang="zh-CN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2026</a:t>
            </a: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年</a:t>
            </a:r>
            <a:r>
              <a:rPr lang="en-US" altLang="zh-CN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5</a:t>
            </a: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月</a:t>
            </a:r>
            <a:r>
              <a:rPr lang="en-US" altLang="zh-CN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28-29</a:t>
            </a: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日</a:t>
            </a:r>
            <a:r>
              <a:rPr lang="en-US" altLang="zh-CN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 </a:t>
            </a: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中国</a:t>
            </a:r>
            <a:r>
              <a:rPr lang="en-US" altLang="zh-CN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 </a:t>
            </a:r>
            <a:r>
              <a:rPr lang="zh-CN" altLang="en-US" sz="1800" b="1" spc="100" dirty="0" err="1">
                <a:solidFill>
                  <a:schemeClr val="tx1"/>
                </a:solidFill>
                <a:latin typeface="Segoe UI Semilight" panose="020B0402040204020203"/>
                <a:cs typeface="Segoe UI Semilight" panose="020B0402040204020203"/>
              </a:rPr>
              <a:t>海口</a:t>
            </a:r>
            <a:endParaRPr sz="1800" b="1" dirty="0">
              <a:solidFill>
                <a:schemeClr val="tx1"/>
              </a:solidFill>
              <a:latin typeface="Segoe UI Semilight" panose="020B0402040204020203"/>
              <a:cs typeface="Segoe UI Semilight" panose="020B0402040204020203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69322" y="1970884"/>
            <a:ext cx="7560278" cy="235987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82245" marR="7620" indent="-170180" algn="just">
              <a:lnSpc>
                <a:spcPct val="100000"/>
              </a:lnSpc>
              <a:spcBef>
                <a:spcPts val="1800"/>
              </a:spcBef>
              <a:buClr>
                <a:srgbClr val="00A8E0"/>
              </a:buClr>
              <a:buFont typeface="Cambria Math" panose="02040503050406030204"/>
              <a:buChar char="◇"/>
              <a:tabLst>
                <a:tab pos="184150" algn="l"/>
              </a:tabLst>
            </a:pPr>
            <a:r>
              <a:rPr lang="zh-CN" altLang="en-US" sz="1400" dirty="0">
                <a:latin typeface="Segoe UI Semilight" panose="020B0402040204020203"/>
                <a:cs typeface="Segoe UI Semilight" panose="020B0402040204020203"/>
                <a:sym typeface="+mn-ea"/>
              </a:rPr>
              <a:t> </a:t>
            </a: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瑞斯康是一家位于瑞士和阿联酋的矿产与金属企业集团，主要在海湾合作委员会及亚太地区开展业务。公司拥有五十年的行业经验，并在采矿、贸易和加工等全产业链环节进行了战略投资。</a:t>
            </a:r>
          </a:p>
          <a:p>
            <a:pPr marL="182245" marR="5080" indent="-170180" algn="just">
              <a:lnSpc>
                <a:spcPct val="102000"/>
              </a:lnSpc>
              <a:spcBef>
                <a:spcPts val="1800"/>
              </a:spcBef>
              <a:buClr>
                <a:srgbClr val="00A8E0"/>
              </a:buClr>
              <a:buFont typeface="Cambria Math" panose="02040503050406030204"/>
              <a:buChar char="◇"/>
              <a:tabLst>
                <a:tab pos="184150" algn="l"/>
              </a:tabLst>
            </a:pP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作为瑞斯康的投资部门，</a:t>
            </a:r>
            <a:r>
              <a:rPr lang="en-US" altLang="zh-CN" sz="1400" dirty="0">
                <a:latin typeface="Segoe UI Semilight" panose="020B0402040204020203"/>
                <a:cs typeface="Segoe UI Semilight" panose="020B0402040204020203"/>
              </a:rPr>
              <a:t>KCap </a:t>
            </a: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致力于促进行业项目中的合作、合资及战略投资。</a:t>
            </a:r>
          </a:p>
          <a:p>
            <a:pPr marL="182245" marR="7620" indent="-170180" algn="just">
              <a:lnSpc>
                <a:spcPct val="102000"/>
              </a:lnSpc>
              <a:spcBef>
                <a:spcPts val="1800"/>
              </a:spcBef>
              <a:buClr>
                <a:srgbClr val="00A8E0"/>
              </a:buClr>
              <a:buFont typeface="Cambria Math" panose="02040503050406030204"/>
              <a:buChar char="◇"/>
              <a:tabLst>
                <a:tab pos="184150" algn="l"/>
              </a:tabLst>
            </a:pPr>
            <a:r>
              <a:rPr lang="zh-CN" altLang="en-US" sz="1400" dirty="0">
                <a:latin typeface="Segoe UI Semilight" panose="020B0402040204020203"/>
                <a:cs typeface="Segoe UI Semilight" panose="020B0402040204020203"/>
                <a:sym typeface="+mn-ea"/>
              </a:rPr>
              <a:t>瑞斯康</a:t>
            </a: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的控股公司位于瑞士的楚格州，而其领导层和专业团队则在阿联酋迪拜的总部运营。</a:t>
            </a:r>
          </a:p>
          <a:p>
            <a:pPr marL="182245" marR="5080" indent="-170180" algn="just">
              <a:lnSpc>
                <a:spcPts val="1280"/>
              </a:lnSpc>
              <a:spcBef>
                <a:spcPts val="1800"/>
              </a:spcBef>
              <a:buClr>
                <a:srgbClr val="00A8E0"/>
              </a:buClr>
              <a:buFont typeface="Cambria Math" panose="02040503050406030204"/>
              <a:buChar char="◇"/>
              <a:tabLst>
                <a:tab pos="184150" algn="l"/>
              </a:tabLst>
            </a:pP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公司的全球业务足迹横跨三大洲，覆盖瑞士、阿联酋、印度、科威特、几内亚和印度尼西亚</a:t>
            </a:r>
            <a:endParaRPr lang="en-US" altLang="zh-CN" sz="1400" dirty="0">
              <a:latin typeface="Segoe UI Semilight" panose="020B0402040204020203"/>
              <a:cs typeface="Segoe UI Semilight" panose="020B0402040204020203"/>
            </a:endParaRPr>
          </a:p>
          <a:p>
            <a:pPr marL="12065" marR="5080" algn="just">
              <a:lnSpc>
                <a:spcPts val="1280"/>
              </a:lnSpc>
              <a:spcBef>
                <a:spcPts val="1800"/>
              </a:spcBef>
              <a:buClr>
                <a:srgbClr val="00A8E0"/>
              </a:buClr>
              <a:tabLst>
                <a:tab pos="184150" algn="l"/>
              </a:tabLst>
            </a:pP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此外，</a:t>
            </a:r>
            <a:r>
              <a:rPr lang="zh-CN" altLang="en-US" sz="1400" dirty="0">
                <a:latin typeface="Segoe UI Semilight" panose="020B0402040204020203"/>
                <a:cs typeface="Segoe UI Semilight" panose="020B0402040204020203"/>
                <a:sym typeface="+mn-ea"/>
              </a:rPr>
              <a:t>瑞斯康</a:t>
            </a:r>
            <a:r>
              <a:rPr lang="zh-CN" altLang="en-US" sz="1400" dirty="0">
                <a:latin typeface="Segoe UI Semilight" panose="020B0402040204020203"/>
                <a:cs typeface="Segoe UI Semilight" panose="020B0402040204020203"/>
              </a:rPr>
              <a:t>还是印度先锋铝业氧化铝精炼厂的三大股东之一。</a:t>
            </a:r>
          </a:p>
        </p:txBody>
      </p:sp>
      <p:grpSp>
        <p:nvGrpSpPr>
          <p:cNvPr id="12" name="object 12"/>
          <p:cNvGrpSpPr/>
          <p:nvPr/>
        </p:nvGrpSpPr>
        <p:grpSpPr>
          <a:xfrm>
            <a:off x="1571339" y="870068"/>
            <a:ext cx="2447925" cy="742950"/>
            <a:chOff x="2295525" y="1247775"/>
            <a:chExt cx="2447925" cy="742950"/>
          </a:xfrm>
        </p:grpSpPr>
        <p:sp>
          <p:nvSpPr>
            <p:cNvPr id="13" name="object 13"/>
            <p:cNvSpPr/>
            <p:nvPr/>
          </p:nvSpPr>
          <p:spPr>
            <a:xfrm>
              <a:off x="2295525" y="1247775"/>
              <a:ext cx="647700" cy="742950"/>
            </a:xfrm>
            <a:custGeom>
              <a:avLst/>
              <a:gdLst/>
              <a:ahLst/>
              <a:cxnLst/>
              <a:rect l="l" t="t" r="r" b="b"/>
              <a:pathLst>
                <a:path w="647700" h="742950">
                  <a:moveTo>
                    <a:pt x="255650" y="469138"/>
                  </a:moveTo>
                  <a:lnTo>
                    <a:pt x="136398" y="537590"/>
                  </a:lnTo>
                  <a:lnTo>
                    <a:pt x="136398" y="674497"/>
                  </a:lnTo>
                  <a:lnTo>
                    <a:pt x="255650" y="742950"/>
                  </a:lnTo>
                  <a:lnTo>
                    <a:pt x="374904" y="674497"/>
                  </a:lnTo>
                  <a:lnTo>
                    <a:pt x="374904" y="537590"/>
                  </a:lnTo>
                  <a:lnTo>
                    <a:pt x="255650" y="469138"/>
                  </a:lnTo>
                  <a:close/>
                </a:path>
                <a:path w="647700" h="742950">
                  <a:moveTo>
                    <a:pt x="119252" y="234696"/>
                  </a:moveTo>
                  <a:lnTo>
                    <a:pt x="0" y="303275"/>
                  </a:lnTo>
                  <a:lnTo>
                    <a:pt x="0" y="440054"/>
                  </a:lnTo>
                  <a:lnTo>
                    <a:pt x="119252" y="508508"/>
                  </a:lnTo>
                  <a:lnTo>
                    <a:pt x="238506" y="440054"/>
                  </a:lnTo>
                  <a:lnTo>
                    <a:pt x="238506" y="303275"/>
                  </a:lnTo>
                  <a:lnTo>
                    <a:pt x="119252" y="234696"/>
                  </a:lnTo>
                  <a:close/>
                </a:path>
                <a:path w="647700" h="742950">
                  <a:moveTo>
                    <a:pt x="392049" y="234696"/>
                  </a:moveTo>
                  <a:lnTo>
                    <a:pt x="272795" y="303275"/>
                  </a:lnTo>
                  <a:lnTo>
                    <a:pt x="272795" y="440054"/>
                  </a:lnTo>
                  <a:lnTo>
                    <a:pt x="391922" y="508508"/>
                  </a:lnTo>
                  <a:lnTo>
                    <a:pt x="511175" y="440054"/>
                  </a:lnTo>
                  <a:lnTo>
                    <a:pt x="511175" y="303275"/>
                  </a:lnTo>
                  <a:lnTo>
                    <a:pt x="392049" y="234696"/>
                  </a:lnTo>
                  <a:close/>
                </a:path>
                <a:path w="647700" h="742950">
                  <a:moveTo>
                    <a:pt x="255650" y="0"/>
                  </a:moveTo>
                  <a:lnTo>
                    <a:pt x="136398" y="68452"/>
                  </a:lnTo>
                  <a:lnTo>
                    <a:pt x="136398" y="205359"/>
                  </a:lnTo>
                  <a:lnTo>
                    <a:pt x="255650" y="273812"/>
                  </a:lnTo>
                  <a:lnTo>
                    <a:pt x="374904" y="205359"/>
                  </a:lnTo>
                  <a:lnTo>
                    <a:pt x="374904" y="68452"/>
                  </a:lnTo>
                  <a:lnTo>
                    <a:pt x="255650" y="0"/>
                  </a:lnTo>
                  <a:close/>
                </a:path>
                <a:path w="647700" h="742950">
                  <a:moveTo>
                    <a:pt x="528447" y="0"/>
                  </a:moveTo>
                  <a:lnTo>
                    <a:pt x="409194" y="68452"/>
                  </a:lnTo>
                  <a:lnTo>
                    <a:pt x="409194" y="205359"/>
                  </a:lnTo>
                  <a:lnTo>
                    <a:pt x="528447" y="273812"/>
                  </a:lnTo>
                  <a:lnTo>
                    <a:pt x="647700" y="205359"/>
                  </a:lnTo>
                  <a:lnTo>
                    <a:pt x="647700" y="68452"/>
                  </a:lnTo>
                  <a:lnTo>
                    <a:pt x="528447" y="0"/>
                  </a:lnTo>
                  <a:close/>
                </a:path>
              </a:pathLst>
            </a:custGeom>
            <a:solidFill>
              <a:srgbClr val="00A8E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2838450" y="1549082"/>
              <a:ext cx="1905000" cy="379095"/>
            </a:xfrm>
            <a:custGeom>
              <a:avLst/>
              <a:gdLst/>
              <a:ahLst/>
              <a:cxnLst/>
              <a:rect l="l" t="t" r="r" b="b"/>
              <a:pathLst>
                <a:path w="1905000" h="379094">
                  <a:moveTo>
                    <a:pt x="1290019" y="246570"/>
                  </a:moveTo>
                  <a:lnTo>
                    <a:pt x="1183766" y="246570"/>
                  </a:lnTo>
                  <a:lnTo>
                    <a:pt x="1199850" y="286564"/>
                  </a:lnTo>
                  <a:lnTo>
                    <a:pt x="1223426" y="319363"/>
                  </a:lnTo>
                  <a:lnTo>
                    <a:pt x="1253015" y="344965"/>
                  </a:lnTo>
                  <a:lnTo>
                    <a:pt x="1287135" y="363372"/>
                  </a:lnTo>
                  <a:lnTo>
                    <a:pt x="1324318" y="374586"/>
                  </a:lnTo>
                  <a:lnTo>
                    <a:pt x="1363043" y="378602"/>
                  </a:lnTo>
                  <a:lnTo>
                    <a:pt x="1401868" y="375426"/>
                  </a:lnTo>
                  <a:lnTo>
                    <a:pt x="1439300" y="365056"/>
                  </a:lnTo>
                  <a:lnTo>
                    <a:pt x="1473856" y="347493"/>
                  </a:lnTo>
                  <a:lnTo>
                    <a:pt x="1504056" y="322738"/>
                  </a:lnTo>
                  <a:lnTo>
                    <a:pt x="1528419" y="290790"/>
                  </a:lnTo>
                  <a:lnTo>
                    <a:pt x="1529986" y="287191"/>
                  </a:lnTo>
                  <a:lnTo>
                    <a:pt x="1350232" y="287191"/>
                  </a:lnTo>
                  <a:lnTo>
                    <a:pt x="1321082" y="277389"/>
                  </a:lnTo>
                  <a:lnTo>
                    <a:pt x="1296494" y="257784"/>
                  </a:lnTo>
                  <a:lnTo>
                    <a:pt x="1290019" y="246570"/>
                  </a:lnTo>
                  <a:close/>
                </a:path>
                <a:path w="1905000" h="379094">
                  <a:moveTo>
                    <a:pt x="828031" y="302831"/>
                  </a:moveTo>
                  <a:lnTo>
                    <a:pt x="545591" y="302831"/>
                  </a:lnTo>
                  <a:lnTo>
                    <a:pt x="565190" y="333396"/>
                  </a:lnTo>
                  <a:lnTo>
                    <a:pt x="593887" y="356166"/>
                  </a:lnTo>
                  <a:lnTo>
                    <a:pt x="629053" y="371194"/>
                  </a:lnTo>
                  <a:lnTo>
                    <a:pt x="668060" y="378533"/>
                  </a:lnTo>
                  <a:lnTo>
                    <a:pt x="708279" y="378237"/>
                  </a:lnTo>
                  <a:lnTo>
                    <a:pt x="747080" y="370359"/>
                  </a:lnTo>
                  <a:lnTo>
                    <a:pt x="781834" y="354953"/>
                  </a:lnTo>
                  <a:lnTo>
                    <a:pt x="809914" y="332071"/>
                  </a:lnTo>
                  <a:lnTo>
                    <a:pt x="828031" y="302831"/>
                  </a:lnTo>
                  <a:close/>
                </a:path>
                <a:path w="1905000" h="379094">
                  <a:moveTo>
                    <a:pt x="947055" y="260667"/>
                  </a:moveTo>
                  <a:lnTo>
                    <a:pt x="835533" y="260667"/>
                  </a:lnTo>
                  <a:lnTo>
                    <a:pt x="857942" y="301768"/>
                  </a:lnTo>
                  <a:lnTo>
                    <a:pt x="888950" y="333740"/>
                  </a:lnTo>
                  <a:lnTo>
                    <a:pt x="926387" y="356560"/>
                  </a:lnTo>
                  <a:lnTo>
                    <a:pt x="968068" y="370188"/>
                  </a:lnTo>
                  <a:lnTo>
                    <a:pt x="1011822" y="374585"/>
                  </a:lnTo>
                  <a:lnTo>
                    <a:pt x="1056332" y="370063"/>
                  </a:lnTo>
                  <a:lnTo>
                    <a:pt x="1098764" y="355896"/>
                  </a:lnTo>
                  <a:lnTo>
                    <a:pt x="1136130" y="331189"/>
                  </a:lnTo>
                  <a:lnTo>
                    <a:pt x="1165456" y="295045"/>
                  </a:lnTo>
                  <a:lnTo>
                    <a:pt x="1167504" y="289623"/>
                  </a:lnTo>
                  <a:lnTo>
                    <a:pt x="1011682" y="289623"/>
                  </a:lnTo>
                  <a:lnTo>
                    <a:pt x="973800" y="281170"/>
                  </a:lnTo>
                  <a:lnTo>
                    <a:pt x="947055" y="260667"/>
                  </a:lnTo>
                  <a:close/>
                </a:path>
                <a:path w="1905000" h="379094">
                  <a:moveTo>
                    <a:pt x="161544" y="6286"/>
                  </a:moveTo>
                  <a:lnTo>
                    <a:pt x="0" y="6286"/>
                  </a:lnTo>
                  <a:lnTo>
                    <a:pt x="0" y="370903"/>
                  </a:lnTo>
                  <a:lnTo>
                    <a:pt x="94233" y="370903"/>
                  </a:lnTo>
                  <a:lnTo>
                    <a:pt x="94233" y="263588"/>
                  </a:lnTo>
                  <a:lnTo>
                    <a:pt x="253138" y="263588"/>
                  </a:lnTo>
                  <a:lnTo>
                    <a:pt x="239522" y="241744"/>
                  </a:lnTo>
                  <a:lnTo>
                    <a:pt x="268873" y="213671"/>
                  </a:lnTo>
                  <a:lnTo>
                    <a:pt x="285899" y="180784"/>
                  </a:lnTo>
                  <a:lnTo>
                    <a:pt x="94233" y="180784"/>
                  </a:lnTo>
                  <a:lnTo>
                    <a:pt x="94233" y="89598"/>
                  </a:lnTo>
                  <a:lnTo>
                    <a:pt x="284972" y="89384"/>
                  </a:lnTo>
                  <a:lnTo>
                    <a:pt x="274419" y="64501"/>
                  </a:lnTo>
                  <a:lnTo>
                    <a:pt x="247915" y="34486"/>
                  </a:lnTo>
                  <a:lnTo>
                    <a:pt x="210285" y="13981"/>
                  </a:lnTo>
                  <a:lnTo>
                    <a:pt x="161544" y="6286"/>
                  </a:lnTo>
                  <a:close/>
                </a:path>
                <a:path w="1905000" h="379094">
                  <a:moveTo>
                    <a:pt x="253138" y="263588"/>
                  </a:moveTo>
                  <a:lnTo>
                    <a:pt x="143256" y="263588"/>
                  </a:lnTo>
                  <a:lnTo>
                    <a:pt x="206375" y="370903"/>
                  </a:lnTo>
                  <a:lnTo>
                    <a:pt x="545591" y="370903"/>
                  </a:lnTo>
                  <a:lnTo>
                    <a:pt x="545591" y="356044"/>
                  </a:lnTo>
                  <a:lnTo>
                    <a:pt x="310769" y="356044"/>
                  </a:lnTo>
                  <a:lnTo>
                    <a:pt x="253138" y="263588"/>
                  </a:lnTo>
                  <a:close/>
                </a:path>
                <a:path w="1905000" h="379094">
                  <a:moveTo>
                    <a:pt x="1641855" y="251650"/>
                  </a:moveTo>
                  <a:lnTo>
                    <a:pt x="1545463" y="251650"/>
                  </a:lnTo>
                  <a:lnTo>
                    <a:pt x="1545463" y="370903"/>
                  </a:lnTo>
                  <a:lnTo>
                    <a:pt x="1641855" y="370903"/>
                  </a:lnTo>
                  <a:lnTo>
                    <a:pt x="1641855" y="251650"/>
                  </a:lnTo>
                  <a:close/>
                </a:path>
                <a:path w="1905000" h="379094">
                  <a:moveTo>
                    <a:pt x="1905000" y="208343"/>
                  </a:moveTo>
                  <a:lnTo>
                    <a:pt x="1808734" y="208343"/>
                  </a:lnTo>
                  <a:lnTo>
                    <a:pt x="1808734" y="370903"/>
                  </a:lnTo>
                  <a:lnTo>
                    <a:pt x="1905000" y="370903"/>
                  </a:lnTo>
                  <a:lnTo>
                    <a:pt x="1905000" y="208343"/>
                  </a:lnTo>
                  <a:close/>
                </a:path>
                <a:path w="1905000" h="379094">
                  <a:moveTo>
                    <a:pt x="545591" y="6286"/>
                  </a:moveTo>
                  <a:lnTo>
                    <a:pt x="310769" y="6286"/>
                  </a:lnTo>
                  <a:lnTo>
                    <a:pt x="310769" y="356044"/>
                  </a:lnTo>
                  <a:lnTo>
                    <a:pt x="545591" y="356044"/>
                  </a:lnTo>
                  <a:lnTo>
                    <a:pt x="545591" y="302831"/>
                  </a:lnTo>
                  <a:lnTo>
                    <a:pt x="828031" y="302831"/>
                  </a:lnTo>
                  <a:lnTo>
                    <a:pt x="828691" y="301763"/>
                  </a:lnTo>
                  <a:lnTo>
                    <a:pt x="829941" y="294878"/>
                  </a:lnTo>
                  <a:lnTo>
                    <a:pt x="686244" y="294878"/>
                  </a:lnTo>
                  <a:lnTo>
                    <a:pt x="656744" y="287972"/>
                  </a:lnTo>
                  <a:lnTo>
                    <a:pt x="404494" y="287972"/>
                  </a:lnTo>
                  <a:lnTo>
                    <a:pt x="404494" y="223964"/>
                  </a:lnTo>
                  <a:lnTo>
                    <a:pt x="529716" y="223964"/>
                  </a:lnTo>
                  <a:lnTo>
                    <a:pt x="529716" y="141160"/>
                  </a:lnTo>
                  <a:lnTo>
                    <a:pt x="404494" y="141160"/>
                  </a:lnTo>
                  <a:lnTo>
                    <a:pt x="404494" y="89598"/>
                  </a:lnTo>
                  <a:lnTo>
                    <a:pt x="545591" y="89598"/>
                  </a:lnTo>
                  <a:lnTo>
                    <a:pt x="545591" y="6286"/>
                  </a:lnTo>
                  <a:close/>
                </a:path>
                <a:path w="1905000" h="379094">
                  <a:moveTo>
                    <a:pt x="682942" y="158"/>
                  </a:moveTo>
                  <a:lnTo>
                    <a:pt x="614731" y="13271"/>
                  </a:lnTo>
                  <a:lnTo>
                    <a:pt x="562664" y="52609"/>
                  </a:lnTo>
                  <a:lnTo>
                    <a:pt x="542798" y="118173"/>
                  </a:lnTo>
                  <a:lnTo>
                    <a:pt x="552924" y="168304"/>
                  </a:lnTo>
                  <a:lnTo>
                    <a:pt x="580088" y="201755"/>
                  </a:lnTo>
                  <a:lnTo>
                    <a:pt x="622040" y="221418"/>
                  </a:lnTo>
                  <a:lnTo>
                    <a:pt x="676528" y="230187"/>
                  </a:lnTo>
                  <a:lnTo>
                    <a:pt x="702583" y="232727"/>
                  </a:lnTo>
                  <a:lnTo>
                    <a:pt x="723995" y="238125"/>
                  </a:lnTo>
                  <a:lnTo>
                    <a:pt x="738501" y="247903"/>
                  </a:lnTo>
                  <a:lnTo>
                    <a:pt x="743838" y="263588"/>
                  </a:lnTo>
                  <a:lnTo>
                    <a:pt x="725840" y="287454"/>
                  </a:lnTo>
                  <a:lnTo>
                    <a:pt x="686244" y="294878"/>
                  </a:lnTo>
                  <a:lnTo>
                    <a:pt x="829941" y="294878"/>
                  </a:lnTo>
                  <a:lnTo>
                    <a:pt x="835533" y="264096"/>
                  </a:lnTo>
                  <a:lnTo>
                    <a:pt x="835533" y="260667"/>
                  </a:lnTo>
                  <a:lnTo>
                    <a:pt x="947055" y="260667"/>
                  </a:lnTo>
                  <a:lnTo>
                    <a:pt x="944943" y="259048"/>
                  </a:lnTo>
                  <a:lnTo>
                    <a:pt x="926564" y="226972"/>
                  </a:lnTo>
                  <a:lnTo>
                    <a:pt x="923856" y="210883"/>
                  </a:lnTo>
                  <a:lnTo>
                    <a:pt x="823976" y="210883"/>
                  </a:lnTo>
                  <a:lnTo>
                    <a:pt x="801159" y="184689"/>
                  </a:lnTo>
                  <a:lnTo>
                    <a:pt x="769461" y="168592"/>
                  </a:lnTo>
                  <a:lnTo>
                    <a:pt x="731714" y="159448"/>
                  </a:lnTo>
                  <a:lnTo>
                    <a:pt x="690752" y="154114"/>
                  </a:lnTo>
                  <a:lnTo>
                    <a:pt x="667337" y="150733"/>
                  </a:lnTo>
                  <a:lnTo>
                    <a:pt x="648303" y="144684"/>
                  </a:lnTo>
                  <a:lnTo>
                    <a:pt x="635889" y="134112"/>
                  </a:lnTo>
                  <a:lnTo>
                    <a:pt x="632333" y="117157"/>
                  </a:lnTo>
                  <a:lnTo>
                    <a:pt x="649626" y="92295"/>
                  </a:lnTo>
                  <a:lnTo>
                    <a:pt x="684577" y="83327"/>
                  </a:lnTo>
                  <a:lnTo>
                    <a:pt x="818884" y="83327"/>
                  </a:lnTo>
                  <a:lnTo>
                    <a:pt x="818711" y="82113"/>
                  </a:lnTo>
                  <a:lnTo>
                    <a:pt x="803559" y="52609"/>
                  </a:lnTo>
                  <a:lnTo>
                    <a:pt x="780399" y="29662"/>
                  </a:lnTo>
                  <a:lnTo>
                    <a:pt x="751237" y="13271"/>
                  </a:lnTo>
                  <a:lnTo>
                    <a:pt x="718083" y="3436"/>
                  </a:lnTo>
                  <a:lnTo>
                    <a:pt x="682942" y="158"/>
                  </a:lnTo>
                  <a:close/>
                </a:path>
                <a:path w="1905000" h="379094">
                  <a:moveTo>
                    <a:pt x="1167112" y="87058"/>
                  </a:moveTo>
                  <a:lnTo>
                    <a:pt x="1011682" y="87058"/>
                  </a:lnTo>
                  <a:lnTo>
                    <a:pt x="1039086" y="90235"/>
                  </a:lnTo>
                  <a:lnTo>
                    <a:pt x="1061847" y="99996"/>
                  </a:lnTo>
                  <a:lnTo>
                    <a:pt x="1079654" y="116687"/>
                  </a:lnTo>
                  <a:lnTo>
                    <a:pt x="1092200" y="140652"/>
                  </a:lnTo>
                  <a:lnTo>
                    <a:pt x="1181353" y="140652"/>
                  </a:lnTo>
                  <a:lnTo>
                    <a:pt x="1179167" y="152108"/>
                  </a:lnTo>
                  <a:lnTo>
                    <a:pt x="1177575" y="164004"/>
                  </a:lnTo>
                  <a:lnTo>
                    <a:pt x="1176603" y="176353"/>
                  </a:lnTo>
                  <a:lnTo>
                    <a:pt x="1176274" y="189166"/>
                  </a:lnTo>
                  <a:lnTo>
                    <a:pt x="1176529" y="200050"/>
                  </a:lnTo>
                  <a:lnTo>
                    <a:pt x="1177305" y="210883"/>
                  </a:lnTo>
                  <a:lnTo>
                    <a:pt x="1178470" y="220866"/>
                  </a:lnTo>
                  <a:lnTo>
                    <a:pt x="1180084" y="230822"/>
                  </a:lnTo>
                  <a:lnTo>
                    <a:pt x="1093851" y="230822"/>
                  </a:lnTo>
                  <a:lnTo>
                    <a:pt x="1082405" y="256458"/>
                  </a:lnTo>
                  <a:lnTo>
                    <a:pt x="1064005" y="274843"/>
                  </a:lnTo>
                  <a:lnTo>
                    <a:pt x="1039987" y="285918"/>
                  </a:lnTo>
                  <a:lnTo>
                    <a:pt x="1011682" y="289623"/>
                  </a:lnTo>
                  <a:lnTo>
                    <a:pt x="1167504" y="289623"/>
                  </a:lnTo>
                  <a:lnTo>
                    <a:pt x="1183766" y="246570"/>
                  </a:lnTo>
                  <a:lnTo>
                    <a:pt x="1290019" y="246570"/>
                  </a:lnTo>
                  <a:lnTo>
                    <a:pt x="1279511" y="228376"/>
                  </a:lnTo>
                  <a:lnTo>
                    <a:pt x="1273175" y="189166"/>
                  </a:lnTo>
                  <a:lnTo>
                    <a:pt x="1279511" y="150257"/>
                  </a:lnTo>
                  <a:lnTo>
                    <a:pt x="1289905" y="132397"/>
                  </a:lnTo>
                  <a:lnTo>
                    <a:pt x="1183386" y="132397"/>
                  </a:lnTo>
                  <a:lnTo>
                    <a:pt x="1167112" y="87058"/>
                  </a:lnTo>
                  <a:close/>
                </a:path>
                <a:path w="1905000" h="379094">
                  <a:moveTo>
                    <a:pt x="1808734" y="208343"/>
                  </a:moveTo>
                  <a:lnTo>
                    <a:pt x="1641855" y="208343"/>
                  </a:lnTo>
                  <a:lnTo>
                    <a:pt x="1719707" y="289623"/>
                  </a:lnTo>
                  <a:lnTo>
                    <a:pt x="1730248" y="289623"/>
                  </a:lnTo>
                  <a:lnTo>
                    <a:pt x="1808734" y="208343"/>
                  </a:lnTo>
                  <a:close/>
                </a:path>
                <a:path w="1905000" h="379094">
                  <a:moveTo>
                    <a:pt x="628650" y="259397"/>
                  </a:moveTo>
                  <a:lnTo>
                    <a:pt x="537590" y="259397"/>
                  </a:lnTo>
                  <a:lnTo>
                    <a:pt x="537656" y="266969"/>
                  </a:lnTo>
                  <a:lnTo>
                    <a:pt x="538210" y="274256"/>
                  </a:lnTo>
                  <a:lnTo>
                    <a:pt x="539216" y="281257"/>
                  </a:lnTo>
                  <a:lnTo>
                    <a:pt x="540638" y="287972"/>
                  </a:lnTo>
                  <a:lnTo>
                    <a:pt x="656744" y="287972"/>
                  </a:lnTo>
                  <a:lnTo>
                    <a:pt x="646648" y="285609"/>
                  </a:lnTo>
                  <a:lnTo>
                    <a:pt x="628650" y="259397"/>
                  </a:lnTo>
                  <a:close/>
                </a:path>
                <a:path w="1905000" h="379094">
                  <a:moveTo>
                    <a:pt x="1530263" y="91893"/>
                  </a:moveTo>
                  <a:lnTo>
                    <a:pt x="1380902" y="91893"/>
                  </a:lnTo>
                  <a:lnTo>
                    <a:pt x="1410052" y="101621"/>
                  </a:lnTo>
                  <a:lnTo>
                    <a:pt x="1434640" y="121075"/>
                  </a:lnTo>
                  <a:lnTo>
                    <a:pt x="1451623" y="150257"/>
                  </a:lnTo>
                  <a:lnTo>
                    <a:pt x="1457960" y="189166"/>
                  </a:lnTo>
                  <a:lnTo>
                    <a:pt x="1451623" y="228376"/>
                  </a:lnTo>
                  <a:lnTo>
                    <a:pt x="1434640" y="257784"/>
                  </a:lnTo>
                  <a:lnTo>
                    <a:pt x="1410052" y="277389"/>
                  </a:lnTo>
                  <a:lnTo>
                    <a:pt x="1380902" y="287191"/>
                  </a:lnTo>
                  <a:lnTo>
                    <a:pt x="1529986" y="287191"/>
                  </a:lnTo>
                  <a:lnTo>
                    <a:pt x="1545463" y="251650"/>
                  </a:lnTo>
                  <a:lnTo>
                    <a:pt x="1641855" y="251650"/>
                  </a:lnTo>
                  <a:lnTo>
                    <a:pt x="1641855" y="208343"/>
                  </a:lnTo>
                  <a:lnTo>
                    <a:pt x="1905000" y="208343"/>
                  </a:lnTo>
                  <a:lnTo>
                    <a:pt x="1905000" y="163512"/>
                  </a:lnTo>
                  <a:lnTo>
                    <a:pt x="1724405" y="163512"/>
                  </a:lnTo>
                  <a:lnTo>
                    <a:pt x="1690883" y="126682"/>
                  </a:lnTo>
                  <a:lnTo>
                    <a:pt x="1545463" y="126682"/>
                  </a:lnTo>
                  <a:lnTo>
                    <a:pt x="1530263" y="91893"/>
                  </a:lnTo>
                  <a:close/>
                </a:path>
                <a:path w="1905000" h="379094">
                  <a:moveTo>
                    <a:pt x="1011682" y="2095"/>
                  </a:moveTo>
                  <a:lnTo>
                    <a:pt x="971729" y="5918"/>
                  </a:lnTo>
                  <a:lnTo>
                    <a:pt x="933318" y="17374"/>
                  </a:lnTo>
                  <a:lnTo>
                    <a:pt x="898115" y="36445"/>
                  </a:lnTo>
                  <a:lnTo>
                    <a:pt x="867786" y="63114"/>
                  </a:lnTo>
                  <a:lnTo>
                    <a:pt x="843997" y="97364"/>
                  </a:lnTo>
                  <a:lnTo>
                    <a:pt x="828415" y="139175"/>
                  </a:lnTo>
                  <a:lnTo>
                    <a:pt x="822705" y="188531"/>
                  </a:lnTo>
                  <a:lnTo>
                    <a:pt x="822833" y="196278"/>
                  </a:lnTo>
                  <a:lnTo>
                    <a:pt x="823087" y="203644"/>
                  </a:lnTo>
                  <a:lnTo>
                    <a:pt x="823976" y="210883"/>
                  </a:lnTo>
                  <a:lnTo>
                    <a:pt x="923856" y="210883"/>
                  </a:lnTo>
                  <a:lnTo>
                    <a:pt x="920200" y="189166"/>
                  </a:lnTo>
                  <a:lnTo>
                    <a:pt x="920135" y="188531"/>
                  </a:lnTo>
                  <a:lnTo>
                    <a:pt x="926653" y="147280"/>
                  </a:lnTo>
                  <a:lnTo>
                    <a:pt x="945181" y="115188"/>
                  </a:lnTo>
                  <a:lnTo>
                    <a:pt x="974068" y="94432"/>
                  </a:lnTo>
                  <a:lnTo>
                    <a:pt x="1011682" y="87058"/>
                  </a:lnTo>
                  <a:lnTo>
                    <a:pt x="1167112" y="87058"/>
                  </a:lnTo>
                  <a:lnTo>
                    <a:pt x="1165918" y="83733"/>
                  </a:lnTo>
                  <a:lnTo>
                    <a:pt x="1136735" y="47029"/>
                  </a:lnTo>
                  <a:lnTo>
                    <a:pt x="1099114" y="21627"/>
                  </a:lnTo>
                  <a:lnTo>
                    <a:pt x="1056337" y="6868"/>
                  </a:lnTo>
                  <a:lnTo>
                    <a:pt x="1011682" y="2095"/>
                  </a:lnTo>
                  <a:close/>
                </a:path>
                <a:path w="1905000" h="379094">
                  <a:moveTo>
                    <a:pt x="284972" y="89384"/>
                  </a:moveTo>
                  <a:lnTo>
                    <a:pt x="144865" y="89384"/>
                  </a:lnTo>
                  <a:lnTo>
                    <a:pt x="161544" y="89598"/>
                  </a:lnTo>
                  <a:lnTo>
                    <a:pt x="191387" y="104060"/>
                  </a:lnTo>
                  <a:lnTo>
                    <a:pt x="200834" y="135381"/>
                  </a:lnTo>
                  <a:lnTo>
                    <a:pt x="190636" y="166608"/>
                  </a:lnTo>
                  <a:lnTo>
                    <a:pt x="161544" y="180784"/>
                  </a:lnTo>
                  <a:lnTo>
                    <a:pt x="285899" y="180784"/>
                  </a:lnTo>
                  <a:lnTo>
                    <a:pt x="287023" y="178611"/>
                  </a:lnTo>
                  <a:lnTo>
                    <a:pt x="293846" y="140652"/>
                  </a:lnTo>
                  <a:lnTo>
                    <a:pt x="293914" y="139175"/>
                  </a:lnTo>
                  <a:lnTo>
                    <a:pt x="289782" y="100726"/>
                  </a:lnTo>
                  <a:lnTo>
                    <a:pt x="284972" y="89384"/>
                  </a:lnTo>
                  <a:close/>
                </a:path>
                <a:path w="1905000" h="379094">
                  <a:moveTo>
                    <a:pt x="1905000" y="5143"/>
                  </a:moveTo>
                  <a:lnTo>
                    <a:pt x="1871217" y="5143"/>
                  </a:lnTo>
                  <a:lnTo>
                    <a:pt x="1724405" y="163512"/>
                  </a:lnTo>
                  <a:lnTo>
                    <a:pt x="1905000" y="163512"/>
                  </a:lnTo>
                  <a:lnTo>
                    <a:pt x="1905000" y="5143"/>
                  </a:lnTo>
                  <a:close/>
                </a:path>
                <a:path w="1905000" h="379094">
                  <a:moveTo>
                    <a:pt x="1362662" y="0"/>
                  </a:moveTo>
                  <a:lnTo>
                    <a:pt x="1323866" y="4074"/>
                  </a:lnTo>
                  <a:lnTo>
                    <a:pt x="1286655" y="15345"/>
                  </a:lnTo>
                  <a:lnTo>
                    <a:pt x="1252515" y="33813"/>
                  </a:lnTo>
                  <a:lnTo>
                    <a:pt x="1222932" y="59478"/>
                  </a:lnTo>
                  <a:lnTo>
                    <a:pt x="1199394" y="92339"/>
                  </a:lnTo>
                  <a:lnTo>
                    <a:pt x="1183386" y="132397"/>
                  </a:lnTo>
                  <a:lnTo>
                    <a:pt x="1289905" y="132397"/>
                  </a:lnTo>
                  <a:lnTo>
                    <a:pt x="1296494" y="121075"/>
                  </a:lnTo>
                  <a:lnTo>
                    <a:pt x="1321082" y="101621"/>
                  </a:lnTo>
                  <a:lnTo>
                    <a:pt x="1350232" y="91893"/>
                  </a:lnTo>
                  <a:lnTo>
                    <a:pt x="1530263" y="91893"/>
                  </a:lnTo>
                  <a:lnTo>
                    <a:pt x="1528377" y="87577"/>
                  </a:lnTo>
                  <a:lnTo>
                    <a:pt x="1503958" y="55668"/>
                  </a:lnTo>
                  <a:lnTo>
                    <a:pt x="1473690" y="30956"/>
                  </a:lnTo>
                  <a:lnTo>
                    <a:pt x="1439060" y="13440"/>
                  </a:lnTo>
                  <a:lnTo>
                    <a:pt x="1401555" y="3122"/>
                  </a:lnTo>
                  <a:lnTo>
                    <a:pt x="1362662" y="0"/>
                  </a:lnTo>
                  <a:close/>
                </a:path>
                <a:path w="1905000" h="379094">
                  <a:moveTo>
                    <a:pt x="1580261" y="5143"/>
                  </a:moveTo>
                  <a:lnTo>
                    <a:pt x="1545463" y="5143"/>
                  </a:lnTo>
                  <a:lnTo>
                    <a:pt x="1545463" y="126682"/>
                  </a:lnTo>
                  <a:lnTo>
                    <a:pt x="1690883" y="126682"/>
                  </a:lnTo>
                  <a:lnTo>
                    <a:pt x="1580261" y="5143"/>
                  </a:lnTo>
                  <a:close/>
                </a:path>
                <a:path w="1905000" h="379094">
                  <a:moveTo>
                    <a:pt x="818884" y="83327"/>
                  </a:moveTo>
                  <a:lnTo>
                    <a:pt x="684577" y="83327"/>
                  </a:lnTo>
                  <a:lnTo>
                    <a:pt x="718933" y="91529"/>
                  </a:lnTo>
                  <a:lnTo>
                    <a:pt x="734440" y="118173"/>
                  </a:lnTo>
                  <a:lnTo>
                    <a:pt x="823849" y="118173"/>
                  </a:lnTo>
                  <a:lnTo>
                    <a:pt x="818884" y="83327"/>
                  </a:lnTo>
                  <a:close/>
                </a:path>
              </a:pathLst>
            </a:custGeom>
            <a:solidFill>
              <a:srgbClr val="004E7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9464" y="1085679"/>
            <a:ext cx="2162175" cy="304800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4824190" y="817743"/>
            <a:ext cx="0" cy="865505"/>
          </a:xfrm>
          <a:custGeom>
            <a:avLst/>
            <a:gdLst/>
            <a:ahLst/>
            <a:cxnLst/>
            <a:rect l="l" t="t" r="r" b="b"/>
            <a:pathLst>
              <a:path h="865505">
                <a:moveTo>
                  <a:pt x="0" y="0"/>
                </a:moveTo>
                <a:lnTo>
                  <a:pt x="0" y="864997"/>
                </a:lnTo>
              </a:path>
            </a:pathLst>
          </a:custGeom>
          <a:ln w="635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2</a:t>
            </a:r>
            <a:endParaRPr spc="-25" dirty="0"/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spc="-50" dirty="0"/>
              <a:t>2025年印度铝行业供需平衡分析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250943"/>
              </p:ext>
            </p:extLst>
          </p:nvPr>
        </p:nvGraphicFramePr>
        <p:xfrm>
          <a:off x="299467" y="1256588"/>
          <a:ext cx="46482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874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2025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数量（百万吨）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占消费量比例（</a:t>
                      </a:r>
                      <a:r>
                        <a:rPr lang="en-US" altLang="zh-CN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%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193">
                <a:tc>
                  <a:txBody>
                    <a:bodyPr/>
                    <a:lstStyle/>
                    <a:p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铝土矿</a:t>
                      </a:r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消费量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产量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进口量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出口量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氧化铝</a:t>
                      </a:r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消费量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产量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进口量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出口量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zh-CN" altLang="en-US" sz="1400" dirty="0" err="1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原铝</a:t>
                      </a:r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产量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进口量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废铝进口量</a:t>
                      </a:r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	</a:t>
                      </a:r>
                      <a:r>
                        <a:rPr lang="zh-CN" alt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出口量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26.0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20.2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5.8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8.2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8.9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1.5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2.2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4.3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0.5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2.1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78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12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0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108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1400" dirty="0"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26</a:t>
                      </a:r>
                    </a:p>
                    <a:p>
                      <a:pPr algn="ctr"/>
                      <a:endParaRPr lang="en-US" sz="1400" dirty="0"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947667" y="1256916"/>
            <a:ext cx="4196333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目前，印度铝产量位居全球第二。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在现有国内产量的基础上，加上原生铝和再生铝的额外进口，供应总量可再增加约 60%。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2025年，印度氧化铝实际产量比装机产能低约 200 万吨/年，初期主要原因在于进口铝土矿的供应保障不足。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印度许多氧化铝精炼厂紧邻优质铝土矿山而建，具备较低的生产成本优势。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目前，印度铝土矿探明储量及可信储量合计约 6 亿吨</a:t>
            </a:r>
            <a:r>
              <a:rPr lang="en-US" altLang="zh-CN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spc="-50" dirty="0"/>
              <a:t>印度铝行业增长态势（五年期）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1" y="1276350"/>
            <a:ext cx="8153400" cy="4899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预计未来5至6年内，印度铝产量将增长约350万吨/年。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zh-CN" altLang="en-US" sz="1400" b="0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再生铝产能预计将进一步增加100万吨/年，主要得益于国内回收体系的改善。</a:t>
            </a:r>
            <a:r>
              <a:rPr kumimoji="0" lang="zh-CN" altLang="en-US" sz="1400" b="1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到2030年前后</a:t>
            </a:r>
            <a:r>
              <a:rPr kumimoji="0" lang="zh-CN" altLang="en-US" sz="1400" b="0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，印度铝行业总产能有望达到</a:t>
            </a:r>
            <a:r>
              <a:rPr kumimoji="0" lang="zh-CN" altLang="en-US" sz="1400" b="1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1090万吨/年</a:t>
            </a:r>
            <a:r>
              <a:rPr kumimoji="0" lang="zh-CN" altLang="en-US" sz="1400" b="0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。</a:t>
            </a:r>
            <a:endParaRPr lang="zh-CN" altLang="en-US" sz="14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随着氧化铝扩产及瓶颈消除项目的推进，印度氧化铝产能预计将提升至</a:t>
            </a:r>
            <a:r>
              <a:rPr lang="zh-CN" altLang="en-US" sz="14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1500万至1600万吨/年</a:t>
            </a: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，大致可满足未来约780万吨/年的原铝生产需求，其余缺口由再生铝补充。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到2030年，印度对铝土矿的需求量预计将达到4500万吨</a:t>
            </a:r>
            <a:r>
              <a:rPr lang="en-US" altLang="zh-CN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/</a:t>
            </a: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年。</a:t>
            </a: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根据印度政府发布的《2025年愿景》文件，到2025年，印度国内铝需求预计将达到850万吨/年，同时出口量将增长至380万吨。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spc="-50" dirty="0"/>
              <a:t>印度铝行业增长态势（20年期）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/>
          <p:cNvSpPr txBox="1"/>
          <p:nvPr/>
        </p:nvSpPr>
        <p:spPr>
          <a:xfrm>
            <a:off x="154577" y="1254187"/>
            <a:ext cx="3655423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印度政府发布的愿景文件指出，随着人均铝消费量从目前的3.5公斤提升至2047年的12公斤，印度铝行业将实现显著增长。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根据这一愿景，印度铝行业总规模将达到每年3700万吨，其中，国内消费量为2800万吨。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937" y="933991"/>
            <a:ext cx="4805933" cy="24885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4577" y="3676855"/>
            <a:ext cx="8077200" cy="953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综合考虑再生铝和进口因素，这意味着氧化铝产量需要额外增加2700万吨/年，铝土矿产量则需要增加约8000万吨/年。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即便如此，供应缺口依然存在。但无论如何，印度对铝行业的发展有着雄心勃勃的愿景。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87217" y="3381239"/>
            <a:ext cx="2608580" cy="229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900" dirty="0"/>
              <a:t>来源：印度政府《铝行业愿景文件》（2025年）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68420" y="1123950"/>
            <a:ext cx="969010" cy="24511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zh-CN" altLang="en-US" sz="1000"/>
              <a:t>单位：百万吨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70960" y="3069590"/>
            <a:ext cx="758825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zh-CN" altLang="en-US" sz="800"/>
              <a:t>2024财年国</a:t>
            </a: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产铝产量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495800" y="3062605"/>
            <a:ext cx="802640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已公布的铝土矿新增产能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22240" y="3062605"/>
            <a:ext cx="713105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现有铝土矿山产能提升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867400" y="3028950"/>
            <a:ext cx="806450" cy="3854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按30年矿山寿命利用现有铝土矿资源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582410" y="3062605"/>
            <a:ext cx="713105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利用国内潜在回收能力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911465" y="3069590"/>
            <a:ext cx="622935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2047财年目标产能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239000" y="1581150"/>
            <a:ext cx="521970" cy="77787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为弥补剩余700万吨缺口，完善废料供应链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265670" y="3065780"/>
            <a:ext cx="586740" cy="2870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2047 财年缺口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835650" y="2571750"/>
            <a:ext cx="1514475" cy="48323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0" lang="zh-CN" altLang="en-US" sz="8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为实现铝产能80%以上的自给率目标，需要在铝土矿勘探及废料回收基础设施建设方面进行大规模、快速的投资。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spc="-50" dirty="0"/>
              <a:t>全球铝土矿质量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1" y="1276350"/>
            <a:ext cx="792480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尽管印度的国内资源可以支撑其发展雄心，但从全球来看，铝土矿质量正在持续恶化。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自1990年代以来，主要贸易铝土矿的铝土矿/氧化铝产出比已从约2.1上升到如今的约2.7，部分甚至已接近3.0。同时，不同来源铝土矿中活性二氧化硅含量的差异也已扩大了一倍以上。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在当前的大部分贸易铝土矿市场中，运费已高于铝土矿本身的价格。当所运输的产品有65%最终成为废渣时，其影响不可忽视。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靠近铝土矿资源建设的氧化铝精炼厂，相比需要长距离运输原料的工厂，将具备越来越显著的成本优势。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spc="-50" dirty="0"/>
              <a:t>印度的铝土矿需求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/>
          <p:cNvSpPr txBox="1"/>
          <p:nvPr/>
        </p:nvSpPr>
        <p:spPr>
          <a:xfrm>
            <a:off x="4294408" y="1123950"/>
            <a:ext cx="4343401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印度的铝土矿资源总量位居全球第八。截至2025年，印度铝土矿资源总量约为50亿吨，其中储量为6亿吨。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印度政府目前对铝土矿的定义，未将部分低品位矿石纳入其中，而这类矿石很可能可用于氧化铝生产。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印度的铝土矿以三水铝石型为主，尤其集中在中部和东部地区。目前，约75%的资源分布于该区域。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zh-CN" altLang="en-US" sz="1400" b="0" i="0" u="none" strike="noStrike" kern="0" cap="none" spc="0" normalizeH="0" baseline="0" noProof="1">
                <a:latin typeface="Segoe UI Semilight" panose="020B0402040204020203" pitchFamily="34" charset="0"/>
                <a:ea typeface="Arial" panose="020B0604020202020204" pitchFamily="34" charset="0"/>
                <a:cs typeface="Segoe UI Semilight" panose="020B0402040204020203" pitchFamily="34" charset="0"/>
              </a:rPr>
              <a:t>未来需优先加强勘探工作，以将更多资源量转化为储量。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06069"/>
            <a:ext cx="3695739" cy="35513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3128" y="4627866"/>
            <a:ext cx="2837180" cy="229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900" dirty="0"/>
              <a:t>参考资料：印度政府《铝行业愿景文件》（2025年）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81400" y="4736465"/>
            <a:ext cx="193548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4400" y="2190750"/>
            <a:ext cx="1255395" cy="3219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750" b="1"/>
              <a:t>印度中部地区（14.7亿吨） 一水合氧化铝含量高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41295" y="3714750"/>
            <a:ext cx="945515" cy="516255"/>
          </a:xfrm>
          <a:prstGeom prst="rect">
            <a:avLst/>
          </a:prstGeom>
          <a:solidFill>
            <a:srgbClr val="3D215F"/>
          </a:solidFill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200" b="1">
                <a:solidFill>
                  <a:schemeClr val="bg1"/>
                </a:solidFill>
              </a:rPr>
              <a:t>资源总量：</a:t>
            </a:r>
          </a:p>
          <a:p>
            <a:pPr algn="ctr">
              <a:lnSpc>
                <a:spcPct val="120000"/>
              </a:lnSpc>
            </a:pPr>
            <a:r>
              <a:rPr lang="zh-CN" altLang="en-US" sz="1200" b="1">
                <a:solidFill>
                  <a:schemeClr val="bg1"/>
                </a:solidFill>
              </a:rPr>
              <a:t>49.6亿吨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905000" y="4250055"/>
            <a:ext cx="766445" cy="3219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750" b="1"/>
              <a:t>印度南部地区（0.2亿吨）</a:t>
            </a:r>
          </a:p>
        </p:txBody>
      </p:sp>
      <p:sp>
        <p:nvSpPr>
          <p:cNvPr id="8" name="文本框 7"/>
          <p:cNvSpPr txBox="1"/>
          <p:nvPr/>
        </p:nvSpPr>
        <p:spPr>
          <a:xfrm rot="18840000">
            <a:off x="2078355" y="3402330"/>
            <a:ext cx="899160" cy="3219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750" b="1"/>
              <a:t>东海岸地区</a:t>
            </a:r>
          </a:p>
          <a:p>
            <a:pPr algn="ctr">
              <a:lnSpc>
                <a:spcPct val="100000"/>
              </a:lnSpc>
            </a:pPr>
            <a:r>
              <a:rPr lang="zh-CN" altLang="en-US" sz="750" b="1"/>
              <a:t>（26.7亿吨）</a:t>
            </a:r>
          </a:p>
        </p:txBody>
      </p:sp>
      <p:sp>
        <p:nvSpPr>
          <p:cNvPr id="9" name="文本框 8"/>
          <p:cNvSpPr txBox="1"/>
          <p:nvPr/>
        </p:nvSpPr>
        <p:spPr>
          <a:xfrm rot="4260000">
            <a:off x="509270" y="3657600"/>
            <a:ext cx="738505" cy="3219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750" b="1"/>
              <a:t>西海岸地区（3.5亿吨）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28600" y="3105150"/>
            <a:ext cx="687070" cy="32194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750" b="1"/>
              <a:t>古吉拉特邦（4.0亿吨）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60829" y="355917"/>
            <a:ext cx="5635371" cy="3232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93115" algn="l"/>
              </a:tabLst>
            </a:pPr>
            <a:r>
              <a:rPr lang="zh-CN" altLang="en-US" dirty="0"/>
              <a:t>总结</a:t>
            </a:r>
          </a:p>
        </p:txBody>
      </p:sp>
      <p:sp>
        <p:nvSpPr>
          <p:cNvPr id="72" name="object 72"/>
          <p:cNvSpPr txBox="1">
            <a:spLocks noGrp="1"/>
          </p:cNvSpPr>
          <p:nvPr>
            <p:ph type="sldNum" sz="quarter" idx="7"/>
          </p:nvPr>
        </p:nvSpPr>
        <p:spPr>
          <a:xfrm>
            <a:off x="8844533" y="4827674"/>
            <a:ext cx="203200" cy="189796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lang="en-US" spc="-25" dirty="0"/>
              <a:t>3</a:t>
            </a:r>
            <a:endParaRPr spc="-25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1123950"/>
            <a:ext cx="8104409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印度在铝行业有着雄心勃勃的愿景，并且正开始快速发展。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印度的铝土矿资源为其扩产计划提供了支撑，不过资源量向储量的转化率仍需优先推进。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预计未来五年，包含进口及新增再生铝产能在内，印度铝行业总规模将达到1090万吨</a:t>
            </a:r>
            <a:r>
              <a:rPr lang="en-US" altLang="zh-CN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/</a:t>
            </a: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年。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氧化铝产能和铝土矿开采量的增加将为这一预期增长提供支持。氧化铝和铝土矿进口预计将继续对国内生产形成重要支撑。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印度将继续同时参与原铝及氧化铝的出口市场。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925445" y="4736465"/>
            <a:ext cx="3048000" cy="39878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亚洲金属网</a:t>
            </a:r>
          </a:p>
          <a:p>
            <a:pPr algn="ctr"/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2026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年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CN" sz="1000">
                <a:solidFill>
                  <a:schemeClr val="bg1">
                    <a:lumMod val="65000"/>
                  </a:schemeClr>
                </a:solidFill>
              </a:rPr>
              <a:t>28-29</a:t>
            </a:r>
            <a:r>
              <a:rPr lang="zh-CN" altLang="en-US" sz="1000">
                <a:solidFill>
                  <a:schemeClr val="bg1">
                    <a:lumMod val="65000"/>
                  </a:schemeClr>
                </a:solidFill>
              </a:rPr>
              <a:t>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1180</Words>
  <Application>Microsoft Office PowerPoint</Application>
  <PresentationFormat>全屏显示(16:9)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Aptos</vt:lpstr>
      <vt:lpstr>Arial</vt:lpstr>
      <vt:lpstr>Calibri</vt:lpstr>
      <vt:lpstr>Cambria Math</vt:lpstr>
      <vt:lpstr>Segoe UI</vt:lpstr>
      <vt:lpstr>Segoe UI Semibold</vt:lpstr>
      <vt:lpstr>Segoe UI Semilight</vt:lpstr>
      <vt:lpstr>Office Theme</vt:lpstr>
      <vt:lpstr>PowerPoint 演示文稿</vt:lpstr>
      <vt:lpstr>PowerPoint 演示文稿</vt:lpstr>
      <vt:lpstr>2025年印度铝行业供需平衡分析</vt:lpstr>
      <vt:lpstr>印度铝行业增长态势（五年期）</vt:lpstr>
      <vt:lpstr>印度铝行业增长态势（20年期）</vt:lpstr>
      <vt:lpstr>全球铝土矿质量</vt:lpstr>
      <vt:lpstr>印度的铝土矿需求</vt:lpstr>
      <vt:lpstr>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Abhinav Trivedi</dc:creator>
  <cp:lastModifiedBy>friday Gao</cp:lastModifiedBy>
  <cp:revision>72</cp:revision>
  <cp:lastPrinted>2026-05-08T12:21:00Z</cp:lastPrinted>
  <dcterms:created xsi:type="dcterms:W3CDTF">2024-03-25T09:36:00Z</dcterms:created>
  <dcterms:modified xsi:type="dcterms:W3CDTF">2026-05-16T03:46:06Z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2023-10-20T08:00:00Z</vt:filetime>
  </property>
  <property fmtid="{D5CDD505-2E9C-101B-9397-08002B2CF9AE}" pid="3" name="LastSaved">
    <vt:filetime>2024-03-25T08:00:00Z</vt:filetime>
  </property>
  <property fmtid="{D5CDD505-2E9C-101B-9397-08002B2CF9AE}" pid="4" name="KSOProductBuildVer">
    <vt:lpwstr>2052-12.1.0.25865</vt:lpwstr>
  </property>
  <property fmtid="{D5CDD505-2E9C-101B-9397-08002B2CF9AE}" pid="5" name="ICV">
    <vt:lpwstr>38C5F92EC74E4C7D8369D63AFC752FAB_12</vt:lpwstr>
  </property>
</Properties>
</file>